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6"/>
  </p:notesMasterIdLst>
  <p:sldIdLst>
    <p:sldId id="438" r:id="rId2"/>
    <p:sldId id="439" r:id="rId3"/>
    <p:sldId id="661" r:id="rId4"/>
    <p:sldId id="660" r:id="rId5"/>
    <p:sldId id="659" r:id="rId6"/>
    <p:sldId id="658" r:id="rId7"/>
    <p:sldId id="657" r:id="rId8"/>
    <p:sldId id="656" r:id="rId9"/>
    <p:sldId id="440" r:id="rId10"/>
    <p:sldId id="441" r:id="rId11"/>
    <p:sldId id="663" r:id="rId12"/>
    <p:sldId id="662" r:id="rId13"/>
    <p:sldId id="670" r:id="rId14"/>
    <p:sldId id="442" r:id="rId15"/>
    <p:sldId id="669" r:id="rId16"/>
    <p:sldId id="672" r:id="rId17"/>
    <p:sldId id="671" r:id="rId18"/>
    <p:sldId id="668" r:id="rId19"/>
    <p:sldId id="667" r:id="rId20"/>
    <p:sldId id="666" r:id="rId21"/>
    <p:sldId id="678" r:id="rId22"/>
    <p:sldId id="677" r:id="rId23"/>
    <p:sldId id="684" r:id="rId24"/>
    <p:sldId id="686" r:id="rId25"/>
    <p:sldId id="683" r:id="rId26"/>
    <p:sldId id="685" r:id="rId27"/>
    <p:sldId id="682" r:id="rId28"/>
    <p:sldId id="681" r:id="rId29"/>
    <p:sldId id="692" r:id="rId30"/>
    <p:sldId id="693" r:id="rId31"/>
    <p:sldId id="691" r:id="rId32"/>
    <p:sldId id="690" r:id="rId33"/>
    <p:sldId id="694" r:id="rId34"/>
    <p:sldId id="688" r:id="rId35"/>
    <p:sldId id="687" r:id="rId36"/>
    <p:sldId id="676" r:id="rId37"/>
    <p:sldId id="679" r:id="rId38"/>
    <p:sldId id="675" r:id="rId39"/>
    <p:sldId id="674" r:id="rId40"/>
    <p:sldId id="673" r:id="rId41"/>
    <p:sldId id="696" r:id="rId42"/>
    <p:sldId id="697" r:id="rId43"/>
    <p:sldId id="665" r:id="rId44"/>
    <p:sldId id="664" r:id="rId45"/>
    <p:sldId id="700" r:id="rId46"/>
    <p:sldId id="699" r:id="rId47"/>
    <p:sldId id="704" r:id="rId48"/>
    <p:sldId id="705" r:id="rId49"/>
    <p:sldId id="703" r:id="rId50"/>
    <p:sldId id="702" r:id="rId51"/>
    <p:sldId id="701" r:id="rId52"/>
    <p:sldId id="680" r:id="rId53"/>
    <p:sldId id="708" r:id="rId54"/>
    <p:sldId id="710" r:id="rId55"/>
    <p:sldId id="711" r:id="rId56"/>
    <p:sldId id="712" r:id="rId57"/>
    <p:sldId id="709" r:id="rId58"/>
    <p:sldId id="719" r:id="rId59"/>
    <p:sldId id="720" r:id="rId60"/>
    <p:sldId id="718" r:id="rId61"/>
    <p:sldId id="729" r:id="rId62"/>
    <p:sldId id="732" r:id="rId63"/>
    <p:sldId id="736" r:id="rId64"/>
    <p:sldId id="735" r:id="rId65"/>
    <p:sldId id="734" r:id="rId66"/>
    <p:sldId id="739" r:id="rId67"/>
    <p:sldId id="738" r:id="rId68"/>
    <p:sldId id="737" r:id="rId69"/>
    <p:sldId id="733" r:id="rId70"/>
    <p:sldId id="730" r:id="rId71"/>
    <p:sldId id="742" r:id="rId72"/>
    <p:sldId id="740" r:id="rId73"/>
    <p:sldId id="746" r:id="rId74"/>
    <p:sldId id="745" r:id="rId75"/>
    <p:sldId id="728" r:id="rId76"/>
    <p:sldId id="727" r:id="rId77"/>
    <p:sldId id="726" r:id="rId78"/>
    <p:sldId id="752" r:id="rId79"/>
    <p:sldId id="751" r:id="rId80"/>
    <p:sldId id="760" r:id="rId81"/>
    <p:sldId id="759" r:id="rId82"/>
    <p:sldId id="758" r:id="rId83"/>
    <p:sldId id="761" r:id="rId84"/>
    <p:sldId id="763" r:id="rId85"/>
    <p:sldId id="762" r:id="rId86"/>
    <p:sldId id="764" r:id="rId87"/>
    <p:sldId id="757" r:id="rId88"/>
    <p:sldId id="756" r:id="rId89"/>
    <p:sldId id="766" r:id="rId90"/>
    <p:sldId id="767" r:id="rId91"/>
    <p:sldId id="765" r:id="rId92"/>
    <p:sldId id="755" r:id="rId93"/>
    <p:sldId id="768" r:id="rId94"/>
    <p:sldId id="753" r:id="rId95"/>
    <p:sldId id="771" r:id="rId96"/>
    <p:sldId id="750" r:id="rId97"/>
    <p:sldId id="776" r:id="rId98"/>
    <p:sldId id="748" r:id="rId99"/>
    <p:sldId id="775" r:id="rId100"/>
    <p:sldId id="774" r:id="rId101"/>
    <p:sldId id="773" r:id="rId102"/>
    <p:sldId id="778" r:id="rId103"/>
    <p:sldId id="777" r:id="rId104"/>
    <p:sldId id="781" r:id="rId105"/>
    <p:sldId id="780" r:id="rId106"/>
    <p:sldId id="772" r:id="rId107"/>
    <p:sldId id="783" r:id="rId108"/>
    <p:sldId id="782" r:id="rId109"/>
    <p:sldId id="785" r:id="rId110"/>
    <p:sldId id="784" r:id="rId111"/>
    <p:sldId id="725" r:id="rId112"/>
    <p:sldId id="787" r:id="rId113"/>
    <p:sldId id="723" r:id="rId114"/>
    <p:sldId id="722" r:id="rId115"/>
    <p:sldId id="721" r:id="rId116"/>
    <p:sldId id="747" r:id="rId117"/>
    <p:sldId id="717" r:id="rId118"/>
    <p:sldId id="798" r:id="rId119"/>
    <p:sldId id="799" r:id="rId120"/>
    <p:sldId id="803" r:id="rId121"/>
    <p:sldId id="802" r:id="rId122"/>
    <p:sldId id="801" r:id="rId123"/>
    <p:sldId id="805" r:id="rId124"/>
    <p:sldId id="804" r:id="rId125"/>
    <p:sldId id="800" r:id="rId126"/>
    <p:sldId id="807" r:id="rId127"/>
    <p:sldId id="789" r:id="rId128"/>
    <p:sldId id="806" r:id="rId129"/>
    <p:sldId id="790" r:id="rId130"/>
    <p:sldId id="791" r:id="rId131"/>
    <p:sldId id="808" r:id="rId132"/>
    <p:sldId id="809" r:id="rId133"/>
    <p:sldId id="793" r:id="rId134"/>
    <p:sldId id="749" r:id="rId135"/>
    <p:sldId id="795" r:id="rId136"/>
    <p:sldId id="794" r:id="rId137"/>
    <p:sldId id="796" r:id="rId138"/>
    <p:sldId id="813" r:id="rId139"/>
    <p:sldId id="812" r:id="rId140"/>
    <p:sldId id="811" r:id="rId141"/>
    <p:sldId id="814" r:id="rId142"/>
    <p:sldId id="797" r:id="rId143"/>
    <p:sldId id="822" r:id="rId144"/>
    <p:sldId id="821" r:id="rId145"/>
    <p:sldId id="824" r:id="rId146"/>
    <p:sldId id="823" r:id="rId147"/>
    <p:sldId id="820" r:id="rId148"/>
    <p:sldId id="819" r:id="rId149"/>
    <p:sldId id="825" r:id="rId150"/>
    <p:sldId id="817" r:id="rId151"/>
    <p:sldId id="816" r:id="rId152"/>
    <p:sldId id="815" r:id="rId153"/>
    <p:sldId id="788" r:id="rId154"/>
    <p:sldId id="832" r:id="rId155"/>
    <p:sldId id="831" r:id="rId156"/>
    <p:sldId id="834" r:id="rId157"/>
    <p:sldId id="833" r:id="rId158"/>
    <p:sldId id="836" r:id="rId159"/>
    <p:sldId id="835" r:id="rId160"/>
    <p:sldId id="830" r:id="rId161"/>
    <p:sldId id="829" r:id="rId162"/>
    <p:sldId id="848" r:id="rId163"/>
    <p:sldId id="846" r:id="rId164"/>
    <p:sldId id="845" r:id="rId165"/>
    <p:sldId id="844" r:id="rId166"/>
    <p:sldId id="828" r:id="rId167"/>
    <p:sldId id="843" r:id="rId168"/>
    <p:sldId id="842" r:id="rId169"/>
    <p:sldId id="841" r:id="rId170"/>
    <p:sldId id="851" r:id="rId171"/>
    <p:sldId id="850" r:id="rId172"/>
    <p:sldId id="840" r:id="rId173"/>
    <p:sldId id="839" r:id="rId174"/>
    <p:sldId id="854" r:id="rId175"/>
    <p:sldId id="857" r:id="rId176"/>
    <p:sldId id="856" r:id="rId177"/>
    <p:sldId id="855" r:id="rId178"/>
    <p:sldId id="853" r:id="rId179"/>
    <p:sldId id="838" r:id="rId180"/>
    <p:sldId id="837" r:id="rId181"/>
    <p:sldId id="866" r:id="rId182"/>
    <p:sldId id="865" r:id="rId183"/>
    <p:sldId id="863" r:id="rId184"/>
    <p:sldId id="827" r:id="rId185"/>
    <p:sldId id="862" r:id="rId186"/>
    <p:sldId id="861" r:id="rId187"/>
    <p:sldId id="868" r:id="rId188"/>
    <p:sldId id="871" r:id="rId189"/>
    <p:sldId id="870" r:id="rId190"/>
    <p:sldId id="873" r:id="rId191"/>
    <p:sldId id="872" r:id="rId192"/>
    <p:sldId id="869" r:id="rId193"/>
    <p:sldId id="874" r:id="rId194"/>
    <p:sldId id="876" r:id="rId195"/>
    <p:sldId id="875" r:id="rId196"/>
    <p:sldId id="860" r:id="rId197"/>
    <p:sldId id="859" r:id="rId198"/>
    <p:sldId id="877" r:id="rId199"/>
    <p:sldId id="716" r:id="rId200"/>
    <p:sldId id="715" r:id="rId201"/>
    <p:sldId id="880" r:id="rId202"/>
    <p:sldId id="879" r:id="rId203"/>
    <p:sldId id="881" r:id="rId204"/>
    <p:sldId id="867" r:id="rId205"/>
    <p:sldId id="714" r:id="rId206"/>
    <p:sldId id="884" r:id="rId207"/>
    <p:sldId id="883" r:id="rId208"/>
    <p:sldId id="892" r:id="rId209"/>
    <p:sldId id="891" r:id="rId210"/>
    <p:sldId id="890" r:id="rId211"/>
    <p:sldId id="889" r:id="rId212"/>
    <p:sldId id="888" r:id="rId213"/>
    <p:sldId id="887" r:id="rId214"/>
    <p:sldId id="895" r:id="rId215"/>
    <p:sldId id="894" r:id="rId216"/>
    <p:sldId id="893" r:id="rId217"/>
    <p:sldId id="886" r:id="rId218"/>
    <p:sldId id="896" r:id="rId219"/>
    <p:sldId id="882" r:id="rId220"/>
    <p:sldId id="713" r:id="rId221"/>
    <p:sldId id="899" r:id="rId222"/>
    <p:sldId id="898" r:id="rId223"/>
    <p:sldId id="908" r:id="rId224"/>
    <p:sldId id="907" r:id="rId225"/>
    <p:sldId id="919" r:id="rId226"/>
    <p:sldId id="922" r:id="rId227"/>
    <p:sldId id="921" r:id="rId228"/>
    <p:sldId id="924" r:id="rId229"/>
    <p:sldId id="923" r:id="rId230"/>
    <p:sldId id="926" r:id="rId231"/>
    <p:sldId id="925" r:id="rId232"/>
    <p:sldId id="920" r:id="rId233"/>
    <p:sldId id="927" r:id="rId234"/>
    <p:sldId id="918" r:id="rId235"/>
    <p:sldId id="929" r:id="rId236"/>
    <p:sldId id="928" r:id="rId237"/>
    <p:sldId id="917" r:id="rId238"/>
    <p:sldId id="916" r:id="rId239"/>
    <p:sldId id="915" r:id="rId240"/>
    <p:sldId id="931" r:id="rId241"/>
    <p:sldId id="914" r:id="rId242"/>
    <p:sldId id="913" r:id="rId243"/>
    <p:sldId id="911" r:id="rId244"/>
    <p:sldId id="937" r:id="rId245"/>
    <p:sldId id="936" r:id="rId246"/>
    <p:sldId id="935" r:id="rId247"/>
    <p:sldId id="934" r:id="rId248"/>
    <p:sldId id="943" r:id="rId249"/>
    <p:sldId id="942" r:id="rId250"/>
    <p:sldId id="941" r:id="rId251"/>
    <p:sldId id="940" r:id="rId252"/>
    <p:sldId id="944" r:id="rId253"/>
    <p:sldId id="939" r:id="rId254"/>
    <p:sldId id="946" r:id="rId255"/>
    <p:sldId id="945" r:id="rId256"/>
    <p:sldId id="938" r:id="rId257"/>
    <p:sldId id="933" r:id="rId258"/>
    <p:sldId id="912" r:id="rId259"/>
    <p:sldId id="948" r:id="rId260"/>
    <p:sldId id="952" r:id="rId261"/>
    <p:sldId id="947" r:id="rId262"/>
    <p:sldId id="956" r:id="rId263"/>
    <p:sldId id="910" r:id="rId264"/>
    <p:sldId id="955" r:id="rId265"/>
    <p:sldId id="954" r:id="rId266"/>
    <p:sldId id="950" r:id="rId267"/>
    <p:sldId id="957" r:id="rId268"/>
    <p:sldId id="949" r:id="rId269"/>
    <p:sldId id="962" r:id="rId270"/>
    <p:sldId id="961" r:id="rId271"/>
    <p:sldId id="960" r:id="rId272"/>
    <p:sldId id="959" r:id="rId273"/>
    <p:sldId id="958" r:id="rId274"/>
    <p:sldId id="966" r:id="rId275"/>
    <p:sldId id="963" r:id="rId276"/>
    <p:sldId id="968" r:id="rId277"/>
    <p:sldId id="967" r:id="rId278"/>
    <p:sldId id="970" r:id="rId279"/>
    <p:sldId id="906" r:id="rId280"/>
    <p:sldId id="972" r:id="rId281"/>
    <p:sldId id="971" r:id="rId282"/>
    <p:sldId id="976" r:id="rId283"/>
    <p:sldId id="909" r:id="rId284"/>
    <p:sldId id="975" r:id="rId285"/>
    <p:sldId id="974" r:id="rId286"/>
    <p:sldId id="978" r:id="rId287"/>
    <p:sldId id="905" r:id="rId288"/>
    <p:sldId id="977" r:id="rId289"/>
    <p:sldId id="902" r:id="rId290"/>
    <p:sldId id="904" r:id="rId291"/>
    <p:sldId id="903" r:id="rId292"/>
    <p:sldId id="979" r:id="rId293"/>
    <p:sldId id="980" r:id="rId294"/>
    <p:sldId id="901" r:id="rId295"/>
    <p:sldId id="900" r:id="rId296"/>
    <p:sldId id="982" r:id="rId297"/>
    <p:sldId id="983" r:id="rId298"/>
    <p:sldId id="981" r:id="rId299"/>
    <p:sldId id="897" r:id="rId300"/>
    <p:sldId id="984" r:id="rId301"/>
    <p:sldId id="989" r:id="rId302"/>
    <p:sldId id="987" r:id="rId303"/>
    <p:sldId id="986" r:id="rId304"/>
    <p:sldId id="990" r:id="rId305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/SxCjZUBi7mWHfbgeR2UQ==" hashData="48FxY6xKIspEq7J21AElaLJ+POkr3xdFOQg31VbuoYNrOceaD2WvJsDhYW/CCtFkptsirAZusBDNgizk1/e7+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EB ADISA SORETIRE" initials="CAS" lastIdx="1" clrIdx="0">
    <p:extLst>
      <p:ext uri="{19B8F6BF-5375-455C-9EA6-DF929625EA0E}">
        <p15:presenceInfo xmlns:p15="http://schemas.microsoft.com/office/powerpoint/2012/main" userId="dfa207d3103e30c6" providerId="Windows Live"/>
      </p:ext>
    </p:extLst>
  </p:cmAuthor>
  <p:cmAuthor id="2" name="coreskillsadm@gmail.com" initials="" lastIdx="3" clrIdx="1">
    <p:extLst>
      <p:ext uri="{19B8F6BF-5375-455C-9EA6-DF929625EA0E}">
        <p15:presenceInfo xmlns:p15="http://schemas.microsoft.com/office/powerpoint/2012/main" userId="25484622d02307c2" providerId="Windows Live"/>
      </p:ext>
    </p:extLst>
  </p:cmAuthor>
  <p:cmAuthor id="3" name="HP ELITEBOOK" initials="HE" lastIdx="4" clrIdx="2">
    <p:extLst>
      <p:ext uri="{19B8F6BF-5375-455C-9EA6-DF929625EA0E}">
        <p15:presenceInfo xmlns:p15="http://schemas.microsoft.com/office/powerpoint/2012/main" userId="HP ELITEBO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E"/>
    <a:srgbClr val="FE0000"/>
    <a:srgbClr val="4472C4"/>
    <a:srgbClr val="F2F2F2"/>
    <a:srgbClr val="C6C6D0"/>
    <a:srgbClr val="5C73E6"/>
    <a:srgbClr val="6E6FF7"/>
    <a:srgbClr val="1C1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2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notesMaster" Target="notesMasters/notesMaster1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commentAuthors" Target="commentAuthors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presProps" Target="presProp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theme" Target="theme/theme1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tableStyles" Target="tableStyle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6-01-12T13:58:14.578" idx="4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876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09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55FB9-7510-12A2-5276-779FB2B1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3C63D-9FC6-298F-2877-32EAFBD6A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576FB-D7D1-7933-5A80-634DF47B4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70BED-ACA0-BF05-387A-A8E301EC72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74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4FEDB-7CFC-D063-A621-8C9C807D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59D99-FA6C-C003-B7B9-F8D3436F4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EFD80-6B36-3CB2-58E5-5FFDA6937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ABED2-B1FF-FC8D-E98B-B41A29338D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664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BC2B4-AB77-B862-57E0-C2E1D41A3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3711C-7965-9BCB-050B-07DF6416E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B8634-5E33-88EF-FF60-5A9814630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7081D-F28F-0BC2-8D25-4658A94CC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36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43BA8-F4CC-0487-24B0-5C39EB38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A4572-7802-40CA-D363-BBE174227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D5FDF-D6F9-CFA9-ABB1-E635299EE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6B378-F423-978B-2489-7D3F98BDA0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83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0EAB-C906-FAF6-EA50-BF83FAF8E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96FA5-CD11-1F00-8967-2A52BAAD7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C72F0-E471-9B90-B2FC-188993FD7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9AF42-9956-F7A5-5E65-EB89E7373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38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617A-F195-0340-5581-0E4F4A7F0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868B4-E5BD-5452-05D7-B57CE393D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CE45C-FE07-C774-DE1C-ACD25C897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A2E15-885B-C40C-E5F5-314F25950B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41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40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91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7FEB9-6907-556A-4742-108F4D8E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9531D5-FDC9-8E70-088B-464CEC01BB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07C68-B7DD-F09B-F756-0DF426083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83C9B-95A7-AE1B-1048-74AF73AC55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330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8CEB-FB2B-A1FF-0168-02251C230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E1894-B1B7-829A-F6B6-219673B90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78E7D-0635-BE31-CFB6-F7A978E9F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B6698-20A3-C5D8-61C5-5EEE933E0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20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62D49-0D23-2BA9-DDFA-BB544E3BC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3CCC50-DECA-B99F-0654-D8B7CB702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453B66-CF67-2A95-0660-5ACF24AFD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DC0E7-1A6E-6611-BA1B-C8298E7201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860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018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7384-FAF5-BB85-1EAE-E9570F4D8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111CD-4BF6-DE7F-9185-0C0008C85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94D004-C40B-6D32-714F-150F1FC461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9CDDC-DD1A-8D76-7060-2538FA2AF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604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49C05-3EC8-B424-D7C0-F7BCA2431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45E1D-F53D-1DCF-A88C-09AF96C2F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47C46-B1B0-E2BB-654F-4C9BF1622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EB8AE-BDA4-BF24-9AA4-342150561F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293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249DF-2383-21BA-6CA0-A0A74952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15D-D2B1-F9D0-FE08-C90279FE2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D513E-2F1F-9930-2016-CB564F47A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30DAC-7F41-7CEA-36A3-8081E0E156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76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86266-0E78-7C98-18AE-35FEA3BE8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BC052-1197-7475-9479-090F9F08E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25830A-2DE3-9A46-B44B-A5E4C6002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12DBE-5252-6471-2CF6-9C1365434A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15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84F2E-E0EF-E2A9-0A62-2FEBC58D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30903-B562-BE9E-F78C-F10C12735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98C33E-9546-1C8B-F7DC-ADF54742A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EF426-D156-9538-C480-9CD2CF6A8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10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DEC4D-96EE-2AEC-A1DD-88AE6EAD6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B8C8D-2E6B-9DCF-E286-B0D34C758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194D47-413C-7C85-C6C5-826B2D6D2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5856-484E-4A6D-8572-2992F7B3B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16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4893-0A51-BCF1-856C-594F4191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41043-1C0B-1218-8A83-5DAEFCEF9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870EF-8CB1-FB05-A92C-CA76EC163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70227-DB64-6295-27ED-E1C1F2279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991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D3814-C1E6-2AB3-C178-10CB7ECFA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5DE20-2855-C5EB-3EC8-3D1D61C49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C40216-5136-2B42-5D20-3682109B3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E6F80-96FE-D51F-874F-95C6690CB4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9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24A01-C649-1DBA-9CE8-CC04DD31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53212-8F6E-0AAA-B27E-F88657104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B8C81-4185-90AB-F89E-18F6056A2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CF843-C741-BF13-39D9-89AC9794A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00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2DE99-A185-58DC-9088-8642C08A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EEE8A-097C-6B10-CF8D-6A7F63D1B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AD14F-22A1-D8E1-71A3-70B86BD1B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FC992-1B37-0DA4-354C-869CB8D28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65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F0672-5AB8-6D69-BC97-A207EB6EA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54A29-D842-804C-0EB8-E690B0435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AA9584-0392-F9C3-D67C-CE6365B1E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5CDE3-4744-04BE-8BFF-9F51204D3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015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ECA7-81CC-91AB-344F-BD6926F4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0DE08-EBE2-2D5A-49AC-59ABA06E6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FED238-3208-7880-1F42-09CB9E323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A115A-798D-204F-362E-B5D93ECBF5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369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738F5-6B1A-C73C-E211-C86967D15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D8B3F-F822-6FE2-99FF-EC1239B1F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130C6F-C263-1AE7-84B3-9489978DF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6CB7F-161C-9168-408A-275FA64351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21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4F04-90EB-491E-498D-07A9FE148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74172-BF04-C222-91CB-9E01495D6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5A47E-509B-6A63-503D-D1EDF7D9E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4921E-8F79-66F2-7396-8C5EDC4B4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13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8001D-4869-FFBE-B2AB-EB95148A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D2904-4DB0-8E7B-239C-6A080E4D6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633B6-F013-DDE0-9657-AFD15D1F2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7E858-7A89-EE97-056F-EAE087C64D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280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0D73-4566-373D-99C1-BC9DA240E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2DA0D-A5CF-C784-9F0D-FA09FF359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7A27B-1646-ACDC-38C5-7714966D6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A503F-0301-B8F4-FCDE-80E68E8B6D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075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FAA40-0D88-F5DE-8710-8048B99BE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ACE2FB-1FAD-798B-A8DD-4BF91A32A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4DD51-702F-57BD-DC61-06CB460F0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F6B13-9D48-D787-BF2F-7802254210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21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75505-981D-BB08-03D7-8337624A0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E66BC2-FA06-3014-3438-0EA5881E8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A6F91-9F0B-0EB1-897F-EEA9D01FA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77DE6-FABC-D806-51C1-A31A209C80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984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94B44-297D-CB21-F561-6B7E407A2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7A3324-FEFC-F0B0-FE17-D8E353F14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D92C1-223B-3CA0-0532-23153B583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43893-4D5A-1DDD-4B00-3CB14436BB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0532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64659-46AA-9852-47D3-D3BCC6022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D444C-EB67-EB04-EB61-6E75F1D6E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E1680-4060-AFAA-50B1-F8C9F1B3F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60895-DF08-CE9E-3926-25075E9695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268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F10BE-D4F1-08EF-4898-F852A1ADE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7AC680-DB96-41FF-8DA7-380A4E907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373DA-4665-E6E7-490A-1834FE16F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5A876-FB3D-89D2-4DE5-E32EA6BBD1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818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89F6F-FF97-6D66-AA0F-73ADE299B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6FF48-06B9-5C25-BDE7-03F50961C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8E23E3-135C-1ABE-2FED-95EEA8F35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FBF17-0CBE-2188-3DF1-80E042838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630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C801D-F92E-21E8-3142-57003E1E3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15EE91-39EB-B7F3-F402-1E74BF2F5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14CC6-7A14-DB53-7FDB-A17C385D7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81D39-C9D1-C66E-7DEB-490C7B5B3F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3693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EDFB-0216-E378-A146-693A3F261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2F1A1-18FB-B4C6-FA73-C6EB4CDF3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7208A-4618-0A93-9641-17C9B793B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C698B-97AC-CB62-4EFF-49CA7DB7B6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968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4335-8FF9-0062-F76F-E6DA074C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C3815-C4A8-7CA9-8DE9-57BB1D936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9CC87-9FCA-65FB-2C26-C5D66DDAB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5704F-D674-DC61-1C78-0BBF657F97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477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12207-9EEE-B84F-6670-474002EA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31C3C4-5F15-267C-5524-22A51CC77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B572F-6C4A-41E3-4AC1-89EBCEA75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1258A-1123-802A-A14D-D7F86BEBD2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570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A3DD4-ABEF-6296-5A3B-EF472DC99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9AD5-56E5-ABD4-9CD6-FB8D38350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8E880-BCF6-2089-8D6E-4707EEC9C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B5551-963D-8222-2427-5DD3158F6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339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81A1B-C13E-B780-C68E-7EF56E8C0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41807-B7CD-9919-DFDD-2035ECF1F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49262-418D-4546-CFCD-1F54EBF43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807AF-D705-DD5F-9754-EB365F4952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12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D76EE-1332-DD7D-1972-0FB29643B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F8CAB-81F3-8B8C-4911-4F28EBBE8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10DC91-08BB-18D9-6F02-61045BCFB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A10BF-BE3C-B10F-EDA6-7F88B0260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950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A9480-10B4-5752-ADCA-D93F51ACA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003987-AE08-67B1-3CC2-C54E8F730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72FFC-E23C-C724-50D8-05441C8A3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2466C-EF6F-312D-1833-A6A34F3D8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023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3F435-00A1-CF5B-021A-C058A826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552CC-B88B-9D6A-A9A4-4A4CD807C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8B82B-6282-FEE2-7954-7905E49C2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34B49-CBEE-2940-65B1-72882D78BC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364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38121-9242-1C68-1376-FE3AC8797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B04BB-B273-E7FD-62A9-E0AE0FB30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69B29-9C04-2CE0-92BE-10C11F004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FDB45-4ED4-0968-6A17-CFD2322DE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9226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F74D0-080E-F39A-E884-95BD5F387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29132-8276-2E51-32FB-2110421D7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1854A-DEFA-06FD-C817-0544A4C6C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F6AD6-4023-6A00-35AC-A7E0C45876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21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66BA7-9B32-25B0-8567-757AA4252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0ABDA5-9A83-A84E-3FFC-8F1E84919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3CD7B7-7F40-76BE-C72D-2B8D2DBC9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BBB60-161D-9A4A-22C7-6AC6639E8E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900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5DDC1-32D6-9281-EE24-A0BD0B7D1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60817C-5D50-0F2E-35CD-4A35A1E67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FD1E6-8E51-4774-144A-0673D5823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FEC1C-27CB-BAB9-7E1C-9D43CA1BD1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988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BA7E7-2878-B019-AD08-3982D8BD9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948CB-C94C-ACC4-BBD4-FDA01EDC5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4B983-26B7-3D33-7547-64EC11E80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C5357-620F-27AE-90D7-B8AC8D224E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014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7C0F-D795-F851-DDF0-E94CC4655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E93F8-9918-EB0A-B9C5-E22B47337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49B19-4CE5-0F36-FFD2-0F6BBAD6E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903B7-36E8-6D6D-CD7B-17312BE5B6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8848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94A35-1507-FA3D-1426-4B52E7CF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17964-D134-EF2A-8E83-8F82AC38B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D416E-605C-A932-94B5-63268E35F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62225-C53A-60FB-9647-EEE96E8FB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957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3EE33-6316-3884-10F3-83C50CE0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6B7F3-D941-AA65-E984-FB9F6A98D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A63EB-860C-96CD-58AD-8BCC2A26D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205CF-FADA-386B-046E-9D1141780F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842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CECF0-7CB5-4E0D-6491-33580894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65125-1BAC-8BD2-0968-C1473070B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0F7EB-CAE8-CBA2-B66B-427F4D234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365C1-7C71-3161-8860-7741EFA1DE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606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10AD-1269-F8C9-6212-F86E8127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420E02-1BAF-C536-668C-2FA4A4C1A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14A85-D201-642F-03B0-69322744F8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FC557-3E98-C670-7B05-784948D6F2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7364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592E3-04FA-A787-2C30-C952C3E0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83209F-2239-60DC-B2ED-0C166E950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9960E-2C8E-21DB-D311-887824BA0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93146-C883-C13B-7F92-105258C519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265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0A5EA-31D8-5E73-AC21-796AD76C6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6A56DF-FD3C-53A5-FC04-C2F71A3734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158199-9396-8B53-0E58-E83E09DE5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0AEF5-6167-8B90-5988-489F520971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7793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256B-0085-97B5-776E-C89BE444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6CC9DE-2DB6-3741-5F81-294E9EB72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9B625-D9CB-9E6F-87E6-C98FCFB9B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F8C16-BFC3-D378-328D-3487200D50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479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E66D8-FDCB-8368-0AE2-A130EA6C4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FAEEC-AF10-2DF0-C537-EEAC05D8F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0DF62A-5476-41A4-4051-992485B8B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CCCF5-04CE-925F-7FCC-1785DC953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2714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71815-7E3D-0983-4498-EFFF4BDC6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853E74-88EB-BAC0-393A-30CA73945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FE88A-F3AA-74E2-71B9-A9618ED92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0FA46-F240-46E2-9615-F9F9793E01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0986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89EBC-C739-61C6-582F-86408F174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E34CD-391E-ED9A-9E50-0A58840C6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615322-4834-3576-B36B-0551ACFCB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393E7-C14E-1396-7D71-2983283E5F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5652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4AFE5-E630-9B37-6ACB-D3280DC06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09F1B-0AEB-B67D-27D9-4E2B319B6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F585E-A99A-91FC-A6F3-27BD95564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45EA3-318D-1452-92FC-55638867BA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7306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8C49C-3768-220D-5F09-9E059172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44F1BA-2679-8109-15F9-1D05F14B7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C4E01B-0D74-1012-DDD5-ED5388A123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8F34A-5F40-674B-3025-B7D912A8D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30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64BFA-37EF-413F-F27E-36A00CA08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836203-F7DC-9B8E-82D2-E61B644BA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C7D5FB-0654-C582-1C36-1F4370184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84C76-0F88-049A-76AA-1F5615E1E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43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5A0F2-601B-7024-7762-D41AAD3E2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E15FF-3394-C1C7-EE44-6F74DB38A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841A5C-E337-EDD3-AE44-993757068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3D084-98C7-DA6F-4273-46ABDD9AF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700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FC973-5BC0-9D7F-897F-AC9E8F299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10E74-AB14-C3ED-206A-3E5A207FA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DC2F54-9F90-C06E-841D-3E48CB474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E6839-C876-6EC6-5588-3FEACAF1B6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694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3249F-8AD7-513C-72AC-3B60FDBC1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D0C0D4-74F2-3C3F-06F6-99571264B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0FF39E-1736-3776-6312-014CAE4D4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B8F82-C377-A047-04EF-C3016BDEC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1543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C1955-AFAE-741B-2CB8-37014684D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8088B-7074-096E-8E23-FA16F893C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10381-4E3D-30B4-0BE5-9728CAA6E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35A1F-22F7-CEC9-8179-86B50112A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157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C29C7-94C4-78BB-8494-B8804F1E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ABD512-38EE-A606-D372-1AE617A0C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DA4293-9EBA-027C-5469-51CF92360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35753-FED5-7D5F-124E-E35221F862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919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C856B-B712-D51F-B8DA-0B858BF2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B3FFB-6C3C-A820-74A2-C1F898C72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F573C-AD3F-A71A-325D-4F9ADAE4D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E39B9-DDA5-EAA8-E044-29D05E808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327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46889-F16B-21AA-0C0A-1A9AA9A18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F8DDAC-D32E-F13C-098B-9ADFBC3F8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A04D2-D7DB-5DE4-B308-3A9E83CFD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F628A-4BC0-7746-D83B-49ACE5BBC7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7910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5525F-06D9-D34A-6B41-4806B558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10332A-F5A5-8417-7742-B989A1D51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67AB5-3031-7B48-BF7C-A0D602387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18922-2557-72AE-28B8-4388E1FB6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4328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3C4C-D1BB-F29F-F3C8-ACD398EA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5D2E6-A57D-0EAD-148A-39DA5E696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F637A-969F-4293-5C88-C7E08D23D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27EAE-0196-8AF0-7865-0B742900AA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1103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4DC98-8E39-973C-A29E-B4C23D997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1E7DF-3571-A3A5-AD51-E56E04510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A6D737-AF7C-F2E9-4AC2-0441D9D01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F4FA8-BE7E-3C03-5638-D00E927DFA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585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32BB-2BFC-F98F-9C49-AF231F5C1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7518D-E253-15D9-6D8D-497C30BC2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D840B8-C8C6-4C3F-68C8-3E28ED03B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D0782-8115-5459-D918-FA2E115605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920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1CF9B-2859-F188-1C4F-DF8F4733B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1C15F5-891A-BE26-E9DF-A8196A93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0B619-CA67-1636-448B-19FD03A7E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3FEFB-34C8-62CF-698C-9523E2A29F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76826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232FC-FFA3-EC43-9296-E833C585C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40D00-C7AC-91CC-3A66-09D880A66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4494A-E442-89C2-5A5A-FD260E590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78DCF-BD4E-7318-75B6-9EBF6A680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105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081A0-F83B-3EF3-263D-E6A10B096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5E8CA1-467F-B2D8-C578-8FCCCE48A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51D18-9503-5572-D8C7-029731CA9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CBF7-8356-AA62-13E2-E7D936939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24577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9962F-6379-336E-9669-38D58870A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7F1954-79F8-E038-FF95-18BD9C6C8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96E50C-8B33-D1C4-3C52-D96D8C009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7BBC-F06E-6B2D-7880-52D2DE55C9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5414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D6A0-C2B6-F1AC-AC12-CD99BA812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9C7B20-A61C-9D8C-D733-B9AC8B9F1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5A2865-28E9-EABA-7574-90CBFB21B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92611-0762-7C49-A8A9-C040DF750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198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18753-6E94-A142-5624-6F0CBA63A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EFF7B-07D2-EE6D-B2C2-72CDC7127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ABB20-8802-3CB3-6492-14CA62B05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2BB57-EBD3-9E72-07B2-23132E692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599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8A97-6D7C-5DF7-4018-27A627BBB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1AAB25-95DB-B198-507F-60B9E9AEE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914EE-F7D4-FF1D-CA8D-1322FEEBB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0DDE5-CCD1-353C-D19A-44B1FDE463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9727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AFAC9-0F90-A6D8-F78F-FD4EAC54D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CE42E-A48D-DBB0-B468-A997AE994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63F4E8-032F-EEA3-107B-52BF795A1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3FCBD-D14D-4D5E-9508-EB08D06FB2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0209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478E8-0C2A-E63B-03BD-3251A7131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D0237-2AE5-EF37-26DC-1F7DC331C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B569F-1798-0991-05A3-1B875CA79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219FF-A60F-7FA0-B6A3-CA40DD8381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03667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3E9B7-ACA4-35FC-17CB-F4B953504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6BF6A-BBF9-2EFA-604A-A483AB754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10888-3905-CA87-5ADC-24BECE2F7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C5406-76ED-231D-23D5-14FF8D17C6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683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11C41-A7CC-EB4E-A33A-9017EBAC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10B5E-495A-4555-55CA-C835DA8BE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16580-E586-A575-865F-307CE12816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E81ED-06D3-EFAA-302D-EA716A52F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5204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A220C-C221-F04E-5C19-61A5EECE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23668-7CFF-74DF-FDA8-BC452CC14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DAF631-01B6-993F-AFF9-3D64D133F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A47D7-81C1-2186-C67E-55B799582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9576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775E6-018F-B4B3-10FA-F6A059395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F5D88-4FCC-6CAB-F30E-2F48AEE30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934D5-0E97-81B5-28A6-21EBE3B4E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64336-5069-67DD-2971-37CE7E8C91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2704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0EDD-3610-749F-6BA3-18355F2BB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A99AE-B5EA-9AD5-C068-9AFA66C439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58E07-C2A0-38C3-C266-849188859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0DE1C-B020-3CB9-12AC-E1960AD4F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735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F5D25-CACA-5671-409E-6EFCB2E3F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E326D-C5B3-28BF-03EE-66F8CBADE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CC778-E13F-8DF2-BE2D-6C6226577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A8D86-95F7-EA23-8507-C36314AE7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6536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96475-A99C-CFC6-DEA1-0F29FF809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C77D58-784E-6570-9883-8E6E26A25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8C8B75-149B-7B7B-276C-91213EA86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2D9C6-FDB3-7136-419C-A557708601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52581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FD8CC-20D6-B940-0BA6-AEB2DF312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4803F-392B-15A0-351D-E75BCAB09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9FDAF-C852-B304-90B4-D18489143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917A6-1A88-B24A-FF0D-8BA4B6A7B2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4584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3CA77-784A-A7A8-4A24-DD2155EDD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E3B35-46E9-7ABF-4135-D1F352B74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69166-56C4-9DFC-CB83-855175D09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B95A6-02B4-ED70-6D62-2FAB86D879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398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09B6-3EA7-7894-76A1-884B7A3B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0627D-36A6-FF49-ACF0-CD1426849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E66CD-23EC-EAA3-1282-48F464B95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56EC6-3898-365D-0067-C2E85C8B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4176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E430-04F0-7CE5-3F00-A562622B5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650FFA-EE1F-B74F-7A03-8FD6FE4F5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26E59-9CBE-65AD-8B6F-C7B417A00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7D356-2611-4571-9CE9-E4A2FFAD9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657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57310-41F1-7954-D2CF-0BEBA4A02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B4FCFA-C927-A75E-373C-D3CC75050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0ADA1-765D-FE27-85EE-01C4EA619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34C1E-2927-03C0-6DDC-F204CA9211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8944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F5AC4-2E1A-102F-7B70-9C7A5E26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145E8E-F538-B777-3D70-8B0AB28A7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B9FC8-1CFA-62BD-82C5-23BFDEDCE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13B5C-EDA8-897D-F50A-7DB8331608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17592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5A68A-2EB9-DD52-67F7-2D2297BA5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080AE-8C69-75DA-3252-75CAF3B41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42421-05F3-C827-8483-F6871164B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BB586-04E6-7839-D30E-B22522D0D6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4079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45AC2-9EAB-6217-A206-1967DD266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18AD80-7643-1895-8587-3BE25E475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23D85-46BE-5F32-A6B9-79A05D9F1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66C21-EA91-5B15-E9B3-F026AAB390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4608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1ABC-44C2-B1E3-DC5C-A78E8F3D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F9752-FB3E-6884-F7ED-F198BD7C3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06B98-D903-A632-CF19-3A1793157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D6BD5-D36C-AD38-BEFE-D4EB4CC2D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5980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6DF1-C52D-A65B-1085-363FE2288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69F13-982E-F5BD-961E-A8276AD57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C649A3-51BB-9B5B-585E-366F344BB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F427B-7B28-E37A-D28A-9F3A86F122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8630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A9955-D6A3-11B1-FAE7-0DE6B1BF8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624FC6-D3EC-2067-166C-170ACC87F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277CB-CE9F-71B5-3CBC-8AE4449C7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A71C-3386-8BEB-7F93-51415E53CF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0716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BB06-48CE-3E28-7EE1-E43BE9839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CBCB1D-D3A2-E9F0-3596-B8B82A6B1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14494-29BB-FD64-D7F2-9917B0C33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80438-79F0-E5C6-6FE6-11F7752A6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7398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FBCC-C618-5F74-4F05-AADAF734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14802C-6A6B-58BB-F0B8-27115B99F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F65EE3-9FA2-6125-8EC4-0B243BD1F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6B47E-F7A5-A2BD-1E00-9D0CCF21EC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9915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6D51E-561D-72A9-4418-C8C541D57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9D6F1-7CA0-F641-7581-DED1E864F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5246A-0D95-BEB9-DBB3-DC1B65D6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3C605-366A-6D6A-87A1-B7EE770BC1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85689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495FD-9DAB-8751-D299-193856939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01B825-8F42-F7FB-A5D8-A932AD5F9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75916-2D74-CD36-1EA5-1D667C2D7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10814-DE81-E8F5-1886-0CDF9E9DFD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5137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22A9-6FA0-6061-C26C-68FC3675F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0894A-AAD4-2E8F-22D8-20D9C6EC3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B2EA5E-326B-DF35-73AA-FF73364F1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F9A0D-F54C-3811-435F-CDC1D4116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10839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28026-96FF-C641-74F4-28E0FF4C7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03A4D-4DAB-5896-F46C-2E44D2065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D17352-6574-A489-10A5-46C7FA075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111B1-5A32-1D61-4919-3BA7B71224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6036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92A14-5AD1-7841-8F82-901F85BDE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7DAEB-2430-DA1D-B791-CCEB75B8F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B0266-6A0A-D521-996F-73749C1AA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8C9EF-1CEC-1892-ECB6-F8707E3D24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6616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ED2F1-7265-46BE-378E-F69E1D72B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ED3743-0030-1114-FD54-1B2F1F76D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044C2-1D8D-C037-7ACB-574892D7B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08610-10F1-F24E-6E1E-1E59C4E87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7656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DB689-A053-E8A3-22AB-19C6496E8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93019-FCBA-550D-CA41-9647CD4F6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99623-3CD6-6359-64C8-9A771889C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AFA13-F2AE-D00A-A5B7-5B7CA64CD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9099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8A0C-FD33-0EDF-E900-149A0EAFF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526C39-53D2-4965-4E5B-A64216A02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1D146-EAA4-1249-8013-77AAD69B1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CF4C8-04DA-4215-5BB5-A6E48FCBD5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3369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F1F4A-348C-4260-9C4A-B5F92860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FD461-9B3A-2B2A-775F-A2A300680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46DD6-45FA-324E-53E2-F2DAEBE1C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D9AE0-3DC8-6CC8-D59F-4C252CC9A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79159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2F311-2DB6-0B58-0FFE-C44DA12A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C4370-6843-5494-A094-CB2B56988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4678E-CD60-0D62-BF02-ED0FCBADF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9BA5D-B3E6-5A48-6103-823F57CBC2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322804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30CB0-A747-6CD4-B894-F16784113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4F49E5-F812-7E67-0725-DA760EC92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66717-C1A1-AA78-43E0-B896AF5F3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DFAD9-4B39-92A0-E8F4-4040F247E8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4833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577DD-F913-AB44-3D7F-F38E3BB86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4F9D64-7032-26F8-870E-C215A08D7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82A51-780D-DA6C-2232-98CD016C2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1172-7496-0E22-41BA-DD09A0B738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1013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9D32-8315-5244-7702-7CC094CD0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0736F2-3F65-9C8F-3E6F-66B88F2E7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FF4BA4-F88B-E5B2-75F3-605F44A93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C731-B0C5-0808-51B3-C43A15A24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4573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456A-2941-BC2D-77CB-63A75F850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0B967-A6CD-ECBC-DC48-755A883BE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DB696-BE04-94AF-019C-4B7275E21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F0874-B00A-C543-0AFA-1ED5DF3A53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3519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D87AF-460A-A8D5-1E2D-0481C633B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D01B0-9008-1B4E-72CC-CD1E1C4E1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7792B-9FED-8562-EE6E-7CA025248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03C3B-686B-E07A-B53E-2D9D7390A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53032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8106E-1D2F-D6B4-72A6-A964BF566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B1AF-851D-AEF3-2431-BB4E966B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0327A-C2AB-5A07-28B4-AB9988E56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77E5D-C687-3511-D21C-B8C6EB4733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3092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9BB79-9A00-0464-B95C-BFF1E30C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0AD18-704E-AA1F-A06E-F7CF507EB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D5E8F4-715E-1FC9-1293-CDFE08112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3070A-726D-B470-4C6A-635478B032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236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2EAC7-4CDB-149B-4A4B-B14C406D5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3BE6D-DE31-B700-232E-5B51CBA12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537BAF-A2B2-C552-462D-A0BC52D4D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D13C5-DF00-8FD3-18F6-1D2571D51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4456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27555-35C9-FA4C-08F5-DB34800D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F47BE-D938-DB18-5557-FA513E371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30F30-2808-81B1-6FAB-B5AECD727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95192-B17E-12B0-92F3-344C47ED22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13444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F617-53B7-6841-CA50-B98BA6F9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330130-6836-C2D6-CA9C-A36B7EECD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35E34D-411C-F32F-92CD-5E283A666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6FF03-2302-2A3D-9865-FB4569816D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7404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B84B5-7A53-3CF1-DAA2-99671BDBC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95F01-1889-5DB1-F205-E2014AF23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AA4C8-212C-2CB6-A0E7-3F7A9A73D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98B6D-27FD-D8F1-6481-E071B818B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6795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B609-5024-C712-0BAB-E97F84BD9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1BEB4-A176-B9D9-DC97-7FBC4DCDA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FA6E50-5D9C-8B9E-675E-3CDD983B9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57603-5B55-6759-B859-15FE9CE0F9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8388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C3236-2041-E7F5-C3F4-91BACD588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5C3D3-3C2A-2556-2FEC-370A1300D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2192C-6C77-1007-E504-BF8C5AC54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E8D26-9973-9896-6DA6-B53C0925F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031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00416-14EE-0A1B-C900-8BB0ED8B6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9859A0-6624-A5BB-2C72-88D1C5C9E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B5960E-C462-727E-50AA-C5C318CB0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B12B5-03DF-3C56-BD94-485E44B691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0203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DFAB-1DFC-3F13-8B61-6AD40BDA1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24D65-4825-119D-ED61-D416BC20B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25E410-8BBA-675F-AFD5-140F4008A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3C4BE-74B2-DB00-E52D-B0CFCE5236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3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470A8-8888-688A-5517-4875A342E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2DFB0-3362-DEFB-26F9-2C6DDF6EB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07F27-5381-E66C-EED7-E85C56397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766FE-5305-5FD0-534A-0E06A4DFE2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1357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25979-FD98-2194-86B5-E32D862D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8345DE-3915-B259-E2A0-DCCED5F0A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A915F-9862-AB54-6878-9E993CF5A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59C52-2747-E0A6-C0F2-BDA1F35478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2096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8BAF7-8FE5-3F0C-C012-10584C641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62ADB-D111-CFDA-2788-A80B00C1E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76331-7C08-4F14-5182-CEEB6E308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9A78F-5AA0-5B53-FD87-69A9C47471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8115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BD7BC-8D74-8681-840E-E2716E39D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66334-A641-DA76-3346-40EF27DCD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B19F4-F861-50AF-25E0-1A86E91C9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B9AD9-40C4-D065-D8A3-28A5DAB9D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32630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BBBB9-A819-BB55-E5C7-A431ED799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2A0CC-5B18-8FEE-72E8-8C478C13B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156D8-C586-8298-4404-270D36594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A104D-83DB-1BAC-815E-24F6E60289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3092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C607-CF22-C1F4-8CE0-0EE8BD675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E19F04-CA50-B2A7-A72B-BF703B518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6F30F9-ABD4-6C69-3FA6-4F769BA88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129D3-F98D-C760-7292-2962F9817A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23262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8AD64-9925-0223-9DDE-7049AB61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9CA1D-3DC9-C93E-7A18-9D17DA849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3BC6F-6D4A-936A-6774-C3D986F5C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49D00-CBB0-3D65-83F8-796E4965BB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6589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5E914-8D92-66FC-7C0F-4D22B045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BF459-DE91-E257-99FD-0EB5AC49E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FFFF1-AE6D-F629-6912-4A75287BD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D092A-B295-1BCC-0B45-47C93BB312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98595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05786-D297-F00F-AD13-229E665AF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8ED82-FC24-1A2B-E06E-67ADC3C6E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BEAC89-ED21-D886-DA61-D544679B9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F6DEE-9BFF-DA5B-BCDC-C6956B9925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35097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C4DDB-DE67-0615-ABA2-0157363E9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7F830-825F-7AB0-6E61-9A8955FEC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270261-5779-144A-B2C7-C84443F6A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EC4C0-D49E-A79B-DDEF-6D816F0362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3347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34016-2BAA-1438-F563-BD17914D8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6CE31-5AA7-2707-C559-23B3C67BB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4014D-06B6-A3A6-B79F-22E84CF65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9D5EF-899C-B145-5EE3-D7B22959B2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05698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0CD13-D960-958F-74C5-C64298C16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ACB4F-A10D-FBFD-0557-0ECCF5A2C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DFBC6-2AAD-FC91-EEB1-564E46909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E1C49-4135-E1F0-6E4C-D6815D342F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1578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A1978-2038-80FE-2A02-C90470148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20FEE-CEF1-8F81-31E5-3439276AB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0DD57-B110-9A0C-183A-221C857C4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49C8D-308D-2F0D-135C-38FED8C2FC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1551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653E-C332-40E8-A501-D7DEFCF4B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D91EC-7845-6342-88AD-6349FB5CBD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881686-BBA9-A0FF-45F5-83465408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D54AF-325F-C824-AF95-D66356A3E1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06652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E6B4-FE0D-2B51-95A2-670C76023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0E3B3-8302-D354-37E8-59F33990D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FB0AB-91E4-6D86-5A3C-539C4DA05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51A98-A8AF-B851-A7D8-478A5C4FB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90765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27EC-03FD-8EE2-77D7-15D04CC8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6DE2C-C92E-B393-25FB-BD4ED0792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430E9-D3AE-FEC8-48D8-8C037A816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0624A-F067-EC89-6D93-AFAC849BF5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77300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8C466-C4CD-EFF4-5AC7-138514E77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AA743-7623-6ADE-13A1-9ACF1910A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38F664-0B68-9153-D646-70CBAAF17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52749-3A67-C648-A1CB-2AB56D44CA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5034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0140-A3F1-D218-1476-643350FAC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B34EB-68D0-E03B-5EED-05A929977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6CE69-2EF2-B1E9-5F42-B65F4B569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A24F5-738F-6423-46DC-EEBECF3F91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74715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042B-1838-B34A-C12F-1B240DD04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82A16-03D4-1939-1000-7FC511BFC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55912-B5A2-E5F7-9BA6-61A452311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6639E-EC1F-E853-074A-94FFF1CB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8532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EC6A7-83E8-E62C-5B0C-B6D83893F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024F4-D943-6F58-3257-29EB38C24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F2BE2-A169-8276-ABE9-98F971CA4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7065B-CCB1-A97F-5927-FB739EED0A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34179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229A6-3665-03D5-B63D-C9B01E295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08E5D-C4CD-70D9-DE4F-415D1CD5D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FE7CC0-EFD1-6644-D7C6-6E3B09BC0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CE50A-A52C-207B-AE01-927BE09EF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71856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1E45C-8095-1268-0640-95CB535F3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D5BDB3-83BB-887D-FD85-725277C5D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CA978A-593D-4F79-6F3C-D42AC0A82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9DC74-71E2-7CC6-6DAD-8721C0C742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49097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7195E-DF4C-9614-66BC-A44A72865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D89B5-2FEE-9282-BC6D-3C2CBDBD6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7976D-2948-6DC8-DEB1-F5DA99679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A1A11-4E67-88DB-FA03-EF84E04300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57517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EC6EF-FA49-16D2-108D-C6DD0F9D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EA5D1-B432-4FDF-3C67-4EB0C18E4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D81953-A4DB-C1B9-9F92-9133ABA0D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A2463-4B62-9FB4-915A-59350C87E2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0924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061-4BF8-C069-3133-FAEF3B66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FD57C-C591-4440-D653-CAEB6E629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B449F0-DBEB-9C48-683E-E938A34A6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00840-27BD-BE4E-1A85-362091C73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32964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B43A-883B-E2D8-C14C-315FF0A2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ECD69-5C95-D1C5-C700-42AFB6F2CA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CDF82-BB7E-E25C-EA97-6B69A15A4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F628B-EF5E-CD13-D860-989FF55143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87375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B338D-BB19-6BC4-B27D-2B449101F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59B1A-23AB-75DB-6FD5-246418394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95A0F-3E49-7057-59C9-CFA7EC59A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3380E-9BF8-F79D-AF63-D6C047AF16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75589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C18B9-A2BC-8252-87FC-9DC82A53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52C28-7987-BB09-E4D3-C56F1E6B0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3A97D-65FE-F59E-5849-E7826D13F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F0BE3-EE6E-0813-9E69-3ECDBD017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70090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F808-2572-1FE2-67A6-50FE8EEFB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AB905-898B-39A5-E67C-329E7E0F5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B0BB1-A4D6-2479-C96F-E7E1D43F9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9B86-78D0-1EF7-9809-3DCB375346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55425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5A440-0770-1F20-8195-5F69FFF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D318F-D9BD-935B-66AF-92E8659C5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C6E657-BF3E-9CBA-85D7-9BCFE3D10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96F09-0529-F94D-ECD1-DE14ADFC6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22196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3D8C7-D622-4901-B5B4-A52E8036B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3B0845-A19D-D85B-8E90-FAEB16B1A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12B2F-4C20-C1DF-E87B-CB4B11F62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4FF06-DD69-C896-9088-58FCD33FCC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26503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CCFF-250D-AFEB-E6CC-6E3E63C0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C16901-03AF-1F43-F26C-4A7BA54C1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580D8-3131-6BB7-A758-7178C2E41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B6B9-DED1-E522-BB82-3D7193CEB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94231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1581D-BC68-6716-FC50-F73B698A7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C7628-9ABE-88B4-627E-D948F4C04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8E5087-F3BE-BBA8-D366-0D14303A2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765E4-DE57-0584-4B8C-0A9F8F240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306765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6FF49-7DBE-D8B5-E89A-6A79000F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23DD2-54F1-906F-1D97-5D8E3299B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FB918-6736-5B09-9255-D64AB53DE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80721-5E02-78C7-14BE-5A8A8ABBF3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457142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52CEB-BD5A-A086-1BE5-54B26EBFF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DF758D-7D21-10CC-90DF-CC6006998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E4A864-03A2-A927-04EA-54A2672C8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F7B2F-2108-196D-F433-0CE34CBACC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53598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65FE7-074C-7A37-5968-2969C1996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D6FA7A-D983-9C18-9DC2-C5D68B02D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08EDC-3F45-5897-692B-385936EB4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25B85-E372-3085-0E20-8BC5834F6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57709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8C58C-8FF6-B72B-79CE-9C705A4B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DC036-7A69-7C62-E369-7F332E906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CE71DE-F5D8-B71E-FE03-6636C393A1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B8439-ABFE-1C54-8DF8-77AE8100C0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11163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378A9-C7AF-1930-4AFF-D7AAAAC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FE54D-8243-F7C6-D24D-6F54AB1E3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9960F-551C-F5BB-3856-752F5530B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E5AD8-A410-1F7B-7496-DDEB807573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747303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7E35D-DDFF-D3BE-DAE1-593D5BC1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D710FC-CC86-2D16-259D-A88A7DF59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E3DEEE-54B6-C92B-5E43-7585C3709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B61F4-6308-DC53-C70C-8548C1DAA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402790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271F-C9DD-9A52-00D6-A9F5E431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A7D6F-91D5-F647-2BC9-BC0144CF9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3A0BB7-4E52-83B0-FEE8-D5E2F8BFC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CBB2E-B2EB-55E1-5316-2E46146609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5896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A7D2-5ACC-A35A-284D-1BDA0EDE2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0FC35-058B-FC52-1169-D5677D29A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2839B3-8123-5281-E853-3B383F8DD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FCB92-49DF-0C36-4078-D14CF59C04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80409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A71BB-C185-5C14-74BC-FF4C0C6C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3C802-93FA-0537-4119-6FFD45E57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92411C-F40E-7B86-4D19-7F8A055D4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93D78-0090-8B8E-052F-60B20F4A8E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58121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10A6-CC20-A4B7-2AE2-A409FB629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F829F7-39AF-4BEE-57D5-BA5E642E8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84777D-8F68-6B0C-7B8A-FD45DFD81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8FA7D-2A0E-34FB-35AA-1D995F61EC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54334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C5F49-210D-0AFD-235C-460086D9C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375E3E-418E-138C-3418-53EFB767F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3FAA66-1FBE-E0A9-F938-D47C3E538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7FC66-EFC7-E140-5086-703811343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35777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104BE-DBDD-D624-5679-4FAB1CD7A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05235-A9C6-D898-79BC-A34206327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F2C2A-B211-52B4-7B1E-D3A2B12BC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68F0-0701-6C23-AADE-0417B27AA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99182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85280-6BD9-19EA-8B19-E73BC3FE5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CEB565-A1ED-5754-0DFA-040072D6D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12DA24-8E18-0589-EFEB-FD5796F96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28E9F-4736-9944-F02B-CE92B72743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5862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1D816-9FC3-F01E-BCF0-F8B5B0628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939E3-F4D1-EACE-EE63-661C8842E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AD2C9D-D8C5-BB3B-5CC9-A454286B5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01127-08D1-5009-900F-3F58E48081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91921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8252-8FAA-3941-47F7-C651B3DAD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8132C-579E-827F-4B78-D212D951C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867B38-73E0-B84B-61D4-E2B36B09B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39FA7-FE8A-68FE-41CD-5D77D9AC7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30702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AA2E1-C3FE-9BEB-B492-D295093AE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5BE578-F605-3E6D-89DC-11BC5E0E2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CD2489-FF87-4D69-DC93-77E0FFE53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58ED8-A24E-9F63-8E33-F1175070F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00054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D3A1-C7C0-4DD0-2A3B-10E2E3154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04588C-2542-6D41-7A24-7844A56DE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DD3CA-465B-F582-EC11-49C4B40EC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344C9-D946-A155-A33F-9AAC16FD30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78787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AA306-4C51-D016-86E3-925A37A56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0514C-1396-75CD-9BA0-C698A7426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CD986-738A-AA54-66AC-73DD1E750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CAE2E-2998-E6E1-100E-B06BA22AD1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9237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C53B7-E4FA-7266-69FC-832580570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5799B-6294-B565-CC63-40C1ABC4C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8CB08-EEEE-24D4-9540-F59916DFE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28BB0-B985-08DC-E38B-0A4D6BB05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87902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E58EF-6DEE-1437-9EE0-FE72177A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36376-69D3-BAFC-EAA1-3789A346A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8CAB96-74B9-AA11-3A80-68DD79548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0495-7DB9-55D4-6BFE-712C70E20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90304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62B1E-ABF1-F2DE-EA01-CDFE8D116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3A3441-40F3-30CF-15DC-3A4B82FB97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6398D-3176-29D9-2168-A979077139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BE5E9-E2E1-9E82-C520-C9FA289FB4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49960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10A96-FDE3-76C4-78ED-44FC54107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4DB413-8023-2FB7-6CBD-E6D4188F2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7997B6-41A7-7CFB-B461-19D079303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9CA82-B882-886D-F9EA-B582827336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07197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2305A-4800-6F4D-E483-F5CD68F8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CC04E2-52DC-02D5-57F5-A36985748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505C39-7634-F091-14AE-77CF8987B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A8577-DF8F-8333-7781-E687595D1F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24376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6532D-5D69-A4B4-672F-E26AF5D4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49EEC-F5D0-BF7E-0CEA-2CC3E046D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9C787D-D756-2FB4-D182-EF0D535F3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CF4B0-1B6E-42D4-48B1-223143673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75317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D0376-E47C-2E86-EF6B-628C6D22C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71845-D044-8A9A-3870-5842368AE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CE08B-0B2D-E5D4-26E7-AADB76A3E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E5329-B09A-70BF-D2CA-3A84821C1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747494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7D53-5414-45A7-EF4B-23622D8EF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9BE7A-6DBF-6F27-15C0-BC1E50D56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947EA-AE30-485F-0B18-E4E625CCC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8B82-A3A7-1BA4-7F31-0B06B5CBEB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9078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B989-5E25-E79B-5A1A-FD3FBEC7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59698-5FC8-884F-4311-4C6E2E77E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5DEA6-A3CD-6CCF-05B4-2C342491E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6FE2A-B2B0-12E9-2E2A-883B975D1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96509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137B2-2F3B-A8DF-3470-54B3F7DA8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0333D-DEEB-A105-BFB8-2D0526FD2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3BC3A-922F-C02F-0A95-20C6D424A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C2688-5B61-30CD-9C8F-EE23B31B6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980171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BA288-70C6-52DE-9287-CD43F471B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6CAF0-3DFC-C15C-5FE0-E1ACF3C07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C33FA-1992-4A5C-C48B-062229025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31E6B-645C-91DF-495A-B6EB71CB06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24888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CC5FE-2EFC-D669-AA74-5837D301D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B31F8-BD08-D793-4B3E-8EEC1CDCE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38890-C90F-F00A-1EBC-BA4426811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BA807-139E-41CC-0726-D13080935F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558652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AF7B-0491-986D-A859-B78C8CBBB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100DB-98C2-E89A-E6CD-2FC754127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2078F-941A-3CA9-96D2-3E74D29DE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13D83-58AB-4183-87EB-3F0CA8F66F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62908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13181-B34A-E595-4D23-ECDB0BA3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BE9EE-0A15-3091-7D1B-4AEE321A0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4FBDC-314E-5678-4553-BA51D2FDE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740C3-3455-1258-43AD-08CE7B7503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08128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5E0D9-CB01-D2F1-9082-57759E6FE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5EE11-27BC-DE19-4CB5-244A550E7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F6DF9-04FF-9873-8850-A8DBA33ED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843A9-90C3-A000-A5D8-9AF4E4C4BA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074559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6C098-D7BB-5B39-130A-41C0EB368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5FD99-3B74-82C7-4EFD-AF53304F2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FC310-4295-0481-BB5B-F1A8DBBE1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0623A-822A-DB0A-EA92-1BD1EDABB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56827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365C-8107-7D70-6B1B-F8F48CB93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CB19C-2625-AADE-E7E3-58029F8E7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A9BB0-7B81-CAFC-49E8-473196A26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9D95C-1E1F-0FB2-5381-0C46B29F3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159343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1A3B0-E7DD-F7A4-4972-B611641EF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A08E1A-22B4-F4FB-9709-7191D2012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E92F6-B90C-83E2-F7C7-1DC4C0226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96E2D-392B-000F-239D-BE9AACCAC0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07195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D3282-5FC5-D43D-636D-FAB2BEB01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62E5EA-EC07-F797-E160-9AEE3DDA8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96442-0B3C-C53E-1ACA-BC7F90FE1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3A2AA-8C5D-13E7-5726-F25BFF2262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237179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9FE53-E6B7-5FC6-9C33-A8CD93860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14694-71EE-3520-35EA-35A6C841D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82346-B10B-3DB8-E704-B13CE5772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7F1D9-D52C-9A01-1AF3-C7D2B7504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34736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F893-85F9-C09F-3F9A-7AD37675B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34652A-7B16-7AC0-36FB-20CC43906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419E4B-5D9D-893D-6DB0-797967D53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6A87C-D1FE-0C9F-9DE0-294E036FA7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935699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D0CFB-43A8-49EB-0792-62F90DEAC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A60289-7906-BB66-ABB3-B973AF11B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6F541-7457-6A4A-2F44-2F7D76A02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F5ED5-59C9-2F02-177A-9A62BD0B00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852687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A6504-BA69-2662-FAE3-42036102D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F565F-A16C-6630-7607-5DF9F4394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49DED-672D-D7AB-6EB6-DFE92D0A7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C8D42-359D-E533-4360-00B7DF5B1B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14719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8414F-3B8A-2D58-204A-F94F2F74F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33E00-49F0-361A-B8BC-DCCE6613F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D6A0D-F4A4-8502-6275-C918D0D5A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BA5ED-AFFC-681A-9A40-0CA65A32CA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20878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D0866-57F2-10A5-427F-9C8A221D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DAC051-AA8B-40BA-1652-901ACF149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A980A-24A0-37BB-7410-E53DE8510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5F2AF-B61E-244D-EE86-78B05965F8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36715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51AE0-37F9-1575-A40D-9D69B4E76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4B554-E84F-EE63-A906-339AB2A56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F7AC7D-68CD-E9F2-968D-8FB7745E5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A9C3-CE64-ED19-1B4C-B0E8FC9C5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38404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46138-154C-B8C8-60B9-85D87FC51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777B3-BED7-5544-91EA-B576741CD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36364-60EA-2E6F-960D-54D4F049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DE6E0-BD4E-A645-4CB5-C96FF3CA0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014519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F3B8D-9C41-2EA1-AB8C-E1F55F1CE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A969F-5555-4E66-8B69-B90BD7AE5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6FB1B3-6E0C-B65C-901F-A336BF813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A9AC-45A3-C5EA-FC68-F0DCF7564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74964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98CBE-B162-FE0E-FA7D-158A1974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1E472-E3F2-3B70-823C-C6EC36669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D3EC8-8B08-40B6-6EA4-5888AEAC7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E3CB9-BF6B-B707-5E3C-AA4E582665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055616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53CC-CC4F-BD9E-69CA-292D3BAED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6D70DD-185E-DC61-BEED-B2E2042E6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3704DE-4D0A-1538-6699-E0D641A0A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16217-9CAA-16C0-4C7A-75481D4E4D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26506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B9EC3-0FC5-0F58-862E-59D4FC586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436B1C-436F-0283-03A2-8CA2CE99B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995474-41BA-7790-E5C5-224265354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24043-BE88-AB6B-7B16-29C5D41F1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16005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CBC0D-52A9-B725-B0FD-79D1188E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C6DB13-F6F3-4431-D353-38E9B0492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9A029-D9E9-9916-531E-9C011346E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E2DED-03BE-37D5-2183-5E0FE04A6F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62764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ADAB-D0D5-AEF4-11B2-58503D7AA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ED4C4-02FE-22AB-4BEF-EF675494D6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5D36F1-FE11-45ED-82A0-447D2B14B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D306F-7207-DDC3-76DF-90533854F3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38955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26148-3E0A-88A8-E1E3-CB59719C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868F3-2549-E229-544B-3085DE183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67BD8-63F1-9BC0-777F-70CCC219F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58828-7D65-1FAB-35A5-E5023D167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77976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E48EB-B97A-C9FB-A516-D9D1BDAA1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B97CE-3B25-0A16-ED9F-2AD9BDCD2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48B64-7872-FCC4-A5EA-B32436284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1972C-61CF-D780-94B6-603F439F4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71435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CA999-1DAC-6F22-BB15-D7F6E34D6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59404-107D-E5AC-1BE2-A8A3E1833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ECDA9-327E-7857-9BD7-74BE1EFAE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1601D-0841-2A22-DF80-34C59AC20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429312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93ACF-78E4-413B-DB70-459DE5D1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7FE73-9A7F-7473-640C-D614849A2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6F590-6244-7361-4DFF-48C0298C4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06F11-DD4B-FE6F-2FB3-089307E3A0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94922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B00A6-7505-32CB-6639-F73A7D61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BBF9B-7BCD-007E-A583-FB052215E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03906-F159-09D8-84EA-6BDDEB660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2D6D0-361B-FE3A-DF48-0F690D81A7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550538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BAE7-D866-4A5F-A74C-99E8C5F67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EE6B7F-D1FE-BFE5-48D1-866436F98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AE4853-75A8-D530-E633-D5D391B44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A8C08-B492-91D3-B854-3EA7E58DF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494633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8E960-D786-BF31-68AE-569C0560D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C71D8-D832-A1BC-BA29-B5A953A49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1342D8-4577-2205-2196-5FD6DC2B0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5DB40-EF82-4EC0-9123-11E78FB594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98207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15E5F-5D77-7C02-794E-B77E9DF6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7CD7C-1B41-1FFB-676B-7E857FE2A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62A6E-2D2E-784B-134B-268406709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16CD8-2B8B-0357-5E2F-203E73AE27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55174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B6A43-CB53-DC2D-C2C9-C16FA7346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8E216-BDD3-4821-8C99-17BDBBD99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209C6-01FE-465F-7BE8-EDC1C84AE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4BCEA-F67F-BB88-DD2C-E575AE6D2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342980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7B9B2-624C-67AD-768F-E31F0761F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36C72-C721-5500-8128-35683895C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6C950C-64FB-E1A3-FC93-36C183B39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A5F07-52FF-6B12-8493-FEA3B8F338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287445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1362-F5DB-BF76-E24A-35A90144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1CDDC7-4A72-31AC-E34F-A4CEB7C1C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B6344-D0B3-B436-AA7A-D4CF1C877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490B1-A48A-FFED-D9CD-853916510D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44024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4AA6-800B-24D7-7F96-6A8B6E349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B98C1-B5F1-0DD2-2F23-F11037236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1207B-B9A0-6DE4-362D-8B4BF9F5A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ECE30-3DA2-1038-B237-5180CBF5D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492839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12E64-D44B-026F-C3EB-B43678BA6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D28FC-E099-DB7F-830F-533DCE83A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DD9A0-BB29-3776-D1CB-3276FB84A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FF1E7-2492-EEB3-56EE-9CA5A0B8D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82056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277E8-8FC6-0F30-CE2E-7E7BC41D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145CF-05EE-B7CD-D5F7-AF85BBCD1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A0BA45-DCE6-FF2F-A139-11A166975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0E9D8-C373-2629-28C4-ABFA2D3B5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76355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6632D-E234-2107-95B2-35B715E7B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7D6E52-3C93-6683-E3EE-40C74FB80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9A9FB1-1E42-2DE9-08B0-24D95AC24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4C534-5F34-4C4F-F28B-1719C71A63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95033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04A3D-A9E7-175F-D7A1-18D17DA6C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3EE20-3D6F-4179-4084-DF4E955E1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F406CA-8547-C87D-E722-AF952659F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0FA1A-FF72-11AD-6043-63D5EED5E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34582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FAC0F-B952-5611-AD1E-D7A5AF4B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48C277-DE81-FBE4-8143-7B8A50680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4423F1-B168-4F8E-EA25-5F1948901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7AC09-0DB9-ED19-902C-9DE1D0D30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60626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39CB-5CD8-6B62-5164-248A160EA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CB743-0462-D269-7658-2198BB794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7A697-0090-BEB7-5E52-3430A8164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12A83-D90F-686D-FD29-8DEDF183DD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98338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A0FC-B779-BB31-1D65-4D94527D8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4797C-D077-47BA-6CCC-7B444FB4A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1C59F3-0F04-9DA5-F6CB-FAD76D3C6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6ED52-B250-F28D-FE5D-E764F19524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323355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58D3-40DE-9786-0031-D3BAFDE70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B8A35-6280-1D55-E386-51CBF827C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AAACE-4A1C-7CFF-7D69-B3E54D8DB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28385-7908-81CA-CCB9-B74CDFCF6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54804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DD3CA-3D6D-82FC-A245-D3161867D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3C43E-FC29-DEC6-05A4-EB20FF806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CE6283-7E9F-29E3-71A8-0F00F4D0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05634-60AB-4F18-F472-05A3F95623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574879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D96A4-DE33-C999-D2B7-0D9A83027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52488C-9F68-3882-A439-410793DA3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5BE91-E070-FD10-940C-D71352230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37AB3-C359-B270-7E8C-3F98430C26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42300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61310-A697-2ABF-3C41-316EBB0E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A6E2F-7B6F-0401-A830-D17047E24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00BE6E-F53F-CC46-02EF-CC18A4E19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9ADFA-87B1-B169-007C-41A887FE46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317671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B85-E22E-6DE1-DA02-B0F5096A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C0C396-7B40-90AF-39AF-60F62E977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AE71E-B0E6-1FC2-B0D0-A1DBDF55E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A818F-1B2E-17A6-876A-8B64AD8555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35428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C380-D847-8C71-0BB6-3362A2C10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7704AB-6E19-B172-373F-B571D216C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1B98F-3DDA-0DA5-57EB-893FAAA08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5864D-7391-04CB-C83C-5AC76ABB3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35222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5122-79F6-A52B-51A8-576ED1801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F8C81-3FF7-9CB4-F7A8-34B18158D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199EE6-E1B6-EA2A-583C-19DF03170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429BA-2A5E-DB1A-D43B-DDA253F02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05216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90C76-63AF-0B16-5786-8093AEB9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2D7DF-8595-F6EE-1F3E-EB4C4FD9A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74B63-30AD-460C-1A5E-B677C4C39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AB74F-43E6-F224-F814-395D287EB1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1629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21C91-5C82-3746-4522-759E2F14E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C7580-2C2A-BC84-5628-B22EB3EA1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B0862-BB45-69A7-80D3-C1E9F83B2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9A06B-C807-92E4-5B88-C5F767F11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512033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9B491-DF02-244A-3D07-305D6F90F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1C167-C4E6-D1D7-9F01-8547CD64D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9CFAF-F210-CBB4-4C4A-FBEBAF080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F0FB-D060-1DBA-22DF-412F610B5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431237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4D69D-4B5F-271B-7BB1-2D68DB1BB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F48AE-581A-0607-1FA6-E699D7DB6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FB720-C40A-4594-3B91-C1A38CD6B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F97BC-06E3-4B24-144C-E71FE62EDC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426696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DF33E-9B1D-C707-7B21-4E7C09A5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1594B-2127-7131-AAFA-D2525036E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0370E-CA48-D88E-F4A6-C53092D75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CC9D7-C068-9E01-4FF5-B2AEEA5F3D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55489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42E4-D2C7-786E-B581-FFB24A7E9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9E8E7-FCB4-2F5D-841B-3127D103B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50382F-1B26-9292-6299-220A6E535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5B8C1-AB3C-9590-9676-9C4580E49C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1471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5F8B6-6FBD-F2E1-2AFA-461D3AEA3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A164B-CEB8-F80D-F14C-121838EC3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F7B544-9C39-34CE-37A2-C73E0831E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5ED0E-2E99-1101-5F60-F56CFB42FD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43797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FA5BC-2C21-6BEC-3A81-76D5A97EB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F6229-2DA1-6DBF-7A50-9DBE9A7D4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613B2B-724F-F6B0-AD55-F57432904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33A35-9D80-B8EB-4C5F-CDAFECD461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788357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FAADD-B82B-6B82-8BC0-EA080A7D9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6776F-B43E-662F-843E-9D84FBEB0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9079F1-3ADE-2ED0-3DD3-007EB127B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43773-8B7C-FF97-4248-9AAD2D4A6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213674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91EEB-7ED6-FA88-C63E-894FD49A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F42B55-51DB-B8AF-1C7B-2B8B2C796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59412-69CE-5A04-2A93-CF0DCBCDE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AFC96-D26B-3C6C-A947-0FF73F4DE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9855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D4EF-D048-DCD4-EF1D-CF0FFD967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6BCA57-F75E-7885-8EAE-25C0F96BD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2F0A5-E50B-FDDC-97F0-BE2D6A37F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F0A1E-419C-DAA8-A24A-EA1E0ABC4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537382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7018-80F3-E3BC-FDAE-7176B6F56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0E3839-167F-4B88-5034-F5A1B178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6B193F-5542-F740-622F-29D5B23F6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32E54-FAF7-04C8-A7C1-A6F5DE6AAC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15090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D75B-4AF2-0739-F7EC-C9361AD9F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BCDB9E-FB0D-41C9-99A4-70E322B24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E3CDEF-B813-0897-57C9-A6C7D685F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2E3CB-0413-60B6-CEC7-17A2A2ABCB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290388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F1AC-863B-399D-148E-A08C9268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D5F2E8-C499-58C1-8DC0-35BA2EB9B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BC98B-9E18-BD1C-B377-AA722FFC3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7C431-75BF-C683-9597-22820C8173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66078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28BE-DA53-F7F5-48B2-6D6A9F8A7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86823-A2BB-A8DA-7B5C-FCC37BD1C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FD92A-AD2F-9A7C-AF2F-51235F7C0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C89A0-6221-8894-28DE-13D679E8EE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87105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A8C1-609B-2929-E7FB-1CD5A7652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87B3A-37DF-74FF-7F4F-046CCDA11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BD02A-8E60-E88E-448F-E14F627B5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4DD65-4898-5DA2-0632-6691B73793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61028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C7D19-B19D-70B3-CC75-C696D5E0A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EA66E8-DB1E-5B35-9C45-D68B4B909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68FFD-FF35-00BD-D78C-41C58D4B4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0497E-8B79-1CFD-4669-9FE9DD29AB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83558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E8A86-026B-DA46-926F-5FB25EFBA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E1E180-58C2-6CC5-4532-7A21ECD1E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0F0D5-41A4-A0AB-FAFB-E2768817E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6D2D0-4B1E-AFF3-9FC9-E38A36CEE9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12518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68773-3934-725C-8EDE-B4256963C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60A3BE-0D27-8C44-7642-DC243907B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38389-CAD5-5A88-F094-F1E33D015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0740B-6323-E3D1-1C01-C16AB8101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36855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8874E-8305-B240-306E-1C88498C1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C71E0-E07C-559C-3531-C724A0DD5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B07C1-83F0-408E-06F7-21CFC9E04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E5779-2AE4-6740-A40A-F618F707B8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075410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58A9C-14FA-1748-5073-6BFC82F71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78A3C-B06E-A75E-3F9D-9177B7597B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2C813-B75F-7A4C-3A7D-32CE167BB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0ADE4-392D-AD82-E697-9CA13B301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69983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9238E-3D62-8A04-A2CE-D7B5D7F19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037799-39C8-B6E7-D127-77DCD091A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9E9483-9EED-8431-0276-4721508C6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E2AE2-FDFE-651C-8CD8-0AE6BBB937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17904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AF87F-0E98-2183-C0C2-34227DD26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5F195A-CEAF-8943-2E4F-E44BD2763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7EC63-8DF3-8C1C-1C62-2B515F4F7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4E145-3FBA-5529-4161-298DD4C2A4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48380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79340-A5ED-44EB-4724-9DF905B2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3C9A44-E5C7-4F71-272C-6D2049362E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E2204-7C99-835E-642B-56780953D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B6D05-3975-9B46-F5EF-616299D355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45961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38AF0-B7DC-1E56-B097-88A0FB4A9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7B07C-2505-1416-3A6B-56275C065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FA9046-0B34-35E0-2854-E979E7F0B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10ABD-0FA2-C412-C342-669A6A8838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559024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12E0C-507A-5B09-9518-35DF8973C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D58B0-56E8-6AEC-78B3-60E87EA2B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46CBD-7C1E-61FD-0C53-3EFFFA475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4A387-AEE7-0F16-4A33-8B9C91A05F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16823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22CE-C20C-9822-BB5D-58593295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0149C-CA81-5F96-269B-D7CA61104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54AAC-9A22-15D3-27C8-8012B9A49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9CB1B-7303-EA26-466F-7481784D13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864215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31F14-FDD7-F5AA-3BA4-942192E84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80712-B238-DFF9-269E-D7B6FE8A7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1FA1CB-824A-3B43-7369-67A24018A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F905E-0197-A3D5-FA91-B4A6C7196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182030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65FEF-EA37-99E6-745F-221E4967E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CEE6C5-B707-6390-342D-747E880BC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04654F-CB69-CD20-F4F4-D4DCA328F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83CD4-4F6D-1890-B800-B7B674DB7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98093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EDD4C-8492-2D6F-BCD3-DEC5F7996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9F807A-9323-E9FC-23B4-5E7BF7883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FC7D6-E8EB-A76B-9B20-0ED75FFBB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27F5F-ED8C-581C-481B-478414271C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955242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3BE2D-AEE7-7BB5-DFB6-5B4DFB9A5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A36301-6297-11B4-9F83-E966B55C4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F30A7C-6320-548A-6715-75E10451D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94046-0F5C-4CE0-8040-37C7F067D5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21451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F380-01D6-D3F3-2DE8-558873A5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AD290-E6C4-2CD5-C87C-C25909197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FECAE-3D63-ED8D-C371-BC3A52F79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22CCE-B763-B8E4-1B60-3E590F35C2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44356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019D9-23C8-6E25-C2A1-D79696E1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29306-042E-BCF9-69A3-DB3BE94E1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B2912-D929-B067-51DA-BB546AAFE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2C5F4-5E23-EF6D-5AEC-5800C1E63A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687647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D0974-49DA-AEB1-F761-67EAEC98C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6ED11-34E4-6C18-C43B-A206DD977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B5745-7ECC-5F89-4D94-AFE59D66D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0D770-CA43-2803-1C97-311C86B692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439871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A9BB6-BE41-4203-05C5-ABA98C3A7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D02141-B7B8-5F0A-D7DD-374B4809F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C26FF-8B13-06FD-D38C-695CE133F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28C3D-6A65-7419-AC82-C5CB22CF1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73008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6D6B9-0EF4-C0D4-BCBF-C57945804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B73EA-0627-CFFE-FABB-CCB841D00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38174-D40E-B647-00BD-9F537D566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DE540-AA56-53EB-9A2A-57F46BDE1B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782580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BDA7F-2358-C668-2FC4-8373539E0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DE860-300E-3DC0-3AFE-1227DC8C8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108E1-9509-A241-C356-671F9F02F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71DA6-35D3-7467-B8B8-2B5DF68320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57201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0479F-0F71-798A-9575-4F65228C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CF554-40A7-C5FC-EDC0-F53FB04411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10850E-E313-69D2-8CED-BBB20DFD2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C8107-DC91-2D36-C0A7-44B24E8861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8973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F6C5-E183-D95E-D58E-99E24A4E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7362C3-1DD2-678C-CE32-265B4F4D2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7A2B7F-C906-6161-FE85-CB7AE9D70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E0A40-36ED-179C-E508-5CB94CF756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68260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CA63-B505-56A2-E765-743BC31B7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F84F9-48EA-AFE3-2E50-8D6CE7575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8176F-7EAC-1600-E16A-FEF448EFB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510EC-D42A-A593-E2D6-41DACFEFEA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62511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70352-EC1A-9644-B343-5DDA83EC1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ADC7C9-631A-52EF-C101-FE89DACE8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100943-4571-6B0F-74CB-C877D80A5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C943C-4598-905D-7FF9-2532EAB2C4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43967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6CCD2-B0CE-8EFB-F645-2D94492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2E6B4-553A-F4D2-67D8-6FB8E1A0C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77E2D-37A5-DF97-0588-B7AF9550D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45EBA-7DCD-416C-357E-9A78268988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276525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51799-1D43-67C3-C866-36F17A9A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16AEE0-4436-3925-2E9B-9A6160E86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81565-60F8-AEAB-18DF-56729CD2C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FFF65-0E80-F4F3-77C8-6AC054D15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121355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CD003-885F-91A7-AD40-14D8A38BD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8D1F8-BEF2-0FD3-FD97-63B11F8F9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699D5-4153-826E-AFA6-716C62E42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50E40-12CD-0A4D-8F4C-7C2B1F590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57860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6104E-67A3-EC8F-69EF-672ACB1E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9C3B3-5AA2-28DD-DFB7-1C4B9AE24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19C99C-8B0A-9521-7ACC-1AA60A321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EB92F-28EA-0FBA-BB50-E8BE5A011B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00555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BBCB0-D3F1-49CB-0EF7-633B6AAC3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C7F14-9408-ADA9-B0F9-1B773F1A2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F2C7C-C280-D085-DC94-2AB84642B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9AC79-B6E8-3B24-8905-5018D919B8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33357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308AE-F38F-62F8-E43B-8E73585E6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CDAB1-791F-3237-0A8C-7FEAB2EB0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DF3F1-F610-17C6-0D8E-028E41D05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B6F4A-4023-C7BD-EC2F-7BA728BA2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18920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C0556-9D6A-CE0C-22CC-03CC02729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685B0-5083-1589-ED52-D04463AE9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1E59FC-602C-8469-3E51-6682E3C79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8872F-80CA-3E4F-EC2E-055408A7B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28121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02CBD-86AF-F249-3BA4-4E9A733AB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F7BDEC-FC79-6574-312A-37DE003CD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7F285-C351-A53D-FC80-E250595A7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CF574-B0E3-F3CE-6EA7-A91CC8016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91448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A3C4D-3638-8F9A-0C09-551AC8D2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BFC91-2005-5F1E-5C0D-C5CD3DA064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16B2BD-0D14-FDE4-C28F-1C4F83597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3A305-F6C0-64CF-2CFE-0392EDF8D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49099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4BEBB-60A7-76C5-0942-4FF4AEBE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05EDA3-279D-59D9-5C9E-00A568795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25807-ECAF-E261-8BD4-975F88CAA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DFA02-C937-AAAE-85BD-19B261810B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69954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356B-82E8-C48C-DDA5-459062D3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BFAF4-F320-971F-3745-FC758A5B5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F1EC3-BA61-4F59-B008-D3B6B17FD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4E063-00CF-CBD8-59A1-8B4B877B1C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31032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7A53D-C5C0-08EA-345D-07AF2156A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47800-E0CD-2604-4C4E-9B5F1CBE1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032E6-CE9E-2756-89E8-6B0BD94A7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CDF28-A7FA-3C9B-34A5-A226812E8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26190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BB5D-0DCF-6821-71F7-EB3BC4F39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88BFB-51BD-F614-578E-44834CC95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AAB35-68EA-26E0-CBD5-A79DEE52C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503C8-29E4-6C4E-19F3-4A3084DB0D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75396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E1373-EB67-B052-A493-42AA5956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96802-7DF1-0815-410F-A73D0D0E3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7B35E-FD32-FC1F-6A1B-63C8A2ACA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5AD84-2ADA-6322-2F55-29663200A0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70124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6D452-59A7-7D0D-7AF5-DB17C05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FC658-D747-00AC-0A4C-C09175186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E6D35C-481C-49FD-7E53-187207624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690F6-4B81-E483-1C9B-6BE89117C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22055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5CEF7-73F6-4B0D-47AC-5A6EF102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631FE-3BA8-D69D-8A0E-8865A5970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89410F-879B-A78A-550F-BADE35A12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07F1A-534F-7C09-626D-9A6CA30AB7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26255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E1ED-6230-CD72-DD63-E1BFD10AA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A0955-0540-58B2-3667-2CE6C19CF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51E1C-9D9D-C867-B37E-94BA2201C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91390-A5FC-7CD7-37A7-94B222B14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30758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A0E6C-F149-DBEF-EE02-E1E2EDAAA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E860A0-8AE6-F248-1C2A-394DF54FA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73F03-5922-D8EC-28D1-D1D424628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AF8E5-B754-78F3-5A2A-BB6AD4C567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75044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FEF5A-D9EE-5B36-B647-261476E7E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3A5EF5-BCD6-0311-E7BE-C740DEF04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C5801-80CB-0F01-1DFC-AEF27B83A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C628A-B2BE-B782-158C-50B1DAC99E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46764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5AC6-355D-AEC9-44D7-3768E87F5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767E0-30AE-4DF5-D5B9-068FF2E84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6846F2-BA8D-8652-C38F-938860C2E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F0C1A-8C5A-055D-AA66-67683E6C41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41217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62040-E2F2-6A6D-667B-41ECA835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D3FEC6-21FB-8E9D-CF8F-178FBD29D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F1A42-03CD-3BDF-E03A-573ABB469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6EF4C-6AA1-C129-F426-CD64FC3399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77608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31212-E633-B88D-1BF4-00540D4F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51E71-5E12-4671-6713-DFCDFD2C2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1CE5C-32E7-6016-8751-26B4693FB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70C72-E3BC-2E55-7185-2556C5AE0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35180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7CE4B-23E2-37EF-EBDF-C5202944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221FC-F4BB-CF84-AB12-A6A9C2C73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D4BC2-2416-443F-76C8-D6C3A909D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2198F-159B-A9FB-C40A-5EB2F7461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21315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7CE4B-23E2-37EF-EBDF-C5202944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221FC-F4BB-CF84-AB12-A6A9C2C73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D4BC2-2416-443F-76C8-D6C3A909D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2198F-159B-A9FB-C40A-5EB2F7461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2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133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7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9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9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4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7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9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1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3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4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4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5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7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8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0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4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4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7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8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1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3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4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6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8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9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3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4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4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5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6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7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8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9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0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1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2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3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5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6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7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8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9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0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1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2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3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4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5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6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7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8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9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1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2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3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4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5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6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7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8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9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1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2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3.pn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4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2157" y="7056615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0260C5-1A13-CCE4-BF1A-019D3FDDCF1C}"/>
              </a:ext>
            </a:extLst>
          </p:cNvPr>
          <p:cNvSpPr txBox="1"/>
          <p:nvPr/>
        </p:nvSpPr>
        <p:spPr>
          <a:xfrm>
            <a:off x="803413" y="437601"/>
            <a:ext cx="143466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LEVEL 3: Advanced – Master Trainer Leadership &amp; Certification</a:t>
            </a:r>
            <a:endParaRPr lang="en-US" sz="4400" b="1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7BE91-2CFA-55FF-9BCD-7E3F663013D6}"/>
              </a:ext>
            </a:extLst>
          </p:cNvPr>
          <p:cNvSpPr txBox="1"/>
          <p:nvPr/>
        </p:nvSpPr>
        <p:spPr>
          <a:xfrm>
            <a:off x="338904" y="1928454"/>
            <a:ext cx="10642352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Strategic Leadership in Learning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 The Evolving Role of a Master Trainer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25FB5-6131-9058-7700-2A464CCD66C5}"/>
              </a:ext>
            </a:extLst>
          </p:cNvPr>
          <p:cNvSpPr txBox="1"/>
          <p:nvPr/>
        </p:nvSpPr>
        <p:spPr>
          <a:xfrm>
            <a:off x="328180" y="3236906"/>
            <a:ext cx="845940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training were removed from your organization today, what performance gaps would immediately appear—and what would that reveal about your role?”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question reminds us that a Master Trainer is no longer simply a facilitator—they are an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architect of capability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culture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performance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2" name="AutoShape 2" descr="Construction — Stock Photo, Image">
            <a:extLst>
              <a:ext uri="{FF2B5EF4-FFF2-40B4-BE49-F238E27FC236}">
                <a16:creationId xmlns:a16="http://schemas.microsoft.com/office/drawing/2014/main" id="{EA444F32-8BAA-917B-C8E1-D1C3EB4430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Construction — Stock Photo, Image">
            <a:extLst>
              <a:ext uri="{FF2B5EF4-FFF2-40B4-BE49-F238E27FC236}">
                <a16:creationId xmlns:a16="http://schemas.microsoft.com/office/drawing/2014/main" id="{F8ADBFEF-FA85-9454-7BA8-1714595F4E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15200" y="411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Construction — Stock Photo, Image">
            <a:extLst>
              <a:ext uri="{FF2B5EF4-FFF2-40B4-BE49-F238E27FC236}">
                <a16:creationId xmlns:a16="http://schemas.microsoft.com/office/drawing/2014/main" id="{215417C4-51F9-22F7-D73E-7348CC4651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7600" y="4267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Construction — Stock Photo, Image">
            <a:extLst>
              <a:ext uri="{FF2B5EF4-FFF2-40B4-BE49-F238E27FC236}">
                <a16:creationId xmlns:a16="http://schemas.microsoft.com/office/drawing/2014/main" id="{39949C51-6DA2-7402-F24C-0D931C9676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65E9B-EBB4-D0C7-F453-126E8B65C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622" y="2531920"/>
            <a:ext cx="4063886" cy="38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5321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F7B878-6644-1F03-63F8-505E01C9FE60}"/>
              </a:ext>
            </a:extLst>
          </p:cNvPr>
          <p:cNvSpPr txBox="1"/>
          <p:nvPr/>
        </p:nvSpPr>
        <p:spPr>
          <a:xfrm>
            <a:off x="5254906" y="1311564"/>
            <a:ext cx="9091515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Critically evaluate how the Master Trainer role has evolved beyond facilitation into strategic leadership.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 emerging trends driving the transformation of modern learning ecosystems.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Differentiate between trainer-level competencies and advanced Master Trainer leadership capabilities.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a strategic mindset to position themselves as high-value partners to business leaders.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their current responsibilities to future-facing expectations of the global Master Trainer role.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B6CB70-6A14-B16E-8C82-85DC046B1807}"/>
              </a:ext>
            </a:extLst>
          </p:cNvPr>
          <p:cNvSpPr txBox="1"/>
          <p:nvPr/>
        </p:nvSpPr>
        <p:spPr>
          <a:xfrm>
            <a:off x="803413" y="523171"/>
            <a:ext cx="7370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DEE332-66F1-E9B8-D7F7-19FAE57B2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672593"/>
            <a:ext cx="3383017" cy="253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C79E6-7264-9484-2BED-1118B944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408E47-7669-63F2-8E6A-F61709D009E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7098F6-959D-CF98-864E-D3C11A747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8C1D62-EC0F-BC4F-CAEE-A6F49B520B3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E6784C-3EC1-85F4-499B-501B913452F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54C59-9421-EC0C-2B7A-B83F5A743849}"/>
              </a:ext>
            </a:extLst>
          </p:cNvPr>
          <p:cNvSpPr txBox="1"/>
          <p:nvPr/>
        </p:nvSpPr>
        <p:spPr>
          <a:xfrm>
            <a:off x="30645" y="1283500"/>
            <a:ext cx="14569109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Modern organizations face rapid change, global disruptions, digital transformation, shifting skills, and new talent expectations.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Today’s learning environment demands: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 who can diagnose performance challenges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Strategists who can design capability systems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Influencers who can guide organizational learning culture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who can certify, develop, and elevate trainers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Experts who can connect learning to business outcomes</a:t>
            </a: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prepares participants to lead, innovate, and shape the future of learning—not just facilitate it.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D7F2D3-8177-7F43-20D7-3E29C4263CC8}"/>
              </a:ext>
            </a:extLst>
          </p:cNvPr>
          <p:cNvSpPr txBox="1"/>
          <p:nvPr/>
        </p:nvSpPr>
        <p:spPr>
          <a:xfrm>
            <a:off x="803413" y="452502"/>
            <a:ext cx="7409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7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B0724-E4CE-6482-8160-51BC117D2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611D97-743B-5CB6-5B70-921B2095BDC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02469-AB63-7F12-12D5-D097EAC77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5EBCF9-C141-A7F5-0A35-16C55931475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7BF05D-7432-7384-5858-18F44B08EAF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CF49A-DE3F-5071-36CC-CCB657635419}"/>
              </a:ext>
            </a:extLst>
          </p:cNvPr>
          <p:cNvSpPr txBox="1"/>
          <p:nvPr/>
        </p:nvSpPr>
        <p:spPr>
          <a:xfrm>
            <a:off x="764314" y="5442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12420-4874-4580-A2D4-2445A5DAD0A3}"/>
              </a:ext>
            </a:extLst>
          </p:cNvPr>
          <p:cNvSpPr txBox="1"/>
          <p:nvPr/>
        </p:nvSpPr>
        <p:spPr>
          <a:xfrm>
            <a:off x="6642303" y="1919569"/>
            <a:ext cx="7184684" cy="5144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The Transition from Trainer to Master Trainer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Focuses on delivery.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Senior Trainer</a:t>
            </a: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Focuses on design + delivery.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Focuses on </a:t>
            </a:r>
            <a:r>
              <a:rPr lang="en-US" sz="2800" b="1" i="1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strategy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1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capability development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1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certification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1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organizational influence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2" name="AutoShape 2" descr="Business and Sports concept with 3d darts in bullseye — Stock Photo, Image">
            <a:extLst>
              <a:ext uri="{FF2B5EF4-FFF2-40B4-BE49-F238E27FC236}">
                <a16:creationId xmlns:a16="http://schemas.microsoft.com/office/drawing/2014/main" id="{BC2173E8-410A-C35B-4909-6121B84C8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A84034-836B-F3D3-94DD-961DD1546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410255"/>
            <a:ext cx="4147477" cy="34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7FC41-44D0-45B9-6494-06F01F97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7E59C6-7DD9-44DA-2B45-B9160A51BF5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F1E3DA-FD31-A81F-F4E1-05CE5E734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D100F8-BAA0-67CA-0D6E-0F72216CAC4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9C391C-0E3F-921E-0FDF-78A4728301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6F3B-D245-B82E-04AD-BC98EC6067BB}"/>
              </a:ext>
            </a:extLst>
          </p:cNvPr>
          <p:cNvSpPr txBox="1"/>
          <p:nvPr/>
        </p:nvSpPr>
        <p:spPr>
          <a:xfrm>
            <a:off x="328851" y="1559369"/>
            <a:ext cx="8109094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Definition of a Master Trainer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is a senior learning professional who: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Leads L&amp;D strategy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Develops and certifies trainers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Influences performance outcomes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global quality standards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Shapes organizational learning culture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Integrates data, technology, and science into learning initiatives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C03861-4189-5E65-7E9B-F5CF200B5E1A}"/>
              </a:ext>
            </a:extLst>
          </p:cNvPr>
          <p:cNvSpPr txBox="1"/>
          <p:nvPr/>
        </p:nvSpPr>
        <p:spPr>
          <a:xfrm>
            <a:off x="961084" y="5216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B39CDF-5EFF-4E21-A7B6-61DCA1B3C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4377" y="2273484"/>
            <a:ext cx="4910175" cy="368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4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EA8B-60E1-EE9A-67C4-8713FDF3E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CB91C0-8E55-B2AB-22F0-49A52563F1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CF7ED6-A666-E663-34E8-70263648E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F6F52C-3061-B5B9-E6EC-431EEC13F7F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41BFFE-05CD-1B42-AF65-4CA641AED9D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D5DD62-FC21-A647-143E-F63F1B30D392}"/>
              </a:ext>
            </a:extLst>
          </p:cNvPr>
          <p:cNvSpPr txBox="1"/>
          <p:nvPr/>
        </p:nvSpPr>
        <p:spPr>
          <a:xfrm>
            <a:off x="764314" y="5442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41B39-8797-848D-D6C2-3FB27E38E3E1}"/>
              </a:ext>
            </a:extLst>
          </p:cNvPr>
          <p:cNvSpPr txBox="1"/>
          <p:nvPr/>
        </p:nvSpPr>
        <p:spPr>
          <a:xfrm>
            <a:off x="6235853" y="1176387"/>
            <a:ext cx="8392988" cy="7053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New Dimensions of the Master Trainer Role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A. Strategic Leadership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now contribute to: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Talent strategy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 roadmaps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Workforce transformation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governance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B. Systems Thinking</a:t>
            </a:r>
            <a:endParaRPr lang="en-US" sz="2800" b="1" dirty="0">
              <a:solidFill>
                <a:srgbClr val="FF0000"/>
              </a:solidFill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view learning as an ecosystem, not an event.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C4A54-72C7-47D3-B7C5-34057F8E9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47" y="2511706"/>
            <a:ext cx="5010952" cy="375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7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0334-552C-922F-83C2-BEC064B14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1C954A-F6FE-5F49-275F-92213261564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97A2A7-A5C9-0114-B554-A0F19A768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FB991F-8D7E-AA03-80FD-92FB3CA62E3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DF312D-21BD-2751-7548-23B836D0595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FD1E21-4AA5-5FBD-3D99-96860EC6C2DA}"/>
              </a:ext>
            </a:extLst>
          </p:cNvPr>
          <p:cNvSpPr txBox="1"/>
          <p:nvPr/>
        </p:nvSpPr>
        <p:spPr>
          <a:xfrm>
            <a:off x="764314" y="5442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37403-088C-4314-B9E1-E64F7A503F46}"/>
              </a:ext>
            </a:extLst>
          </p:cNvPr>
          <p:cNvSpPr txBox="1"/>
          <p:nvPr/>
        </p:nvSpPr>
        <p:spPr>
          <a:xfrm>
            <a:off x="764314" y="1901345"/>
            <a:ext cx="1278526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Coaching and Mentorship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They elevate trainers, facilitators, and SMEs into effective learning leaders.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D. Data-Driven Influence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They make decisions using: Learning analytics, KPIs, Performance dashboards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Business impact metrics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E. Digital &amp; Blended Learning Expertise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They integrate technology, AI, LX design, microlearning, and virtual 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E376-1DCE-2636-89A0-B17C5E602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174462D-D026-884B-C3D9-01969C99402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D24BB8-A4E1-180F-0A2E-81E15C3BB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B063FE-FDA7-C1C2-8125-37BF52FE920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50CAEB-D2CF-DAA6-2C68-E48B3D1F517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34948-29E7-360A-732D-74F349E1B8AA}"/>
              </a:ext>
            </a:extLst>
          </p:cNvPr>
          <p:cNvSpPr txBox="1"/>
          <p:nvPr/>
        </p:nvSpPr>
        <p:spPr>
          <a:xfrm>
            <a:off x="764314" y="5442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96ED6D-F8E0-E620-AF48-9D3AF9237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026" y="2194691"/>
            <a:ext cx="3619500" cy="3619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8BBE33-63DE-492B-8089-8C00F31F9037}"/>
              </a:ext>
            </a:extLst>
          </p:cNvPr>
          <p:cNvSpPr txBox="1"/>
          <p:nvPr/>
        </p:nvSpPr>
        <p:spPr>
          <a:xfrm>
            <a:off x="61292" y="1307543"/>
            <a:ext cx="821802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3.Global Trends Shaping the Future of Master Trainers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Trend 1</a:t>
            </a:r>
            <a:r>
              <a:rPr lang="en-US" sz="2800" dirty="0">
                <a:latin typeface="Century Gothic" panose="020B0502020202020204" pitchFamily="34" charset="0"/>
              </a:rPr>
              <a:t>: Digital Transformation &amp; AI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Master Trainers must understand AI-driven personalization, automation, and adaptive learning.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Trend 2</a:t>
            </a:r>
            <a:r>
              <a:rPr lang="en-US" sz="2800" dirty="0">
                <a:latin typeface="Century Gothic" panose="020B0502020202020204" pitchFamily="34" charset="0"/>
              </a:rPr>
              <a:t>: Skills-Based Workforce Models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Organizations now train for skills, not roles.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Trend 3</a:t>
            </a:r>
            <a:r>
              <a:rPr lang="en-US" sz="2800" dirty="0">
                <a:latin typeface="Century Gothic" panose="020B0502020202020204" pitchFamily="34" charset="0"/>
              </a:rPr>
              <a:t>: Learning in the Flow of Work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Training is shifting from classrooms to integrated support tools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73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6BA6A7-DFF7-C99E-1042-1D426318CB48}"/>
              </a:ext>
            </a:extLst>
          </p:cNvPr>
          <p:cNvSpPr txBox="1"/>
          <p:nvPr/>
        </p:nvSpPr>
        <p:spPr>
          <a:xfrm>
            <a:off x="764314" y="544286"/>
            <a:ext cx="13905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435B4-33F3-9B0B-F235-7A1168671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191" y="2106318"/>
            <a:ext cx="3619500" cy="3619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08DCEE-C849-45F1-9140-01138CC43F81}"/>
              </a:ext>
            </a:extLst>
          </p:cNvPr>
          <p:cNvSpPr txBox="1"/>
          <p:nvPr/>
        </p:nvSpPr>
        <p:spPr>
          <a:xfrm>
            <a:off x="6551271" y="1698754"/>
            <a:ext cx="76971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Trend 4</a:t>
            </a:r>
            <a:r>
              <a:rPr lang="en-US" sz="2800" dirty="0">
                <a:latin typeface="Century Gothic" panose="020B0502020202020204" pitchFamily="34" charset="0"/>
              </a:rPr>
              <a:t>: Demand for Learning ROI &amp; Business 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Executives want measurable improvement—not activity.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Trend 5</a:t>
            </a:r>
            <a:r>
              <a:rPr lang="en-US" sz="2800" dirty="0">
                <a:latin typeface="Century Gothic" panose="020B0502020202020204" pitchFamily="34" charset="0"/>
              </a:rPr>
              <a:t>: Globalization of L&amp;D Standards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Master Trainers must operate using global frameworks such as: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ATD Talent Development Capability Model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CIPD Learning Standards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ISO 29993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ICF coaching competencies</a:t>
            </a:r>
          </a:p>
        </p:txBody>
      </p:sp>
    </p:spTree>
    <p:extLst>
      <p:ext uri="{BB962C8B-B14F-4D97-AF65-F5344CB8AC3E}">
        <p14:creationId xmlns:p14="http://schemas.microsoft.com/office/powerpoint/2010/main" val="4150380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14D1B-696C-00F4-807B-21EAECD00043}"/>
              </a:ext>
            </a:extLst>
          </p:cNvPr>
          <p:cNvSpPr txBox="1"/>
          <p:nvPr/>
        </p:nvSpPr>
        <p:spPr>
          <a:xfrm>
            <a:off x="864705" y="544285"/>
            <a:ext cx="104052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37A67-4B7D-8463-F7F0-0EB734C6B6B1}"/>
              </a:ext>
            </a:extLst>
          </p:cNvPr>
          <p:cNvSpPr txBox="1"/>
          <p:nvPr/>
        </p:nvSpPr>
        <p:spPr>
          <a:xfrm>
            <a:off x="998129" y="2165993"/>
            <a:ext cx="6865842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1: The Master Trainer as an Organizational Advisor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HR Director needs a capability roadmap for the next 12 months.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Master Trainer analyzes business goals, workforce trends, and skill gaps to produce a strategic learning plan.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DD800E-910F-4B8F-AD63-1373E30A2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936" y="2165993"/>
            <a:ext cx="5196819" cy="38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72E3B-859A-E897-5691-83A88FF09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DEC8CA-32E7-322F-5C05-3E7486AFD7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5501A0-5DC3-B27C-5A79-24E23BCBA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F9143D-29A4-8747-6244-689388C6B65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81DA0D-00F6-B341-7858-3CD24F45A6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A723D-8127-5DDE-35BE-D5CA9426BB40}"/>
              </a:ext>
            </a:extLst>
          </p:cNvPr>
          <p:cNvSpPr txBox="1"/>
          <p:nvPr/>
        </p:nvSpPr>
        <p:spPr>
          <a:xfrm>
            <a:off x="864705" y="544285"/>
            <a:ext cx="104052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18443F-3A46-C115-3A73-12FFE05CD9E7}"/>
              </a:ext>
            </a:extLst>
          </p:cNvPr>
          <p:cNvSpPr txBox="1"/>
          <p:nvPr/>
        </p:nvSpPr>
        <p:spPr>
          <a:xfrm>
            <a:off x="6520937" y="2506928"/>
            <a:ext cx="7315200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2: The Master Trainer as a Quality Gatekeeper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new trainer joins the L&amp;D team.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Master Trainer evaluates their facilitation, designs a development plan, and certifies them for delivery.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8E549D-C5F5-4A69-90C1-DC1CF964F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63" y="1890975"/>
            <a:ext cx="4318066" cy="431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3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89ED8-F1EA-5FAC-7636-99CE60E88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661974-E19C-3677-CDC5-68D83A7E1ED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5B7509-9F09-5461-C5F8-AF6CD2D44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9E4D15-40D9-0725-D454-3D82602CC32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0850C9-E31F-530B-257B-D1071E88A0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AA62FB-2E55-6BA6-AAC7-6BDF115E57D4}"/>
              </a:ext>
            </a:extLst>
          </p:cNvPr>
          <p:cNvSpPr txBox="1"/>
          <p:nvPr/>
        </p:nvSpPr>
        <p:spPr>
          <a:xfrm>
            <a:off x="864705" y="544285"/>
            <a:ext cx="104052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3D0A1C-F48C-5AB5-29B3-536E80CC03FB}"/>
              </a:ext>
            </a:extLst>
          </p:cNvPr>
          <p:cNvSpPr txBox="1"/>
          <p:nvPr/>
        </p:nvSpPr>
        <p:spPr>
          <a:xfrm>
            <a:off x="578025" y="2445372"/>
            <a:ext cx="6511787" cy="402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3: The Master Trainer as a Change Leader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rolling out new technology, the Master Trainer designs a blended adoption strategy that accelerates performance and minimizes resistance.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188657-3159-4963-8041-21E0A8555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853" y="2445372"/>
            <a:ext cx="547337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4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A3C6C-F15E-1E06-740B-669FBA74C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1D43E28-9B96-8967-C46B-47B9601CCF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49E348-71F8-52CE-BCDD-7CE5D380C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E72B7E-56E4-8621-81F8-D879C9BA412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AE341F-AFBF-92EA-55E4-88A57E331BD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BA5A4-13AE-C20D-65BF-1FDEF1602F9F}"/>
              </a:ext>
            </a:extLst>
          </p:cNvPr>
          <p:cNvSpPr txBox="1"/>
          <p:nvPr/>
        </p:nvSpPr>
        <p:spPr>
          <a:xfrm>
            <a:off x="864705" y="431789"/>
            <a:ext cx="93962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B935FD-3203-19A3-42D8-9718BB9883A4}"/>
              </a:ext>
            </a:extLst>
          </p:cNvPr>
          <p:cNvSpPr txBox="1"/>
          <p:nvPr/>
        </p:nvSpPr>
        <p:spPr>
          <a:xfrm>
            <a:off x="7234176" y="1697870"/>
            <a:ext cx="6693761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Evolving Master Trainer Capability Model (EMTCM)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Five Leadership Domains</a:t>
            </a: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Alignment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Program Architecture &amp; Systems Design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Development &amp; Certification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Data-Driven Evaluation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Leadership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0225F-226A-4489-A012-C27276AAB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492365"/>
            <a:ext cx="5367759" cy="356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52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C5382C-95BF-46CC-A82A-01831A0657F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18FF0A-9FD2-482F-8B61-AF12B984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6079AD-46AE-48BE-A865-FE47015271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0A2B5B-0623-49AC-B173-E99F4C64C6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C9CDC-9D6D-EF65-BAFD-3ED2D198CE33}"/>
              </a:ext>
            </a:extLst>
          </p:cNvPr>
          <p:cNvSpPr txBox="1"/>
          <p:nvPr/>
        </p:nvSpPr>
        <p:spPr>
          <a:xfrm>
            <a:off x="803413" y="434848"/>
            <a:ext cx="93962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BAE21D-D784-ED46-137D-9E18F3111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153173"/>
              </p:ext>
            </p:extLst>
          </p:nvPr>
        </p:nvGraphicFramePr>
        <p:xfrm>
          <a:off x="1754568" y="2343444"/>
          <a:ext cx="9942170" cy="3876040"/>
        </p:xfrm>
        <a:graphic>
          <a:graphicData uri="http://schemas.openxmlformats.org/drawingml/2006/table">
            <a:tbl>
              <a:tblPr/>
              <a:tblGrid>
                <a:gridCol w="4179895">
                  <a:extLst>
                    <a:ext uri="{9D8B030D-6E8A-4147-A177-3AD203B41FA5}">
                      <a16:colId xmlns:a16="http://schemas.microsoft.com/office/drawing/2014/main" val="2429659109"/>
                    </a:ext>
                  </a:extLst>
                </a:gridCol>
                <a:gridCol w="5762275">
                  <a:extLst>
                    <a:ext uri="{9D8B030D-6E8A-4147-A177-3AD203B41FA5}">
                      <a16:colId xmlns:a16="http://schemas.microsoft.com/office/drawing/2014/main" val="263657287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From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67982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Delivering sessions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Delivering business value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646028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Training people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Building capability systems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5604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Following strategy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Influencing strategy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04296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Working in L&amp;D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Leading L&amp;D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926478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Providing content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Creating ecosystems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0627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Managing trainers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Developing leaders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747638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98F7221B-2AF9-592E-874D-E328D7811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02244" y="3321505"/>
            <a:ext cx="3864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619A01-539A-3D3E-51C0-73247C45C463}"/>
              </a:ext>
            </a:extLst>
          </p:cNvPr>
          <p:cNvSpPr txBox="1"/>
          <p:nvPr/>
        </p:nvSpPr>
        <p:spPr>
          <a:xfrm>
            <a:off x="659034" y="1442939"/>
            <a:ext cx="193248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The Future-Ready Master Trainer Mindset Shift Framework</a:t>
            </a:r>
            <a:endParaRPr lang="en-US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5067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27D95-57EF-F025-668B-0A9DF94DF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4E0A398-A998-FEDC-6870-985B14E4005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D89612-FDE9-51C7-33CA-D56988F88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A7ECC8-92CD-EA3E-35D4-2A7F11260AA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3919F-842D-769A-E30E-3CB3FCC575A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58185-C659-E16F-FB2C-E845731FA2F1}"/>
              </a:ext>
            </a:extLst>
          </p:cNvPr>
          <p:cNvSpPr txBox="1"/>
          <p:nvPr/>
        </p:nvSpPr>
        <p:spPr>
          <a:xfrm>
            <a:off x="921516" y="438765"/>
            <a:ext cx="113354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792A7-B52B-C93A-A778-579A4761345C}"/>
              </a:ext>
            </a:extLst>
          </p:cNvPr>
          <p:cNvSpPr txBox="1"/>
          <p:nvPr/>
        </p:nvSpPr>
        <p:spPr>
          <a:xfrm>
            <a:off x="676518" y="2167308"/>
            <a:ext cx="724056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dimension of the evolving Master Trainer role is most exciting for me—and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new competency do I currently lack but need for the future?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well do I influence decisions in my organization today?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mindset shift must I embrace to lead strategically?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AutoShape 2" descr="Modern Question Mark Template Idea Message Vector — Stock Vector">
            <a:extLst>
              <a:ext uri="{FF2B5EF4-FFF2-40B4-BE49-F238E27FC236}">
                <a16:creationId xmlns:a16="http://schemas.microsoft.com/office/drawing/2014/main" id="{265B8FBE-7BF0-D780-98C0-AB6EF4A7AC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F69BC0-E80F-F347-C894-E92DFB0F0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0368" y="2159593"/>
            <a:ext cx="3760518" cy="376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59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7901D-745D-34A9-8554-0B565EC7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6074D3-1BB5-86E9-727C-9FD40ACE8DD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EAD560-BA36-A3E5-D533-C30B6B0BE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FAB66F-7386-8A35-5D50-E8A2BE223C9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C0E0B3-23F5-18EB-AD60-BFFB8193A16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3CD574-5F2F-6670-AF81-BED6C0A35AD5}"/>
              </a:ext>
            </a:extLst>
          </p:cNvPr>
          <p:cNvSpPr txBox="1"/>
          <p:nvPr/>
        </p:nvSpPr>
        <p:spPr>
          <a:xfrm>
            <a:off x="7569841" y="1603998"/>
            <a:ext cx="6824075" cy="6514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Create Your Master Trainer Evolution Map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5 leadership domains, map out: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Where you are today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Where you need to be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skills or behaviors must change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strategic value you aim to deliver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a 1-page evolution roadmap.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DDCB64-7740-915E-D6BB-00AF0A30D4AD}"/>
              </a:ext>
            </a:extLst>
          </p:cNvPr>
          <p:cNvSpPr txBox="1"/>
          <p:nvPr/>
        </p:nvSpPr>
        <p:spPr>
          <a:xfrm>
            <a:off x="996221" y="506554"/>
            <a:ext cx="108624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C7396-DC29-4E61-A0CD-B3780BE66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378" y="2085975"/>
            <a:ext cx="57150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70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E195-08A9-F7FA-95D4-B8D45D0E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7000AE-E9C7-D1B6-21B6-934DBD5E441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83CE8C-23C8-3CB0-52B2-B65BDEC17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A4FED5-B292-2216-26B0-C628794FF52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27C2B-F6F6-4203-2850-5D29B51312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04CB5-C731-AE5E-4CF2-BA9287B8BEE8}"/>
              </a:ext>
            </a:extLst>
          </p:cNvPr>
          <p:cNvSpPr txBox="1"/>
          <p:nvPr/>
        </p:nvSpPr>
        <p:spPr>
          <a:xfrm>
            <a:off x="864705" y="544285"/>
            <a:ext cx="88129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Knowledge Check / Quiz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5BE4BC-88BA-F8FB-0891-84C8194974CD}"/>
              </a:ext>
            </a:extLst>
          </p:cNvPr>
          <p:cNvSpPr txBox="1"/>
          <p:nvPr/>
        </p:nvSpPr>
        <p:spPr>
          <a:xfrm>
            <a:off x="554876" y="2255577"/>
            <a:ext cx="797735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distinguishes a Master Trainer from a senior trainer?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List two global trends shaping the future of L&amp;D.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 must Master Trainers adopt a systems-thinking approach?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does it mean to align learning with business outcomes?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A693BE-E9F0-8CFA-B1C9-C6D62CAEA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084" y="2439024"/>
            <a:ext cx="4468735" cy="33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15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3233C-A16E-7EB9-55C5-9D1AC9834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E400D1-876D-80C2-D195-82F42DDB88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98A7DF-33C2-FA3F-27B0-8C9AE27EB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9F96F4-2D0A-D5C0-0C55-D7A73578DD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21F49D-AE55-E9A5-9D73-D989D3913C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9DF76-6D18-5FB4-B510-C00ED6E0B6DA}"/>
              </a:ext>
            </a:extLst>
          </p:cNvPr>
          <p:cNvSpPr txBox="1"/>
          <p:nvPr/>
        </p:nvSpPr>
        <p:spPr>
          <a:xfrm>
            <a:off x="993226" y="544286"/>
            <a:ext cx="10547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144A5-2A86-4306-55AE-FA23300D4D56}"/>
              </a:ext>
            </a:extLst>
          </p:cNvPr>
          <p:cNvSpPr txBox="1"/>
          <p:nvPr/>
        </p:nvSpPr>
        <p:spPr>
          <a:xfrm>
            <a:off x="6423948" y="1485989"/>
            <a:ext cx="7384649" cy="6360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a current training program you manage.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Rewrite its role from “trainer delivery activity” to “strategic capability initiative” by defining: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need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purpose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Capability outcome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metrics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Stakeholders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development requirements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EB1F3F-563C-F8DD-427F-1906F488D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709" y="2322835"/>
            <a:ext cx="3830530" cy="383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82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4987F-9253-2FD1-65A1-F393FF560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5685F6-DD08-8C01-F815-E85055F5758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70C512-D7C4-20F5-B096-67F5BE267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9B84BB-1C6F-CF63-F98E-335B0E205F9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3D44AD-37CE-C393-782D-C3716E94D4D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8B819-1C71-1096-AE82-202CC91C6D71}"/>
              </a:ext>
            </a:extLst>
          </p:cNvPr>
          <p:cNvSpPr txBox="1"/>
          <p:nvPr/>
        </p:nvSpPr>
        <p:spPr>
          <a:xfrm>
            <a:off x="485428" y="1132320"/>
            <a:ext cx="8700073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Master Trainer role is evolving rapidly in response to global business and workforce changes.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Modern Master Trainers must be strategic leaders, capability architects, and culture influencers.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operate at a leadership level—driving business value, not just training sessions.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Their success is measured by performance improvement, capability growth, and organizational impact.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thrive in the future, Master Trainers must embrace new competencies, mindset shifts, and strategic leadership behaviors.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8D734A-E597-87E2-03C0-C98270FE9027}"/>
              </a:ext>
            </a:extLst>
          </p:cNvPr>
          <p:cNvSpPr txBox="1"/>
          <p:nvPr/>
        </p:nvSpPr>
        <p:spPr>
          <a:xfrm>
            <a:off x="922578" y="47337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FDB2D1-31AC-9643-4A12-EA8EE8CBA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2669" y="2254584"/>
            <a:ext cx="3651897" cy="372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0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BBF42-B478-763B-C77B-86DCFAB7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8A87A6E-D32F-7A19-BADF-F941A82E85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EBAEA7-E04A-B774-DAB3-25A3A64BC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CA2812-91E0-D514-1062-E5EC2C0B5B9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FB5039-4F6D-449D-857D-AA4A0BC2A25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85DA2-035D-8089-D144-3AE6F34F5F56}"/>
              </a:ext>
            </a:extLst>
          </p:cNvPr>
          <p:cNvSpPr txBox="1"/>
          <p:nvPr/>
        </p:nvSpPr>
        <p:spPr>
          <a:xfrm>
            <a:off x="7581417" y="2581258"/>
            <a:ext cx="5914663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Master Trainer Leadership Profile Template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Future-Ready Capability Roadmap Worksheet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Influence Map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Alignment Canvas</a:t>
            </a: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F5127-9539-0080-DEE7-332D52D41501}"/>
              </a:ext>
            </a:extLst>
          </p:cNvPr>
          <p:cNvSpPr txBox="1"/>
          <p:nvPr/>
        </p:nvSpPr>
        <p:spPr>
          <a:xfrm>
            <a:off x="864705" y="39481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30BD9-9384-45BC-A15F-E2FD0F115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937" y="1978804"/>
            <a:ext cx="5011837" cy="426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09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343CA-7804-0A2E-64B7-09A2B6A1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28D7C2-D39F-0459-3427-BDBDAF5BD8D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64F68-4305-9541-398C-BE0442C43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2A8798-87C2-0DC0-E5B5-4DBA7F404AA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C6118B-2ED8-3EA2-0DAC-957A6290DFE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55CEE-DD3E-4337-45CB-39952198822A}"/>
              </a:ext>
            </a:extLst>
          </p:cNvPr>
          <p:cNvSpPr txBox="1"/>
          <p:nvPr/>
        </p:nvSpPr>
        <p:spPr>
          <a:xfrm>
            <a:off x="1032326" y="487586"/>
            <a:ext cx="13369158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Strategic Leadership in Learning</a:t>
            </a:r>
            <a:endParaRPr lang="en-US" sz="4800" b="0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7F0E83-F9FB-EF25-3C83-51C9D98475DA}"/>
              </a:ext>
            </a:extLst>
          </p:cNvPr>
          <p:cNvSpPr txBox="1"/>
          <p:nvPr/>
        </p:nvSpPr>
        <p:spPr>
          <a:xfrm>
            <a:off x="1032326" y="1175259"/>
            <a:ext cx="109809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Building a Learning Culture in Organizations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6CCD19-9E50-B7CF-DC9B-D487D4F66BBE}"/>
              </a:ext>
            </a:extLst>
          </p:cNvPr>
          <p:cNvSpPr txBox="1"/>
          <p:nvPr/>
        </p:nvSpPr>
        <p:spPr>
          <a:xfrm>
            <a:off x="554876" y="1915267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DE2D0B-D220-6302-7654-E911540DCA90}"/>
              </a:ext>
            </a:extLst>
          </p:cNvPr>
          <p:cNvSpPr txBox="1"/>
          <p:nvPr/>
        </p:nvSpPr>
        <p:spPr>
          <a:xfrm>
            <a:off x="554876" y="2304753"/>
            <a:ext cx="1384660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organizational systems, processes, and behaviors that support or hinder a learning culture.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strategic interventions that strengthen continuous learning and knowledge-sharing within organizations.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and influence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stakeholders to embed learning as a core driver of performance, innovation, and organizational resilience.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global L&amp;D standards to ensure learning culture initiatives are sustainable, scalable, and measurable.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63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9193A-6637-3D3F-D5AA-A1C38F789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9B81E89-2510-B4E1-DAF7-32B27BB1F3A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E9F4EA-C9EA-8F48-2538-712EB6996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CC9A74-C13D-8EC1-2B3F-8EBF3B74460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8B2A69-C0AE-86DE-ED74-6DD92A6580C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2C0ED3-AD48-D6B9-E2C7-1501BE0FFB16}"/>
              </a:ext>
            </a:extLst>
          </p:cNvPr>
          <p:cNvSpPr txBox="1"/>
          <p:nvPr/>
        </p:nvSpPr>
        <p:spPr>
          <a:xfrm>
            <a:off x="677918" y="1292916"/>
            <a:ext cx="7088696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“Why do two organizations with the same tools and talent produce drastically different outcomes? What invisible force shapes their success?”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Research from the Corporate Executive Board shows that organizations with strong learning cultures are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92% more likely to innovate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52% more productive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3x more likely to retain top talent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invisible force is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culture.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CDE89E-84EC-0986-5E6F-D32C779DA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506" y="1906675"/>
            <a:ext cx="4416250" cy="4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41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896B7-339B-04B0-3C12-854589D8D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A7B274-1C27-9887-B279-75AA5F2562E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68BDF4-FDC4-F97E-3BA3-97562712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D19004-6217-798E-03AE-91348CC7221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F5D51-EC8E-E68F-447D-A4A8192E71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92FFA-AF69-6A30-00A5-13CE36AB34B2}"/>
              </a:ext>
            </a:extLst>
          </p:cNvPr>
          <p:cNvSpPr txBox="1"/>
          <p:nvPr/>
        </p:nvSpPr>
        <p:spPr>
          <a:xfrm>
            <a:off x="864705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DF970F-F7AA-DFD6-6AFA-4E845A010D0C}"/>
              </a:ext>
            </a:extLst>
          </p:cNvPr>
          <p:cNvSpPr txBox="1"/>
          <p:nvPr/>
        </p:nvSpPr>
        <p:spPr>
          <a:xfrm>
            <a:off x="6447775" y="1065654"/>
            <a:ext cx="754056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strong learning culture: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Accelerates innovation, agility, and competitive advantage.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Drives organizational performance and retention.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Strengthens your authority and credibility as a Master Trainer capable of influencing strategic outcomes.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learning moves from “training events” to “embedded behavior and continuous improvement.”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Globally recognized trainers are not just facilitators—they are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culture architects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56DEFD-B13F-696E-1C8B-DB8BF94C0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030" y="227353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55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379BB-F66C-3DA6-00DA-D065F5351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09B28A0-9C70-3B35-B150-3B5F7985D64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698FA1-FB25-F6B8-D711-F341A25E3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99248B-EBF4-D874-CC88-2956B1E2AE4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D13B1B-782F-56F7-5CE6-71CAADFD5A8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8078A-D05E-1C77-5888-2140E40A4D20}"/>
              </a:ext>
            </a:extLst>
          </p:cNvPr>
          <p:cNvSpPr txBox="1"/>
          <p:nvPr/>
        </p:nvSpPr>
        <p:spPr>
          <a:xfrm>
            <a:off x="803413" y="480119"/>
            <a:ext cx="120286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5D130-77C0-4120-9071-8AC5482D3B35}"/>
              </a:ext>
            </a:extLst>
          </p:cNvPr>
          <p:cNvSpPr txBox="1"/>
          <p:nvPr/>
        </p:nvSpPr>
        <p:spPr>
          <a:xfrm>
            <a:off x="647473" y="1311116"/>
            <a:ext cx="105792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Simple Explanation</a:t>
            </a:r>
            <a:r>
              <a:rPr lang="en-US" sz="2800" dirty="0">
                <a:latin typeface="Century Gothic" panose="020B0502020202020204" pitchFamily="34" charset="0"/>
              </a:rPr>
              <a:t>: What is a Learning Culture?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learning culture is an environment where individuals and teams continuously acquire, apply, share, and improve knowledge and skills in pursuit of organizational goals.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B.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Deep Dive</a:t>
            </a:r>
            <a:r>
              <a:rPr lang="en-US" sz="2800" dirty="0">
                <a:latin typeface="Century Gothic" panose="020B0502020202020204" pitchFamily="34" charset="0"/>
              </a:rPr>
              <a:t>: Core Components of a Learning Culture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Leadership Commitment &amp; Role Modeling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Leaders demonstrate learning as a non-negotiable success requirement.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Psychological Safety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Teams feel safe to ask questions, experiment, and fail forward</a:t>
            </a:r>
          </a:p>
        </p:txBody>
      </p:sp>
    </p:spTree>
    <p:extLst>
      <p:ext uri="{BB962C8B-B14F-4D97-AF65-F5344CB8AC3E}">
        <p14:creationId xmlns:p14="http://schemas.microsoft.com/office/powerpoint/2010/main" val="127751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1FCD1-90C3-E814-FC31-96A27F6A8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98CA42-FA0B-532A-DA08-1AD8379F672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BD1A9-9513-0BDA-E7B8-9E96B1C55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99A1BC-89F4-3DF5-F1EF-64140E2BCE9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1A7C83-6F7F-C772-CCD4-A8D88AFA93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E8820-518E-3D8B-655D-50B8C1FBC498}"/>
              </a:ext>
            </a:extLst>
          </p:cNvPr>
          <p:cNvSpPr txBox="1"/>
          <p:nvPr/>
        </p:nvSpPr>
        <p:spPr>
          <a:xfrm>
            <a:off x="803413" y="394636"/>
            <a:ext cx="120286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04059-F861-BFB6-FA80-94E9F37719CA}"/>
              </a:ext>
            </a:extLst>
          </p:cNvPr>
          <p:cNvSpPr txBox="1"/>
          <p:nvPr/>
        </p:nvSpPr>
        <p:spPr>
          <a:xfrm>
            <a:off x="6261904" y="1225633"/>
            <a:ext cx="7743463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3.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Continuous Feedback Loops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Regular learning reviews, retrospectives, debriefs.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Embedded Learning Processes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On-the-job learning, stretch assignments, performance-support tools.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Reward &amp; Recognition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Celebrating learning behaviors, not only outcomes.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Data-Informed Learning Strategy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aligned with business KPIs; measured via Kirkpatrick and ROI/ROE.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539652-688A-B70F-353D-759F04A55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914" y="2111488"/>
            <a:ext cx="4092678" cy="430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85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1B55-D801-C4A0-A6F0-E58F0CFF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1676D2D-3734-07E6-ACC3-1531573C79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1D1CE1-63CE-81BE-A726-40FFCEF0D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81DB9A-77E1-DEA5-C319-21076AA3860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F738F1-8021-DF7F-0DD4-7AE9C10FE76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C4FA-6D24-6D37-71AF-EAB065227615}"/>
              </a:ext>
            </a:extLst>
          </p:cNvPr>
          <p:cNvSpPr txBox="1"/>
          <p:nvPr/>
        </p:nvSpPr>
        <p:spPr>
          <a:xfrm>
            <a:off x="803413" y="1628055"/>
            <a:ext cx="5736283" cy="516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 1: Microsoft’s Growth Mindset Transformation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Shifted from “know-it-all” to “learn-it-all.”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 required to demonstrate continuous learning behavior.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Result: Increased innovation, morale, and global influence.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540606-DFD2-5DFE-0167-752EA1531166}"/>
              </a:ext>
            </a:extLst>
          </p:cNvPr>
          <p:cNvSpPr txBox="1"/>
          <p:nvPr/>
        </p:nvSpPr>
        <p:spPr>
          <a:xfrm>
            <a:off x="803413" y="515857"/>
            <a:ext cx="1371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187BCA-0A24-4756-AE2F-F2F9A335C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4524" y="2083574"/>
            <a:ext cx="5171181" cy="401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25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35993-B675-E2F2-8E19-8C9E870EC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AB764A-1DBE-789C-ACC1-32F1F295B80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D85AF-BA2C-6BAC-0EA3-F5F01FB54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75" y="7107029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0290BD0-7D59-E1F1-9EBD-E4D2DDE523E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88D24-73A8-95ED-0121-C2F3A02E4FA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813CF9-7F31-3F2A-B3C3-8407AD8C1C3D}"/>
              </a:ext>
            </a:extLst>
          </p:cNvPr>
          <p:cNvSpPr txBox="1"/>
          <p:nvPr/>
        </p:nvSpPr>
        <p:spPr>
          <a:xfrm>
            <a:off x="803413" y="452965"/>
            <a:ext cx="1371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B0777-D7B8-4503-B09F-E6FB73E787B2}"/>
              </a:ext>
            </a:extLst>
          </p:cNvPr>
          <p:cNvSpPr txBox="1"/>
          <p:nvPr/>
        </p:nvSpPr>
        <p:spPr>
          <a:xfrm>
            <a:off x="7315200" y="1671576"/>
            <a:ext cx="6886936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(For Master Trainers):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have joined an organization where: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exists but learning is not embedded in workflows.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Teams fear taking risks.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Managers do not support development.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task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 Advocate, design, and lead a transformation toward a learning culture.</a:t>
            </a:r>
            <a:endParaRPr lang="en-US" sz="2800" b="0" dirty="0">
              <a:effectLst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0212D3-D52F-41A1-BDD6-6B4961764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500131"/>
            <a:ext cx="5524496" cy="368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91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35273-B264-C741-83B8-C22F20B3D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00B1CBE-E3E1-DB49-9985-3B9C434E7A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08E80E-B187-C522-FCB1-6E764253A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9AEFB7-F441-5CA9-70E4-A7B130337EF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5DA00C-4298-0949-C149-788F6965362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77CC49-E82D-EC74-DFED-3779D2DDB931}"/>
              </a:ext>
            </a:extLst>
          </p:cNvPr>
          <p:cNvSpPr txBox="1"/>
          <p:nvPr/>
        </p:nvSpPr>
        <p:spPr>
          <a:xfrm>
            <a:off x="864705" y="431301"/>
            <a:ext cx="129277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4283E-EFA6-1D91-021E-609C477738ED}"/>
              </a:ext>
            </a:extLst>
          </p:cNvPr>
          <p:cNvSpPr txBox="1"/>
          <p:nvPr/>
        </p:nvSpPr>
        <p:spPr>
          <a:xfrm>
            <a:off x="432352" y="1574759"/>
            <a:ext cx="7263713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The 4R Learning Culture Leadership Framework (For Master Trainers)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Reinforce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Embed learning in systems (KPIs, performance reviews, team routines).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Role Model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Leaders visibly engage in learning.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Reward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Recognize and incentivize learning behaviors.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Review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Conduct continuous learning audits.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8A358E-8E82-B004-42A8-8D844E54C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776" y="2530871"/>
            <a:ext cx="5185603" cy="33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51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CE7B6-009D-2D03-3DA8-903424A22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307CD4-0B53-B49B-4FE7-20D2189C7C6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EA2551-7E36-E456-2040-6D0B96FA8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7F3BFC-899D-A2BB-BBDD-C9DD507EB8D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5FFEFF-5B6B-1413-F624-8C4194726BC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E9E852-7E3D-02F5-2CCB-2219DAD3D5D9}"/>
              </a:ext>
            </a:extLst>
          </p:cNvPr>
          <p:cNvSpPr txBox="1"/>
          <p:nvPr/>
        </p:nvSpPr>
        <p:spPr>
          <a:xfrm>
            <a:off x="864705" y="429441"/>
            <a:ext cx="129277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1FD541-1DF1-04D7-5C2D-8338E5CD8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092079"/>
              </p:ext>
            </p:extLst>
          </p:nvPr>
        </p:nvGraphicFramePr>
        <p:xfrm>
          <a:off x="846167" y="2093169"/>
          <a:ext cx="12674336" cy="5455920"/>
        </p:xfrm>
        <a:graphic>
          <a:graphicData uri="http://schemas.openxmlformats.org/drawingml/2006/table">
            <a:tbl>
              <a:tblPr/>
              <a:tblGrid>
                <a:gridCol w="2649144">
                  <a:extLst>
                    <a:ext uri="{9D8B030D-6E8A-4147-A177-3AD203B41FA5}">
                      <a16:colId xmlns:a16="http://schemas.microsoft.com/office/drawing/2014/main" val="641089415"/>
                    </a:ext>
                  </a:extLst>
                </a:gridCol>
                <a:gridCol w="7427991">
                  <a:extLst>
                    <a:ext uri="{9D8B030D-6E8A-4147-A177-3AD203B41FA5}">
                      <a16:colId xmlns:a16="http://schemas.microsoft.com/office/drawing/2014/main" val="136028651"/>
                    </a:ext>
                  </a:extLst>
                </a:gridCol>
                <a:gridCol w="2597201">
                  <a:extLst>
                    <a:ext uri="{9D8B030D-6E8A-4147-A177-3AD203B41FA5}">
                      <a16:colId xmlns:a16="http://schemas.microsoft.com/office/drawing/2014/main" val="33235240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Dimension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Indicators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Rating (1–5)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33883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Leadership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Learning role modelling, support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1770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Processes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Embedded learning workflows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37739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Systems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LMS, knowledge management, mentoring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40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Behaviour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Feedback culture, psychological safety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3066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Measurement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Use of learning data for decisions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39317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A17C2D0C-256E-5FA2-2762-341AEB56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2865438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8CBC79C-D389-D5F1-931B-85CC77361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3338513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DE21A2-5E31-E445-A02F-BD5A9C71B849}"/>
              </a:ext>
            </a:extLst>
          </p:cNvPr>
          <p:cNvSpPr txBox="1"/>
          <p:nvPr/>
        </p:nvSpPr>
        <p:spPr>
          <a:xfrm>
            <a:off x="554875" y="1192742"/>
            <a:ext cx="13690514" cy="155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Organizational Learning Culture Audit Tool</a:t>
            </a:r>
            <a:r>
              <a:rPr lang="en-US" sz="2800" b="1" dirty="0"/>
              <a:t>: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 your organization across five dimensions: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732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CAC17-B051-4EFD-98B5-C38FBA21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FCCF2BF-DB7E-1E12-2882-D80D5D6E43D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986FB5-DBDA-3139-DCA6-505050D0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B85858-FBE8-3B9E-E2FA-E42BBA69126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E5FCFC-97E1-B536-5BE0-C237E7A8B79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40312-2225-4747-6F83-457532761120}"/>
              </a:ext>
            </a:extLst>
          </p:cNvPr>
          <p:cNvSpPr txBox="1"/>
          <p:nvPr/>
        </p:nvSpPr>
        <p:spPr>
          <a:xfrm>
            <a:off x="977462" y="524250"/>
            <a:ext cx="129277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B679B7-3B3E-E012-896C-8CD48867F2DC}"/>
              </a:ext>
            </a:extLst>
          </p:cNvPr>
          <p:cNvSpPr txBox="1"/>
          <p:nvPr/>
        </p:nvSpPr>
        <p:spPr>
          <a:xfrm>
            <a:off x="6651764" y="1504709"/>
            <a:ext cx="7458484" cy="6453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Master Trainer Culture Intervention Blueprint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Diagnose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Conduct culture audit and stakeholder analysis.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Align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Connect learning culture goals to business priorities.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Design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→ Develop learning interventions, systems, rituals.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Activate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→ Launch leadership engagement and communities of practice.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Sustain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→ Reward, measure, iterate using Kirkpatrick L3/L4 metrics.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1E323-35D9-4CC3-A09A-3907B84F9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62" y="2039022"/>
            <a:ext cx="4838927" cy="454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07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4A15-5645-106D-432D-914D1F299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E35529-1C32-E1A2-FBE9-AB1DAC2B7BC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22765C-EDC7-4847-E1E8-70BB7B27D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AA8C0B-2C48-85A0-CCCA-42323DC9E1C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0C8F9B-07F8-C78A-EFD2-6C4D6103426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D3DD3-2151-6C2E-A3DE-C78F882C6AA4}"/>
              </a:ext>
            </a:extLst>
          </p:cNvPr>
          <p:cNvSpPr txBox="1"/>
          <p:nvPr/>
        </p:nvSpPr>
        <p:spPr>
          <a:xfrm>
            <a:off x="612750" y="1947343"/>
            <a:ext cx="66561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learning behaviors do I personally model as a Master Trainer?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barriers currently hinder learning in my organization?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influence leadership to prioritize learning?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systems or rituals can I introduce immediately?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73C4AE-FF3A-10BF-E525-72B474A4B1B8}"/>
              </a:ext>
            </a:extLst>
          </p:cNvPr>
          <p:cNvSpPr txBox="1"/>
          <p:nvPr/>
        </p:nvSpPr>
        <p:spPr>
          <a:xfrm>
            <a:off x="864705" y="450269"/>
            <a:ext cx="113827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A2BE3E-F9E8-1052-C388-BE5E171BB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7944" y="1643378"/>
            <a:ext cx="4583575" cy="45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84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DBE02-FF9B-330D-FA1E-E85E6B4D2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B2DE9C-4B56-BE49-8351-004CB870EAF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9420AD-BC9C-6D0E-E926-95DF53251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CB492B9-62BF-8BBC-CA8A-7B6DF533060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B7B1F6-F74A-2BC9-4654-0267E9E01D3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669EE-4517-7F97-B2F8-CC964190291C}"/>
              </a:ext>
            </a:extLst>
          </p:cNvPr>
          <p:cNvSpPr txBox="1"/>
          <p:nvPr/>
        </p:nvSpPr>
        <p:spPr>
          <a:xfrm>
            <a:off x="803413" y="460767"/>
            <a:ext cx="111153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0AFA1-53E4-E806-0E78-A7CEB1F28457}"/>
              </a:ext>
            </a:extLst>
          </p:cNvPr>
          <p:cNvSpPr txBox="1"/>
          <p:nvPr/>
        </p:nvSpPr>
        <p:spPr>
          <a:xfrm>
            <a:off x="6361072" y="1542765"/>
            <a:ext cx="7992918" cy="6052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Learning Culture Design Sprint (Self-Paced)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1: Conduct a mini learning culture audit of your organization or a client organization.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2: Identify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culture gaps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3: Design one learning culture intervention for each gap.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4: Map each intervention to leadership roles, timelines, and KPIs.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Step 5: Upload your blueprint to your Master Trainer Portfolio.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F9A329-E135-5380-4DFE-97AA06273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522" y="2259162"/>
            <a:ext cx="4216232" cy="29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98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0DFFB-C0B6-71FE-E6C8-4A2D2F9C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0BDB39-B32E-D830-E65F-7D61F4BBFBF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7D442B-D602-C000-893D-3AF9D882F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6DE1FB-2A47-2BF2-BE9D-6B45A6203E2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C7B9A0-7157-D8CD-CB1B-1AC9C745D28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756BF-B3D4-0B26-923D-0458FEF62C7D}"/>
              </a:ext>
            </a:extLst>
          </p:cNvPr>
          <p:cNvSpPr txBox="1"/>
          <p:nvPr/>
        </p:nvSpPr>
        <p:spPr>
          <a:xfrm>
            <a:off x="802244" y="1716679"/>
            <a:ext cx="6549476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Intervention Proposal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a hypothetical or real organization.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proposal must 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Culture audit findings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strategic interventions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KPIs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involvement plan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Implementation roadmap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B6AC4D-16C2-698D-BEDA-FBC85747BC35}"/>
              </a:ext>
            </a:extLst>
          </p:cNvPr>
          <p:cNvSpPr txBox="1"/>
          <p:nvPr/>
        </p:nvSpPr>
        <p:spPr>
          <a:xfrm>
            <a:off x="864705" y="481160"/>
            <a:ext cx="108490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50B6B-4439-FE65-000D-3878D13BC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9847" y="2466835"/>
            <a:ext cx="4467830" cy="44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15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F818D-95C9-8A31-049F-13530B415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8167399-0B92-819B-ACE7-08733F9BE24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FE108F-0DFD-D08B-2780-C5331EC2F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05335B-DCCD-8465-8BA6-24193DADF33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7926B1-5D04-DA5B-3CB1-DCD8FC288DA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6E65BD-68DF-9A1F-EAC7-3C7850567982}"/>
              </a:ext>
            </a:extLst>
          </p:cNvPr>
          <p:cNvSpPr txBox="1"/>
          <p:nvPr/>
        </p:nvSpPr>
        <p:spPr>
          <a:xfrm>
            <a:off x="803413" y="469452"/>
            <a:ext cx="108490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797C3-39A5-A81A-45AC-0FE55D4A7526}"/>
              </a:ext>
            </a:extLst>
          </p:cNvPr>
          <p:cNvSpPr txBox="1"/>
          <p:nvPr/>
        </p:nvSpPr>
        <p:spPr>
          <a:xfrm>
            <a:off x="7646276" y="2532576"/>
            <a:ext cx="731520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(5 Points Each):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Alignment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Depth of Analysis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Practicality of Interventions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Strategy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Quality &amp; Clarity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92099-623B-4480-8BBE-5F0B46046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300020"/>
            <a:ext cx="57150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8AB45-35B1-462D-E006-99D02A3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7495BE-F693-3995-0CE6-28E93EC62C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1EDB9-6DF1-4D10-039F-811558D73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3A4970-46F1-FD14-2D77-2352D8E9C3B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340706-0BB1-6146-ED50-30B7925699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8DF41-6341-10FF-A796-74F4B767951F}"/>
              </a:ext>
            </a:extLst>
          </p:cNvPr>
          <p:cNvSpPr txBox="1"/>
          <p:nvPr/>
        </p:nvSpPr>
        <p:spPr>
          <a:xfrm>
            <a:off x="1056290" y="5442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2BEA3-7B0F-F0A8-A509-A044A95C119B}"/>
              </a:ext>
            </a:extLst>
          </p:cNvPr>
          <p:cNvSpPr txBox="1"/>
          <p:nvPr/>
        </p:nvSpPr>
        <p:spPr>
          <a:xfrm>
            <a:off x="697476" y="1486223"/>
            <a:ext cx="1063414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is the foundation of organizational innovation, agility, and performance.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act as strategic influencers—not just content experts.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Culture transformation requires systems, leadership role-modeling, psychological safety, and continuous measurement.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Globally recognized L&amp;D leaders integrate ADDIE, SAM, Kolb, and ISO standards to create sustainable learning ecosystems.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ability to build a learning culture positions you as a strategic partner in business growth.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78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BECC5-2686-BE9C-2BA0-7F58685AA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C28D05-C0CD-ECB6-87C5-FD96EFC6E9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9D882C-FA9E-A1FE-3FEC-242148FE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9CBEA9-BE37-A12D-A21C-01320E3D651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A0D419-5DA4-8F2F-A893-EDE7B2E321F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8C8868-394A-7F40-CCCD-349640E07A24}"/>
              </a:ext>
            </a:extLst>
          </p:cNvPr>
          <p:cNvSpPr txBox="1"/>
          <p:nvPr/>
        </p:nvSpPr>
        <p:spPr>
          <a:xfrm>
            <a:off x="7037407" y="1629965"/>
            <a:ext cx="685460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in this lesson: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Audit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Influence Map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Culture Intervention Blueprint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Ritual Design Worksheet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L3 &amp; L4 Measurement Guide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Portfolio Submission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5D263-7FE4-8A83-BE7E-07D841B59DFA}"/>
              </a:ext>
            </a:extLst>
          </p:cNvPr>
          <p:cNvSpPr txBox="1"/>
          <p:nvPr/>
        </p:nvSpPr>
        <p:spPr>
          <a:xfrm>
            <a:off x="803413" y="47124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ED588A-EF97-4731-B23E-65CB24A45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395657"/>
            <a:ext cx="511672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33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600F-9CFB-3E54-1C7F-8C9A2AC60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E2CDBC-050F-4610-2C95-D7CB1EA7492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6C4C2-7BF1-8643-F995-7E725B253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AE1A78-9FF8-7616-6609-756A35AF52E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F3078D-2861-F28E-6786-8CC957C5D9D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9315F-D846-0F17-079F-A5EF1D4E25E5}"/>
              </a:ext>
            </a:extLst>
          </p:cNvPr>
          <p:cNvSpPr txBox="1"/>
          <p:nvPr/>
        </p:nvSpPr>
        <p:spPr>
          <a:xfrm>
            <a:off x="1032327" y="544285"/>
            <a:ext cx="13369158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Strategic Leadership in Learning</a:t>
            </a:r>
            <a:endParaRPr lang="en-US" sz="4800" b="0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68E54-C596-7503-2E36-8185FAC7CC3A}"/>
              </a:ext>
            </a:extLst>
          </p:cNvPr>
          <p:cNvSpPr txBox="1"/>
          <p:nvPr/>
        </p:nvSpPr>
        <p:spPr>
          <a:xfrm>
            <a:off x="914399" y="1510042"/>
            <a:ext cx="9758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Leading Learning Teams and Networks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41E52C-5EE4-B113-49D3-B95ACB449A45}"/>
              </a:ext>
            </a:extLst>
          </p:cNvPr>
          <p:cNvSpPr txBox="1"/>
          <p:nvPr/>
        </p:nvSpPr>
        <p:spPr>
          <a:xfrm>
            <a:off x="685484" y="1923455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 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683BA-168C-6DCE-3965-C0737C0192D6}"/>
              </a:ext>
            </a:extLst>
          </p:cNvPr>
          <p:cNvSpPr txBox="1"/>
          <p:nvPr/>
        </p:nvSpPr>
        <p:spPr>
          <a:xfrm>
            <a:off x="685484" y="2573473"/>
            <a:ext cx="1339004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effectiveness of learning teams and networks in driving organizational capability.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structures, processes, and governance models that strengthen L&amp;D teams and cross-functional learning networks.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and influence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diverse learning teams—internal, cross-functional, and external—toward shared learning goals and strategic outcomes.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and sustain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high-performing learning communities that enhance knowledge flow, innovation, and organizational performance.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19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E1977-589B-E807-3EAC-F4142FAE5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E2C08C-5B9A-1090-BC85-DD210717E13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080318-5E09-4C36-A5FF-4098BA8C0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99CED2-D67C-16BD-3E4F-A85C3B4562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AAF939-BA31-D8D3-AC9A-C7EE283358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A19B08-F949-B7AB-F2E8-1E4CE7F78053}"/>
              </a:ext>
            </a:extLst>
          </p:cNvPr>
          <p:cNvSpPr txBox="1"/>
          <p:nvPr/>
        </p:nvSpPr>
        <p:spPr>
          <a:xfrm>
            <a:off x="803412" y="1580321"/>
            <a:ext cx="6592811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“No organization can become a learning organization unless its leaders form a learning leadership team.”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Peter Senge, The Fifth Discipline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reminds us of a core truth: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High-impact learning organizations are built by high-impact learning leaders.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58618-96E4-A7CC-57B5-2C34E4237236}"/>
              </a:ext>
            </a:extLst>
          </p:cNvPr>
          <p:cNvSpPr txBox="1"/>
          <p:nvPr/>
        </p:nvSpPr>
        <p:spPr>
          <a:xfrm>
            <a:off x="803413" y="59273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Powerful Quote: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E70205-D8B2-0838-EA81-58EF10EBB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081" y="2263153"/>
            <a:ext cx="3619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43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9D82-4813-AF5E-16B4-790B5E791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CB26BF-29DF-EC17-4F15-6EEF052A182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33A016-7347-6A11-0E17-AD569E455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E2CA9C-F2AC-2365-CAB8-1ED0931FDA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20494F-6CAE-42E2-9749-7F0A5DF009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EB994-83C4-AC01-CAD3-D973766DA49A}"/>
              </a:ext>
            </a:extLst>
          </p:cNvPr>
          <p:cNvSpPr txBox="1"/>
          <p:nvPr/>
        </p:nvSpPr>
        <p:spPr>
          <a:xfrm>
            <a:off x="803413" y="1466376"/>
            <a:ext cx="1250205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the global L&amp;D landscape, Master Trainers are expected not only to deliver learning but also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the people who drive learning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Effective leadership of learning teams and networks: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Accelerates organizational capability and knowledge flow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Strengthens innovation, collaboration, and performance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Enables scalable learning strategies, not just individual training events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Establishes you as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L&amp;D leader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just a facilitator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learning happens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everywhere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—not just in the classroom or LMS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win when their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teams are aligned, empowered, and networked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27E30-2A10-E520-DBD5-3F44FA7EC19D}"/>
              </a:ext>
            </a:extLst>
          </p:cNvPr>
          <p:cNvSpPr txBox="1"/>
          <p:nvPr/>
        </p:nvSpPr>
        <p:spPr>
          <a:xfrm>
            <a:off x="803413" y="52950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45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7E3BE-F36D-D3DC-1270-8AC5F4D6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4B4002-62B9-F210-2405-7A4D42A623B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640EBF-D3F6-1D49-7DE3-75D66A34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54F17E-41D4-A603-0149-BE27AD99B44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F7E95E-9346-CAA9-BC9B-A0E97A34E5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80ADD5-299C-7DE6-20C5-7AE8C0030C16}"/>
              </a:ext>
            </a:extLst>
          </p:cNvPr>
          <p:cNvSpPr txBox="1"/>
          <p:nvPr/>
        </p:nvSpPr>
        <p:spPr>
          <a:xfrm>
            <a:off x="993227" y="556688"/>
            <a:ext cx="11666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1E9F7-AAB8-202E-F9BD-049D4A2F21B2}"/>
              </a:ext>
            </a:extLst>
          </p:cNvPr>
          <p:cNvSpPr txBox="1"/>
          <p:nvPr/>
        </p:nvSpPr>
        <p:spPr>
          <a:xfrm>
            <a:off x="6985520" y="2580500"/>
            <a:ext cx="570891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teams and networks consist of the individuals and communities responsible for creating, sharing, applying, and sustaining knowledge across an organization.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C9C581-5B6F-5BE3-FA9D-8D7C83AD4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789" y="2441641"/>
            <a:ext cx="4586949" cy="328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67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7DFD-E4DA-EACE-F7A4-6AF15904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E0C1F2-281C-A0CC-79D0-633D161DD42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DFA529-F1E5-49AF-49BC-CDFE16BF8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575414-9F1D-380E-860D-4063CEB5EB4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39EE5-7867-302B-BF93-8E03F62A327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3DB6C6-E511-10E6-BF2F-E090D33C0996}"/>
              </a:ext>
            </a:extLst>
          </p:cNvPr>
          <p:cNvSpPr txBox="1"/>
          <p:nvPr/>
        </p:nvSpPr>
        <p:spPr>
          <a:xfrm>
            <a:off x="993227" y="556688"/>
            <a:ext cx="11666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54D9B-9D39-F4C9-B3F1-ED61BEE1EE47}"/>
              </a:ext>
            </a:extLst>
          </p:cNvPr>
          <p:cNvSpPr txBox="1"/>
          <p:nvPr/>
        </p:nvSpPr>
        <p:spPr>
          <a:xfrm>
            <a:off x="543302" y="1667669"/>
            <a:ext cx="11998858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1. Types of Learning Teams &amp; Networks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L&amp;D Teams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designers, trainers, facilitators, performance coaches, analysts.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Cross-Functional Learning Networks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Representatives from operations, HR, IT, compliance, customer service.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Communities of Practice (CoPs)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Groups united by shared expertise or interest.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External Learning Ecosystems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Consultants, vendors, academic institutions, industry partners.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87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1C908-4EFD-6028-446B-3AB834F7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7D57F7-C1EE-8486-6EE0-50609003C3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14CC6A-C4A5-D529-65C5-06C4D55A9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084914-9FFD-86E1-E5FF-D115C239E92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0147F7-E2AD-EF40-4FA4-86168F1BB0C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D988D4-9055-FDD3-8D3C-2B60E5198EE4}"/>
              </a:ext>
            </a:extLst>
          </p:cNvPr>
          <p:cNvSpPr txBox="1"/>
          <p:nvPr/>
        </p:nvSpPr>
        <p:spPr>
          <a:xfrm>
            <a:off x="993227" y="556688"/>
            <a:ext cx="11666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60FB8-2C97-7675-8575-67CB722E5A1B}"/>
              </a:ext>
            </a:extLst>
          </p:cNvPr>
          <p:cNvSpPr txBox="1"/>
          <p:nvPr/>
        </p:nvSpPr>
        <p:spPr>
          <a:xfrm>
            <a:off x="5790733" y="1788910"/>
            <a:ext cx="8319515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Characteristics of High-Performing Learning Teams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Shared Purpose &amp; Vision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Psychological Safety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Knowledge-Sharing &amp; Open Communication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Collaboration &amp; Cross-Functional Integration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 Mindset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Governance &amp; Decision-Making Structures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Role-Modeling &amp; Accountability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8FD2CA-7F92-E5FA-1834-E70D4CF2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598534"/>
            <a:ext cx="4670565" cy="277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69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160AD-2217-6990-C093-66F063723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8F4C09-D706-0C69-D401-6D9856F40C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08113B-1FF8-77EC-35DF-E6D4C503D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756D27-1651-9643-E904-092CB042BFD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9CCA1-166E-C4C1-F26B-F656B7D26FB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369EED-50F0-9E9F-510C-7D2582728905}"/>
              </a:ext>
            </a:extLst>
          </p:cNvPr>
          <p:cNvSpPr txBox="1"/>
          <p:nvPr/>
        </p:nvSpPr>
        <p:spPr>
          <a:xfrm>
            <a:off x="686958" y="1352766"/>
            <a:ext cx="7102096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Master Trainer Leadership Capabilities (Advanced-Level)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be able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Facilitate high-value conversations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Manage conflict constructively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 team members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Embed evidence-based best practices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through influence, not authority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Foster inclusive learning environments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Shape strategic learning networks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7B9BB-4A53-D975-A1B0-8B579CBA1AE2}"/>
              </a:ext>
            </a:extLst>
          </p:cNvPr>
          <p:cNvSpPr txBox="1"/>
          <p:nvPr/>
        </p:nvSpPr>
        <p:spPr>
          <a:xfrm>
            <a:off x="864705" y="434872"/>
            <a:ext cx="11666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F51E3-59F5-4AA0-9AD1-D979262F0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4473" y="1904701"/>
            <a:ext cx="4762831" cy="476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2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F079-5ADE-FE50-440E-E3B3F254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4D43F2-625A-CF19-F6AE-492C070A85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B40A00-665B-BCBC-F9D5-B54B682E2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412A78-3BF0-AE09-7C2C-8E2C830BD44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6AD6D-F6D5-9D6C-24BB-6703D405823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47604-9B3F-6B67-AD3E-D83E5ADBE03D}"/>
              </a:ext>
            </a:extLst>
          </p:cNvPr>
          <p:cNvSpPr txBox="1"/>
          <p:nvPr/>
        </p:nvSpPr>
        <p:spPr>
          <a:xfrm>
            <a:off x="864704" y="412082"/>
            <a:ext cx="14017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370174-BD51-76AF-1249-2FFCCD077C4D}"/>
              </a:ext>
            </a:extLst>
          </p:cNvPr>
          <p:cNvSpPr txBox="1"/>
          <p:nvPr/>
        </p:nvSpPr>
        <p:spPr>
          <a:xfrm>
            <a:off x="6655443" y="1445500"/>
            <a:ext cx="7974956" cy="6945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Adobe Learning Network Transformation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Adobe once operated in silos across regions. By establishing global learning networks made up of internal champions and subject-matter communities, they achieved: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Faster onboarding cycles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Higher adoption of new technologies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Better internal knowledge retention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Stronger alignment across markets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key?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Strong L&amp;D leadership guiding distributed learning teams.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3C042-F613-4F39-8F6E-8E26BB88B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2201043"/>
            <a:ext cx="5047271" cy="38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22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CDB4-C67B-6B8D-DE5A-56A75E9BF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FC91AD-D2E7-F58E-9926-1241694D726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A11AFD-5F12-DB98-D388-969289F2E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31B7CA-ED68-C5C2-FE1A-8846546A5D0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FBE7E8-B2E9-E22C-4B35-3F62F6DF392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20B00C-7FEB-B8CB-3918-14570A2BFD39}"/>
              </a:ext>
            </a:extLst>
          </p:cNvPr>
          <p:cNvSpPr txBox="1"/>
          <p:nvPr/>
        </p:nvSpPr>
        <p:spPr>
          <a:xfrm>
            <a:off x="803413" y="480303"/>
            <a:ext cx="14017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9FD87-A8A3-C1D4-2211-6B1260438D1B}"/>
              </a:ext>
            </a:extLst>
          </p:cNvPr>
          <p:cNvSpPr txBox="1"/>
          <p:nvPr/>
        </p:nvSpPr>
        <p:spPr>
          <a:xfrm>
            <a:off x="675518" y="1556947"/>
            <a:ext cx="7947621" cy="6514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(For Master Trainer Leadership Practice)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have been appointed to lead a regional learning team consisting of: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New trainers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SMEs with no facilitation experience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senior manager resistant to change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remote team across time zones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challenge: Build a cohesive, high-performing learning network that supports business goals.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EBD56D-EC22-481C-BD61-FA43CE8A2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425" y="2487334"/>
            <a:ext cx="496409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2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EC467-56E1-4E4E-06B1-785C523BA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119838-3A31-E59D-AB21-A5F70520D4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C0B302-152F-0C5A-1681-2D24D687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3176A-32D8-66CB-AE25-D7369BD6D6C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36DAF3-C3F3-2FA5-618A-F15B8C161CC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87187-D762-4E6B-25DE-F0D32D827A77}"/>
              </a:ext>
            </a:extLst>
          </p:cNvPr>
          <p:cNvSpPr txBox="1"/>
          <p:nvPr/>
        </p:nvSpPr>
        <p:spPr>
          <a:xfrm>
            <a:off x="864705" y="544286"/>
            <a:ext cx="12819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Leadership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3C51CA-DB1E-92D2-70B9-D565DADC4D12}"/>
              </a:ext>
            </a:extLst>
          </p:cNvPr>
          <p:cNvSpPr txBox="1"/>
          <p:nvPr/>
        </p:nvSpPr>
        <p:spPr>
          <a:xfrm>
            <a:off x="5472226" y="1661468"/>
            <a:ext cx="9304055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The Master Trainer Leadership Model for Learning Teams (MT-LT5)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Clarify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Define learning vision, roles, and expectations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Connect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Build strong relational networks internally and externally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Coordinate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Align goals, processes, workflows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Mentor team members to grow competence and confidence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Champion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Advocate for learning at all leadership levels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EA8934-D679-E12E-DB7A-3DBA42037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071" y="208791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01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CB62D-BC3C-DB1D-26B0-833F8418C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1B07769-5F24-B1B2-C5F2-153365EA255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F44B35-F809-CBE3-D6EB-93D3F541D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7EE69E-8684-F1FA-07C0-5634C419A40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7D4E5A-110F-969B-D6E8-F48A8B4F9E2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6751E-157F-7579-6802-47008562EA45}"/>
              </a:ext>
            </a:extLst>
          </p:cNvPr>
          <p:cNvSpPr txBox="1"/>
          <p:nvPr/>
        </p:nvSpPr>
        <p:spPr>
          <a:xfrm>
            <a:off x="803413" y="403941"/>
            <a:ext cx="12819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Leadership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501319-630C-4FD6-2EF8-DD6CA8F01005}"/>
              </a:ext>
            </a:extLst>
          </p:cNvPr>
          <p:cNvSpPr txBox="1"/>
          <p:nvPr/>
        </p:nvSpPr>
        <p:spPr>
          <a:xfrm>
            <a:off x="563258" y="1820980"/>
            <a:ext cx="7315200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Learning Network Mapping Tool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key learning influencers across: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Departments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Hierarchies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Geographic regions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External partners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their level of influence, support needs, and role in the learning ecosystem.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7E0D76-82F3-A0FC-AB0B-EFE64D869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5711" y="1942719"/>
            <a:ext cx="4717466" cy="413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76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52E7B-A816-6BE0-458A-E2D86C77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4190EA-4FAD-D8BC-D153-1ABA5FE0C4F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503B50-11AE-305C-22A7-94AB56349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56FC1E-C676-FC60-AC3B-A8A70B4CDB0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40A5E-30A5-A4BF-C8A1-E59EC85E0EB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7E29B9-7186-8B65-1B4C-3C013DBA1465}"/>
              </a:ext>
            </a:extLst>
          </p:cNvPr>
          <p:cNvSpPr txBox="1"/>
          <p:nvPr/>
        </p:nvSpPr>
        <p:spPr>
          <a:xfrm>
            <a:off x="864705" y="398942"/>
            <a:ext cx="12819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Leadership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6EE72F-48AA-B0FB-8D02-58D400E6CBBA}"/>
              </a:ext>
            </a:extLst>
          </p:cNvPr>
          <p:cNvSpPr txBox="1"/>
          <p:nvPr/>
        </p:nvSpPr>
        <p:spPr>
          <a:xfrm>
            <a:off x="7187877" y="1826396"/>
            <a:ext cx="7073729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Team Maturity Assessment Tool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your learning team from Level 1 to Level 5: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Fragmented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Functional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Collaborative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4: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Strategic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5: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High-Performing, Innovation-Driven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FADAF-165C-4219-B5AE-8371EED73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412" y="1826396"/>
            <a:ext cx="4776256" cy="440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73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B71E5-3B76-C6BA-DDBC-3BBD9E65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70C581-64A2-A73E-80D1-26BD9DA3C22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C31443-5920-F78C-778A-7431F68A9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CC3330-12A5-A821-BD5E-C9D03B46410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13ABF9-BF10-2693-C882-4B95BF14CD1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2DA78-88AE-DF3C-F4DE-0C7F39C1CE73}"/>
              </a:ext>
            </a:extLst>
          </p:cNvPr>
          <p:cNvSpPr txBox="1"/>
          <p:nvPr/>
        </p:nvSpPr>
        <p:spPr>
          <a:xfrm>
            <a:off x="864705" y="441441"/>
            <a:ext cx="12819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Leadership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D610E8-AB1E-0AC8-9563-CCCD56E222FB}"/>
              </a:ext>
            </a:extLst>
          </p:cNvPr>
          <p:cNvSpPr txBox="1"/>
          <p:nvPr/>
        </p:nvSpPr>
        <p:spPr>
          <a:xfrm>
            <a:off x="864705" y="1797349"/>
            <a:ext cx="4957361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Conflict-to-Collaboration Protocol (C2C Method)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Name the issue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Understand viewpoints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 on shared purpose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Co-create solutions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 and monitor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A1EE8F-F546-6020-AAB7-8A818FEB7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858" y="2000592"/>
            <a:ext cx="5147896" cy="358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84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957CC-D438-3DB7-5C02-4B93BA1B3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7DA78F-32D4-2733-B82E-50769C5FE15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AA1C8E-F8EC-E539-C73D-65E9FBC9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AF235D-FE44-02A2-A6F2-B01A80E9691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ED419F-CBE4-29B9-D1FE-B6473AA3E7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7DDE3E-88A9-126D-32BF-69A08CB58F35}"/>
              </a:ext>
            </a:extLst>
          </p:cNvPr>
          <p:cNvSpPr txBox="1"/>
          <p:nvPr/>
        </p:nvSpPr>
        <p:spPr>
          <a:xfrm>
            <a:off x="4881722" y="1886230"/>
            <a:ext cx="94435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current maturity level of the learning team I lead or influence?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leadership behaviors do I exhibit consistently, and which need strengthening?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effectively do I leverage cross-functional networks?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barriers prevent learning collaboration in my environment?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one immediate leadership action I can take to strengthen the learning network?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60B37-8B09-14C2-440B-CF56D7FC7A57}"/>
              </a:ext>
            </a:extLst>
          </p:cNvPr>
          <p:cNvSpPr txBox="1"/>
          <p:nvPr/>
        </p:nvSpPr>
        <p:spPr>
          <a:xfrm>
            <a:off x="864704" y="489454"/>
            <a:ext cx="114166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3D8DE-689A-043B-DF99-DF180B505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55" y="2073519"/>
            <a:ext cx="3933742" cy="393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20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9181C-CEAF-50F7-CC23-678A9E96C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F7556BC-3509-B598-3D43-F56CAD976D7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5EDEC9-6961-1544-E4C4-E85B2547F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488268-E612-8A83-21A5-506CF6E1045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D5D483-325D-4172-24A7-90BE7D05AC5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2E932-6549-77DD-80C8-2BCBB5756805}"/>
              </a:ext>
            </a:extLst>
          </p:cNvPr>
          <p:cNvSpPr txBox="1"/>
          <p:nvPr/>
        </p:nvSpPr>
        <p:spPr>
          <a:xfrm>
            <a:off x="755489" y="1239902"/>
            <a:ext cx="7809777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Your Learning Leadership Strategy (Self-Paced)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Conduct a quick team maturity assessment using the Level 1–5 scale.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map of your current learning network.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leadership opportunities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strengthen your learning team or network.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90-day Leadership Action Plan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using the MT-LT5 Model.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the plan to your Master Trainer Portfolio.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C763F-3036-5543-0142-95EDADBD2431}"/>
              </a:ext>
            </a:extLst>
          </p:cNvPr>
          <p:cNvSpPr txBox="1"/>
          <p:nvPr/>
        </p:nvSpPr>
        <p:spPr>
          <a:xfrm>
            <a:off x="755488" y="491917"/>
            <a:ext cx="103421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1C5A03-A3B1-6392-FB33-2035331CB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1227" y="2371217"/>
            <a:ext cx="4186526" cy="330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13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73BB6-8480-3A53-74F4-B1A8E404A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89AF8A-FFF3-8D0F-DCDF-27E252432FD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95F524-33C3-29F3-1B71-3062F7BE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F65242F-C9A8-7FE1-C69E-42ED74F6848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0BC88-83DF-5ABF-BB07-2C89596699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30DAC5-82D6-A84A-D4EF-2BB453CB8CD1}"/>
              </a:ext>
            </a:extLst>
          </p:cNvPr>
          <p:cNvSpPr txBox="1"/>
          <p:nvPr/>
        </p:nvSpPr>
        <p:spPr>
          <a:xfrm>
            <a:off x="6439013" y="1589308"/>
            <a:ext cx="8135007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Leadership Influence Case Simulation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a 1-page intervention plan describing how you will: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alignment within a diverse learning team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 collaboration across functions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Address one major conflict or resistance issue</a:t>
            </a:r>
          </a:p>
          <a:p>
            <a:pPr marL="457200" indent="-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 the organization’s learning network through leadership behaviors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09EE0-5E17-C58C-BF6F-326E5980DCD7}"/>
              </a:ext>
            </a:extLst>
          </p:cNvPr>
          <p:cNvSpPr txBox="1"/>
          <p:nvPr/>
        </p:nvSpPr>
        <p:spPr>
          <a:xfrm>
            <a:off x="803413" y="416198"/>
            <a:ext cx="11148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AutoShape 2" descr="Illustration Clipboard Check Marks Paper Survey — Stock Vector">
            <a:extLst>
              <a:ext uri="{FF2B5EF4-FFF2-40B4-BE49-F238E27FC236}">
                <a16:creationId xmlns:a16="http://schemas.microsoft.com/office/drawing/2014/main" id="{6758E7E1-56E7-E1D3-8CB3-E6B6697984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62800" y="396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B50F9-17C4-FBA8-1543-9826E790B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993" y="2562774"/>
            <a:ext cx="2039418" cy="21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0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14023-3482-CB0D-7026-FE5E239C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1ED04E-8D3F-63C1-E786-7C163A7BA32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66FB2C-FB00-5A70-E264-83278B1D2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86F426-462B-E1BC-A7CB-093E196DE80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9784C4-5D3D-79CF-E01C-4CACA35C80F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AAB9C-834D-E63D-A2FA-A9287FF1DC91}"/>
              </a:ext>
            </a:extLst>
          </p:cNvPr>
          <p:cNvSpPr txBox="1"/>
          <p:nvPr/>
        </p:nvSpPr>
        <p:spPr>
          <a:xfrm>
            <a:off x="864704" y="1802177"/>
            <a:ext cx="73152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(5 Points Each):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 of Leadership Strategy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Frameworks (MT-LT5, C2C, Team Maturity Levels)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Practicality and Real-World Relevance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Engagement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Presentation and Cohesion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AE1718-C8EB-00AF-5358-C88337DC3A8D}"/>
              </a:ext>
            </a:extLst>
          </p:cNvPr>
          <p:cNvSpPr txBox="1"/>
          <p:nvPr/>
        </p:nvSpPr>
        <p:spPr>
          <a:xfrm>
            <a:off x="864704" y="437176"/>
            <a:ext cx="11148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18DD78-F152-94B0-F0A6-2D70CEDDC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740" y="2443291"/>
            <a:ext cx="2401942" cy="252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87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83A3-8415-1C95-C43A-EE5E13D03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C99AB9-8DF5-F6FE-CD90-45703197D33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184EF2-0ABA-339A-A755-4A80A9228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ADBC4D-B1B8-4186-491B-D1BD5F3FE4A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ED9606-6C89-FDE2-9AA5-637B7845166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E91E33-436F-3DFB-2E4F-32B8831E2EAF}"/>
              </a:ext>
            </a:extLst>
          </p:cNvPr>
          <p:cNvSpPr txBox="1"/>
          <p:nvPr/>
        </p:nvSpPr>
        <p:spPr>
          <a:xfrm>
            <a:off x="5486799" y="1375282"/>
            <a:ext cx="8923283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Leading learning teams requires strategic influence, not just facilitation skill.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High-performing teams demonstrate psychological safety, collaboration, aligned purpose, and continuous learning.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design, lead, and sustain learning networks that extend beyond the L&amp;D department.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frameworks (like MT-LT5) provide structure for building capacity and alignment.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not just a trainer—you are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ecosystem leader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092C86-6D8F-415D-1AE1-B958B48EE64F}"/>
              </a:ext>
            </a:extLst>
          </p:cNvPr>
          <p:cNvSpPr txBox="1"/>
          <p:nvPr/>
        </p:nvSpPr>
        <p:spPr>
          <a:xfrm>
            <a:off x="864705" y="544285"/>
            <a:ext cx="7488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CF13B6-9370-87ED-6D77-CBCC7680C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499204"/>
            <a:ext cx="4442944" cy="355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8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7A68D-A611-470E-A730-A359DCCC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3E00C37-1267-CF3E-4821-C8E33C1D715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AE7B7F-508C-1900-EEAF-39E341C64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A36282-C275-7803-F8B1-D64D73455A9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9E2540-589A-AF1A-D1E6-4118157BA95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0EC40-4E6F-5F79-ADC3-44CC79DEDF36}"/>
              </a:ext>
            </a:extLst>
          </p:cNvPr>
          <p:cNvSpPr txBox="1"/>
          <p:nvPr/>
        </p:nvSpPr>
        <p:spPr>
          <a:xfrm>
            <a:off x="554876" y="1422316"/>
            <a:ext cx="7315200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in this lesson: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Network Mapping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MT-LT5 Leadership Action Plan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Team Maturity Assessment Tool (Levels 1–5)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90-Day Leadership Action Planner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Conflict-to-Collaboration (C2C) Worksheet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Engagement Grid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Portfolio Submission Format</a:t>
            </a: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9DE24-56B2-BB2D-992C-86994D93396D}"/>
              </a:ext>
            </a:extLst>
          </p:cNvPr>
          <p:cNvSpPr txBox="1"/>
          <p:nvPr/>
        </p:nvSpPr>
        <p:spPr>
          <a:xfrm>
            <a:off x="914400" y="3966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29FB1F-4B82-729C-4629-8362F2F74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51" y="2055350"/>
            <a:ext cx="4118899" cy="411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8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83C1E-6DB1-57C3-A474-364EE33F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19596F4-AB13-7F09-6A6F-1936435DC0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8048B3-D5FE-44FA-766A-BCF4871D7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72DFD-C97D-2828-E582-5E4EC434187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6637C1-6574-B1FE-9EA8-969E845F024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1FB9C-503B-D6AC-77BE-63D191EF835C}"/>
              </a:ext>
            </a:extLst>
          </p:cNvPr>
          <p:cNvSpPr txBox="1"/>
          <p:nvPr/>
        </p:nvSpPr>
        <p:spPr>
          <a:xfrm>
            <a:off x="803413" y="567203"/>
            <a:ext cx="134013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1: Strategic Leadership in Learning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01A64E-0004-D9CB-FE7A-D8BE82F038F0}"/>
              </a:ext>
            </a:extLst>
          </p:cNvPr>
          <p:cNvSpPr txBox="1"/>
          <p:nvPr/>
        </p:nvSpPr>
        <p:spPr>
          <a:xfrm>
            <a:off x="803413" y="1433519"/>
            <a:ext cx="10074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Aligning Learning Strategy with Business Goals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25372B-3A66-566E-82C9-E2CE0B90B366}"/>
              </a:ext>
            </a:extLst>
          </p:cNvPr>
          <p:cNvSpPr txBox="1"/>
          <p:nvPr/>
        </p:nvSpPr>
        <p:spPr>
          <a:xfrm>
            <a:off x="432352" y="1992058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F5BCC8-49D3-09EE-9401-A763D4CCA3EC}"/>
              </a:ext>
            </a:extLst>
          </p:cNvPr>
          <p:cNvSpPr txBox="1"/>
          <p:nvPr/>
        </p:nvSpPr>
        <p:spPr>
          <a:xfrm>
            <a:off x="803413" y="2522528"/>
            <a:ext cx="1340131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organizational priorities, performance gaps, and strategic drivers to determine learning implications.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high-level learning strategy that directly supports business goals, KPIs, and organizational transformation.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whether learning initiatives create measurable business impact using global L&amp;D standards.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and influence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stakeholders to ensure learning becomes a strategic business enabler, not an operational function.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83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E8B09-5F3F-DB94-800C-40025EA14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C69FAC-C327-00F6-C402-07C67B4E00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433A26-6E28-5ED9-0EAA-55868AA2E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67EE71-ED5A-B8CD-6B9C-A6DABEACBEA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2D6963-0235-1F17-F69C-008B05EA9B1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135D1-0401-C6E6-7F8B-09743F13BF14}"/>
              </a:ext>
            </a:extLst>
          </p:cNvPr>
          <p:cNvSpPr txBox="1"/>
          <p:nvPr/>
        </p:nvSpPr>
        <p:spPr>
          <a:xfrm>
            <a:off x="6638234" y="1314033"/>
            <a:ext cx="7481436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Question: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learning does not change business performance, is it still learning—or just activity?” This question distinguishes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delivery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from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learning leadership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High-performing organizations know: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only matters when it drives business outcomes.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BA27B-D7CE-4BF3-AEA4-032E5342C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82" y="1945967"/>
            <a:ext cx="4489531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11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BC5EC-5BCF-EC17-B9EF-21E8562A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52D48DB-5A02-4526-01DE-6BC49AE429B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240DA0-5DB4-CC85-A3C8-BC82E4EDC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C78EE5-6702-529A-994C-CBF72A55F13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845D14-E51A-64FF-5F01-8E0CC7F0780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FDAE2E-4567-8366-4AD2-1C18E27E25AE}"/>
              </a:ext>
            </a:extLst>
          </p:cNvPr>
          <p:cNvSpPr txBox="1"/>
          <p:nvPr/>
        </p:nvSpPr>
        <p:spPr>
          <a:xfrm>
            <a:off x="282552" y="1859079"/>
            <a:ext cx="6268719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invest in learning to: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Increase revenue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productivity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errors, risks, and costs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 innovation and operational excellence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 leadership pipelines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Enhance customer experience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2DB53-18DD-8B66-7C76-ECDB35C4BB48}"/>
              </a:ext>
            </a:extLst>
          </p:cNvPr>
          <p:cNvSpPr txBox="1"/>
          <p:nvPr/>
        </p:nvSpPr>
        <p:spPr>
          <a:xfrm>
            <a:off x="942309" y="5140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08AF8-7344-4516-ACAE-DCD90E86F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381" y="1701479"/>
            <a:ext cx="5218072" cy="521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1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E97D1-CBE0-8CAC-7DA0-006E52F1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CC21294-74E4-1B77-256E-CE4D5ACC5A5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0185C8-7445-E390-E8BC-BE9575F62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7E7D89-3C2B-0D8B-534F-B2C4D01CB57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04AAB-CAAE-E01A-E67B-51122481E0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397076-E66D-C1CC-089F-9200D029A247}"/>
              </a:ext>
            </a:extLst>
          </p:cNvPr>
          <p:cNvSpPr txBox="1"/>
          <p:nvPr/>
        </p:nvSpPr>
        <p:spPr>
          <a:xfrm>
            <a:off x="864705" y="44868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36E925-949D-7808-3432-A6760EE4FEA2}"/>
              </a:ext>
            </a:extLst>
          </p:cNvPr>
          <p:cNvSpPr txBox="1"/>
          <p:nvPr/>
        </p:nvSpPr>
        <p:spPr>
          <a:xfrm>
            <a:off x="8380070" y="2481542"/>
            <a:ext cx="461829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must move from “delivering programs”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designing learning that solves business problems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the distinguishing skill of global L&amp;D leaders.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7A7F5C-A5D0-43CB-9827-34E517AD8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1695183"/>
            <a:ext cx="57150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82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F13EC-A686-8143-A2E8-B6DFB9D9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4F827A-3B76-DC46-7D10-382F9FF80A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F65AA-D43F-1647-64F2-341D6A2D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08F15A5-A0DD-7B1F-B7DD-1D5E42F535E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FB6072-F647-1AF7-3A56-A7C1787C594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5051D-DB1C-6970-394B-31A42289B56B}"/>
              </a:ext>
            </a:extLst>
          </p:cNvPr>
          <p:cNvSpPr txBox="1"/>
          <p:nvPr/>
        </p:nvSpPr>
        <p:spPr>
          <a:xfrm>
            <a:off x="864705" y="419030"/>
            <a:ext cx="121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C08DD-0BD5-4837-AA86-CDB98C347D21}"/>
              </a:ext>
            </a:extLst>
          </p:cNvPr>
          <p:cNvSpPr txBox="1"/>
          <p:nvPr/>
        </p:nvSpPr>
        <p:spPr>
          <a:xfrm>
            <a:off x="370390" y="1666754"/>
            <a:ext cx="133456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A. Simple Explanation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Alignment means ensuring that every learning initiative connects directly to a business goal or performance outcome.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B. Deep Dive Components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1. Understanding Business Goals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They typically fall under categories such as: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Growth (e.g., market expansion, revenue increase)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Productivity &amp; Efficiency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Customer Experience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Operational Excellence</a:t>
            </a:r>
          </a:p>
        </p:txBody>
      </p:sp>
    </p:spTree>
    <p:extLst>
      <p:ext uri="{BB962C8B-B14F-4D97-AF65-F5344CB8AC3E}">
        <p14:creationId xmlns:p14="http://schemas.microsoft.com/office/powerpoint/2010/main" val="2273365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AC551-D657-3A0C-62B8-54345A0E4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BE5A697-E658-CE40-ADB9-3F060172806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D86B67-F848-FC93-5F42-0D6AC3A95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501765-BB7C-9DF9-86C6-032F7E60A5A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008D71-63B8-77BD-90CE-6F0B62C4072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9C33B-1F82-F1BE-AA4C-6CBAA15FE7C5}"/>
              </a:ext>
            </a:extLst>
          </p:cNvPr>
          <p:cNvSpPr txBox="1"/>
          <p:nvPr/>
        </p:nvSpPr>
        <p:spPr>
          <a:xfrm>
            <a:off x="864705" y="495548"/>
            <a:ext cx="121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1BE605-ABD5-7C69-2D99-4137641F0288}"/>
              </a:ext>
            </a:extLst>
          </p:cNvPr>
          <p:cNvSpPr txBox="1"/>
          <p:nvPr/>
        </p:nvSpPr>
        <p:spPr>
          <a:xfrm>
            <a:off x="7500394" y="2114937"/>
            <a:ext cx="5972537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Compliance &amp; Risk Management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Talent Development &amp; Retention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Transformation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understand the organization’s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plan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annual goals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KPIs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indicators</a:t>
            </a: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003790-B93A-7DD6-E3FD-F84E20C31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99" y="2369012"/>
            <a:ext cx="4655434" cy="349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7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AFC2-D64D-18E0-F112-40DD8B17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A48807-0A30-9F52-CF23-D1C7D16C66A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99ABBF-254B-5599-F3D4-7FE711301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537925-4935-F141-FE5D-4A589B11308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0BE1F3-DD80-8A67-AE1A-6C9CDF6F4C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C416D-F54A-AC79-92D8-9B299AD9E808}"/>
              </a:ext>
            </a:extLst>
          </p:cNvPr>
          <p:cNvSpPr txBox="1"/>
          <p:nvPr/>
        </p:nvSpPr>
        <p:spPr>
          <a:xfrm>
            <a:off x="864705" y="495339"/>
            <a:ext cx="121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AA740-528C-8730-2C12-B4B4426279A4}"/>
              </a:ext>
            </a:extLst>
          </p:cNvPr>
          <p:cNvSpPr txBox="1"/>
          <p:nvPr/>
        </p:nvSpPr>
        <p:spPr>
          <a:xfrm>
            <a:off x="432352" y="1483107"/>
            <a:ext cx="8431469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Performance Consulting Approach (Critical Skill at Level 3)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Before designing any learning, ask: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is the business problem?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does success look like?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behaviors must change?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skills or knowledge are required?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systems, processes, incentives, or tools impact performance?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learning the right solution—or part of a wider solution?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5407FD-5670-3953-B62C-B741126A9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821" y="2711032"/>
            <a:ext cx="4854616" cy="342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26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58E85-C777-683D-59FF-E718A8B33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F058AC-B541-AD0D-8D3E-4F6EE5A3E86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3A4DD2-CD2B-CF6A-7B25-52611111E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58D29F-4AFA-3266-6C82-190F31817D9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3CC27E-06EB-A923-7EF1-36514B0AEA9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60072-0759-2827-E529-E7D65BBB0CFE}"/>
              </a:ext>
            </a:extLst>
          </p:cNvPr>
          <p:cNvSpPr txBox="1"/>
          <p:nvPr/>
        </p:nvSpPr>
        <p:spPr>
          <a:xfrm>
            <a:off x="803413" y="490176"/>
            <a:ext cx="121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66AD63-F8F5-5DD9-0FD7-04A7BA5CDD4E}"/>
              </a:ext>
            </a:extLst>
          </p:cNvPr>
          <p:cNvSpPr txBox="1"/>
          <p:nvPr/>
        </p:nvSpPr>
        <p:spPr>
          <a:xfrm>
            <a:off x="6487809" y="1321173"/>
            <a:ext cx="7885842" cy="6637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Designing a Learning Strategy That Enables Business Results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strong learning strategy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with strategic priorities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performance outcomes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paths, modalities, and interventions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plan (Kirkpatrick L3 &amp; L4)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engagement model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Ecosystem integration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(coaching, mentoring, tech, knowledge management)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19523B-7E5C-6FD0-A21C-0DF5287D3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39" y="2006318"/>
            <a:ext cx="4317712" cy="43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32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BDDD0-1A06-0ECB-C5B2-CA0082FD0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4BAC44F-A96C-5C01-7071-E5695C4295A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E66D52-B5A2-3386-6B06-1AD03F152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DCE779-FF02-7DCD-8CF7-9DCA4FD39EF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0201E-B77A-AF1B-C54B-35052A44287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40E46-5E99-0BF5-C1FB-ED83849AA6D7}"/>
              </a:ext>
            </a:extLst>
          </p:cNvPr>
          <p:cNvSpPr txBox="1"/>
          <p:nvPr/>
        </p:nvSpPr>
        <p:spPr>
          <a:xfrm>
            <a:off x="803413" y="457170"/>
            <a:ext cx="121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99FD72-6C60-4F99-762E-95A8AC7B7242}"/>
              </a:ext>
            </a:extLst>
          </p:cNvPr>
          <p:cNvSpPr txBox="1"/>
          <p:nvPr/>
        </p:nvSpPr>
        <p:spPr>
          <a:xfrm>
            <a:off x="803413" y="2135568"/>
            <a:ext cx="731520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Kirkpatrick Alignment for Business Impact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Reaction (Engagement)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Learning (Knowledge/Skills Gained)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Behavior (Application on the job)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4: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Results (Business impact)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62513C-90E6-2D5C-01A4-7DEE9275C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066" y="2829037"/>
            <a:ext cx="36195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65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54DC-8240-4565-622F-AFD03B21D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DA9C1A-F7DB-3D67-9A1C-5EDCCE3A66D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29FFF-9B80-5C90-B4CB-44BDF32ED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603B77-E051-AFB1-77C3-EE40659DDB5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932DAB-91F2-ADC2-BAC0-116E8577879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C4B303-61F4-4DE4-BD7E-84E15322B3B8}"/>
              </a:ext>
            </a:extLst>
          </p:cNvPr>
          <p:cNvSpPr txBox="1"/>
          <p:nvPr/>
        </p:nvSpPr>
        <p:spPr>
          <a:xfrm>
            <a:off x="803413" y="389472"/>
            <a:ext cx="1463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A0F6D-B70A-FC5B-0BB3-225E90745A21}"/>
              </a:ext>
            </a:extLst>
          </p:cNvPr>
          <p:cNvSpPr txBox="1"/>
          <p:nvPr/>
        </p:nvSpPr>
        <p:spPr>
          <a:xfrm>
            <a:off x="6596472" y="1876787"/>
            <a:ext cx="7748750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Coca-Cola HBC Productivity Enhancement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challenge: Low sales productivity in emerging markets.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L&amp;D Response: Strategic capability programs aligned with new sales processes.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 +14% productivity within 9 months.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Why?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directly aligned with business KPIs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learning for learning’s sake.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D7D1AA-2A8C-40DE-8342-EECD1B6A6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314936"/>
            <a:ext cx="4800307" cy="45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39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87C3A-0B79-8A45-27F6-83E291F1C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B1A4EFF-BD2B-1CA9-4643-F840B84FB7A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82C3D1-C10D-8111-4E1B-1C78FA629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81A7BD-06EC-78F0-AA73-8A02FA9C033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E19F-4FF5-4FED-98D5-E2A8EF6F8F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E325B-608C-0EDC-0FA1-4E537F1FC7E1}"/>
              </a:ext>
            </a:extLst>
          </p:cNvPr>
          <p:cNvSpPr txBox="1"/>
          <p:nvPr/>
        </p:nvSpPr>
        <p:spPr>
          <a:xfrm>
            <a:off x="864705" y="544285"/>
            <a:ext cx="1463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61EA2-F346-4397-96FA-05F4A5C48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693" y="2249486"/>
            <a:ext cx="4634062" cy="4116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964BD5-56F5-4081-9344-90C578E91C46}"/>
              </a:ext>
            </a:extLst>
          </p:cNvPr>
          <p:cNvSpPr txBox="1"/>
          <p:nvPr/>
        </p:nvSpPr>
        <p:spPr>
          <a:xfrm>
            <a:off x="610061" y="1631470"/>
            <a:ext cx="761614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Scenario (For Master Trainers)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 have been asked to design leadership training for mid-level managers.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But the business goal for the year is: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Improve operational efficiency by reducing process errors.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Your role?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Redirect the conversation from “training content” to “business outcomes,” using performance consulting.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Then design training that strengthens decision-making, accountability, and process adherence.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40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71D67-BCC6-8A0D-7FC9-A2A130BF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79611B-F64D-8B71-42E6-65F1EC51090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50023E-8E0E-7868-00A4-971E33748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017BD0-29E2-8615-7D43-85FFCDE0EE0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A986BE-F86E-7393-94F1-05067F49A9E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B93A9F-EFBD-67F0-69D4-EC5658E3002A}"/>
              </a:ext>
            </a:extLst>
          </p:cNvPr>
          <p:cNvSpPr txBox="1"/>
          <p:nvPr/>
        </p:nvSpPr>
        <p:spPr>
          <a:xfrm>
            <a:off x="6318778" y="2159830"/>
            <a:ext cx="774875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Learning Strategy Alignment Map (LSAM)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Goal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Gap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 Behaviors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Need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Solution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Measures (Kirkpatrick L3 &amp; L4)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DD76F-701E-8AE5-CE0D-9B5F489BE91E}"/>
              </a:ext>
            </a:extLst>
          </p:cNvPr>
          <p:cNvSpPr txBox="1"/>
          <p:nvPr/>
        </p:nvSpPr>
        <p:spPr>
          <a:xfrm>
            <a:off x="1050153" y="467233"/>
            <a:ext cx="10491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D3E77D-CD66-23A4-0350-56F0DB4B6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2" y="2406292"/>
            <a:ext cx="4386433" cy="357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49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09FA3-431F-76EA-43EE-9DEE2E71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38982E-EE42-C424-FAE8-B94AA53F49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3565AD-3F1C-170D-0457-1283D3745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FDED94-2EB3-C8F2-12ED-5C4FE241895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AE4B7D-F95B-22D5-9ED9-AB4802EB1F9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27454-37B5-FECB-9FD0-E7A9FFB6B799}"/>
              </a:ext>
            </a:extLst>
          </p:cNvPr>
          <p:cNvSpPr txBox="1"/>
          <p:nvPr/>
        </p:nvSpPr>
        <p:spPr>
          <a:xfrm>
            <a:off x="988608" y="1628838"/>
            <a:ext cx="774875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Business Value Alignment Canvas (BVAC)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one-page template that maps: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priorities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stakeholders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Operational drivers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capability needs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Measurable outcomes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Risks &amp; enablers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1BDE01-4807-2823-3133-30D5FA1FB13B}"/>
              </a:ext>
            </a:extLst>
          </p:cNvPr>
          <p:cNvSpPr txBox="1"/>
          <p:nvPr/>
        </p:nvSpPr>
        <p:spPr>
          <a:xfrm>
            <a:off x="803413" y="418126"/>
            <a:ext cx="10491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8016F-0DCE-BCD4-C29A-ABF546A94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54" y="2248097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55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9204D-A256-A95E-0DD6-A6FDD33FA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A3D1686-5ABC-8D55-BA5D-0A296BA8F90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7779F5-9464-FF6D-8E5C-E20F5E844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FD54A8-251A-6898-7202-2C29405873A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3CF131-1EFE-2D4E-E069-551F1CD5519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FC490-8B10-122B-60B1-74F02B69F861}"/>
              </a:ext>
            </a:extLst>
          </p:cNvPr>
          <p:cNvSpPr txBox="1"/>
          <p:nvPr/>
        </p:nvSpPr>
        <p:spPr>
          <a:xfrm>
            <a:off x="6690167" y="1816081"/>
            <a:ext cx="731520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The 5R Model for Strategic Alignment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Relevance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Does it solve a real business need?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KPI will change?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Who must be impacted?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Resources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Budget, tools, time, technology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Return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is the business payoff? (ROI/ROE)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033C7-A56F-246A-0AE2-4FAB9F150E9E}"/>
              </a:ext>
            </a:extLst>
          </p:cNvPr>
          <p:cNvSpPr txBox="1"/>
          <p:nvPr/>
        </p:nvSpPr>
        <p:spPr>
          <a:xfrm>
            <a:off x="864705" y="444619"/>
            <a:ext cx="10491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AB033E-48B1-ADE4-2E9E-2938C0127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020079"/>
            <a:ext cx="4267327" cy="42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8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242C6-9439-899E-6D0B-504A25308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703B5BE-58A5-79BE-9136-A7BAF8A0C3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B021F8-5480-78C3-52E7-381482B5D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874F59-32CE-08DC-3F6A-7E28615EA3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CCC692-060F-4D2F-E1AA-D06DF86EB13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8E1D3E-99EA-2C51-9F4A-BE4B43C777C1}"/>
              </a:ext>
            </a:extLst>
          </p:cNvPr>
          <p:cNvSpPr txBox="1"/>
          <p:nvPr/>
        </p:nvSpPr>
        <p:spPr>
          <a:xfrm>
            <a:off x="5740533" y="1911055"/>
            <a:ext cx="87625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well do I understand my organization’s business strategy?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stakeholders must I partner with to align learning with business impact?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learning initiatives am I currently running that are not strategically aligned?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strengthen performance consulting in my role?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KPIs can my learning programs influence most effectively?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5D9B62-0CC8-308F-496C-8D2F93A7C51E}"/>
              </a:ext>
            </a:extLst>
          </p:cNvPr>
          <p:cNvSpPr txBox="1"/>
          <p:nvPr/>
        </p:nvSpPr>
        <p:spPr>
          <a:xfrm>
            <a:off x="864705" y="407387"/>
            <a:ext cx="108309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64A45A-CEDB-9C90-163F-75A05B8CF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07" y="200801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38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6CAAF-04DB-018F-33C3-DD381A5A3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563E56-8FA5-1313-2F90-8AE2FD8A1CD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17C574-75F1-5CB6-0F53-768EE49B6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18122-A195-5EFE-8D97-F74AE480EA9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7E70B-3E03-E79F-CF3E-6EDE30DE40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C4B03-0965-EAC2-F272-1BB49A6335C0}"/>
              </a:ext>
            </a:extLst>
          </p:cNvPr>
          <p:cNvSpPr txBox="1"/>
          <p:nvPr/>
        </p:nvSpPr>
        <p:spPr>
          <a:xfrm>
            <a:off x="554876" y="1609941"/>
            <a:ext cx="8868418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Strategy-to-Learning Conversion Exercise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one business goal in your organization or a hypothetical case.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Complete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Strategy Alignment Map (LSAM)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at least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performance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your learning initiatives should impact.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a high-level learning intervention that drives those indicators.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output to your Master Trainer Portfolio.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55A60-0E8A-94E1-BD6E-DACB0043BFA7}"/>
              </a:ext>
            </a:extLst>
          </p:cNvPr>
          <p:cNvSpPr txBox="1"/>
          <p:nvPr/>
        </p:nvSpPr>
        <p:spPr>
          <a:xfrm>
            <a:off x="780079" y="389472"/>
            <a:ext cx="103737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64C0F9-E1B7-FA02-7D9B-C325176B5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8367" y="1997061"/>
            <a:ext cx="3107121" cy="439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5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8707F-BA1A-67D8-CA4D-287832258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917BFBF-078A-5F2F-ABE8-2E166DEC988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72012D-29A9-7DA8-EC05-5CF284BE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671D01-1C73-36BF-0EED-0DF658DC13B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482CB3-38EB-D69C-3C0B-7B1B0B66DD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ED86B-FE7F-307A-38E3-672D87A22A8A}"/>
              </a:ext>
            </a:extLst>
          </p:cNvPr>
          <p:cNvSpPr txBox="1"/>
          <p:nvPr/>
        </p:nvSpPr>
        <p:spPr>
          <a:xfrm>
            <a:off x="803413" y="440713"/>
            <a:ext cx="10863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4D46B-FAFE-81D5-3A3A-2F627B267698}"/>
              </a:ext>
            </a:extLst>
          </p:cNvPr>
          <p:cNvSpPr txBox="1"/>
          <p:nvPr/>
        </p:nvSpPr>
        <p:spPr>
          <a:xfrm>
            <a:off x="803413" y="1783653"/>
            <a:ext cx="731520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Business Alignment Design Brief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1–2 page strategic brief that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business goal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Identified performance gaps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Proposed learning strategy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Expected business impact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measures (Kirkpatrick L3–L4)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collaboration plan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B7FF4B-9BC7-9D9A-F1A6-95042A750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733" y="213163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54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95C25-4E8E-4020-69DF-D0B8132E6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BAF496-9D8B-AB55-2A7B-4D4ACBE857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6F6C55-0DE7-99B0-C8F8-5D1F37432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4D3C55-EE65-FE9D-8418-5F8375E2585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9B20B9-559A-1440-0B30-C38F4CD67E3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1FF9A5-9AC2-6FE4-1E65-472C5642A04E}"/>
              </a:ext>
            </a:extLst>
          </p:cNvPr>
          <p:cNvSpPr txBox="1"/>
          <p:nvPr/>
        </p:nvSpPr>
        <p:spPr>
          <a:xfrm>
            <a:off x="803412" y="451608"/>
            <a:ext cx="10863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64249C-D284-F1FF-2100-9DEB61599A71}"/>
              </a:ext>
            </a:extLst>
          </p:cNvPr>
          <p:cNvSpPr txBox="1"/>
          <p:nvPr/>
        </p:nvSpPr>
        <p:spPr>
          <a:xfrm>
            <a:off x="8213535" y="2268157"/>
            <a:ext cx="547063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(5 Points Each):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clarity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relevance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 of analysis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alignment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presentation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CFE9ED-E27A-1626-139C-2F7C96166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736" y="2032307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8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96ABD-5DA0-CBB3-B3AC-09ACD42F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1F0E34-DC33-16FC-2D8D-FE47FB7DFBE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53C374-929E-5A30-6A3E-EDD923B23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9C32-C85D-44DA-3C23-3A9F78B5A9B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3D54D-37DE-DA47-B46E-48A218D05F5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A27AB2-793D-128E-FCE8-0A48778E9F5A}"/>
              </a:ext>
            </a:extLst>
          </p:cNvPr>
          <p:cNvSpPr txBox="1"/>
          <p:nvPr/>
        </p:nvSpPr>
        <p:spPr>
          <a:xfrm>
            <a:off x="520152" y="1364198"/>
            <a:ext cx="842707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strategy must be directly tied to business strategy.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consulting is essential to understand what the organization truly needs.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must drive behaviors that change KPIs and results.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operate as strategic business partners, not training administrators.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ensures learning investments deliver measurable value and strengthen organizational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performance.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3DC7D-1754-ED6E-78CB-D348C4FA7DBA}"/>
              </a:ext>
            </a:extLst>
          </p:cNvPr>
          <p:cNvSpPr txBox="1"/>
          <p:nvPr/>
        </p:nvSpPr>
        <p:spPr>
          <a:xfrm>
            <a:off x="1076091" y="47495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ECE2B1-DB8A-69D0-323A-ECB80A70A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965" y="2075001"/>
            <a:ext cx="4247907" cy="455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70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CF9D8-0CA3-FDFB-465A-E0D078410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0F9792-E38E-AF5A-4464-1963C5BB957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BE414F-350C-3FED-CC73-5D48852B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BB5DF4-A297-ACEA-8133-2D75748531F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EC5E0F-4BFE-24A7-2C7E-35AD685D486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2EA6CE-8F5F-4EFB-5B5E-E52C545BA48C}"/>
              </a:ext>
            </a:extLst>
          </p:cNvPr>
          <p:cNvSpPr txBox="1"/>
          <p:nvPr/>
        </p:nvSpPr>
        <p:spPr>
          <a:xfrm>
            <a:off x="5885526" y="2272881"/>
            <a:ext cx="8923283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Strategy Alignment Map (LSAM)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Value Alignment Canvas (BVAC)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Consulting Checklist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Stakeholder Alignment Ladder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Measurement Guide (L3 &amp; L4)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Goal → Learning Strategy Mapping Template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Portfolio Submission Guide</a:t>
            </a: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4A7BC-A13F-A4DB-F837-D7962F6920E8}"/>
              </a:ext>
            </a:extLst>
          </p:cNvPr>
          <p:cNvSpPr txBox="1"/>
          <p:nvPr/>
        </p:nvSpPr>
        <p:spPr>
          <a:xfrm>
            <a:off x="803413" y="42315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A9F97-3C43-4CF7-84B8-7243E7705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1941892"/>
            <a:ext cx="4715482" cy="47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06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208C-BFD3-23ED-A676-B62B4B4A3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8417289-6BDE-ADB4-5E91-F8B8174254C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DB50CE-D61A-C4A9-B5D6-A1BBB7643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9FCE06-4B57-A0F0-4DB6-E5C0A064422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5901D-DE2A-6832-8F4C-A312B4BB829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3E87B3-7EBD-510D-BCAA-701D9E8AABA8}"/>
              </a:ext>
            </a:extLst>
          </p:cNvPr>
          <p:cNvSpPr txBox="1"/>
          <p:nvPr/>
        </p:nvSpPr>
        <p:spPr>
          <a:xfrm>
            <a:off x="803412" y="553523"/>
            <a:ext cx="14128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Certification and Quality Assurance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D92BFE-7E76-6BAA-C1CD-949AC7202367}"/>
              </a:ext>
            </a:extLst>
          </p:cNvPr>
          <p:cNvSpPr txBox="1"/>
          <p:nvPr/>
        </p:nvSpPr>
        <p:spPr>
          <a:xfrm>
            <a:off x="803412" y="1541657"/>
            <a:ext cx="9775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Designing Trainer Certification Programs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FB2D6B-25C1-5FF5-EB3B-174C0E26E0EE}"/>
              </a:ext>
            </a:extLst>
          </p:cNvPr>
          <p:cNvSpPr txBox="1"/>
          <p:nvPr/>
        </p:nvSpPr>
        <p:spPr>
          <a:xfrm>
            <a:off x="173421" y="1997810"/>
            <a:ext cx="7496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3CFD1F-9D90-2485-4437-45AFA933685E}"/>
              </a:ext>
            </a:extLst>
          </p:cNvPr>
          <p:cNvSpPr txBox="1"/>
          <p:nvPr/>
        </p:nvSpPr>
        <p:spPr>
          <a:xfrm>
            <a:off x="173421" y="2511723"/>
            <a:ext cx="13902103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organizational capability needs and determine the requirements for a sustainable trainer certification system.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robust trainer certification framework that incorporates competency models, assessment standards, governance processes, and quality controls.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global L&amp;D best practices to ensure certified trainers consistently deliver high-quality, performance-based learning experiences.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and implement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certification pathways that align with organizational goals, adult learning principles, and measurable performance outcomes.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2899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2FA61-41FB-C9BA-CAD4-837185135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B28AD9-FF03-44C3-4A77-79F3B73F84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322131-265F-67A7-5358-9854EBD43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CDA236-B5B2-BE62-51DC-2A98217A31F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12B98C-3A3F-77D7-BB16-BF9F36A333A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F26931-ED6F-9959-327C-E4E7AC0C4B4A}"/>
              </a:ext>
            </a:extLst>
          </p:cNvPr>
          <p:cNvSpPr txBox="1"/>
          <p:nvPr/>
        </p:nvSpPr>
        <p:spPr>
          <a:xfrm>
            <a:off x="566451" y="1747745"/>
            <a:ext cx="6423661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with structured trainer certification programs experience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 to 45% improvement in training quality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40% higher learner satisfaction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according to ATD’s State of the Industry Report.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Yet, fewer than 20% of organizations have a formal certification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system.This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lesson equips you to become the leader who builds one.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3DB8B-0FB3-EB51-0679-CD9FC9AD9841}"/>
              </a:ext>
            </a:extLst>
          </p:cNvPr>
          <p:cNvSpPr txBox="1"/>
          <p:nvPr/>
        </p:nvSpPr>
        <p:spPr>
          <a:xfrm>
            <a:off x="864705" y="46983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Surprising Fact: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E0A86F-925C-47EB-B93D-80D2AD7EA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508" y="1543050"/>
            <a:ext cx="5715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48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AA760-540A-0DE8-7784-3E5685C0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A99C88-7B37-8285-608A-10EB6EB6028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D2222F-7221-8EF0-1994-993EB1042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BE9EC1-0312-4367-BC22-313BBE50332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D5E620-5D17-8991-0D0D-343003055C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6BC39E-AC90-5CC7-9659-CF6E3C4F1B31}"/>
              </a:ext>
            </a:extLst>
          </p:cNvPr>
          <p:cNvSpPr txBox="1"/>
          <p:nvPr/>
        </p:nvSpPr>
        <p:spPr>
          <a:xfrm>
            <a:off x="252248" y="1414175"/>
            <a:ext cx="1338272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today’s performance-driven learning environment: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need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consistent training quality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across facilitators, locations, and delivery channels.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certification ensures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competence, consistency, credibility, and compliance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systems reduce risk, improve delivery standards, and strengthen learning ROI.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a Master Trainer, you must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certify trainers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ensure they meet global facilitation and instructional design standards.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establishes learning as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quality-controlled function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a loosely managed activity.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A21F9-6C32-24B0-55DD-AC5D7DA20C0A}"/>
              </a:ext>
            </a:extLst>
          </p:cNvPr>
          <p:cNvSpPr txBox="1"/>
          <p:nvPr/>
        </p:nvSpPr>
        <p:spPr>
          <a:xfrm>
            <a:off x="864705" y="47730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1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ECDD5-72F7-0183-0F0F-BF780BB51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A0903D-692D-BC16-1378-DBA3C59B48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56B449-B97E-D04C-B60A-8588DCFF6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210D1A-77CE-29AA-4C14-09471D485E7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F9E2F8-8F98-1DDC-34D6-CEDA8EC1206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6B65C1-28B1-C484-EA44-E80889CC1680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87B7A5-E10D-C27C-485F-A4A14B3FB1A3}"/>
              </a:ext>
            </a:extLst>
          </p:cNvPr>
          <p:cNvSpPr txBox="1"/>
          <p:nvPr/>
        </p:nvSpPr>
        <p:spPr>
          <a:xfrm>
            <a:off x="6797333" y="2506928"/>
            <a:ext cx="7315200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Simple Explanation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Certification Program is a structured system that validates that trainers have the required knowledge, skills, and behaviors to deliver learning at an approved standard.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4E3FB7-B29A-33F7-60A8-FB1B4D4EC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588856"/>
            <a:ext cx="36195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93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52329-2A40-6D56-B9DB-1B3B880FF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8A63DE-494B-8C50-10EC-DAA68AE74BD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56C172-B381-2DB3-723C-8BE8EF909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9634BD-A5FD-1FBB-3A80-21C4F8EDA78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C32FC7-8AFD-515C-6663-4462EC6B6D6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4D4F7-A7DE-26C9-4D50-EBF57F824477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E85297-7DA2-3653-17B2-D5C1C4A1E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319" y="2819517"/>
            <a:ext cx="5361028" cy="35829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30D7FA-67ED-4A8E-B599-F5A3D8AB1011}"/>
              </a:ext>
            </a:extLst>
          </p:cNvPr>
          <p:cNvSpPr txBox="1"/>
          <p:nvPr/>
        </p:nvSpPr>
        <p:spPr>
          <a:xfrm>
            <a:off x="219210" y="1667239"/>
            <a:ext cx="8554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1.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Key Components of a Trainer Certification Program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a. Trainer Competency Framework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Includes competencies such as: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Facilitation techniques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Instructional design capability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Adult learning mastery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Coaching and feedback skills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 literacy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Use of learning technologies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Classroom &amp; virtual delivery proficiency</a:t>
            </a:r>
          </a:p>
        </p:txBody>
      </p:sp>
    </p:spTree>
    <p:extLst>
      <p:ext uri="{BB962C8B-B14F-4D97-AF65-F5344CB8AC3E}">
        <p14:creationId xmlns:p14="http://schemas.microsoft.com/office/powerpoint/2010/main" val="2883948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F52B4-6A60-B8E3-10C0-122E36019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42764F-C59F-9EF9-90B0-1CBA53696BE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FDD81A-9F9F-F06D-18DE-7F3E911FC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C81BC1-D8A2-84BF-8586-805AA6CCA1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076AEC-10A9-310C-3E19-0A4378674A4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7CA850-01A4-392A-BC17-929C5D5E6481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C27B7-1FA2-BB8F-277B-1A821910B38C}"/>
              </a:ext>
            </a:extLst>
          </p:cNvPr>
          <p:cNvSpPr txBox="1"/>
          <p:nvPr/>
        </p:nvSpPr>
        <p:spPr>
          <a:xfrm>
            <a:off x="6690168" y="2165541"/>
            <a:ext cx="6551272" cy="3441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Certification Pathway Design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Entry Requirements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Requirements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Requirements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Requirements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Recertification Requirements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Governance &amp; Quality Assurance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A6B109-7BE2-F0E1-3AF8-840642F50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961" y="2055456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2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4D27E-59C1-456E-57B8-3BFA5E590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509A6A-18BF-EE32-AD88-1F8CD649BD1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D9C399-6444-2663-1B59-ADAD0C36A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8A75CE-7314-6EDA-A711-63AC9BAE71E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56D4E3-ED7E-54AF-7AE0-23E6906423A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8E84A-5351-013E-45B4-9282450A7813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5564B5-F889-BE80-7904-A1D91EB02283}"/>
              </a:ext>
            </a:extLst>
          </p:cNvPr>
          <p:cNvSpPr txBox="1"/>
          <p:nvPr/>
        </p:nvSpPr>
        <p:spPr>
          <a:xfrm>
            <a:off x="803413" y="1802606"/>
            <a:ext cx="7315200" cy="5011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200"/>
              </a:spcAft>
              <a:buNone/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 Assessment Approaches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Assessments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 Demonstrations (Live/Recorded Facilitation)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Portfolio Submissions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Evaluations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Checklists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360° Feedback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Logs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CB7AFA-AEC4-2D3B-BFFB-AABF1873C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8924" y="201285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55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33EDC-A7B6-77F6-8054-DC8256779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5CB7683-A695-6C24-54CB-0C5D8D9DEC0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EB55F-8B87-D2E0-9FDF-DC9EE7535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AAD834-B1B2-9276-C9CA-2F86DD2E0E5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6720EF-B896-E47F-6248-EE9AF2F28D1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37D64B-D044-AA29-C2A0-7DE006ABAC2B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BACBD-85DB-C2FF-8524-C05381307375}"/>
              </a:ext>
            </a:extLst>
          </p:cNvPr>
          <p:cNvSpPr txBox="1"/>
          <p:nvPr/>
        </p:nvSpPr>
        <p:spPr>
          <a:xfrm>
            <a:off x="6871771" y="2029609"/>
            <a:ext cx="7315200" cy="4580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Quality Assurance &amp; Governance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 operating procedures (SOPs)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Rubrics &amp; scoring guides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Moderation &amp; calibration sessions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 cycles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performance dashboards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Recertification cycles (1–3 years)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B6AC3C-9CBA-8A98-1BA6-DA4F18A1F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43" y="1811529"/>
            <a:ext cx="4107354" cy="410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41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67AA8-122A-C429-3840-344CF8FC0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E706C1C-44BE-42F6-19D0-C23CFD8EF6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CBA66B-950D-EAC1-6794-671260D0A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9942E3-9021-17E2-5166-4CC1823E58B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F266F6-8F8B-AEB6-F6C0-0A46795544E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B381F-C007-1D47-3F75-ADEFA2E54982}"/>
              </a:ext>
            </a:extLst>
          </p:cNvPr>
          <p:cNvSpPr txBox="1"/>
          <p:nvPr/>
        </p:nvSpPr>
        <p:spPr>
          <a:xfrm>
            <a:off x="864705" y="544285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56C1EB-04B2-A2A3-C70C-F59AC7DC373A}"/>
              </a:ext>
            </a:extLst>
          </p:cNvPr>
          <p:cNvSpPr txBox="1"/>
          <p:nvPr/>
        </p:nvSpPr>
        <p:spPr>
          <a:xfrm>
            <a:off x="687666" y="1490339"/>
            <a:ext cx="7315200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ADDIE &amp; SAM Applied to Certification Design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Analysis: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Capability gaps, trainer readiness, job roles, performance requirements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Framework, levels, assessments, rubrics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Development: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Materials, templates, evaluation tools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Implementation: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Certification roll-out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Using Kirkpatrick L1–L4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691FCA-8085-E8A8-A091-11DF58316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482" y="2824162"/>
            <a:ext cx="36195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19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1FE41-409E-3489-FFBB-863239C31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875E79-E5B3-A7E6-79BA-919772001A6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1A309-1CA0-3AF9-72F6-57E5B9BA6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F85D3F-8E56-F0C3-56CB-FD7B698EFBE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0D098B-C9B7-746F-C090-8A40F56AE94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8415E8-3A5C-56CE-AC13-796B18D1EFE9}"/>
              </a:ext>
            </a:extLst>
          </p:cNvPr>
          <p:cNvSpPr txBox="1"/>
          <p:nvPr/>
        </p:nvSpPr>
        <p:spPr>
          <a:xfrm>
            <a:off x="864705" y="437421"/>
            <a:ext cx="12581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D6B8B-ACC7-90A8-936F-D17D46DF756E}"/>
              </a:ext>
            </a:extLst>
          </p:cNvPr>
          <p:cNvSpPr txBox="1"/>
          <p:nvPr/>
        </p:nvSpPr>
        <p:spPr>
          <a:xfrm>
            <a:off x="7315200" y="1970247"/>
            <a:ext cx="6011651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Kolb’s Experiential Learning Integrated into Certification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must demonstrate ability to: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Concrete Experience → Reflective Observation → Abstract Conceptualization → Active Experimentation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ensures competence, not theory.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F43EF9-4F5A-5D4E-6FD6-5969FD67C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457" y="1683917"/>
            <a:ext cx="4237194" cy="502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99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139D-3BB6-47EF-06EC-BB13BFE0D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6A92D-ED22-38F3-2B66-E34F92F80D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AAD5FA-0153-7C12-2AE3-F76839BC3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AE8C21-3D9D-3049-1CC1-8862863B880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8D24D3-71AA-1C44-650E-2A05CEEC86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D9FF81-EE73-C64B-0CC0-164351D72064}"/>
              </a:ext>
            </a:extLst>
          </p:cNvPr>
          <p:cNvSpPr txBox="1"/>
          <p:nvPr/>
        </p:nvSpPr>
        <p:spPr>
          <a:xfrm>
            <a:off x="864705" y="1626203"/>
            <a:ext cx="13432221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Global Telecom Trainer Certification Program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telecom organization created a 3-level trainer certification model.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Results after 12 months: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32% improvement in customer experience training outcomes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27% reduction in training inconsistencies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Improved brand alignment across countries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Stronger managerial confidence in L&amp;D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success factor: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Standardized trainer assessments and reviews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E83CA8-CCE1-C8F4-B87E-44962F74E908}"/>
              </a:ext>
            </a:extLst>
          </p:cNvPr>
          <p:cNvSpPr txBox="1"/>
          <p:nvPr/>
        </p:nvSpPr>
        <p:spPr>
          <a:xfrm>
            <a:off x="864705" y="493336"/>
            <a:ext cx="12551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Studies, and Scenarios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14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21F17-31E0-885F-7FAA-E35D3958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6B62D50-FA90-391A-A66D-9BE44F09875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59C83F-3485-E474-F9BF-0C5197A9E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A98C09-CFD4-2B12-26F8-A47B77EE0FE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221D40-A9DF-2713-54DF-2CD7C2D9A50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D89062-1F31-9BE7-6D8E-F33347B1A809}"/>
              </a:ext>
            </a:extLst>
          </p:cNvPr>
          <p:cNvSpPr txBox="1"/>
          <p:nvPr/>
        </p:nvSpPr>
        <p:spPr>
          <a:xfrm>
            <a:off x="858484" y="458894"/>
            <a:ext cx="12551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Studies, and Scenarios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264384-6E79-F5DF-6DAD-C449FEF8EF5E}"/>
              </a:ext>
            </a:extLst>
          </p:cNvPr>
          <p:cNvSpPr txBox="1"/>
          <p:nvPr/>
        </p:nvSpPr>
        <p:spPr>
          <a:xfrm>
            <a:off x="6511158" y="1324333"/>
            <a:ext cx="8639503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 for Master Trainers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asked to create a trainer certification program for a national organization with: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45 trainers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Inconsistent delivery quality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formal evaluation process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High learner complaints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Multiple locations and delivery formats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task is to build a scalable, quality-driven system that standardizes excellence.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89D7B-EB10-476B-B10A-EB6CC77A7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1905725"/>
            <a:ext cx="4842230" cy="484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74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243C8-18EF-3C84-5F32-CB60B0EC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A400D4-E5ED-092B-26C0-0BF7D042A66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E8B5E6-7A75-B6B1-5C49-C0FA2BD81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50C82A-960D-4784-5B73-83011C2EF71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108AD2-076B-0B73-0B50-0E0C95BBEA4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DD1FDF-DF1E-3740-EE21-2BF3C0C42382}"/>
              </a:ext>
            </a:extLst>
          </p:cNvPr>
          <p:cNvSpPr txBox="1"/>
          <p:nvPr/>
        </p:nvSpPr>
        <p:spPr>
          <a:xfrm>
            <a:off x="803413" y="397637"/>
            <a:ext cx="12565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78D9BA-C715-4DDD-85E0-E04E24598608}"/>
              </a:ext>
            </a:extLst>
          </p:cNvPr>
          <p:cNvSpPr txBox="1"/>
          <p:nvPr/>
        </p:nvSpPr>
        <p:spPr>
          <a:xfrm>
            <a:off x="624097" y="1088571"/>
            <a:ext cx="1256511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>
                <a:latin typeface="Century Gothic" panose="020B0502020202020204" pitchFamily="34" charset="0"/>
              </a:rPr>
              <a:t>Three-Level Trainer Certification Framework (Global Standard)</a:t>
            </a:r>
          </a:p>
          <a:p>
            <a:pPr marL="514350" indent="-514350">
              <a:buAutoNum type="alphaUcPeriod"/>
            </a:pP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1 — Certified Trainer (CT)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Focus: Foundational facilitation skills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Assessment: Live delivery + knowledge test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2 — Senior Certified Trainer (SCT)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Focus: Complex facilitation, coaching, instructional design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Assessment: Program design + observed coaching session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Level 3 — Master Trainer (MT)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Focus: Leadership, certification of others, strategic L&amp;D 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Assessment: Evaluation portfolio + certification of new trainers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9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7618E-2795-82F0-3613-A60E25906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2C2368-AF89-91C9-0841-D71E1A2FFAC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E53DA6-AD75-0747-0582-C09B35B69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F26B35-1746-019D-F118-597B07101F8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87144-03F0-43E2-5541-088101EDE7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682C5-6E3C-28A0-90E4-39E8007507AB}"/>
              </a:ext>
            </a:extLst>
          </p:cNvPr>
          <p:cNvSpPr txBox="1"/>
          <p:nvPr/>
        </p:nvSpPr>
        <p:spPr>
          <a:xfrm>
            <a:off x="864705" y="420177"/>
            <a:ext cx="12565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BD0EF4-3CF4-B088-DC2F-A900C107A3FE}"/>
              </a:ext>
            </a:extLst>
          </p:cNvPr>
          <p:cNvSpPr txBox="1"/>
          <p:nvPr/>
        </p:nvSpPr>
        <p:spPr>
          <a:xfrm>
            <a:off x="6412375" y="1751034"/>
            <a:ext cx="731520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Trainer Competency Framework Template (TCF-7)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Mastery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 &amp; Analysis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Engagement &amp; Inclusivity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&amp; Feedback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Technology-Enabled Delivery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Conduct &amp; Ethics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 &amp; Reflection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9EDCA0-48C9-8919-367F-5773DEADD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61" y="1958064"/>
            <a:ext cx="3454874" cy="424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29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376D-03B5-BB7A-A896-AEAFB9546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61CD81-A23B-9827-79B8-27907119235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FE46E9-3BCC-12A8-FA28-FC48359A1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093AB4-A9DB-1C3B-8680-4224A17E287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AE73FA-EC9F-6B6A-407E-1C2CE1E01AD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66E52B-5EA5-8534-8679-DAACB2E80CBC}"/>
              </a:ext>
            </a:extLst>
          </p:cNvPr>
          <p:cNvSpPr txBox="1"/>
          <p:nvPr/>
        </p:nvSpPr>
        <p:spPr>
          <a:xfrm>
            <a:off x="803413" y="382156"/>
            <a:ext cx="12565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FD8A3D-DB87-9CF0-7114-3A5FF5718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510" y="2178925"/>
            <a:ext cx="3114675" cy="3619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8F4B61-9EBF-43BF-9318-CE0F4F23CD2B}"/>
              </a:ext>
            </a:extLst>
          </p:cNvPr>
          <p:cNvSpPr txBox="1"/>
          <p:nvPr/>
        </p:nvSpPr>
        <p:spPr>
          <a:xfrm>
            <a:off x="432352" y="2178344"/>
            <a:ext cx="76277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Standardized Observation Checklist </a:t>
            </a:r>
            <a:r>
              <a:rPr lang="en-US" sz="2800" dirty="0">
                <a:latin typeface="Century Gothic" panose="020B0502020202020204" pitchFamily="34" charset="0"/>
              </a:rPr>
              <a:t>(Sample)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Evaluates: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Opening &amp; session framing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Delivery skills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Engagement techniques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Adult learning application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Use of materials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Coaching and feedback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Closing and learning reinforcement</a:t>
            </a:r>
          </a:p>
        </p:txBody>
      </p:sp>
    </p:spTree>
    <p:extLst>
      <p:ext uri="{BB962C8B-B14F-4D97-AF65-F5344CB8AC3E}">
        <p14:creationId xmlns:p14="http://schemas.microsoft.com/office/powerpoint/2010/main" val="1360169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BC71E-C2BF-DD18-1BA9-0635FAB0A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449BECA-E8C1-9800-F885-F01E73F4987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595862-80B6-1237-471F-3C3A3F987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B2D3A3-34A7-CDC9-6A3E-DE7E194197D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2B4117-9DC2-C632-D78C-60E3AEBC46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7418A4-5085-ACC4-35FF-21B7D563A2D5}"/>
              </a:ext>
            </a:extLst>
          </p:cNvPr>
          <p:cNvSpPr txBox="1"/>
          <p:nvPr/>
        </p:nvSpPr>
        <p:spPr>
          <a:xfrm>
            <a:off x="864705" y="459691"/>
            <a:ext cx="12565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Tools, Frameworks &amp; Strategies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25411-B60A-A6B5-FD8F-1ED23A55E686}"/>
              </a:ext>
            </a:extLst>
          </p:cNvPr>
          <p:cNvSpPr txBox="1"/>
          <p:nvPr/>
        </p:nvSpPr>
        <p:spPr>
          <a:xfrm>
            <a:off x="6967960" y="2335809"/>
            <a:ext cx="7315200" cy="386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Certification Governance Guidelines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certification criteria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Independent assessors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Moderation/calibration meetings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Annual quality audits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Recertification every 24–36 months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records &amp; digital credentialing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FE4F81-5AA2-C83E-4F99-936CFB3A3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62" y="2711632"/>
            <a:ext cx="4312164" cy="304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0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AA42B-7E60-84E7-F19E-A740894A3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8C4509-1EB9-DDDC-4FA6-FDFB472565C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629633-2F54-B39A-D159-70B48A438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61F885-2F4E-9B37-8820-CE5D6321B98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D6FA49-F527-1D48-70B1-CCB585C0D3C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CC217-A30D-FBD1-2380-12B8B9B31337}"/>
              </a:ext>
            </a:extLst>
          </p:cNvPr>
          <p:cNvSpPr txBox="1"/>
          <p:nvPr/>
        </p:nvSpPr>
        <p:spPr>
          <a:xfrm>
            <a:off x="570643" y="1702505"/>
            <a:ext cx="839973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gaps exist in the trainer performance within my organization?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competencies are most critical for achieving consistent delivery excellence?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certification pathway structure will best fit my organizational context?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fears, resistance, or barriers might trainers have toward certification?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I ensure fairness, inclusivity, and transparency in the certification process?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D92D5-B6D4-2CD0-52DD-30D59D01566F}"/>
              </a:ext>
            </a:extLst>
          </p:cNvPr>
          <p:cNvSpPr txBox="1"/>
          <p:nvPr/>
        </p:nvSpPr>
        <p:spPr>
          <a:xfrm>
            <a:off x="993228" y="512975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887120-DEB8-8FF1-531A-B68BB6799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9078" y="241745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20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B241-9BE2-5474-11C2-4E9E704E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E2DCC6-6663-5047-DCE8-13E9AA472A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8180EF-6759-A9E9-5550-B446146DF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E5C097-0447-8400-CF29-B931A0EEF98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2C688-32F5-09A1-1745-B59FB9781EA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71D8B-958A-CD89-9D8B-D826E6923577}"/>
              </a:ext>
            </a:extLst>
          </p:cNvPr>
          <p:cNvSpPr txBox="1"/>
          <p:nvPr/>
        </p:nvSpPr>
        <p:spPr>
          <a:xfrm>
            <a:off x="4863764" y="1599913"/>
            <a:ext cx="9727323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Your Trainer Certification Blueprint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purpose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case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your certification program.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Draft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three-level certification model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tailored to your context.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required at each level.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methods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each level.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governance and quality assurance process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your blueprint to your Master Trainer Portfolio.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80F9B-55C0-6B26-607A-A53E20E61426}"/>
              </a:ext>
            </a:extLst>
          </p:cNvPr>
          <p:cNvSpPr txBox="1"/>
          <p:nvPr/>
        </p:nvSpPr>
        <p:spPr>
          <a:xfrm>
            <a:off x="864705" y="441658"/>
            <a:ext cx="10722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0A3DF2-D2CE-E281-3413-606A07B69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827" y="1939470"/>
            <a:ext cx="25527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59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20D48-1968-7FCD-5CC2-8C56027DF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5B3ED5-7A01-DE60-13CD-B8493094810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7178DC-87FD-ADEF-F59E-1DB593F74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52BC2B-99F0-9948-A63B-9887B1A26FA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8A44FD-34C0-9C80-4FD8-3CDB944CF31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799CC0-DB2A-E9DD-39AA-15D92B5B752B}"/>
              </a:ext>
            </a:extLst>
          </p:cNvPr>
          <p:cNvSpPr txBox="1"/>
          <p:nvPr/>
        </p:nvSpPr>
        <p:spPr>
          <a:xfrm>
            <a:off x="864704" y="620853"/>
            <a:ext cx="102972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B1E9B-874C-2482-7824-6A63155750CB}"/>
              </a:ext>
            </a:extLst>
          </p:cNvPr>
          <p:cNvSpPr txBox="1"/>
          <p:nvPr/>
        </p:nvSpPr>
        <p:spPr>
          <a:xfrm>
            <a:off x="6261303" y="2186751"/>
            <a:ext cx="991651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Certification Program Design Proposal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Prepare a 2–3 page proposal that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purpose &amp; business justification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levels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Competencies and assessment methods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workflow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assurance and governance model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Measurement plan (Kirkpatrick levels used)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F576D7-6359-4C95-5186-543EFE05C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2" y="2853930"/>
            <a:ext cx="4952856" cy="320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21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52EE6-3D91-C5AE-1C52-C24F789FE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67650F-DA09-2936-89EF-BBDC1DA29C5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7E357A-17DC-637C-4AA2-066DEBC35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512C5F-0BCD-1751-B01C-715D6B5DDB9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65C7E2-AD2B-C54A-DB4F-AC4D4A56607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87040-8939-E445-4ED6-2EB5F56CC37B}"/>
              </a:ext>
            </a:extLst>
          </p:cNvPr>
          <p:cNvSpPr txBox="1"/>
          <p:nvPr/>
        </p:nvSpPr>
        <p:spPr>
          <a:xfrm>
            <a:off x="814988" y="600351"/>
            <a:ext cx="102972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0E7794-ADAF-77AF-23B9-B67D0F54BEDB}"/>
              </a:ext>
            </a:extLst>
          </p:cNvPr>
          <p:cNvSpPr txBox="1"/>
          <p:nvPr/>
        </p:nvSpPr>
        <p:spPr>
          <a:xfrm>
            <a:off x="1041012" y="2095472"/>
            <a:ext cx="659827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 (5 points each):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Completeness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with global standards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Practicality &amp; scalability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clarity</a:t>
            </a:r>
          </a:p>
          <a:p>
            <a:pPr marL="514350" indent="-514350" rtl="0" fontAlgn="base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structure &amp; 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487FC-60B7-37DA-CC44-09D062A88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32" y="2571423"/>
            <a:ext cx="3293209" cy="32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89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11C16-8FFC-0E08-958E-519F602B1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4986B9-8A95-2634-C1F9-584972A7CF4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9DB90A-9D8B-4241-C429-0A179EAD1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B989E3-D691-C5A2-18BA-FF24F301EDE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553378-8335-FD3D-8B1A-9828D72311E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DC050E-2EA3-D088-E6AE-1D79A1944D73}"/>
              </a:ext>
            </a:extLst>
          </p:cNvPr>
          <p:cNvSpPr txBox="1"/>
          <p:nvPr/>
        </p:nvSpPr>
        <p:spPr>
          <a:xfrm>
            <a:off x="5199118" y="1539721"/>
            <a:ext cx="974309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certification ensures delivery excellence, consistency, and organizational performance.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relies on clear competencies, rigorous assessments, and strong governance.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lead certification design using global frameworks (ADDIE, ISO 29993, Kirkpatrick, ATD).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programs strengthen credibility and elevate the L&amp;D function into a quality-assured, performance-driven discipline.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are not just building skills—you are building a certified community of high-performing trainers.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149C1-9EE7-CCCF-EDD1-EAB1BFCA7732}"/>
              </a:ext>
            </a:extLst>
          </p:cNvPr>
          <p:cNvSpPr txBox="1"/>
          <p:nvPr/>
        </p:nvSpPr>
        <p:spPr>
          <a:xfrm>
            <a:off x="1052348" y="607122"/>
            <a:ext cx="7591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A99004-160F-DC9E-EDE3-19440C7F0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396" y="2086874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12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ED87C-732A-94A4-02C7-22B7AF2D0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3599E9-4A67-2513-E86F-A377B450FB1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6956D1-C83C-E646-722E-56D3C8D9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B5FD24-C0EE-4D9B-F439-A7BEF40CB8E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7245F7-CCA6-DF33-4ED4-69308462D91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F288F-FC74-8BF3-3804-6FE27B40F1BA}"/>
              </a:ext>
            </a:extLst>
          </p:cNvPr>
          <p:cNvSpPr txBox="1"/>
          <p:nvPr/>
        </p:nvSpPr>
        <p:spPr>
          <a:xfrm>
            <a:off x="432352" y="1917949"/>
            <a:ext cx="810298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Competency Framework (TCF-7)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Pathway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Assessment Rubric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Checklist (Standardized)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Governance SOP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Portfolio Template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Performance Dashboard Template</a:t>
            </a: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777F1-DCF6-3FBE-64DA-A929336C1586}"/>
              </a:ext>
            </a:extLst>
          </p:cNvPr>
          <p:cNvSpPr txBox="1"/>
          <p:nvPr/>
        </p:nvSpPr>
        <p:spPr>
          <a:xfrm>
            <a:off x="803413" y="45959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796CC2-E3FC-25B7-3EE8-B8184AA77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57" y="1636982"/>
            <a:ext cx="4106072" cy="410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79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8A131-1C11-23AF-DCF2-61853A53D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74439C-381A-259D-7621-6BCE60536DA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D5B698-D614-3002-5CC1-E09ECB3CC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542099-E347-C884-2448-008A2252968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C44A08-047A-E8A0-0C53-D971AAF18CA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ACC84F-CED0-7336-5464-F72DF46671E6}"/>
              </a:ext>
            </a:extLst>
          </p:cNvPr>
          <p:cNvSpPr txBox="1"/>
          <p:nvPr/>
        </p:nvSpPr>
        <p:spPr>
          <a:xfrm>
            <a:off x="864705" y="544285"/>
            <a:ext cx="14128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Certification and Quality Assurance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B62BF-8B5C-2A4A-7D6A-0AD3F8F355C6}"/>
              </a:ext>
            </a:extLst>
          </p:cNvPr>
          <p:cNvSpPr txBox="1"/>
          <p:nvPr/>
        </p:nvSpPr>
        <p:spPr>
          <a:xfrm>
            <a:off x="803413" y="1232081"/>
            <a:ext cx="9162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Developing Competency Frameworks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E7BE3-6A3A-72FB-A469-1E4EC5524E2B}"/>
              </a:ext>
            </a:extLst>
          </p:cNvPr>
          <p:cNvSpPr txBox="1"/>
          <p:nvPr/>
        </p:nvSpPr>
        <p:spPr>
          <a:xfrm>
            <a:off x="803413" y="1761161"/>
            <a:ext cx="7496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DE81F5-3CDB-F3D0-6691-DD8FD03ECF69}"/>
              </a:ext>
            </a:extLst>
          </p:cNvPr>
          <p:cNvSpPr txBox="1"/>
          <p:nvPr/>
        </p:nvSpPr>
        <p:spPr>
          <a:xfrm>
            <a:off x="554167" y="2008398"/>
            <a:ext cx="1335860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existing competency standards and identify gaps in alignment with organizational needs.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comprehensive, multi-level competency framework for trainers using global benchmarks.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behavioral, technical, and leadership competencies into a scalable and assessable structure.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performance indicators and assessment criteria that ensure global-quality learning delivery.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Critically review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robustness, fairness, and inclusiveness of a competency framework and optimize it for continuous improvement.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946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B9726-9059-32AC-1835-295AF5932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CA6179-422D-6941-AB46-52C9F2A628D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8BA734-EB31-63BE-D33F-99473F7E8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3252A8-B12C-9027-02C1-314E84D8519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E839F8-53E0-6851-D2AE-0582085EC2D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13B3FC-F614-98CC-3C36-5F39047F5174}"/>
              </a:ext>
            </a:extLst>
          </p:cNvPr>
          <p:cNvSpPr txBox="1"/>
          <p:nvPr/>
        </p:nvSpPr>
        <p:spPr>
          <a:xfrm>
            <a:off x="6539696" y="1960364"/>
            <a:ext cx="786978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uestion: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your organization were to certify trainers today, could you clearly and confidently define what “competent” looks like at every level?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Most organizations cannot—yet they expect performance excellence.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C03CE5-E730-A75D-3D12-E604B5306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760" y="201285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38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8E3E0-316F-01D3-124B-EB4F1F677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5D45590-EBD7-0C9B-0547-7EDBF19CAE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C96179-B8CB-C357-0F61-733EEE019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26EFE7-9868-A2BB-B39E-C684122D3CC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E10E2-1FC4-157A-DA73-0936C63FBC9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3442F-E7E1-2D3D-FB40-B4EE863F9A94}"/>
              </a:ext>
            </a:extLst>
          </p:cNvPr>
          <p:cNvSpPr txBox="1"/>
          <p:nvPr/>
        </p:nvSpPr>
        <p:spPr>
          <a:xfrm>
            <a:off x="432352" y="1505884"/>
            <a:ext cx="135206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competency framework is the backbone of a credible certification program. When designed well, it: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 trainer quality across regions and contexts.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Makes certification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transparent, fair, and defensible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Enables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 assessment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of trainer readiness and mastery.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career pathways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succession planning, and continuous development.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Aligns learning performance with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capability needs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Without a competency framework, training quality becomes subjective, inconsistent, and difficult to measure.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D61BD7-5BDF-B4FC-D420-2206AA4DB054}"/>
              </a:ext>
            </a:extLst>
          </p:cNvPr>
          <p:cNvSpPr txBox="1"/>
          <p:nvPr/>
        </p:nvSpPr>
        <p:spPr>
          <a:xfrm>
            <a:off x="982650" y="44023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66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B2563-EDAD-28C2-C800-A2A44257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3BB91A4-66A1-F7A4-8CEE-D765D2FBAE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56EC31-9D1A-9E3C-5B8F-4B954D099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686E9B-B54A-302E-2DBE-94C75804927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BDC032-9C3F-9164-1E19-F4221B8FD25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69EDE-EDDD-E7F3-8364-867A5C661056}"/>
              </a:ext>
            </a:extLst>
          </p:cNvPr>
          <p:cNvSpPr txBox="1"/>
          <p:nvPr/>
        </p:nvSpPr>
        <p:spPr>
          <a:xfrm>
            <a:off x="803413" y="54428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E3CF2-8A21-C319-B95E-8845CDBFDF0F}"/>
              </a:ext>
            </a:extLst>
          </p:cNvPr>
          <p:cNvSpPr txBox="1"/>
          <p:nvPr/>
        </p:nvSpPr>
        <p:spPr>
          <a:xfrm>
            <a:off x="687667" y="2246244"/>
            <a:ext cx="6511787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What is a Competency Framework? (Simple Definition)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structured system that defines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standards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required to excel in a specific role.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7A4F60-37F7-492E-A4B0-AF12A4EA0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987" y="1690687"/>
            <a:ext cx="571500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8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1DBE-92D8-AD85-B27C-8151ABDE9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DA26C6-95F9-3129-8316-CCB445BFF1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8B8BE0-83E1-9A01-0EE1-96C57C0CD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8D4616-D01E-636E-0DCF-8142C1EE9C8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F29A8-81BC-F393-2A2D-F0FC9B8C8EB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3309C9-7C0A-8CEC-68B0-D10087A9D5AB}"/>
              </a:ext>
            </a:extLst>
          </p:cNvPr>
          <p:cNvSpPr txBox="1"/>
          <p:nvPr/>
        </p:nvSpPr>
        <p:spPr>
          <a:xfrm>
            <a:off x="803413" y="54428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5AC34A-430F-E776-4970-7E37EE3D0338}"/>
              </a:ext>
            </a:extLst>
          </p:cNvPr>
          <p:cNvSpPr txBox="1"/>
          <p:nvPr/>
        </p:nvSpPr>
        <p:spPr>
          <a:xfrm>
            <a:off x="7480738" y="1642496"/>
            <a:ext cx="748862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Components of a Strong Competency Framework (Deep Dive)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Categories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Technical facilitation</a:t>
            </a: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</a:t>
            </a: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psychology</a:t>
            </a: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behavior &amp; ethics</a:t>
            </a: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and influence</a:t>
            </a:r>
          </a:p>
          <a:p>
            <a:pPr marL="914400" lvl="1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assurance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F30BAD-9424-B422-CD01-5927F3B6D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286" y="2282282"/>
            <a:ext cx="5507736" cy="382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76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2A7EA-6DA5-B581-15CC-655152B3A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3CF809-4CF8-E9F8-45CF-DD4E31EE848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9E2BFF-D3BC-4CC3-C2C0-7C94D5364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BD4683-D4F5-DC6D-9F2F-E940CB9454B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497D7A-071A-6A86-99F8-35DA88C508C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BE92F-A606-B72D-720D-735E4FA57ABB}"/>
              </a:ext>
            </a:extLst>
          </p:cNvPr>
          <p:cNvSpPr txBox="1"/>
          <p:nvPr/>
        </p:nvSpPr>
        <p:spPr>
          <a:xfrm>
            <a:off x="803413" y="54428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EAF57-260A-E574-7E01-90DF3AD79B41}"/>
              </a:ext>
            </a:extLst>
          </p:cNvPr>
          <p:cNvSpPr txBox="1"/>
          <p:nvPr/>
        </p:nvSpPr>
        <p:spPr>
          <a:xfrm>
            <a:off x="554876" y="2345085"/>
            <a:ext cx="601954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2. Levels of Proficiency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Foundational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Intermediate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Advanced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Mastery (Master Trainer)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Behavioral Indicators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Observable, measurable actions that demonstrate mastery.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32AC9D-11B6-BE61-0E21-F62272552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597" y="2203106"/>
            <a:ext cx="3756983" cy="375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5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733E2-38FF-CB8C-9C0C-A948A244F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D316EC-E086-A9C6-DD3C-584B039253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92C133-138B-60A9-B084-B173195FE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0D75B6-7843-1DEC-43EB-A46DF8206FC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31998E-059F-B3B2-33FF-95130477C39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07343-F94C-5A9C-9877-CE1CFF5B978B}"/>
              </a:ext>
            </a:extLst>
          </p:cNvPr>
          <p:cNvSpPr txBox="1"/>
          <p:nvPr/>
        </p:nvSpPr>
        <p:spPr>
          <a:xfrm>
            <a:off x="803413" y="54428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6E5DC2-6616-49F4-503D-6B483A314A35}"/>
              </a:ext>
            </a:extLst>
          </p:cNvPr>
          <p:cNvSpPr txBox="1"/>
          <p:nvPr/>
        </p:nvSpPr>
        <p:spPr>
          <a:xfrm>
            <a:off x="7315200" y="1684049"/>
            <a:ext cx="7488620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Performance Evidence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Video demonstrations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Class observations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feedback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artifacts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Assessment Criteria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Rubrics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Scoring guides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Pass thresholds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Progression Pathways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Defines how trainers grow over time.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91B723-031B-46B1-3AB8-1378301C8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38574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1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A3612-46D1-4D59-54AE-7C9A70C15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5ECF82-C9C3-5053-71C5-FC1AA45CE61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19271F-97D9-A910-D166-4937ECA6E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F63E40-4770-476E-5633-D7FB24702B4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75D9BA-340A-AC5E-BE0D-ADC8552132E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22C5F4-AED6-65C5-3625-C6363599B81C}"/>
              </a:ext>
            </a:extLst>
          </p:cNvPr>
          <p:cNvSpPr txBox="1"/>
          <p:nvPr/>
        </p:nvSpPr>
        <p:spPr>
          <a:xfrm>
            <a:off x="803413" y="1637221"/>
            <a:ext cx="748862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Example: ATD-Inspired Competency Clusters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Delivery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Evaluating Learning Impact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Consulting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Technology Application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organizational version may combine, expand, or simplify these.</a:t>
            </a:r>
            <a:endParaRPr lang="en-US" sz="2800" b="0" dirty="0">
              <a:effectLst/>
            </a:endParaRPr>
          </a:p>
          <a:p>
            <a:br>
              <a:rPr lang="en-US" sz="2800" dirty="0"/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7BCDA-3081-7B59-9F94-04C774614E22}"/>
              </a:ext>
            </a:extLst>
          </p:cNvPr>
          <p:cNvSpPr txBox="1"/>
          <p:nvPr/>
        </p:nvSpPr>
        <p:spPr>
          <a:xfrm>
            <a:off x="1072054" y="584201"/>
            <a:ext cx="1165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ED9AFD-CA14-5468-CB38-C2F0E7D0E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361" y="2041426"/>
            <a:ext cx="36195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6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621E8-1229-16A1-A4C2-B2BC3E881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D2CFC4-3E6A-E797-B987-C3D19D1A24B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8C383C-2677-C118-C7C4-51A68FCE1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F81E9D-8A19-15A0-5539-54B69064CA3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7F9D21-D98E-80AE-EF51-FDE41FDF491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C1098-81B8-7F87-0D1B-9EF3A8352489}"/>
              </a:ext>
            </a:extLst>
          </p:cNvPr>
          <p:cNvSpPr txBox="1"/>
          <p:nvPr/>
        </p:nvSpPr>
        <p:spPr>
          <a:xfrm>
            <a:off x="953813" y="414761"/>
            <a:ext cx="1165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76E34B-6809-1543-5E09-35758C26F786}"/>
              </a:ext>
            </a:extLst>
          </p:cNvPr>
          <p:cNvSpPr txBox="1"/>
          <p:nvPr/>
        </p:nvSpPr>
        <p:spPr>
          <a:xfrm>
            <a:off x="6779172" y="1706709"/>
            <a:ext cx="7629880" cy="6360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Study: A Multinational Company Standardizes Trainer Quality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global telecommunications company operating in 12 countries struggled with inconsistent training quality. They implemented a competency framework with: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 levels of trainer proficiency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Standardized behavioral indicators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rubrics shared across all regions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Quarterly observation cycles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5CB1CF-3250-ED30-D553-AF7DD4928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452" y="2414682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06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1A09-6800-AFE6-BA92-6D0379135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48A2BA-0C22-6E9D-7DF4-A7C0A22BDD4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71D2F-1CB7-6431-EE35-B195D0B0A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F1B547-E67B-8229-23FA-EEA8E4BD05A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065555-0F4D-255B-E825-47764934502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A5315-8002-E29D-2962-91A9B18B19AC}"/>
              </a:ext>
            </a:extLst>
          </p:cNvPr>
          <p:cNvSpPr txBox="1"/>
          <p:nvPr/>
        </p:nvSpPr>
        <p:spPr>
          <a:xfrm>
            <a:off x="864705" y="440705"/>
            <a:ext cx="1165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762524-0EF2-3241-103C-7CB3278534E8}"/>
              </a:ext>
            </a:extLst>
          </p:cNvPr>
          <p:cNvSpPr txBox="1"/>
          <p:nvPr/>
        </p:nvSpPr>
        <p:spPr>
          <a:xfrm>
            <a:off x="1439350" y="2301455"/>
            <a:ext cx="71606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Results within 12 months: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32% improvement in learner satisfaction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21% increase in on-the-job performance scores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Reduced onboarding time for new trainers by 40%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544577-573C-DD63-B36E-1E2A800EB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0590" y="1947884"/>
            <a:ext cx="1958045" cy="311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7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F51B3-0418-E9B7-5729-9487C943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033043F-C88D-1B57-2DB6-747F995B812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E5ED57-B895-209B-B428-A6CECDE80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2E3A19-D607-D906-6A60-94069A383AE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2D631C-0687-3833-1CD1-D7FB43766F4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799532-609B-20A1-0B47-162B9A558373}"/>
              </a:ext>
            </a:extLst>
          </p:cNvPr>
          <p:cNvSpPr txBox="1"/>
          <p:nvPr/>
        </p:nvSpPr>
        <p:spPr>
          <a:xfrm>
            <a:off x="864705" y="416532"/>
            <a:ext cx="127543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FA8BC-FC9A-4F32-9F86-89185EBE7835}"/>
              </a:ext>
            </a:extLst>
          </p:cNvPr>
          <p:cNvSpPr txBox="1"/>
          <p:nvPr/>
        </p:nvSpPr>
        <p:spPr>
          <a:xfrm>
            <a:off x="466078" y="1407051"/>
            <a:ext cx="1275430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1 The 5-Step Competency Framework Development Model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Define the Purpose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Certification? Assessment? Talent development?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Identify Critical Job Tasks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Use job analysis, stakeholder interviews, and observation.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Group Tasks into Competencies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Cluster similar skills and behaviors.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Define Proficiency Levels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Create progressive, mastery-based levels.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Develop Assessment Tools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Rubrics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Observation checklists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Portfolio requirements</a:t>
            </a:r>
          </a:p>
        </p:txBody>
      </p:sp>
    </p:spTree>
    <p:extLst>
      <p:ext uri="{BB962C8B-B14F-4D97-AF65-F5344CB8AC3E}">
        <p14:creationId xmlns:p14="http://schemas.microsoft.com/office/powerpoint/2010/main" val="851929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FBC1-41B2-8913-F2D8-4EBC31A4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EEFD106-96F5-8D3E-A8BA-2D7B29AC26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B1AF2F-34F2-AFCB-32C5-993C04108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DDF4B6-C6D9-9D93-21F5-EE96494DF83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A6FE21-E24A-354D-AC9F-E0AA07C3B9E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D4A504-DBAB-DDAD-E4B0-A290195BC9B0}"/>
              </a:ext>
            </a:extLst>
          </p:cNvPr>
          <p:cNvSpPr txBox="1"/>
          <p:nvPr/>
        </p:nvSpPr>
        <p:spPr>
          <a:xfrm>
            <a:off x="864705" y="454989"/>
            <a:ext cx="127543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FE817-100C-0F8C-19DB-9948617CA891}"/>
              </a:ext>
            </a:extLst>
          </p:cNvPr>
          <p:cNvSpPr txBox="1"/>
          <p:nvPr/>
        </p:nvSpPr>
        <p:spPr>
          <a:xfrm>
            <a:off x="252248" y="1502972"/>
            <a:ext cx="10594428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The Master Trainer Competency Wheel (Template)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Six Core Domains: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Mastery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 Excellence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Evaluation &amp; Analytics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&amp; Mentoring Capability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&amp; Influence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Professionalism, Ethics &amp; Global Standards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Each domain includes indicators across four proficiency levels.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7B1B84-F3FF-440B-8B46-92CE0DAB6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208" y="1502972"/>
            <a:ext cx="4375230" cy="371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42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B3AD-911C-736D-9826-E90F14FD4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C61E56-B298-BC1B-7C6D-6B427065D3D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8A7635-2457-0E5E-3BE6-C01AF1026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C189C2-2BC9-CD87-D6EF-87343DA5E44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69C91F-EB64-B78B-3D2D-48D2755B746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94E62B-F1E3-9568-B802-D0BE84673A9C}"/>
              </a:ext>
            </a:extLst>
          </p:cNvPr>
          <p:cNvSpPr txBox="1"/>
          <p:nvPr/>
        </p:nvSpPr>
        <p:spPr>
          <a:xfrm>
            <a:off x="1056289" y="619749"/>
            <a:ext cx="127543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130902-CA19-EF3A-6EB2-3741F41AF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467930"/>
              </p:ext>
            </p:extLst>
          </p:nvPr>
        </p:nvGraphicFramePr>
        <p:xfrm>
          <a:off x="613611" y="2864411"/>
          <a:ext cx="13196979" cy="271054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07554">
                  <a:extLst>
                    <a:ext uri="{9D8B030D-6E8A-4147-A177-3AD203B41FA5}">
                      <a16:colId xmlns:a16="http://schemas.microsoft.com/office/drawing/2014/main" val="2834709215"/>
                    </a:ext>
                  </a:extLst>
                </a:gridCol>
                <a:gridCol w="1548314">
                  <a:extLst>
                    <a:ext uri="{9D8B030D-6E8A-4147-A177-3AD203B41FA5}">
                      <a16:colId xmlns:a16="http://schemas.microsoft.com/office/drawing/2014/main" val="2420958748"/>
                    </a:ext>
                  </a:extLst>
                </a:gridCol>
                <a:gridCol w="6173654">
                  <a:extLst>
                    <a:ext uri="{9D8B030D-6E8A-4147-A177-3AD203B41FA5}">
                      <a16:colId xmlns:a16="http://schemas.microsoft.com/office/drawing/2014/main" val="1912775016"/>
                    </a:ext>
                  </a:extLst>
                </a:gridCol>
                <a:gridCol w="2567457">
                  <a:extLst>
                    <a:ext uri="{9D8B030D-6E8A-4147-A177-3AD203B41FA5}">
                      <a16:colId xmlns:a16="http://schemas.microsoft.com/office/drawing/2014/main" val="433911061"/>
                    </a:ext>
                  </a:extLst>
                </a:gridCol>
              </a:tblGrid>
              <a:tr h="596867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Competency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Level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Behavioral Indicator</a:t>
                      </a:r>
                      <a:endParaRPr lang="en-US" sz="28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Evidence</a:t>
                      </a:r>
                      <a:endParaRPr lang="en-US" sz="28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36398539"/>
                  </a:ext>
                </a:extLst>
              </a:tr>
              <a:tr h="105683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Facilitation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Advanced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Adapts delivery based on real-time learner cues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Observation video</a:t>
                      </a:r>
                      <a:endParaRPr lang="en-US" sz="28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714686667"/>
                  </a:ext>
                </a:extLst>
              </a:tr>
              <a:tr h="105683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Evaluation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Master</a:t>
                      </a:r>
                      <a:endParaRPr lang="en-US" sz="280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Designs multi-level evaluation strategies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Portfolio sample</a:t>
                      </a:r>
                      <a:endParaRPr lang="en-US" sz="28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8439866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C2429AE-B0C4-7F53-9352-600CDBE92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062413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8C0EA-2D2A-6C23-9160-1E8F9A4720C6}"/>
              </a:ext>
            </a:extLst>
          </p:cNvPr>
          <p:cNvSpPr txBox="1"/>
          <p:nvPr/>
        </p:nvSpPr>
        <p:spPr>
          <a:xfrm>
            <a:off x="1056289" y="1488216"/>
            <a:ext cx="9486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Indicator Template</a:t>
            </a:r>
            <a:endParaRPr lang="en-US" sz="2800" b="1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04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BA15-A004-49BA-3DE2-29C9C1A1D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C1CE611-F057-CA26-7D7D-F0A0160EE5C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CFA7F2-60AE-C7F5-5312-10025206B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9BC51B-7562-51D4-24FF-C73E0CEC9DA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70973E-6D2A-DCB5-40BC-1EF6B36AE9A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9FFD5-A449-3D0D-9861-821132098A0B}"/>
              </a:ext>
            </a:extLst>
          </p:cNvPr>
          <p:cNvSpPr txBox="1"/>
          <p:nvPr/>
        </p:nvSpPr>
        <p:spPr>
          <a:xfrm>
            <a:off x="6273478" y="2053536"/>
            <a:ext cx="75696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competencies are absolutely essential for trainers in your context? Why?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do you currently identify whether a trainer is competent or not?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global standards can your organization realistically adopt?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risks could emerge if your competency framework is unclear or incomplete?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F5FCD-5A3B-9337-DC5B-E0E8A628E144}"/>
              </a:ext>
            </a:extLst>
          </p:cNvPr>
          <p:cNvSpPr txBox="1"/>
          <p:nvPr/>
        </p:nvSpPr>
        <p:spPr>
          <a:xfrm>
            <a:off x="625284" y="423303"/>
            <a:ext cx="10409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9E97E4-8593-4906-E92F-DEA3FBB95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388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73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5E735-9CEF-6258-B0A6-D79D0CFA3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BDB4A1-698F-57F9-9CEA-58DFAE0F89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6359C3-1EBF-B0F5-2B23-ECEB1CE7F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B35292-E06D-BC54-2D1D-719C6F1E562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A11A91-C65E-5E62-B01D-5528CFEB000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67106-3409-4BA1-7BD0-043FF8347379}"/>
              </a:ext>
            </a:extLst>
          </p:cNvPr>
          <p:cNvSpPr txBox="1"/>
          <p:nvPr/>
        </p:nvSpPr>
        <p:spPr>
          <a:xfrm>
            <a:off x="316406" y="1793360"/>
            <a:ext cx="8746572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Your First Competency Cluster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template below: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domain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(e.g., Facilitation).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3–5 key competencies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Write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proficiency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two levels (Intermediate and Advanced).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at least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evidence sources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each competency.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Deliverable: A structured mini competency framework (submitted as PDF or worksheet).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3AEDE-47B5-71EA-88DB-0789E11CFFAE}"/>
              </a:ext>
            </a:extLst>
          </p:cNvPr>
          <p:cNvSpPr txBox="1"/>
          <p:nvPr/>
        </p:nvSpPr>
        <p:spPr>
          <a:xfrm>
            <a:off x="733094" y="492640"/>
            <a:ext cx="104367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53F8A7-5384-46C2-BA28-C2A36CE4E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994" y="2853274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12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A758D-5C95-2324-9A8D-CFAD94A90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988304E-4512-681D-F2C4-977BE6DC5E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64E89B-D5FB-ED48-ABAC-6F5A7D532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96BFB2-2E0A-42F5-CB16-F3186F07B0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720496-04DA-8AF1-7614-12E0FBF511C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8AEA2-BC39-00A3-75A7-B92738280C94}"/>
              </a:ext>
            </a:extLst>
          </p:cNvPr>
          <p:cNvSpPr txBox="1"/>
          <p:nvPr/>
        </p:nvSpPr>
        <p:spPr>
          <a:xfrm>
            <a:off x="5280591" y="1635022"/>
            <a:ext cx="9904686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Create a 1–2 Page Competency Framework Outline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Purpose statement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competency categories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Two proficiency levels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indicators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requirements</a:t>
            </a: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will form part of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Certification Portfolio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D5C87-FFE5-5F5C-CA88-F43AC8B4B0D2}"/>
              </a:ext>
            </a:extLst>
          </p:cNvPr>
          <p:cNvSpPr txBox="1"/>
          <p:nvPr/>
        </p:nvSpPr>
        <p:spPr>
          <a:xfrm>
            <a:off x="864705" y="529503"/>
            <a:ext cx="9904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62608F-E568-C3FE-7C96-DEC3751AF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81" y="2391032"/>
            <a:ext cx="3679353" cy="367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41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E6E5-CB2F-2AB8-696C-974AAB914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00DC14-077F-011F-900B-60366F8E3CC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321B9-55CB-1113-DC41-B54A48DA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06D6C4-EEED-93C5-DF5D-2FE548E9416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B94848-95DF-08F2-0192-37B79D34A46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83F006-162F-4278-76EA-B9886F9CDA82}"/>
              </a:ext>
            </a:extLst>
          </p:cNvPr>
          <p:cNvSpPr txBox="1"/>
          <p:nvPr/>
        </p:nvSpPr>
        <p:spPr>
          <a:xfrm>
            <a:off x="554876" y="1516052"/>
            <a:ext cx="96012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frameworks define what excellence looks like and how it is measured.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ensure fairness, consistency, and visibility in certification programs.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indicators make competencies observable and assessable.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Proficiency levels support trainer growth and create clear career pathways.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well-designed framework becomes the foundation of trainer development, performance evaluation, and global-quality assurance.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2A37E-9242-6F19-F213-E772E9E00873}"/>
              </a:ext>
            </a:extLst>
          </p:cNvPr>
          <p:cNvSpPr txBox="1"/>
          <p:nvPr/>
        </p:nvSpPr>
        <p:spPr>
          <a:xfrm>
            <a:off x="864705" y="38947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5225B1-2319-C573-EBCF-EC5897992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2401" y="2299301"/>
            <a:ext cx="36195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30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88260-8B51-E694-57BE-27667E5F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A40998-E747-3668-67FC-3785F70FAE0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24BD3B-60B1-B87A-C867-61DDB49D0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FE801C-A258-9328-EC7A-DA9A8E5E940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4F38D9-58AA-AC95-6837-B6DDC4D4DAE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4B165-8D0D-0CEF-55BB-4A74E7EF73F5}"/>
              </a:ext>
            </a:extLst>
          </p:cNvPr>
          <p:cNvSpPr txBox="1"/>
          <p:nvPr/>
        </p:nvSpPr>
        <p:spPr>
          <a:xfrm>
            <a:off x="6308202" y="1755073"/>
            <a:ext cx="73152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will receive downloadable versions of: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Framework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Behavioral Indicators Reference 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Proficiency Level Matrix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Assessment Rubric (Observation + Portfolio)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Standards Reference Guide (ATD, ICF, CIPD, ISO 29993 aligned)</a:t>
            </a: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801C3-EB75-60E7-E56E-C7CF2DFBA70F}"/>
              </a:ext>
            </a:extLst>
          </p:cNvPr>
          <p:cNvSpPr txBox="1"/>
          <p:nvPr/>
        </p:nvSpPr>
        <p:spPr>
          <a:xfrm>
            <a:off x="803413" y="51116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2484E0-EDD2-ADBB-ABCA-20B225A06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98" y="2382239"/>
            <a:ext cx="3796496" cy="305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53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A4F79-915E-C2BE-EA32-F1CD5DB73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811FCE-333F-E790-DA64-01C5EF8EFF3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EC4FEB-2DB5-0677-FD72-B9848E375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1C40F5-98A0-7557-F5F6-34D7413FB0F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63D83E-384D-71A6-E5DC-CF18F2EBEB8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0A4AA3-E89E-F218-6214-4459D2F4719C}"/>
              </a:ext>
            </a:extLst>
          </p:cNvPr>
          <p:cNvSpPr txBox="1"/>
          <p:nvPr/>
        </p:nvSpPr>
        <p:spPr>
          <a:xfrm>
            <a:off x="864705" y="544285"/>
            <a:ext cx="14128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Certification and Quality Assurance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B93295-C3A0-4567-D88C-118DCA500A0C}"/>
              </a:ext>
            </a:extLst>
          </p:cNvPr>
          <p:cNvSpPr txBox="1"/>
          <p:nvPr/>
        </p:nvSpPr>
        <p:spPr>
          <a:xfrm>
            <a:off x="803413" y="1115192"/>
            <a:ext cx="87207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Assessing and Accrediting Trainers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1789D1-7704-F644-33A8-B2C4D83ECAE9}"/>
              </a:ext>
            </a:extLst>
          </p:cNvPr>
          <p:cNvSpPr txBox="1"/>
          <p:nvPr/>
        </p:nvSpPr>
        <p:spPr>
          <a:xfrm>
            <a:off x="61292" y="1595273"/>
            <a:ext cx="7496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D1FC7C-1C73-A4E6-F70F-580DB04D79F0}"/>
              </a:ext>
            </a:extLst>
          </p:cNvPr>
          <p:cNvSpPr txBox="1"/>
          <p:nvPr/>
        </p:nvSpPr>
        <p:spPr>
          <a:xfrm>
            <a:off x="0" y="1914978"/>
            <a:ext cx="1432057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Critically 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assessment methods that ensure fairness, reliability, and global validity in trainer accreditation.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multi-method trainer assessment system aligned with organizational standards.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objective scoring rubrics to evaluate trainer competence across delivery, design, and professional standards.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Construct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accreditation pathways that differentiate between levels of trainer expertise.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 and refine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accreditation models to ensure continuous improvement and alignment with evolving L&amp;D trends.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88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1B831-768F-BC73-798E-E4473868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0715E65-03C7-96B0-9C93-C2DB5FF871C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2F8D59-A70F-C7DE-1C3A-CD9C5BA0A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1BFFDB-30CB-B0AF-AF35-4FF5571F201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E5278C-5EBF-9A9F-B3A2-61A51562ED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972103-239F-1F7A-0E69-797E01D2DEA0}"/>
              </a:ext>
            </a:extLst>
          </p:cNvPr>
          <p:cNvSpPr txBox="1"/>
          <p:nvPr/>
        </p:nvSpPr>
        <p:spPr>
          <a:xfrm>
            <a:off x="646127" y="2262755"/>
            <a:ext cx="73152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More than 60% of organizations rely on subjectivity—not standardized assessment—when approving trainers for delivery roles (Global L&amp;D Benchmark 2024).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why accreditation often fails to guarantee quality.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F47CF-E20A-FCD7-8F4C-F495EC7FFE36}"/>
              </a:ext>
            </a:extLst>
          </p:cNvPr>
          <p:cNvSpPr txBox="1"/>
          <p:nvPr/>
        </p:nvSpPr>
        <p:spPr>
          <a:xfrm>
            <a:off x="1198179" y="693095"/>
            <a:ext cx="7315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Surprising fact: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C6AE3F-699F-EAD9-70FF-26C8D49F5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49" y="2308778"/>
            <a:ext cx="4396793" cy="343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24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0138A-8063-B07B-AE00-82FDD3D1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3D05E4-40BB-F62B-D8B1-AA94E75ACFF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F087E8-B295-D4D7-43C1-64A8BA3A9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DBB8F1-BD46-697C-1CAC-62ED45F3F26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CCC194-99F3-1FB2-B152-493EA1810A6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5EBD8A-E514-936B-0D0F-DFD8CD67F700}"/>
              </a:ext>
            </a:extLst>
          </p:cNvPr>
          <p:cNvSpPr txBox="1"/>
          <p:nvPr/>
        </p:nvSpPr>
        <p:spPr>
          <a:xfrm>
            <a:off x="5764192" y="870150"/>
            <a:ext cx="8506284" cy="803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trainer assessment and accreditation: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consistent learning quality across teams, regions, and delivery channels.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Protects the integrity and reputation of the training function.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Builds a scalable pipeline of competent trainers.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Strengthens trust among stakeholders, learners, and clients.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Guarantees that learning outcomes translate to improved performance (Kirkpatrick Level 3 &amp; 4).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Without rigorous assessment, “certified” becomes meaningless—and the training function loses credibility.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B41C87-36E9-164B-C20C-5291657D8D3D}"/>
              </a:ext>
            </a:extLst>
          </p:cNvPr>
          <p:cNvSpPr txBox="1"/>
          <p:nvPr/>
        </p:nvSpPr>
        <p:spPr>
          <a:xfrm>
            <a:off x="803413" y="45465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E02D4C-7A04-B1E7-CA98-59EB25DF6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231" y="2244983"/>
            <a:ext cx="3261366" cy="32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37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DCED6-5D09-5026-E2C3-0394CDF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1CBA19-30A8-267C-62DD-4C407BD279F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4245E3-053C-9414-3DBE-326A6B5B3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6472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0B1518-5A9C-7C44-D08A-2DBADB916D6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D884A0-2EC3-3B79-3092-8AF268B4D07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4FD2D7-0CD3-665D-5848-E162628F5EC5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94AAF-2B71-B7C5-4E3C-09EE584AA7ED}"/>
              </a:ext>
            </a:extLst>
          </p:cNvPr>
          <p:cNvSpPr txBox="1"/>
          <p:nvPr/>
        </p:nvSpPr>
        <p:spPr>
          <a:xfrm>
            <a:off x="432352" y="1288481"/>
            <a:ext cx="7999062" cy="7073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What is Trainer Assessment? (Simple Definition)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systematic evaluation of a trainer’s competence using observable behaviors, artifacts, and performance evidence.</a:t>
            </a:r>
            <a:endParaRPr lang="en-US" sz="2800" b="0" dirty="0">
              <a:effectLst/>
            </a:endParaRPr>
          </a:p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What is Trainer Accreditation? (Deep Definition)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formal recognition that a trainer has demonstrated mastery of defined competencies and meets the standards required by the certifying body or organization.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1DF49C-7374-5A91-AAFA-83FC60F8C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792" y="1760763"/>
            <a:ext cx="3949361" cy="394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82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0F622-95FC-B9B0-5CBA-101CC8A49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E0081A-54E3-8E91-5419-3A46EEE9F2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BD2E04-01B0-95C4-0422-6C5893D85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63B707-FD1B-9C59-003A-B98398CB548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E1356D-53B4-FE7A-423E-41F925A8422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0198B-23C5-94E2-BC1D-1E592CF308CF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1FB58F-BB4C-7669-D837-BF3A257DA142}"/>
              </a:ext>
            </a:extLst>
          </p:cNvPr>
          <p:cNvSpPr txBox="1"/>
          <p:nvPr/>
        </p:nvSpPr>
        <p:spPr>
          <a:xfrm>
            <a:off x="6180734" y="1288481"/>
            <a:ext cx="8291364" cy="676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 Principles of High-Quality Trainer Assessment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Validity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Measures what it claims to measure.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Reliability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Produces consistent results regardless of assessor.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Fairness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Free from bias and inclusive across cultures.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Transparency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Criteria are clear and accessible.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Evidential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Based on observable performance, not assumptions.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Aligned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Rooted in the competency framework and learning standards.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B0CE85-A3B6-3E1B-A6B4-DD1D0B1EE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883" y="2319472"/>
            <a:ext cx="3590655" cy="35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31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1CB97-4832-1D70-4659-89A3AF467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324FDCB-42C7-7CB6-5B2E-83707AEFFB3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2DA550-2F14-E8E7-68E7-EC2047AFA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5859" y="7155355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30995E-7D5A-1E7F-BACC-F1BE8F156F1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D744BB-56A1-30E8-5358-68CE04DE37F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074029-19F0-3D26-95B9-CB27B923C39F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4D3A-1060-800C-25DC-8A17BA6B2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3140" y="2305050"/>
            <a:ext cx="3619500" cy="3619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09EF31-4F6F-4D98-82BF-88E67F807F90}"/>
              </a:ext>
            </a:extLst>
          </p:cNvPr>
          <p:cNvSpPr txBox="1"/>
          <p:nvPr/>
        </p:nvSpPr>
        <p:spPr>
          <a:xfrm>
            <a:off x="412036" y="1446358"/>
            <a:ext cx="6986349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4 Types of Trainer Assessment Methods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1. Direct Observation (Live or Recorded)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Measures facilitation, coaching, delivery techniques.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Levels: formative or summative.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2. Portfolio Assessment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Includes lesson plans, slide decks, evaluation reports, reflection logs.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3. Knowledge Assessments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MCQs, case-based questions, scenarios.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647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97162-2287-969C-93A7-F6068DD58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6B05572-A50E-EAA2-20F9-3958008E036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E424C1-6227-76DF-2ABB-0B8F549F7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C56CA4-7198-10D9-5ACD-AB86EAF6980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CA34FF-60AC-91E0-E25F-64E013FB39C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D3604-9B26-3B3A-ABA3-AF76301C6E58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3B0807-7E9C-7C9F-9320-8F2921088717}"/>
              </a:ext>
            </a:extLst>
          </p:cNvPr>
          <p:cNvSpPr txBox="1"/>
          <p:nvPr/>
        </p:nvSpPr>
        <p:spPr>
          <a:xfrm>
            <a:off x="5999766" y="891101"/>
            <a:ext cx="9112469" cy="7130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Simulation-Based Assessments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Mock training sessions, role plays, micro-teaching.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Learner Impact Evidence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scores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data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indicators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Professional Conduct Review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Reliability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Responsiveness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F9F97E-7D4B-6F34-4631-B8C27C17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62" y="241745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9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5A0D4-91AA-1B45-92EF-C8C012814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CB90F03-8917-AD9C-3FA6-E55EB7EA49D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3B8142-CD19-5469-3B0E-8D1F24F1A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F10FC9-E6BB-5BE6-9354-0134C035CD4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624A98-B1E7-4EF0-79E2-CC26A6CF6F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3B30E7-A50E-DF04-05FD-A9A46DAC1D8E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1B59F-6977-C9D3-D405-8B8344182F54}"/>
              </a:ext>
            </a:extLst>
          </p:cNvPr>
          <p:cNvSpPr txBox="1"/>
          <p:nvPr/>
        </p:nvSpPr>
        <p:spPr>
          <a:xfrm>
            <a:off x="554876" y="1452793"/>
            <a:ext cx="7488620" cy="6006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 Accreditation Pathways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Basic Trainer Accreditation (Level 1)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Pass knowledge test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basic lesson plan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 a 10–15 minute micro-teach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Trainer Accreditation (Level 2)</a:t>
            </a:r>
            <a:endParaRPr lang="en-US" sz="2800" b="1" dirty="0">
              <a:effectLst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Full session observation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portfolio submission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 essay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feedback review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185B3C-A612-620A-DD1F-17E808D5A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708" y="2257741"/>
            <a:ext cx="4659836" cy="34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4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E9783-5653-73B5-18A1-666BC854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A00022D-8DD1-3888-A35D-911F81CAF05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5237F4-9ACD-D50D-E2C1-714E3113C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422FB2-3E41-B050-2F49-2D245273EC4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E69A85-B25F-2E19-A82F-127BD6BD8FC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91AF0-C200-F014-8D05-CD7A76488AAB}"/>
              </a:ext>
            </a:extLst>
          </p:cNvPr>
          <p:cNvSpPr txBox="1"/>
          <p:nvPr/>
        </p:nvSpPr>
        <p:spPr>
          <a:xfrm>
            <a:off x="678360" y="457484"/>
            <a:ext cx="142988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475DB-A011-E6A5-A2A5-045C960A3F24}"/>
              </a:ext>
            </a:extLst>
          </p:cNvPr>
          <p:cNvSpPr txBox="1"/>
          <p:nvPr/>
        </p:nvSpPr>
        <p:spPr>
          <a:xfrm>
            <a:off x="7488621" y="1544022"/>
            <a:ext cx="7488620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Accreditation (Level 3)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project submission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of multiple programs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coaching other trainers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Demonstrated impact on business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Panel interview with experts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0B4A8C-871E-B5DA-3D40-8FFA1ED25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651" y="1900642"/>
            <a:ext cx="4286334" cy="428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7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3EE68-C2E0-F8CF-448A-DA1C00413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1EA9AC-E40F-C7EC-865F-C80CEA3F25D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ADE232-5123-6E4D-1625-A49C1A9D1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5D6BAB-EFF7-E07A-C3E9-3B5F5B3EC04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CF3E7A-37A9-E8D2-2D10-19FE5E406F6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DD90A-A162-AF91-6D01-78B3B98DB0EE}"/>
              </a:ext>
            </a:extLst>
          </p:cNvPr>
          <p:cNvSpPr txBox="1"/>
          <p:nvPr/>
        </p:nvSpPr>
        <p:spPr>
          <a:xfrm>
            <a:off x="864705" y="505554"/>
            <a:ext cx="10547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920DE1-B049-CA1A-F760-18D0FF320E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38"/>
          <a:stretch/>
        </p:blipFill>
        <p:spPr>
          <a:xfrm>
            <a:off x="9248172" y="2005647"/>
            <a:ext cx="4570287" cy="4291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F7787E-A018-40ED-8002-3D63D9DCF958}"/>
              </a:ext>
            </a:extLst>
          </p:cNvPr>
          <p:cNvSpPr txBox="1"/>
          <p:nvPr/>
        </p:nvSpPr>
        <p:spPr>
          <a:xfrm>
            <a:off x="432352" y="1407051"/>
            <a:ext cx="795862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Case Example: A National Public Sector </a:t>
            </a:r>
            <a:r>
              <a:rPr lang="en-US" sz="2800" dirty="0">
                <a:latin typeface="Century Gothic" panose="020B0502020202020204" pitchFamily="34" charset="0"/>
              </a:rPr>
              <a:t>Training Academy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 academy introduced a structured accreditation system: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3-tier certification path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Standardized rubrics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Recorded session evaluations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Results (9 months):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Trainer consistency improved by 45%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Learner satisfaction increased from 78% to 91%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Major reduction in delivery errors and content deviation</a:t>
            </a:r>
          </a:p>
        </p:txBody>
      </p:sp>
    </p:spTree>
    <p:extLst>
      <p:ext uri="{BB962C8B-B14F-4D97-AF65-F5344CB8AC3E}">
        <p14:creationId xmlns:p14="http://schemas.microsoft.com/office/powerpoint/2010/main" val="3499143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AD21A-FED7-8828-2428-C721008C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2F98C9B-49CB-9931-A0AE-E6660CFC969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B6D7D3-1358-FCAC-701B-D0AD4EF50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227C02-CADC-0D80-6917-EC2AE87FABD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4B21E3-53EA-D8D4-914F-5CE9087AD1C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CB3241-FA87-FC54-35B1-7EBF85DB52BE}"/>
              </a:ext>
            </a:extLst>
          </p:cNvPr>
          <p:cNvSpPr txBox="1"/>
          <p:nvPr/>
        </p:nvSpPr>
        <p:spPr>
          <a:xfrm>
            <a:off x="946730" y="417083"/>
            <a:ext cx="11083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19E4DB-7170-1004-8800-C2EBFCA697A8}"/>
              </a:ext>
            </a:extLst>
          </p:cNvPr>
          <p:cNvSpPr txBox="1"/>
          <p:nvPr/>
        </p:nvSpPr>
        <p:spPr>
          <a:xfrm>
            <a:off x="6779172" y="1663579"/>
            <a:ext cx="7504387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Trainer Assessment Rubric (Sample)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Criteria (1–5 scale):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Techniques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Mastery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 Quality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Engagement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of Adult Learning Principles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Professionalism &amp; Ethics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Learning Impact</a:t>
            </a:r>
            <a:b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351AFA-E8C6-8901-5B53-D29F1F00E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717" y="2352987"/>
            <a:ext cx="3242735" cy="324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0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9997-0CB4-1A8C-0378-A29AED635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545686-5563-957A-18E4-F13DB9C578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2FE55-EC50-5AD7-7B66-B8CC33FB3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D96C9D-3729-B706-1FAC-CC2C86F011D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489F5B-97E8-58CE-CFCB-AF82FA0C01E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30D2BB-977B-9D9D-5834-73597E5E4725}"/>
              </a:ext>
            </a:extLst>
          </p:cNvPr>
          <p:cNvSpPr txBox="1"/>
          <p:nvPr/>
        </p:nvSpPr>
        <p:spPr>
          <a:xfrm>
            <a:off x="803413" y="465952"/>
            <a:ext cx="11083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13244-2CF6-BA11-909E-2318570FE837}"/>
              </a:ext>
            </a:extLst>
          </p:cNvPr>
          <p:cNvSpPr txBox="1"/>
          <p:nvPr/>
        </p:nvSpPr>
        <p:spPr>
          <a:xfrm>
            <a:off x="1135117" y="1631828"/>
            <a:ext cx="7337552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 Accreditation Validation Checklist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Are all competencies linked to measurable indicators?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Are assessors trained and calibrated?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Are assessment decisions evidence-based?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Are scores documented and auditable?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 trainers understand the accreditation criteria?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C6546D-9206-B7BE-9535-A73AEC3D6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8091" y="1762901"/>
            <a:ext cx="3854086" cy="433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0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8204C-A2AE-8469-9706-900E09E08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967E5B5-A7E0-7F52-F6BB-9A6FCB1C1B4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782AE7-9070-24C6-69CA-327D88B4A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06F296-F618-E9F4-93D4-EFB7EB8E9E5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75BE9C-D6C4-E143-2D5E-1146271F453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0E5869-A0E1-69EC-2E8D-1F883219FC55}"/>
              </a:ext>
            </a:extLst>
          </p:cNvPr>
          <p:cNvSpPr txBox="1"/>
          <p:nvPr/>
        </p:nvSpPr>
        <p:spPr>
          <a:xfrm>
            <a:off x="803413" y="382896"/>
            <a:ext cx="11083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94B3B9-24D2-7C66-164B-501F1F22B247}"/>
              </a:ext>
            </a:extLst>
          </p:cNvPr>
          <p:cNvSpPr txBox="1"/>
          <p:nvPr/>
        </p:nvSpPr>
        <p:spPr>
          <a:xfrm>
            <a:off x="7315200" y="2419272"/>
            <a:ext cx="5502963" cy="2882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 4-Layer Accreditation Evidence Model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Evidence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Evidence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Reflective Evidence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 Evidence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1ED48-6F9D-ACA9-9BDF-1FEB27BA2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243" y="1884802"/>
            <a:ext cx="3812975" cy="428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34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D4B26-55FE-2434-1156-A57CF9F4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D559D3-5128-23CB-DB87-33E16CB674B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432652-5DD9-CF1A-4149-FA6F7A92A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65E244-CB1F-F8AA-2D73-1A471C398D5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4E3D21-A0CA-418E-1F9C-8F810A2282A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6AB500-9127-F31D-E4CB-F049EEEEDE61}"/>
              </a:ext>
            </a:extLst>
          </p:cNvPr>
          <p:cNvSpPr txBox="1"/>
          <p:nvPr/>
        </p:nvSpPr>
        <p:spPr>
          <a:xfrm>
            <a:off x="554876" y="1869150"/>
            <a:ext cx="728729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current gaps exist in how your organization evaluates trainers?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evidence sources would provide the most accurate picture of trainer performance?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ensure fairness and consistency across all assessors?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accreditation levels does your organization genuinely need?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FA3F9E-7C2B-7932-A81A-1BEAA08E1CBC}"/>
              </a:ext>
            </a:extLst>
          </p:cNvPr>
          <p:cNvSpPr txBox="1"/>
          <p:nvPr/>
        </p:nvSpPr>
        <p:spPr>
          <a:xfrm>
            <a:off x="803413" y="454533"/>
            <a:ext cx="107363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4445E6-D314-8F7B-8F75-71872EFCD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116" y="1642072"/>
            <a:ext cx="4857066" cy="562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6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6FE3-9B00-8917-64F7-B295AAC4B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81DCE0-12B9-5BAA-E26B-EEBFA0DBFD9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839DD6-EEF5-17B3-AB35-AA20ABBBE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884227-046E-E4C6-1602-3A71A50C89B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2C9CF1-CA79-EFCF-85DF-C19BF878825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4B5FC7-769C-9445-9105-6239316D60D8}"/>
              </a:ext>
            </a:extLst>
          </p:cNvPr>
          <p:cNvSpPr txBox="1"/>
          <p:nvPr/>
        </p:nvSpPr>
        <p:spPr>
          <a:xfrm>
            <a:off x="5273590" y="1258315"/>
            <a:ext cx="8895144" cy="7376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Create a Trainer Accreditation Blueprint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provided templates, participants will: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 one accreditation level (e.g., Professional Trainer).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three competencies that must be assessed.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the best assessment methods for each.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simple rubric with scoring descriptors.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Outline how decisions will be validated and approved.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Deliverable: 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1-page accreditation blueprint.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34602-A227-2F2F-A964-48407FA3B650}"/>
              </a:ext>
            </a:extLst>
          </p:cNvPr>
          <p:cNvSpPr txBox="1"/>
          <p:nvPr/>
        </p:nvSpPr>
        <p:spPr>
          <a:xfrm>
            <a:off x="803413" y="430171"/>
            <a:ext cx="10517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3937AD-8499-E3BC-1CE4-2BB7E5E24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94" y="1978052"/>
            <a:ext cx="4341520" cy="44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77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FC47-B073-5EF5-133A-9C75860EE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8CC6D4-EDD4-F4B7-611B-C32107CAA49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9EFAAA-1B5D-A165-1DD9-3F81DF510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7C6A8F-A2CF-7C63-ADD2-EBF1DACEE92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2D0545-C9E3-0689-9B98-6F7119A5B1E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8061E-AB71-C774-1FE6-D394003B026E}"/>
              </a:ext>
            </a:extLst>
          </p:cNvPr>
          <p:cNvSpPr txBox="1"/>
          <p:nvPr/>
        </p:nvSpPr>
        <p:spPr>
          <a:xfrm>
            <a:off x="803413" y="1721496"/>
            <a:ext cx="706737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two-part assessment for accrediting trainers at the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level.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criteria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Portfolio requirements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validation method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Scoring matrix (pass/fail threshold)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1B908B-5D65-EACC-5DEF-7663660B0BE2}"/>
              </a:ext>
            </a:extLst>
          </p:cNvPr>
          <p:cNvSpPr txBox="1"/>
          <p:nvPr/>
        </p:nvSpPr>
        <p:spPr>
          <a:xfrm>
            <a:off x="709048" y="456708"/>
            <a:ext cx="101845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32F91A-9F0E-4AC5-52FB-EA748F9A4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75" y="2349197"/>
            <a:ext cx="3531205" cy="353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99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3F88-F373-7BB5-1A7E-776D548D2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9644DB-90DF-469C-EB56-8DEF0A84B44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F86D39-1922-BCFB-7DE9-40FCA40B9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540D49-973B-29F8-D6E6-98E59A3FF90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0689FC-FA7B-DF67-6A33-4D6CA83C730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077974-7531-67D8-068C-B7B07E49A08E}"/>
              </a:ext>
            </a:extLst>
          </p:cNvPr>
          <p:cNvSpPr txBox="1"/>
          <p:nvPr/>
        </p:nvSpPr>
        <p:spPr>
          <a:xfrm>
            <a:off x="5524971" y="1291063"/>
            <a:ext cx="885882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Assessing and accrediting trainers ensures consistent, high-quality learning delivery.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Accreditation must be valid, reliable, fair, and evidence-based.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Multiple assessment methods create a holistic view of trainer competence.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competency alignment is essential for credibility.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Accreditation pathways help trainers grow from basic to master-level experts.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integrity of your entire training function depends on robust assessment and accreditation.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FB4D4D-7C8F-6A3C-C317-C8B62799F8D1}"/>
              </a:ext>
            </a:extLst>
          </p:cNvPr>
          <p:cNvSpPr txBox="1"/>
          <p:nvPr/>
        </p:nvSpPr>
        <p:spPr>
          <a:xfrm>
            <a:off x="864705" y="460066"/>
            <a:ext cx="743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807442-3BA9-20E9-556F-8B0A8B47D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113" y="2119432"/>
            <a:ext cx="4105790" cy="357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19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51D9-0D20-7880-FC37-DA9F4DAAD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D9CB4A-EBE7-36FA-0683-3325E75827D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C237D5-8E05-FABB-B9E2-89489FB53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819CA8-C169-AFC6-D701-15350EEA8C6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875D9B-89A9-CCB7-474A-0BA1A98F7BB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AF3565-C338-DAF0-31D0-E434E770675A}"/>
              </a:ext>
            </a:extLst>
          </p:cNvPr>
          <p:cNvSpPr txBox="1"/>
          <p:nvPr/>
        </p:nvSpPr>
        <p:spPr>
          <a:xfrm>
            <a:off x="803413" y="505057"/>
            <a:ext cx="108490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8D61A-083E-6A07-B018-E3E82428196D}"/>
              </a:ext>
            </a:extLst>
          </p:cNvPr>
          <p:cNvSpPr txBox="1"/>
          <p:nvPr/>
        </p:nvSpPr>
        <p:spPr>
          <a:xfrm>
            <a:off x="566452" y="2313570"/>
            <a:ext cx="783968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Accreditation Pathway Template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Multi-Method Assessment Checklist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Evaluation Rubric (Full Version)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Observation Guide &amp; Scoring Sheet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Accreditation Decision Record Form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Assessors’ Calibration Toolkit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Competency-to-Evidence Mapping Worksheet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1DC18F-09BB-68EB-A125-946703AFD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9000" y="2537991"/>
            <a:ext cx="3351724" cy="33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5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FB81A-EBDF-2C82-566B-FE1B6A81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6DF03C8-A7F0-15B7-E2D0-292ECCA222E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385238-8100-DDDB-2A6E-5D01EFE2B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FAA4F7-82F4-70F7-2BC0-1AFCB4177F1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1B2E8E-043C-E066-8E84-D42FAAD2EED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C6676B-3D3F-373B-0321-CBFFE180FA48}"/>
              </a:ext>
            </a:extLst>
          </p:cNvPr>
          <p:cNvSpPr txBox="1"/>
          <p:nvPr/>
        </p:nvSpPr>
        <p:spPr>
          <a:xfrm>
            <a:off x="803413" y="433420"/>
            <a:ext cx="14128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2: Certification and Quality Assurance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8D4130-66D9-0D20-55AE-0F4BB2075B90}"/>
              </a:ext>
            </a:extLst>
          </p:cNvPr>
          <p:cNvSpPr txBox="1"/>
          <p:nvPr/>
        </p:nvSpPr>
        <p:spPr>
          <a:xfrm>
            <a:off x="864704" y="1278168"/>
            <a:ext cx="10249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Ensuring Consistency and Global Standards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944D37-A627-44D6-686B-262B6CD3289F}"/>
              </a:ext>
            </a:extLst>
          </p:cNvPr>
          <p:cNvSpPr txBox="1"/>
          <p:nvPr/>
        </p:nvSpPr>
        <p:spPr>
          <a:xfrm>
            <a:off x="371062" y="1893094"/>
            <a:ext cx="7496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B7A59-8D2A-A83C-04D0-76E286C8E9E8}"/>
              </a:ext>
            </a:extLst>
          </p:cNvPr>
          <p:cNvSpPr txBox="1"/>
          <p:nvPr/>
        </p:nvSpPr>
        <p:spPr>
          <a:xfrm>
            <a:off x="371062" y="2430065"/>
            <a:ext cx="1419804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existing training and certification processes for alignment with international L&amp;D standards.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global-standard quality systems that maintain consistency across delivery locations, trainers, and learning formats.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monitoring and calibration mechanisms that ensure reliable assessments across cultures and contexts.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continuous improvement systems that strengthen global-quality training and certification efforts.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881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1D87D-F789-94E0-2020-957DC71F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82FE74C-7991-931E-1422-651E4E9FE56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B561-DE6F-9DCB-DDFC-1BB52857F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4EF6ED-9904-247F-72AF-BF715F3DEBF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5E9A2A-86F5-218F-2C9D-6679FF705F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13665C-A9F7-C9CE-72AA-82046AF7040B}"/>
              </a:ext>
            </a:extLst>
          </p:cNvPr>
          <p:cNvSpPr txBox="1"/>
          <p:nvPr/>
        </p:nvSpPr>
        <p:spPr>
          <a:xfrm>
            <a:off x="6905297" y="1876709"/>
            <a:ext cx="5954176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"Consistency is the foundation of trust. Without it, quality becomes accidental."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Unknown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training, inconsistency is the silent killer of credibility.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CEA0F-02CF-00EF-6299-BEB2098C0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21" y="2025865"/>
            <a:ext cx="36195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64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8166B-AFBF-08AD-3075-8E74A9B9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F2C059-7DD8-AB6F-3CDD-195CE2C5CD7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0ECD78-09AC-644E-C0BD-11D438C09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04DD7D-FEBE-CCBC-99E1-B0E2DDE9656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DA02D2-B568-EC85-0AE1-71C5B05FDE4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8E5533-4E3B-7EC8-D2D0-50D583E222C4}"/>
              </a:ext>
            </a:extLst>
          </p:cNvPr>
          <p:cNvSpPr txBox="1"/>
          <p:nvPr/>
        </p:nvSpPr>
        <p:spPr>
          <a:xfrm>
            <a:off x="236483" y="1308650"/>
            <a:ext cx="9104287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increasingly operate across countries, cultures, and delivery channels (virtual, hybrid, face-to-face). When trainer certification and content standards vary widely: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Learners receive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unequal quality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loses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credibility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Business performance becomes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unpredictable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Talent mobility and succession planning suffer.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clients and partners lose confidence.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and global standards protect the integrity of your learning ecosystem and enable scalability, fairness, and sustained excellence.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89767-8FCC-0DAE-B8DC-E2908DA160E2}"/>
              </a:ext>
            </a:extLst>
          </p:cNvPr>
          <p:cNvSpPr txBox="1"/>
          <p:nvPr/>
        </p:nvSpPr>
        <p:spPr>
          <a:xfrm>
            <a:off x="803413" y="54051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36342A-F910-593C-FD0F-6DEF275DF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188" y="2627486"/>
            <a:ext cx="5104385" cy="340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06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F2B6E-3643-0202-B964-FA4DF98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441666-2C56-AA02-CFDC-47B0DBE1057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B3F86B-D02B-0FE2-948C-8CBEB8EAB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A1F339-883B-1B30-EA25-87A39F784AD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06C1C0-521C-FBAA-EEA6-18BFD9CBAE9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CD0BAC-8AEC-3AB5-85D2-9B005B18AF28}"/>
              </a:ext>
            </a:extLst>
          </p:cNvPr>
          <p:cNvSpPr txBox="1"/>
          <p:nvPr/>
        </p:nvSpPr>
        <p:spPr>
          <a:xfrm>
            <a:off x="803413" y="544285"/>
            <a:ext cx="14236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041C7F-AADE-F07F-EF7E-AC35798084B9}"/>
              </a:ext>
            </a:extLst>
          </p:cNvPr>
          <p:cNvSpPr txBox="1"/>
          <p:nvPr/>
        </p:nvSpPr>
        <p:spPr>
          <a:xfrm>
            <a:off x="5785944" y="1443459"/>
            <a:ext cx="89578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/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1359D4-9BBF-D151-60F7-765CFF93F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563290"/>
            <a:ext cx="4095543" cy="27303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BEB6E4-6973-4B03-B7FD-9EFCAB0A9943}"/>
              </a:ext>
            </a:extLst>
          </p:cNvPr>
          <p:cNvSpPr txBox="1"/>
          <p:nvPr/>
        </p:nvSpPr>
        <p:spPr>
          <a:xfrm>
            <a:off x="6731705" y="976163"/>
            <a:ext cx="709528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 What Are Global Standards? (Simple Definition)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Widely recognized benchmarks for quality in learning design, facilitation, and evaluation.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 What “Consistency” Means in L&amp;D (Deep Dive)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Consistency refers to the uniform application of standards in: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Curriculum design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Trainer evaluation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Learner experience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 methods</a:t>
            </a:r>
          </a:p>
        </p:txBody>
      </p:sp>
    </p:spTree>
    <p:extLst>
      <p:ext uri="{BB962C8B-B14F-4D97-AF65-F5344CB8AC3E}">
        <p14:creationId xmlns:p14="http://schemas.microsoft.com/office/powerpoint/2010/main" val="1252557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238F4-B6E3-6C36-4413-11ACD3E1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ABDB8A-D9E8-923E-6249-C1372EDAC8D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F96749-D664-EF63-2214-3DE888BA6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0E7199-634C-212C-2F8C-37634F5BF1B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5AB21C-B32B-C8E9-442E-43A5327BDC6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24659-15D4-5F26-1102-0EBD979692F7}"/>
              </a:ext>
            </a:extLst>
          </p:cNvPr>
          <p:cNvSpPr txBox="1"/>
          <p:nvPr/>
        </p:nvSpPr>
        <p:spPr>
          <a:xfrm>
            <a:off x="803413" y="544285"/>
            <a:ext cx="14236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49EC26-DB85-0590-9414-11EC05C3D8B8}"/>
              </a:ext>
            </a:extLst>
          </p:cNvPr>
          <p:cNvSpPr txBox="1"/>
          <p:nvPr/>
        </p:nvSpPr>
        <p:spPr>
          <a:xfrm>
            <a:off x="432352" y="1276748"/>
            <a:ext cx="13179972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 Key Global Standards for L&amp;D</a:t>
            </a:r>
            <a:endParaRPr lang="en-US" sz="2800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ATD (Talent Development Capability Model)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improvement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technologies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Evaluating impact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CIPD (Learning &amp; Development Standards)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Evidence-based practice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conduct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ecosystems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Future-focused capability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E90D86-C96C-6042-0470-4B255B09D4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724"/>
          <a:stretch>
            <a:fillRect/>
          </a:stretch>
        </p:blipFill>
        <p:spPr>
          <a:xfrm>
            <a:off x="9288622" y="2286002"/>
            <a:ext cx="4323702" cy="370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69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DCCA3-D98D-3C37-E596-94FCD6113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92AF30-CE1F-D339-BDE4-165325D2E78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DFC5C2-EE53-BD68-D461-4A6475719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76947C-F7BD-B111-FBF6-2CCE9505D62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FFBA6B-487A-6787-01A8-27FC238295D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2B8F0B-4C24-BEE3-E621-85749FCAC38E}"/>
              </a:ext>
            </a:extLst>
          </p:cNvPr>
          <p:cNvSpPr txBox="1"/>
          <p:nvPr/>
        </p:nvSpPr>
        <p:spPr>
          <a:xfrm>
            <a:off x="803413" y="544285"/>
            <a:ext cx="14236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68089-B2E5-0D4A-CCA6-D12EBBF23FC7}"/>
              </a:ext>
            </a:extLst>
          </p:cNvPr>
          <p:cNvSpPr txBox="1"/>
          <p:nvPr/>
        </p:nvSpPr>
        <p:spPr>
          <a:xfrm>
            <a:off x="7204840" y="959783"/>
            <a:ext cx="7819697" cy="7330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ICF (Coaching Standards)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guidelines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Core competencies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conduct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ISO 29993 (Learning Services)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Transparency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rigor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Competence of facilitators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of delivery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Documented processes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These standards form the foundation of global-quality learning.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BE1E49-8FFE-C2BA-9922-424D61C09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049" y="2909887"/>
            <a:ext cx="4826032" cy="321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1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3C753-6B39-CC9F-2D9A-2693A483D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735B51-7D13-18DF-6EDB-E92CF1A32F1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05AA2-6C07-33E6-6585-D4EE4576A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35051D-CCB6-6A85-4438-25A3CDCD47E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9627DC-FD33-B4FF-DA2D-A2356B4F199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5B5B0-8C95-2F74-C830-94C89941FA5C}"/>
              </a:ext>
            </a:extLst>
          </p:cNvPr>
          <p:cNvSpPr txBox="1"/>
          <p:nvPr/>
        </p:nvSpPr>
        <p:spPr>
          <a:xfrm>
            <a:off x="803413" y="544285"/>
            <a:ext cx="14236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ECD09A-2FB6-4F30-B320-3E80694FC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242" y="1774554"/>
            <a:ext cx="5715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BEF2F-7A21-4B6C-B84D-C7DC316A941B}"/>
              </a:ext>
            </a:extLst>
          </p:cNvPr>
          <p:cNvSpPr txBox="1"/>
          <p:nvPr/>
        </p:nvSpPr>
        <p:spPr>
          <a:xfrm>
            <a:off x="499158" y="1765869"/>
            <a:ext cx="67364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4 Pillars of Consistency and Global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1. Standardized Curriculum Architecture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Structured templates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Version control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Global review cycles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2. Standardized Trainer Competency </a:t>
            </a:r>
            <a:r>
              <a:rPr lang="en-US" sz="2800" dirty="0">
                <a:latin typeface="Century Gothic" panose="020B0502020202020204" pitchFamily="34" charset="0"/>
              </a:rPr>
              <a:t>Requirements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Aligned competency framework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Multi-method assessments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Annual recertification</a:t>
            </a:r>
          </a:p>
        </p:txBody>
      </p:sp>
    </p:spTree>
    <p:extLst>
      <p:ext uri="{BB962C8B-B14F-4D97-AF65-F5344CB8AC3E}">
        <p14:creationId xmlns:p14="http://schemas.microsoft.com/office/powerpoint/2010/main" val="3854309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E174-CBBA-48D5-CA07-75AE05D91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60C777-C011-E316-7F47-4D46247D7C4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D8A3C9-5909-6834-9C59-30152FE64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F63481-F1B9-0441-73A5-BBDC3FC6D94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B6439A-6DE8-5E26-9F46-852323804E4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A1D173-3D35-0B74-A2C7-42A1DA412921}"/>
              </a:ext>
            </a:extLst>
          </p:cNvPr>
          <p:cNvSpPr txBox="1"/>
          <p:nvPr/>
        </p:nvSpPr>
        <p:spPr>
          <a:xfrm>
            <a:off x="803413" y="544285"/>
            <a:ext cx="14236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86100F-84B0-A4D9-BD1A-2FA6E049DA93}"/>
              </a:ext>
            </a:extLst>
          </p:cNvPr>
          <p:cNvSpPr txBox="1"/>
          <p:nvPr/>
        </p:nvSpPr>
        <p:spPr>
          <a:xfrm>
            <a:off x="7466112" y="1375282"/>
            <a:ext cx="7906409" cy="7407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Standardized Evaluation Framework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and ROI models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dashboards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Benchmarking processes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Assessor and Trainer Calibration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meetings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Scoring moderation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Common rubrics</a:t>
            </a: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Quality Assurance System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Internal audits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Documentation standards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Corrective action plans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435CFE-FE40-3222-2F29-39924723A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732" y="2575085"/>
            <a:ext cx="4358781" cy="290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4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FC8E-5288-27B0-FBE1-B2BF71741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5952DD4-2E0B-515F-AF32-5E8042465B3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C79917-FBEF-2C15-0B30-E3D84BC3A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C2BF45E-FB63-03BE-859F-63EB2949778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775D49-D9CB-12F0-9B78-27CF060FB04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D62FE-A8FC-220C-EB17-A8F00E1B3075}"/>
              </a:ext>
            </a:extLst>
          </p:cNvPr>
          <p:cNvSpPr txBox="1"/>
          <p:nvPr/>
        </p:nvSpPr>
        <p:spPr>
          <a:xfrm>
            <a:off x="864705" y="507825"/>
            <a:ext cx="12060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A6695C-2EC1-E09D-C12B-7941A74F92C3}"/>
              </a:ext>
            </a:extLst>
          </p:cNvPr>
          <p:cNvSpPr txBox="1"/>
          <p:nvPr/>
        </p:nvSpPr>
        <p:spPr>
          <a:xfrm>
            <a:off x="756116" y="1527319"/>
            <a:ext cx="8318436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Example: Global Retail Company Aligns Learning Across 18 Countries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Trainers delivered content inconsistently; customer service ratings varied widely by region.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Introduced global standards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Conducted quarterly calibration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Adopted ISO 29993-aligned documentation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Standardized lesson plans and assessments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E51AC5-BA7E-7003-4B76-F9CD5F24C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552" y="2321855"/>
            <a:ext cx="4904142" cy="32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68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F87E-F3DD-0A0E-FA8E-D5CE6E9DC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D3D29B-F257-D717-7782-F00CFDDC0E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6A8F51-396B-BFD9-371B-59670A47E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D68090-9029-117E-76D2-BC7EAF0231C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4B1DC0-14D2-FD7D-0779-5710111AD6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4331CE-0D66-AD8C-D72A-41D1ACA5FA30}"/>
              </a:ext>
            </a:extLst>
          </p:cNvPr>
          <p:cNvSpPr txBox="1"/>
          <p:nvPr/>
        </p:nvSpPr>
        <p:spPr>
          <a:xfrm>
            <a:off x="864705" y="393803"/>
            <a:ext cx="12060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&amp; Case Studies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38D78-8AF7-33B9-54B0-0D339D706888}"/>
              </a:ext>
            </a:extLst>
          </p:cNvPr>
          <p:cNvSpPr txBox="1"/>
          <p:nvPr/>
        </p:nvSpPr>
        <p:spPr>
          <a:xfrm>
            <a:off x="7998107" y="2147078"/>
            <a:ext cx="63313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Result after 1 year: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38% improvement in training consistency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Customer satisfaction scores increased across all regions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Reduced training time for new hires by 25%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028F2-98D6-4B6E-B99F-10DE91FFC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600" y="2411924"/>
            <a:ext cx="5002608" cy="375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68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57117-93EA-08BC-FE35-441EE079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F8F1A0-BDA0-E3D0-2FDD-2CB855D402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FCBF9D-CDDE-ED37-A907-A97D897F3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710464-4495-6B37-0089-DF2E16E9166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A943AE-E7CA-7B29-BC37-1A4135E651B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D3BE7-AE55-45BD-D144-E9130BA4754C}"/>
              </a:ext>
            </a:extLst>
          </p:cNvPr>
          <p:cNvSpPr txBox="1"/>
          <p:nvPr/>
        </p:nvSpPr>
        <p:spPr>
          <a:xfrm>
            <a:off x="803413" y="427984"/>
            <a:ext cx="11004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739CAA-2C3D-8DD6-8179-6FEA267E66C8}"/>
              </a:ext>
            </a:extLst>
          </p:cNvPr>
          <p:cNvSpPr txBox="1"/>
          <p:nvPr/>
        </p:nvSpPr>
        <p:spPr>
          <a:xfrm>
            <a:off x="803413" y="1344910"/>
            <a:ext cx="7315200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Global Training Consistency Framework (GTCF)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 Standards: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Competencies, processes, templates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 Expectations: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SOPs, rubric guides, checklists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 Assessors and Trainers: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Calibration &amp; certification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Monitor Performance: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Dashboards, observations, feedback loops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 Continuously: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Audits, reviews, updates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6DBCED-245B-4DEB-2BB4-C23813478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2141023"/>
            <a:ext cx="36195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0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9D05-4843-82F8-3B86-1A1C9C7C2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990AC1-72A3-D594-5016-697BC494155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668718-50EE-7BD4-9B53-1F63738A1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51DBAE-07AD-5227-E412-D953029EA4E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0F4462-7798-6710-F398-30EABD1F4C9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D719BA-7770-6C22-1482-9F1C753877E1}"/>
              </a:ext>
            </a:extLst>
          </p:cNvPr>
          <p:cNvSpPr txBox="1"/>
          <p:nvPr/>
        </p:nvSpPr>
        <p:spPr>
          <a:xfrm>
            <a:off x="864705" y="434429"/>
            <a:ext cx="11004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15BCB7-2E97-FAFA-2D25-39797BA10490}"/>
              </a:ext>
            </a:extLst>
          </p:cNvPr>
          <p:cNvSpPr txBox="1"/>
          <p:nvPr/>
        </p:nvSpPr>
        <p:spPr>
          <a:xfrm>
            <a:off x="7189076" y="1408774"/>
            <a:ext cx="7315200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Standardization Toolkit (What Every Master Trainer Should Use)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Training Delivery Checklist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 Lesson Plan Template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Rubric Pack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Audit and QA Monitoring Sheet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Evaluation Framework (Kirkpatrick aligned)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Re-accreditation Requirements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DCCB9C-EA5A-0C58-2C2A-89D16E31F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1797151"/>
            <a:ext cx="4848304" cy="41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3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07504-5A85-6AB2-7FB6-0B8C30D7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0FB3B3-3A08-FE01-D56E-7A25758BCEF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2D75E-D0D8-AD19-C450-008D21E7D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08C538-D28E-D243-B18F-282F66A940D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EAB44D-8EA9-B934-B4A4-965F0A04979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66A53D-577E-1CD2-496A-82EB3AC535AA}"/>
              </a:ext>
            </a:extLst>
          </p:cNvPr>
          <p:cNvSpPr txBox="1"/>
          <p:nvPr/>
        </p:nvSpPr>
        <p:spPr>
          <a:xfrm>
            <a:off x="864705" y="463314"/>
            <a:ext cx="110043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AA5CD5-BF01-40E1-0DFA-7C6F6361AE40}"/>
              </a:ext>
            </a:extLst>
          </p:cNvPr>
          <p:cNvSpPr txBox="1"/>
          <p:nvPr/>
        </p:nvSpPr>
        <p:spPr>
          <a:xfrm>
            <a:off x="803412" y="1522969"/>
            <a:ext cx="8135635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 Consistency Scorecard (Simple Version)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Score each area 1–5: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Curriculum consistency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Delivery consistency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reliability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Documentation quality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alignment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competence consistency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8EA53E-5B0A-01F6-BCDD-E6BE9157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047" y="2485964"/>
            <a:ext cx="4266076" cy="364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31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BAE4A-9EC7-FB21-3B5E-45DEDC26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4349ADF-876F-FB2A-B16B-11A1748E438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67162D-A058-85FA-8D28-562B9219D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977D7B5-9722-065F-5550-FA347B63B91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DECF24-71E0-F500-8C1F-57ED5135F0E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454AF-D55E-BE92-74E1-7F7ECA9E2360}"/>
              </a:ext>
            </a:extLst>
          </p:cNvPr>
          <p:cNvSpPr txBox="1"/>
          <p:nvPr/>
        </p:nvSpPr>
        <p:spPr>
          <a:xfrm>
            <a:off x="6666415" y="1900575"/>
            <a:ext cx="73152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inconsistencies frequently occur in your learning environment?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global standard(s) are currently missing from your organization’s training processes?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would happen if your certification process were audited today?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quality assurance activities should you start immediately?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808826-0B1E-EFB3-10ED-36171EEFDA8F}"/>
              </a:ext>
            </a:extLst>
          </p:cNvPr>
          <p:cNvSpPr txBox="1"/>
          <p:nvPr/>
        </p:nvSpPr>
        <p:spPr>
          <a:xfrm>
            <a:off x="864705" y="534789"/>
            <a:ext cx="116034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760519-B731-0288-35CA-555BE86EB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641" y="1900575"/>
            <a:ext cx="3460830" cy="37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88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CCEF-128E-FD6F-5D55-3FA2EB014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C49466-CB0B-27F6-9EA1-95087060E80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39EFAA-CE77-E958-D959-0AFDA6166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A72424-6A4A-B33E-70BB-42E84DC9555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5C4A69-8AA1-952C-DE8B-A6900A2378E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53E4A-5A9E-8675-33E8-0E162EDB2206}"/>
              </a:ext>
            </a:extLst>
          </p:cNvPr>
          <p:cNvSpPr txBox="1"/>
          <p:nvPr/>
        </p:nvSpPr>
        <p:spPr>
          <a:xfrm>
            <a:off x="864705" y="479833"/>
            <a:ext cx="119623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73ABF7-4C54-48ED-AB6E-0AC23FCB37A0}"/>
              </a:ext>
            </a:extLst>
          </p:cNvPr>
          <p:cNvSpPr txBox="1"/>
          <p:nvPr/>
        </p:nvSpPr>
        <p:spPr>
          <a:xfrm>
            <a:off x="520152" y="1380226"/>
            <a:ext cx="772031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Activity: Build a Global Standards Alignment Map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Participants will create a 1-page map showing: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Current organizational standards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Gaps compared to: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ATD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CIPD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ISO 29993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Internal policies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Priority actions for 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Deliverable: Global Standards Alignment Map (worksheet).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3B0F72-7E42-4959-9B3A-262E3B7A4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010" y="2146770"/>
            <a:ext cx="4701681" cy="343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06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18EE7-B2E4-7CAA-85BA-9A207FEFA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5704DB-EA63-179F-E5CD-899C0217C59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62D6EE-8FF2-C8B2-8D88-7D5D7F217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95308E-5493-5728-797C-387B5B9689D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80508D-F398-6CF9-DDF9-EC85763B2FB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B25D5-881E-1CE1-02FA-A070F38698A0}"/>
              </a:ext>
            </a:extLst>
          </p:cNvPr>
          <p:cNvSpPr txBox="1"/>
          <p:nvPr/>
        </p:nvSpPr>
        <p:spPr>
          <a:xfrm>
            <a:off x="5966350" y="2140452"/>
            <a:ext cx="8576441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Design a Consistency Assurance Plan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2-page plan containing: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standards to enforce across all trainers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tools you will implement to support standardization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Documentation and audit steps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Calibration schedule and method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for measuring consistency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60229-6D5B-C8FF-8866-AA79A4220105}"/>
              </a:ext>
            </a:extLst>
          </p:cNvPr>
          <p:cNvSpPr txBox="1"/>
          <p:nvPr/>
        </p:nvSpPr>
        <p:spPr>
          <a:xfrm>
            <a:off x="864704" y="447865"/>
            <a:ext cx="112905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A9E820-3F10-86ED-2FEA-424F5E431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687" y="2388321"/>
            <a:ext cx="3630514" cy="36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73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479E8-AE1A-66C5-FD42-C3FC61843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5DE06A-396E-3D0F-8B98-9BBAA279BD7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2C319B-61C7-BA67-A015-E0D79B772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2D6822-982D-7A87-B595-99BA790105A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82E542-AF5D-B4A8-2D85-A917909B8F4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B05138-8CC2-3D3E-54D5-E199C16D526B}"/>
              </a:ext>
            </a:extLst>
          </p:cNvPr>
          <p:cNvSpPr txBox="1"/>
          <p:nvPr/>
        </p:nvSpPr>
        <p:spPr>
          <a:xfrm>
            <a:off x="288119" y="1497531"/>
            <a:ext cx="886022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builds trust, credibility, and predictable performance in learning.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standards (ATD, CIPD, ICF, ISO 29993) serve as benchmarks for excellence.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Standardization must cover content, facilitation, assessment, and evaluation.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Calibration ensures all trainers and assessors interpret standards the same way.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 keeps certification and training relevant and high-quality.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is not optional; it is the foundation of scalable, global learning excellence.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56876-782C-D2EF-A6A3-7FAEDDD66C87}"/>
              </a:ext>
            </a:extLst>
          </p:cNvPr>
          <p:cNvSpPr txBox="1"/>
          <p:nvPr/>
        </p:nvSpPr>
        <p:spPr>
          <a:xfrm>
            <a:off x="864705" y="5442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8006D4-9E5C-8BA4-BF93-EC14593BF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71" y="2386505"/>
            <a:ext cx="3312565" cy="34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91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B078-5B1E-8238-0723-D059BE107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658191B-6418-C4DA-39FD-8DA2D299B32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7FC3A-3C9D-D250-631D-E3C337F3B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067899-F540-B616-8A72-9DC0724C2CC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F34C83-A3BA-EB0D-D955-FB1430CD2CA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8D38B-1E62-07DB-E073-160C5D6B6519}"/>
              </a:ext>
            </a:extLst>
          </p:cNvPr>
          <p:cNvSpPr txBox="1"/>
          <p:nvPr/>
        </p:nvSpPr>
        <p:spPr>
          <a:xfrm>
            <a:off x="5582391" y="2394077"/>
            <a:ext cx="8844455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Standards Alignment Map (Template)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Scorecard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ISO 29993 Implementation Checklist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Curriculum Standardization Template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Calibration Guide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Assurance Audit Sheet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Global-Learning Documentation Standards</a:t>
            </a:r>
          </a:p>
          <a:p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9B537-35ED-75C5-0EE5-6B8C2B244644}"/>
              </a:ext>
            </a:extLst>
          </p:cNvPr>
          <p:cNvSpPr txBox="1"/>
          <p:nvPr/>
        </p:nvSpPr>
        <p:spPr>
          <a:xfrm>
            <a:off x="1127233" y="544285"/>
            <a:ext cx="10397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 Provided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3B6915-9271-47F6-4505-CA962012F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589" y="1975651"/>
            <a:ext cx="4005721" cy="42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74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7BE-2FCA-E7CF-A772-47791C3D2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44939D-A7E6-0A43-6108-8E843395D79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BB6720-D4B3-D329-CF33-A928D3889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4466AD-1B4D-D318-1B67-CE7BF7AB4D7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D8C1F5-0AD8-498D-3DED-4184F8C0712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5264B-78AD-23B4-4C54-FA921F69012E}"/>
              </a:ext>
            </a:extLst>
          </p:cNvPr>
          <p:cNvSpPr txBox="1"/>
          <p:nvPr/>
        </p:nvSpPr>
        <p:spPr>
          <a:xfrm>
            <a:off x="803412" y="490005"/>
            <a:ext cx="147761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MENTORSHIP &amp; TALENT DEVELOPMENT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A99964-035E-B7D0-25B8-5B984000B939}"/>
              </a:ext>
            </a:extLst>
          </p:cNvPr>
          <p:cNvSpPr txBox="1"/>
          <p:nvPr/>
        </p:nvSpPr>
        <p:spPr>
          <a:xfrm>
            <a:off x="676092" y="1252677"/>
            <a:ext cx="731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 Principles of Mentorship in L&amp;D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20F12F-D655-63F9-F9CC-861F62BC0804}"/>
              </a:ext>
            </a:extLst>
          </p:cNvPr>
          <p:cNvSpPr txBox="1"/>
          <p:nvPr/>
        </p:nvSpPr>
        <p:spPr>
          <a:xfrm>
            <a:off x="475243" y="1845062"/>
            <a:ext cx="1382698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key mentorship principles that support trainer growth and organizational capability building.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structured mentorship approaches tailored to adult learners in L&amp;D environments.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coaching, feedback, and developmental strategies to accelerate trainer capability.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effectiveness of mentorship interactions using measurable indicators.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long-term talent development plans using mentorship as a strategic lever.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90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EFC29-CE21-3FC9-88D5-6E0D2A6B3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79C0DE-9BD5-9D40-FB86-793D5FEE109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457270-B71F-1017-E16A-3030ADBDF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C8BF83-1AD8-F1E2-E726-2FE82E3FB74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D79ED-53E7-7AC5-7163-189B8FB23A8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AF5B9-44CD-8D5A-CA44-EFAEC613E103}"/>
              </a:ext>
            </a:extLst>
          </p:cNvPr>
          <p:cNvSpPr txBox="1"/>
          <p:nvPr/>
        </p:nvSpPr>
        <p:spPr>
          <a:xfrm>
            <a:off x="6905697" y="2148077"/>
            <a:ext cx="73152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every trainer in your organization had a great mentor, how much faster would your learning culture mature?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is one of the most underutilized accelerators of professional capability—yet it yields some of the highest returns on talent development.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1C1D2-8D94-5A48-9EA8-C6BB50DEE39A}"/>
              </a:ext>
            </a:extLst>
          </p:cNvPr>
          <p:cNvSpPr txBox="1"/>
          <p:nvPr/>
        </p:nvSpPr>
        <p:spPr>
          <a:xfrm>
            <a:off x="864704" y="444071"/>
            <a:ext cx="9855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uestion: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0988C9-934C-A52B-26D3-F1FE67D9A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319" y="1931086"/>
            <a:ext cx="4304399" cy="430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06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2ADF0-B104-FDEE-41C3-89BDA249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23F0DE-9967-F9C6-9FA9-ACDA016805F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9EB59E-1722-205B-331A-789E11E34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893E53-2973-5963-B647-53168DB13F3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ED81B6-6165-15F8-48F4-48CE1E4B538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015CB7-AB8C-EDBC-E13A-4E57FFC291F6}"/>
              </a:ext>
            </a:extLst>
          </p:cNvPr>
          <p:cNvSpPr txBox="1"/>
          <p:nvPr/>
        </p:nvSpPr>
        <p:spPr>
          <a:xfrm>
            <a:off x="409903" y="1466376"/>
            <a:ext cx="14047075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L&amp;D, mentorship is essential because: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learn best by observing, practicing, and receiving feedback.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accelerates the development of facilitation mastery, instructional design competence, and leadership capability.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strengthens succession pipelines and reduces dependency on external talent.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Mentored trainers show higher confidence, performance, and learner impact.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supports psychological safety, belonging, and continuous learning—cornerstones of a strong learning culture.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that invest in mentorship experience faster skill development, higher retention, and deeper leadership strength.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190FF-052A-4B34-F4B7-F331441359EB}"/>
              </a:ext>
            </a:extLst>
          </p:cNvPr>
          <p:cNvSpPr txBox="1"/>
          <p:nvPr/>
        </p:nvSpPr>
        <p:spPr>
          <a:xfrm>
            <a:off x="803413" y="45465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32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C35F1-3F68-3C2A-AE11-16122862D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3B00324-B915-D72A-03E5-6D8F7880C30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E05BBB-9AD7-6500-9473-5C286BEC8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C44743-842C-E1DB-63C0-512D8A0A42A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4AED96-89BA-6677-21A1-C8816B279AC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FCA65-9D62-D9FB-87E8-6D51DA523871}"/>
              </a:ext>
            </a:extLst>
          </p:cNvPr>
          <p:cNvSpPr txBox="1"/>
          <p:nvPr/>
        </p:nvSpPr>
        <p:spPr>
          <a:xfrm>
            <a:off x="803413" y="544286"/>
            <a:ext cx="14317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F6330F-7393-4DF7-A7E3-542285A573D5}"/>
              </a:ext>
            </a:extLst>
          </p:cNvPr>
          <p:cNvSpPr txBox="1"/>
          <p:nvPr/>
        </p:nvSpPr>
        <p:spPr>
          <a:xfrm>
            <a:off x="803413" y="1391849"/>
            <a:ext cx="1063713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 What Is Mentorship in L&amp;D? </a:t>
            </a:r>
            <a:r>
              <a:rPr lang="en-US" sz="2800" dirty="0">
                <a:latin typeface="Century Gothic" panose="020B0502020202020204" pitchFamily="34" charset="0"/>
              </a:rPr>
              <a:t>A structured, supportive relationship where an experienced L&amp;D professional guides a developing trainer to build capability, confidence, and professional identity.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 Principles of Effective Mentorship in L&amp;D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1. Purposeful Relationship Building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Trust, clarity, rapport, and safety.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Mentor sets an empowering tone.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2. Adult Learning Integration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Adults are self-directed.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Mentors guide, not dictate.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Learning is problem-centered and immediate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57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90693-1949-2F93-B81C-CF40C964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906080-412A-00AD-707A-C4E688C3240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E07BEF-0050-E23B-539A-59D43C8DB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B795D6-D3EC-FBAB-FB07-10B124F884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C6F525-2CAB-07A8-C79D-D570A281CAC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EFBF8-B1A6-9464-CD57-ED2B9965424E}"/>
              </a:ext>
            </a:extLst>
          </p:cNvPr>
          <p:cNvSpPr txBox="1"/>
          <p:nvPr/>
        </p:nvSpPr>
        <p:spPr>
          <a:xfrm>
            <a:off x="803413" y="544286"/>
            <a:ext cx="14317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26D301-CF92-4CB3-A06C-CDB6885E44CE}"/>
              </a:ext>
            </a:extLst>
          </p:cNvPr>
          <p:cNvSpPr txBox="1"/>
          <p:nvPr/>
        </p:nvSpPr>
        <p:spPr>
          <a:xfrm>
            <a:off x="393539" y="1551008"/>
            <a:ext cx="139243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3. Competency-Based Development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Mentorship aligned with trainer competency frameworks.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Behavioral indicators guide growth.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4. Modeling of Best Practices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Mentors demonstrate global-standard facilitation, design, evaluation, and ethics.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5. Constructive, Timely Feedback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Feedback is specific, actionable, balanced, and future-oriented.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6. Continuous Reflection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Mentorship encourages self-awareness and personal mastery.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7. Sustainable Growth Pathways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Focus on career, professionalism, and long-term capability.</a:t>
            </a:r>
          </a:p>
        </p:txBody>
      </p:sp>
    </p:spTree>
    <p:extLst>
      <p:ext uri="{BB962C8B-B14F-4D97-AF65-F5344CB8AC3E}">
        <p14:creationId xmlns:p14="http://schemas.microsoft.com/office/powerpoint/2010/main" val="1131421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F8E00-C306-D4E6-AAC4-5F938071C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639373C-9FB2-8734-6FDB-E6767007096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4C485D-93E6-D34C-AA62-9A1F174F8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6DE18F-F87D-719E-18D0-56D29328E5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2C470B-BC74-2104-7488-550D154887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6C8E49-46E6-580D-2291-E823049A39FC}"/>
              </a:ext>
            </a:extLst>
          </p:cNvPr>
          <p:cNvSpPr txBox="1"/>
          <p:nvPr/>
        </p:nvSpPr>
        <p:spPr>
          <a:xfrm>
            <a:off x="803413" y="416002"/>
            <a:ext cx="10502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8A0388-C9E4-A2DE-2A24-C5BAAC6A225B}"/>
              </a:ext>
            </a:extLst>
          </p:cNvPr>
          <p:cNvSpPr txBox="1"/>
          <p:nvPr/>
        </p:nvSpPr>
        <p:spPr>
          <a:xfrm>
            <a:off x="803413" y="1812770"/>
            <a:ext cx="7315200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 The L&amp;D Mentorship Blueprint (4-Stage Model)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Clarify: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Set expectations, goals, competencies.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Provide guidance, modeling, resources.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Support real sessions, observe, refine.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Review growth, assess impact, plan next steps.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E4BC74-4ACC-FCC7-3BAC-BB70D9028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196" y="2012851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82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5EF6D-3EF3-4112-EFE5-4B5D41DBA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651E17-CECA-1AB2-D829-AAE6C0D65DF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300F25-3400-D5DE-783D-D0DBD11E9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703DF1-3A67-3276-25BE-89A4273C39B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587B9-3AE5-78E9-F858-908522EEF49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99074A-E826-DAF5-F778-5117AD013D93}"/>
              </a:ext>
            </a:extLst>
          </p:cNvPr>
          <p:cNvSpPr txBox="1"/>
          <p:nvPr/>
        </p:nvSpPr>
        <p:spPr>
          <a:xfrm>
            <a:off x="803413" y="393929"/>
            <a:ext cx="10502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EFD67-968E-F225-60C7-CD66C546E4C9}"/>
              </a:ext>
            </a:extLst>
          </p:cNvPr>
          <p:cNvSpPr txBox="1"/>
          <p:nvPr/>
        </p:nvSpPr>
        <p:spPr>
          <a:xfrm>
            <a:off x="6802522" y="2329861"/>
            <a:ext cx="731520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 Mentorship Session Structure Template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Warm check-in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Review previous goals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Deep-dive discussion/skill practice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and coaching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Agreement on next steps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945C07-ABD5-C824-62EE-A12C48789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870" y="2329861"/>
            <a:ext cx="4629874" cy="35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83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34592-D45A-32F5-670C-0651F8A1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FA1322A-92EC-2F66-0D28-2909D1739A6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38DCA-3304-A21C-D569-245469DDA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01F42E-44AB-CCFD-1037-35DBA1131E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8BF928-42C8-AC1D-4791-9566D227BA7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E1437B-875C-851B-BB83-20B6D014DF01}"/>
              </a:ext>
            </a:extLst>
          </p:cNvPr>
          <p:cNvSpPr txBox="1"/>
          <p:nvPr/>
        </p:nvSpPr>
        <p:spPr>
          <a:xfrm>
            <a:off x="803413" y="475718"/>
            <a:ext cx="10502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959838-4F41-FFA8-1624-B6595AB0F2E9}"/>
              </a:ext>
            </a:extLst>
          </p:cNvPr>
          <p:cNvSpPr txBox="1"/>
          <p:nvPr/>
        </p:nvSpPr>
        <p:spPr>
          <a:xfrm>
            <a:off x="691084" y="1782433"/>
            <a:ext cx="731520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 Sample Mentor Feedback Framework (A.D.A.M.)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Acknowledge: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Recognize strengths.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Describe: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Provide objective observations.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Link feedback to competencies.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Move Forward: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Suggest measurable improvements.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19FA04-4BD2-5936-6E34-B6986A363E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58"/>
          <a:stretch>
            <a:fillRect/>
          </a:stretch>
        </p:blipFill>
        <p:spPr>
          <a:xfrm>
            <a:off x="8780007" y="2478450"/>
            <a:ext cx="4698420" cy="393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4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123AA-2EA3-BCAE-04EE-0EB5ED2A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F9E803D-0FAB-CFD5-E01E-4A595D8B7F8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539B14-5C70-AF5B-5577-6C5321E63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58638F-D139-1AFE-FA91-A82817DA123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2F85F8-2B6A-DE98-6945-6FA40842F46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BAE15-1154-5F1E-F066-B429F1F002A5}"/>
              </a:ext>
            </a:extLst>
          </p:cNvPr>
          <p:cNvSpPr txBox="1"/>
          <p:nvPr/>
        </p:nvSpPr>
        <p:spPr>
          <a:xfrm>
            <a:off x="6559853" y="2289844"/>
            <a:ext cx="7315200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 Mentorship Metrics (Kirkpatrick Aligned)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Mentor and mentee satisfaction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Improvement in knowledge/skills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Changes in behavior and delivery quality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Level 4: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Impact on learner outcomes and business KPIs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6821E3-EABB-3D1D-256D-EDE1A513696F}"/>
              </a:ext>
            </a:extLst>
          </p:cNvPr>
          <p:cNvSpPr txBox="1"/>
          <p:nvPr/>
        </p:nvSpPr>
        <p:spPr>
          <a:xfrm>
            <a:off x="864704" y="509872"/>
            <a:ext cx="10502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3441A5-8061-69DF-7288-1872FCE43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352" y="2611940"/>
            <a:ext cx="3892103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37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CE99E-0BFE-ADCC-0E8E-0A88DFD8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452F0C-EE1B-EF48-54BB-6CC435A373F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998FA3-2647-7A9C-1986-46BAB6DD3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51FA04-B6CC-AB8B-0B12-48F78860CFD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A38397-0E27-C4BF-0E39-C3E816D098D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DAB0A3-7457-4B37-C7C3-2200034D939C}"/>
              </a:ext>
            </a:extLst>
          </p:cNvPr>
          <p:cNvSpPr txBox="1"/>
          <p:nvPr/>
        </p:nvSpPr>
        <p:spPr>
          <a:xfrm>
            <a:off x="803413" y="1734209"/>
            <a:ext cx="101693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Who served as an informal mentor in your L&amp;D journey—and what impact did they have?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type of mentor do you naturally gravitate toward being (directive, supportive, strategic, reflective)?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L&amp;D competencies would you most benefit from mentoring someone in—and why?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barriers exist in your environment that prevent effective mentorship?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854CFB-9740-B935-90FA-185F7C21F154}"/>
              </a:ext>
            </a:extLst>
          </p:cNvPr>
          <p:cNvSpPr txBox="1"/>
          <p:nvPr/>
        </p:nvSpPr>
        <p:spPr>
          <a:xfrm>
            <a:off x="864704" y="768706"/>
            <a:ext cx="112116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36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E0476-EC82-F00C-2BDB-4404FFB8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40BE23-98CF-390B-3294-A65A9F129E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BC2028-6FBC-7170-4B83-FE2648AE1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0C2ECA2-7040-D643-019F-CD2AB4B7FAA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040052-663C-CCEE-6A23-42E0D112E34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A2D93-4663-2580-9B9D-D0765900E1B9}"/>
              </a:ext>
            </a:extLst>
          </p:cNvPr>
          <p:cNvSpPr txBox="1"/>
          <p:nvPr/>
        </p:nvSpPr>
        <p:spPr>
          <a:xfrm>
            <a:off x="5259097" y="1699909"/>
            <a:ext cx="9128234" cy="6360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Create Your Personal Mentorship Roadmap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will design a 4-week mentorship plan including: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Mentee's development goals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areas to focus 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session cadence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structure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opportunities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method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Deliverable: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Roadmap (submitted as PDF or worksheet)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3FD1E4-5770-2098-9A68-75D4FC2C1869}"/>
              </a:ext>
            </a:extLst>
          </p:cNvPr>
          <p:cNvSpPr txBox="1"/>
          <p:nvPr/>
        </p:nvSpPr>
        <p:spPr>
          <a:xfrm>
            <a:off x="864705" y="448577"/>
            <a:ext cx="111541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A8EDA6-33B2-8B6D-3089-2259B80A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20" y="2708184"/>
            <a:ext cx="4219847" cy="28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36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733E6-525A-C06B-91C0-494393FB7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796630-C8BE-0E62-1560-F30634D7DE0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6470B7-A3C1-23EC-6B43-6B75F5EF1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976B68-8BAA-D654-B4E3-EA6A621C3D2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47B9BB-2C4E-A82E-0773-A0AB20E6015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A2BB4B-C9D9-2577-C674-C4A533DF00B7}"/>
              </a:ext>
            </a:extLst>
          </p:cNvPr>
          <p:cNvSpPr txBox="1"/>
          <p:nvPr/>
        </p:nvSpPr>
        <p:spPr>
          <a:xfrm>
            <a:off x="864705" y="455060"/>
            <a:ext cx="11587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09E259-46A7-2BFC-4C6D-C35F08141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403" y="2240840"/>
            <a:ext cx="4095409" cy="40954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0A031B-4767-401F-BD0A-26A42CC4FAE9}"/>
              </a:ext>
            </a:extLst>
          </p:cNvPr>
          <p:cNvSpPr txBox="1"/>
          <p:nvPr/>
        </p:nvSpPr>
        <p:spPr>
          <a:xfrm>
            <a:off x="493314" y="1992884"/>
            <a:ext cx="71807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Task: Design a 1-page Mentorship Guide for New Mentors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Include: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Purpose and expectations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Core mentorship principles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Feedback guidelines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Recommended session flow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Tools and documentation requirements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This will be added to your Master Trainer Certification Portfolio</a:t>
            </a:r>
          </a:p>
        </p:txBody>
      </p:sp>
    </p:spTree>
    <p:extLst>
      <p:ext uri="{BB962C8B-B14F-4D97-AF65-F5344CB8AC3E}">
        <p14:creationId xmlns:p14="http://schemas.microsoft.com/office/powerpoint/2010/main" val="150281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4408B-A577-49E1-8A56-96EAD403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B16123A-BBBC-237F-E02C-551219D196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3F7386-1A22-3568-7359-F3BE5490D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FD854D-164A-5157-DCB7-4E309D69900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1B5AD0-91C9-A35F-2377-7A4E672BDA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18EE2-F062-C8AD-8524-04780BF81E01}"/>
              </a:ext>
            </a:extLst>
          </p:cNvPr>
          <p:cNvSpPr txBox="1"/>
          <p:nvPr/>
        </p:nvSpPr>
        <p:spPr>
          <a:xfrm>
            <a:off x="4959353" y="1647911"/>
            <a:ext cx="939624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is a powerful catalyst for developing trainer capability and leadership strength.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is relationship-based, competency-driven, and aligned with adult learning principles.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Effective mentorship incorporates modeling, feedback, reflection, and practice.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with strong mentorship systems build more consistent, confident, and high-performing trainers.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supports long-term talent development and strengthens learning culture maturity.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7F7DB-8DE6-A13D-D83C-A7558BD023A6}"/>
              </a:ext>
            </a:extLst>
          </p:cNvPr>
          <p:cNvSpPr txBox="1"/>
          <p:nvPr/>
        </p:nvSpPr>
        <p:spPr>
          <a:xfrm>
            <a:off x="1016876" y="456935"/>
            <a:ext cx="74570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B10B2-68B2-0220-BBE1-230E5E0AB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27" y="2489147"/>
            <a:ext cx="36195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62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7962-68A1-CA3C-F8A6-604A7051A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BCD941B-29AC-0C10-5ED4-3ECAE5B0EE3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7A26FD-EB78-6B73-8134-9C33A64D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188CE0-D16E-4341-29A1-B4504C700D0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B8DEFE-AC86-561B-96DF-AC77E6ED5EC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35D148-5EE0-2AFB-8BD0-F46147039B11}"/>
              </a:ext>
            </a:extLst>
          </p:cNvPr>
          <p:cNvSpPr txBox="1"/>
          <p:nvPr/>
        </p:nvSpPr>
        <p:spPr>
          <a:xfrm>
            <a:off x="432352" y="1749149"/>
            <a:ext cx="731520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Blueprint (4-Stage Model)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Session Template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 Feedback Framework (A.D.A.M.)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Roadmap Worksheet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Competency-to-Mentorship Focus Map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Mentee Development Plan Template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Mentorship Progress Tracker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75646-7AE2-D500-390B-CD1492434023}"/>
              </a:ext>
            </a:extLst>
          </p:cNvPr>
          <p:cNvSpPr txBox="1"/>
          <p:nvPr/>
        </p:nvSpPr>
        <p:spPr>
          <a:xfrm>
            <a:off x="864705" y="459076"/>
            <a:ext cx="118556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 Provided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532F9E-5FDA-F680-4B72-864DEEDA4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253" y="2324733"/>
            <a:ext cx="3580133" cy="358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3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96279-E4E1-79ED-823C-30A257ECF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AEEF41-EB55-A2EE-86F3-1D57477BCB0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FED6C-6875-FC37-2D76-45A6CBC7E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E950A5-61EE-CB64-C02C-49D698C987EF}"/>
              </a:ext>
            </a:extLst>
          </p:cNvPr>
          <p:cNvSpPr/>
          <p:nvPr/>
        </p:nvSpPr>
        <p:spPr>
          <a:xfrm>
            <a:off x="0" y="22917"/>
            <a:ext cx="554877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A494D-2D66-3D97-D94A-A9D772CE61E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9D5D7-EEDC-30A4-4AE3-0EB01CD0BA7D}"/>
              </a:ext>
            </a:extLst>
          </p:cNvPr>
          <p:cNvSpPr txBox="1"/>
          <p:nvPr/>
        </p:nvSpPr>
        <p:spPr>
          <a:xfrm>
            <a:off x="440806" y="544285"/>
            <a:ext cx="15103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MENTORSHIP &amp; TALENT DEVELOPMENT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5F774-373C-C092-88AA-EB188CC14022}"/>
              </a:ext>
            </a:extLst>
          </p:cNvPr>
          <p:cNvSpPr txBox="1"/>
          <p:nvPr/>
        </p:nvSpPr>
        <p:spPr>
          <a:xfrm>
            <a:off x="440806" y="1206506"/>
            <a:ext cx="99953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Identifying and Nurturing Training Talent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BC7AFA-81E4-4C08-331D-1928E93EB877}"/>
              </a:ext>
            </a:extLst>
          </p:cNvPr>
          <p:cNvSpPr txBox="1"/>
          <p:nvPr/>
        </p:nvSpPr>
        <p:spPr>
          <a:xfrm>
            <a:off x="296462" y="1683672"/>
            <a:ext cx="1377906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potential training talent using behavioral, instructional, and leadership indicators aligned with global L&amp;D standards.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structured talent identification pipeline tailored to their organization’s learning goals.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individualized growth plans for emerging trainers based on competency and performance gaps.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Execute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talent-nurturing interventions that accelerate trainer readiness and long-term capability.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impact of talent development initiatives using quantifiable metrics aligned with Kirkpatrick and ISO 29993.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144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541C-8A11-5CB3-FD4E-DA672D2AB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340E888-ABF9-C979-FFE4-25217470731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D049F9-13FF-4812-F23A-4A754DDE5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565E5C-C8C9-812C-7E17-30E2516E708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614B39-1E9B-43F1-FB24-E6A545688C9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C8117-0875-C6CC-BE9F-D849A64B80DE}"/>
              </a:ext>
            </a:extLst>
          </p:cNvPr>
          <p:cNvSpPr txBox="1"/>
          <p:nvPr/>
        </p:nvSpPr>
        <p:spPr>
          <a:xfrm>
            <a:off x="6667017" y="2164582"/>
            <a:ext cx="73152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if the greatest training talent in your organization is someone who has never facilitated a session?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Research shows that </a:t>
            </a: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70% of high-potential talent remains undiscovered</a:t>
            </a:r>
            <a:r>
              <a:rPr lang="en-US" sz="2800" b="0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because organizations rely on “visibility” instead of “capability indicators.”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A77698-81D9-7F4D-EFBB-97725DC05706}"/>
              </a:ext>
            </a:extLst>
          </p:cNvPr>
          <p:cNvSpPr txBox="1"/>
          <p:nvPr/>
        </p:nvSpPr>
        <p:spPr>
          <a:xfrm>
            <a:off x="864705" y="382896"/>
            <a:ext cx="102815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Question: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0969AB-82D4-2198-BBDF-6843CEE14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962" y="2223164"/>
            <a:ext cx="3572332" cy="357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6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A6ED-52EE-73A8-2B1A-F3F64DE47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8FCC3E-47F7-DB25-75D6-6DFBA923B0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18CCAB-B3D3-EDAC-1E14-00D0073C1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3797FD-4A77-6D99-C767-5E798BD7469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E728B2-4B43-B005-FAFE-9A5CF8C98B4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34054-B418-5425-37A1-1A98454C73CC}"/>
              </a:ext>
            </a:extLst>
          </p:cNvPr>
          <p:cNvSpPr txBox="1"/>
          <p:nvPr/>
        </p:nvSpPr>
        <p:spPr>
          <a:xfrm>
            <a:off x="864705" y="51288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675F32-9BC9-826D-ABF7-B99FBF005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809" y="2467200"/>
            <a:ext cx="4107220" cy="41072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16E31D-17F6-46EF-9CA9-9FBC81EF4B1D}"/>
              </a:ext>
            </a:extLst>
          </p:cNvPr>
          <p:cNvSpPr txBox="1"/>
          <p:nvPr/>
        </p:nvSpPr>
        <p:spPr>
          <a:xfrm>
            <a:off x="566450" y="1343886"/>
            <a:ext cx="74548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Strong training functions do not emerge from strong trainers — they emerge from systems that continually identify, develop, and elevate talent.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Organizations that intentionally nurture trainer pipelines experience: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3× higher internal leadership readiness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40% faster program scalability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Improved consistency in learning quality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Master Trainers must be able to spot potential early, cultivate capability intentionally, and accelerate readiness.</a:t>
            </a:r>
          </a:p>
        </p:txBody>
      </p:sp>
    </p:spTree>
    <p:extLst>
      <p:ext uri="{BB962C8B-B14F-4D97-AF65-F5344CB8AC3E}">
        <p14:creationId xmlns:p14="http://schemas.microsoft.com/office/powerpoint/2010/main" val="1359757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E026E-BF63-7CB0-FA82-EAFDC42A5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70752D-F626-F8A3-1EDF-EEAFB1BC510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AD6EB2-DA3A-F476-F9D5-4D5C1F09F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089B1B-E403-9B1A-8005-5E333197236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FC667A-EE8C-8F74-6350-C95F799CB43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FF0537-168F-DA44-CBEC-EBFC88DAE85E}"/>
              </a:ext>
            </a:extLst>
          </p:cNvPr>
          <p:cNvSpPr txBox="1"/>
          <p:nvPr/>
        </p:nvSpPr>
        <p:spPr>
          <a:xfrm>
            <a:off x="669721" y="540870"/>
            <a:ext cx="14094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3B63E9-3391-5201-FE92-594081B90A0B}"/>
              </a:ext>
            </a:extLst>
          </p:cNvPr>
          <p:cNvSpPr txBox="1"/>
          <p:nvPr/>
        </p:nvSpPr>
        <p:spPr>
          <a:xfrm>
            <a:off x="8040413" y="1371867"/>
            <a:ext cx="7133581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What Training Talent Really Means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talent goes beyond "good presentation skills."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includes: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Cognitive agility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Interpersonal intelligence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reasoning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empathy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adaptability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mindset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FE5BB2-D9DC-43CF-EFEC-E8F6A75F4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974" y="2443540"/>
            <a:ext cx="3713731" cy="287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57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7DF89-7217-56B3-DA09-5C087E89F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1F61DE-494D-D2D7-EAD7-308E232A9EB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83A2B3-3477-B0F3-3799-1A6DDF828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9691A2-EA8D-4151-8A6A-D4BBC57D337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9B94D3-C465-F6B1-BDB3-E7DBEEA334F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3A6124-AF39-B1D3-6D37-6F473F82B95D}"/>
              </a:ext>
            </a:extLst>
          </p:cNvPr>
          <p:cNvSpPr txBox="1"/>
          <p:nvPr/>
        </p:nvSpPr>
        <p:spPr>
          <a:xfrm>
            <a:off x="864705" y="435000"/>
            <a:ext cx="14094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98B5C-E17A-86AA-2B67-9469BCA58282}"/>
              </a:ext>
            </a:extLst>
          </p:cNvPr>
          <p:cNvSpPr txBox="1"/>
          <p:nvPr/>
        </p:nvSpPr>
        <p:spPr>
          <a:xfrm>
            <a:off x="372868" y="1641441"/>
            <a:ext cx="8135635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The Talent Identification Continuum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Interest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Enthusiasm, willingness to learn, curiosity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Aptitude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Communication, analysis, empathy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Micro-teaching, feedback integration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Session outcomes, learner sentiment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Potential Indicators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Leadership, initiative, consistency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F6809B-2BB4-6694-F4BF-78C348CF8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583" y="2649609"/>
            <a:ext cx="4830896" cy="309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00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60245-92A3-9DFD-8938-66A1B266E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C88FEF-EE97-70D3-FAE3-8B16351C9E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BF5677-4862-8302-566D-FA455F479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271F32-33D3-D744-7EBC-9FC70C6F413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D9216-D0C0-8E28-2858-9FABDD6C7B0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559B68-5937-C86D-4AED-B14A7E297EF6}"/>
              </a:ext>
            </a:extLst>
          </p:cNvPr>
          <p:cNvSpPr txBox="1"/>
          <p:nvPr/>
        </p:nvSpPr>
        <p:spPr>
          <a:xfrm>
            <a:off x="669721" y="540870"/>
            <a:ext cx="14094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2DD9CD-39C0-BF24-B519-8922F3D8D1C6}"/>
              </a:ext>
            </a:extLst>
          </p:cNvPr>
          <p:cNvSpPr txBox="1"/>
          <p:nvPr/>
        </p:nvSpPr>
        <p:spPr>
          <a:xfrm>
            <a:off x="5672655" y="1143872"/>
            <a:ext cx="8623736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Talent Nurturing Framework</a:t>
            </a:r>
            <a:endParaRPr lang="en-US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Exposure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Give opportunities to observe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Provide micro-teaching and co-facilitation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1:1 reinforcement from Master Trainers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Stretch Assignments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Give challenges slightly above current skills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Pathway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Validate competence and accelerate growth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Performance Support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Tools and templates to sustain success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CBDB56-0FFC-C3A7-2DCD-3AAB56C063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841"/>
          <a:stretch>
            <a:fillRect/>
          </a:stretch>
        </p:blipFill>
        <p:spPr>
          <a:xfrm>
            <a:off x="803412" y="1912737"/>
            <a:ext cx="4805981" cy="399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81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3CCBE-CAAB-371A-12BF-041C875B3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E271E1-0CD4-5D85-51FA-6582A224503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A63E21-76B5-7872-3B1E-70183849F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7CC960-5629-FCED-89C6-859F544AA49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A03020-5E19-AF7A-3F4E-329F52F294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20E21D-7706-F62A-FBDF-3F518D669386}"/>
              </a:ext>
            </a:extLst>
          </p:cNvPr>
          <p:cNvSpPr txBox="1"/>
          <p:nvPr/>
        </p:nvSpPr>
        <p:spPr>
          <a:xfrm>
            <a:off x="1072056" y="524784"/>
            <a:ext cx="11083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/ Case Study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387F79-5103-C208-EDB0-58BA68198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049" y="2407589"/>
            <a:ext cx="4834770" cy="3626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84416F-67B0-4923-BB3F-3420CF1AE668}"/>
              </a:ext>
            </a:extLst>
          </p:cNvPr>
          <p:cNvSpPr txBox="1"/>
          <p:nvPr/>
        </p:nvSpPr>
        <p:spPr>
          <a:xfrm>
            <a:off x="567558" y="1385538"/>
            <a:ext cx="81485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Case Study: Hidden Talent in Customer Support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bank discovered a high-potential future trainer when a customer support staff member consistently produced the highest quality internal knowledge-sharing videos.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Indicators observed: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Clear communication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Ability to simplify complex processes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High peer engagement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Consistent initiative</a:t>
            </a:r>
          </a:p>
        </p:txBody>
      </p:sp>
    </p:spTree>
    <p:extLst>
      <p:ext uri="{BB962C8B-B14F-4D97-AF65-F5344CB8AC3E}">
        <p14:creationId xmlns:p14="http://schemas.microsoft.com/office/powerpoint/2010/main" val="4089229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FA0E8-1CC5-D9A7-753F-68F0B9ABE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DA5EB6-E059-BAFE-30AD-344E3C2F504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B0EB04-5987-E309-08CB-2BC49957F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426844-C981-59E1-9F92-C9A04401E4F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3C1DD2-2E5F-AE6D-44F9-672F7BAC2EB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1599F-BEAA-531D-787F-911B2A3AA4D8}"/>
              </a:ext>
            </a:extLst>
          </p:cNvPr>
          <p:cNvSpPr txBox="1"/>
          <p:nvPr/>
        </p:nvSpPr>
        <p:spPr>
          <a:xfrm>
            <a:off x="7106856" y="2257550"/>
            <a:ext cx="648262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 structured mentoring and co-facilitation, she became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Trainer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within a year and later developed their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Service Skills Curriculum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Insight: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Talent often reveals itself in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informal learning behaviors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B6302-B292-48C6-57DA-3341EE17542E}"/>
              </a:ext>
            </a:extLst>
          </p:cNvPr>
          <p:cNvSpPr txBox="1"/>
          <p:nvPr/>
        </p:nvSpPr>
        <p:spPr>
          <a:xfrm>
            <a:off x="967884" y="395648"/>
            <a:ext cx="11083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/ Case Study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BCD78-9A78-B9CB-78B0-54FF530D1D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127"/>
          <a:stretch>
            <a:fillRect/>
          </a:stretch>
        </p:blipFill>
        <p:spPr>
          <a:xfrm>
            <a:off x="1316212" y="2373758"/>
            <a:ext cx="4324873" cy="354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56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51D-35EA-DC8E-0BEF-7E565BE54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2FAB99-FE99-D933-814F-B61DFC5B4A2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D675D1-565E-08E8-599F-894A40252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64604C-D57E-1C2E-48F2-8A8FB8D0961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CFB004-CAAB-DE2C-5091-D84EE4F221B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FE35D4-AB58-DB17-2EB8-1DB541194333}"/>
              </a:ext>
            </a:extLst>
          </p:cNvPr>
          <p:cNvSpPr txBox="1"/>
          <p:nvPr/>
        </p:nvSpPr>
        <p:spPr>
          <a:xfrm>
            <a:off x="864705" y="484870"/>
            <a:ext cx="1099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A34E59-BBBA-87F4-8055-13EAF535DC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793" b="38941"/>
          <a:stretch>
            <a:fillRect/>
          </a:stretch>
        </p:blipFill>
        <p:spPr>
          <a:xfrm rot="953418">
            <a:off x="7380059" y="2400494"/>
            <a:ext cx="6017604" cy="29819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050B0E-B2FC-4DDA-B793-419348D455DB}"/>
              </a:ext>
            </a:extLst>
          </p:cNvPr>
          <p:cNvSpPr txBox="1"/>
          <p:nvPr/>
        </p:nvSpPr>
        <p:spPr>
          <a:xfrm>
            <a:off x="504620" y="1210510"/>
            <a:ext cx="782915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Tool 1: Talent Identification Scorecard (TIS)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Rated 1–5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Communication clarity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Empathy &amp; learner awareness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Facilitation readiness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Analytical thinking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Initiative &amp; ownership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Adaptability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Learning orientation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Team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191287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86F3C-0F56-44D4-D302-43A56225F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B8BDEF-43CD-DA5E-37F0-C03B6BF7EA6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098AB7-AEB4-185E-0AA0-B4E54387D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F32346-3484-F680-5CBB-C323192F175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8FE73C-04A3-9C86-2EC4-8C2B8A31BF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8E978E-20B0-5C89-2B1F-3834AA13605D}"/>
              </a:ext>
            </a:extLst>
          </p:cNvPr>
          <p:cNvSpPr txBox="1"/>
          <p:nvPr/>
        </p:nvSpPr>
        <p:spPr>
          <a:xfrm>
            <a:off x="794902" y="488703"/>
            <a:ext cx="1099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B1889-6F3D-97E6-9A92-3A4A4587F433}"/>
              </a:ext>
            </a:extLst>
          </p:cNvPr>
          <p:cNvSpPr txBox="1"/>
          <p:nvPr/>
        </p:nvSpPr>
        <p:spPr>
          <a:xfrm>
            <a:off x="6863787" y="1504823"/>
            <a:ext cx="7876972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The 4-Stage Talent Development Pipeline (4-TDP)</a:t>
            </a:r>
            <a:endParaRPr lang="en-US" sz="2800" b="1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Spotting Talent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Use scorecards, peer nominations, behavior indicators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Screening Talent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Micro-teaching, scenario simulations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Shaping Talent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Mentorship, coaching, applied learning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Scaling Talent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Certification, leadership tracks, deployment into projects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A9233-40B2-4F2B-95A8-FF760855B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2" y="2601349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30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5D321-A716-61BD-B371-D0132ABCD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95542F2-983B-522E-C144-604C989DFFD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B9B44-A967-0808-EFF7-BBA36EC5A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3EE930-C13A-4A0F-F43E-08AEFD7455D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78229E-EBA6-6906-8307-1EF0BB0C116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5FE49C-518D-D496-DCC6-0A8197B7150F}"/>
              </a:ext>
            </a:extLst>
          </p:cNvPr>
          <p:cNvSpPr txBox="1"/>
          <p:nvPr/>
        </p:nvSpPr>
        <p:spPr>
          <a:xfrm>
            <a:off x="864705" y="461098"/>
            <a:ext cx="1099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FD87AF-15C1-330B-2869-58D49A05B8A9}"/>
              </a:ext>
            </a:extLst>
          </p:cNvPr>
          <p:cNvSpPr txBox="1"/>
          <p:nvPr/>
        </p:nvSpPr>
        <p:spPr>
          <a:xfrm>
            <a:off x="864705" y="1481375"/>
            <a:ext cx="7315200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IDP for Emerging Trainers (Individual Development Plan)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Competency baseline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Training goals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activities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schedule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assignments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criteria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A5B3F4-6E64-3037-9266-552969D1E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811" y="2415221"/>
            <a:ext cx="4437432" cy="44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56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046BA-634C-FF46-7124-9483DBE8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D93586-6D41-91CB-470C-377911E8F46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FAD118-91B1-E9CE-F35D-43461545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0AC9C7-1BBB-B731-0BA3-EA383E31708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EC3F82-60A7-5282-5E0A-42599D191AB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C38A0B-A47B-056C-94F5-2EE545109435}"/>
              </a:ext>
            </a:extLst>
          </p:cNvPr>
          <p:cNvSpPr txBox="1"/>
          <p:nvPr/>
        </p:nvSpPr>
        <p:spPr>
          <a:xfrm>
            <a:off x="7488621" y="1527319"/>
            <a:ext cx="73152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Who in your team has demonstrated informal learning behaviors that could indicate training potential?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unconscious biases may influence your perception of “high potential”?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systems (not individuals) determine how talent is found in your organization today?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capability gaps exist in your current trainer pipeline?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C7F3E3-B66F-20C8-633A-DF5A2F2F4901}"/>
              </a:ext>
            </a:extLst>
          </p:cNvPr>
          <p:cNvSpPr txBox="1"/>
          <p:nvPr/>
        </p:nvSpPr>
        <p:spPr>
          <a:xfrm>
            <a:off x="864705" y="426151"/>
            <a:ext cx="108033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6BC7B4-49A7-B652-4B31-9C4D1BAFC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255" y="2143228"/>
            <a:ext cx="3943144" cy="394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67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75544-4B6D-706E-72EF-ABA0975F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0252F4C-34F9-7C01-FC84-9D8B571F2EF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E091D-508A-79B5-93A4-5794EED6C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3F21D8-5A1A-DDC8-6A65-4FB20291197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9D6688-8283-FC60-CED7-84080954EF4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DA56E-3949-809B-4B26-AD875BD8F21F}"/>
              </a:ext>
            </a:extLst>
          </p:cNvPr>
          <p:cNvSpPr txBox="1"/>
          <p:nvPr/>
        </p:nvSpPr>
        <p:spPr>
          <a:xfrm>
            <a:off x="432352" y="1543982"/>
            <a:ext cx="9821916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Talent Spotting Simulation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 will be given profiles of five fictional employees with varied strengths and weaknesses.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task: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Rate each person using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Talent Identification Scorecard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the top two high-potential training candidates.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30-day IDP for each candidate outlining:</a:t>
            </a:r>
          </a:p>
          <a:p>
            <a:pPr marL="914400" lvl="1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they need to learn</a:t>
            </a:r>
          </a:p>
          <a:p>
            <a:pPr marL="914400" lvl="1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they will learn it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914400" lvl="1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progress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0BB740-E210-D365-D039-46F014B4FCDF}"/>
              </a:ext>
            </a:extLst>
          </p:cNvPr>
          <p:cNvSpPr txBox="1"/>
          <p:nvPr/>
        </p:nvSpPr>
        <p:spPr>
          <a:xfrm>
            <a:off x="803413" y="425242"/>
            <a:ext cx="107702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9FC91C-33C2-EAC4-5C7F-BB765A421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567" y="1890420"/>
            <a:ext cx="25527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41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621D5-84D5-6E0A-2D46-B4269926A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F15BE6-6F6C-1632-03F6-6581BF0CB64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5E2730-EF71-D1F6-9D35-17435BD4B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2A4E28-BA3E-66E2-C419-8FAF2DE45B4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2C5289-6E7D-9D44-B58C-CBC6294F43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EF1B9-3143-EBA9-0462-1A30E339B921}"/>
              </a:ext>
            </a:extLst>
          </p:cNvPr>
          <p:cNvSpPr txBox="1"/>
          <p:nvPr/>
        </p:nvSpPr>
        <p:spPr>
          <a:xfrm>
            <a:off x="803413" y="1694106"/>
            <a:ext cx="73152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three-minute talent justification pitch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where you: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one emerging trainer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Justify why they are high potential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their developmental needs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Outline the next three steps you will take to nurture them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737A1F-9379-843F-49A1-1D5AE1646DFB}"/>
              </a:ext>
            </a:extLst>
          </p:cNvPr>
          <p:cNvSpPr txBox="1"/>
          <p:nvPr/>
        </p:nvSpPr>
        <p:spPr>
          <a:xfrm>
            <a:off x="864705" y="816048"/>
            <a:ext cx="10454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91B231-0D50-34FD-BD16-8B7D4A164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891" y="230505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9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7939E-4A2D-44B4-09AA-A5A43E3F9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5E0B047-F6BB-060E-B3D9-1B283716B13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D184B0-E293-7F9C-09B0-36054EF98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08DF9E-7D1B-6B86-FAB3-CC127B6F2AD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B8667A-C2CE-D367-C540-44943B1279A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9FFCCF-3318-4E97-6EDC-C45CA8EED1D4}"/>
              </a:ext>
            </a:extLst>
          </p:cNvPr>
          <p:cNvSpPr txBox="1"/>
          <p:nvPr/>
        </p:nvSpPr>
        <p:spPr>
          <a:xfrm>
            <a:off x="803413" y="5442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762ED-F262-90A4-130D-593AB01E4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163" y="2305050"/>
            <a:ext cx="2609850" cy="3619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A3261F-F1B2-4764-AE68-09BC14813360}"/>
              </a:ext>
            </a:extLst>
          </p:cNvPr>
          <p:cNvSpPr txBox="1"/>
          <p:nvPr/>
        </p:nvSpPr>
        <p:spPr>
          <a:xfrm>
            <a:off x="5393803" y="1375282"/>
            <a:ext cx="87736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Training talent is discovered through behavior patterns, not job titles.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Talent development is a system — not an event.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Identifying and nurturing talent creates organizational continuity, stronger learning ecosystems, and future Master Trainers.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Use structured frameworks (TIS, 4-TDP, IDP) to ensure fairness, consistency, and global standards.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Master Trainers carry the responsibility of building the next generation of trainers.</a:t>
            </a:r>
          </a:p>
        </p:txBody>
      </p:sp>
    </p:spTree>
    <p:extLst>
      <p:ext uri="{BB962C8B-B14F-4D97-AF65-F5344CB8AC3E}">
        <p14:creationId xmlns:p14="http://schemas.microsoft.com/office/powerpoint/2010/main" val="4195375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6FB4F-D01C-A35F-B0B0-68256FB5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DF7D00-6AC5-AEF9-8AB4-EEC8E66A0C9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AF06C1-0AD7-8051-796C-2AE488247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136E92-F280-61F7-11A5-108D8F61547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ABE91-ADE3-B670-2C5E-13C4E10FDBA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DB57D-520C-39D4-7B80-03B35436F46B}"/>
              </a:ext>
            </a:extLst>
          </p:cNvPr>
          <p:cNvSpPr txBox="1"/>
          <p:nvPr/>
        </p:nvSpPr>
        <p:spPr>
          <a:xfrm>
            <a:off x="864705" y="4971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47102-A55C-2EBE-3EC7-75FE77CD5AA9}"/>
              </a:ext>
            </a:extLst>
          </p:cNvPr>
          <p:cNvSpPr txBox="1"/>
          <p:nvPr/>
        </p:nvSpPr>
        <p:spPr>
          <a:xfrm>
            <a:off x="864705" y="1280992"/>
            <a:ext cx="90494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1: Talent Identification Scorecard (TIS)</a:t>
            </a:r>
            <a:endParaRPr lang="en-US" sz="2800" b="1" dirty="0">
              <a:effectLst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4259AC-F626-110B-F67E-905678F99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223017"/>
              </p:ext>
            </p:extLst>
          </p:nvPr>
        </p:nvGraphicFramePr>
        <p:xfrm>
          <a:off x="350709" y="1978234"/>
          <a:ext cx="13716295" cy="8266110"/>
        </p:xfrm>
        <a:graphic>
          <a:graphicData uri="http://schemas.openxmlformats.org/drawingml/2006/table">
            <a:tbl>
              <a:tblPr/>
              <a:tblGrid>
                <a:gridCol w="3766256">
                  <a:extLst>
                    <a:ext uri="{9D8B030D-6E8A-4147-A177-3AD203B41FA5}">
                      <a16:colId xmlns:a16="http://schemas.microsoft.com/office/drawing/2014/main" val="1798366820"/>
                    </a:ext>
                  </a:extLst>
                </a:gridCol>
                <a:gridCol w="6540050">
                  <a:extLst>
                    <a:ext uri="{9D8B030D-6E8A-4147-A177-3AD203B41FA5}">
                      <a16:colId xmlns:a16="http://schemas.microsoft.com/office/drawing/2014/main" val="134417588"/>
                    </a:ext>
                  </a:extLst>
                </a:gridCol>
                <a:gridCol w="2061260">
                  <a:extLst>
                    <a:ext uri="{9D8B030D-6E8A-4147-A177-3AD203B41FA5}">
                      <a16:colId xmlns:a16="http://schemas.microsoft.com/office/drawing/2014/main" val="1952091706"/>
                    </a:ext>
                  </a:extLst>
                </a:gridCol>
                <a:gridCol w="1348729">
                  <a:extLst>
                    <a:ext uri="{9D8B030D-6E8A-4147-A177-3AD203B41FA5}">
                      <a16:colId xmlns:a16="http://schemas.microsoft.com/office/drawing/2014/main" val="3122420539"/>
                    </a:ext>
                  </a:extLst>
                </a:gridCol>
              </a:tblGrid>
              <a:tr h="42100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Indicator</a:t>
                      </a: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Definition</a:t>
                      </a: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Score 1–5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Notes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491049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Communication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Clarity, structure, audience awareness</a:t>
                      </a: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673706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Learning empathy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Ability to sense learner needs</a:t>
                      </a: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2336689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Facilitation potential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Presence, pacing, adaptability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992910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Analytical reasoning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Ability to break down concepts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547831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Initiative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Proactivity, creativity</a:t>
                      </a: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030104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983841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0270992"/>
                  </a:ext>
                </a:extLst>
              </a:tr>
              <a:tr h="75420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>
                          <a:effectLst/>
                        </a:rPr>
                      </a:br>
                      <a:endParaRPr lang="en-US" sz="280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sz="2800" dirty="0">
                          <a:effectLst/>
                        </a:rPr>
                      </a:br>
                      <a:endParaRPr lang="en-US" sz="2800" dirty="0">
                        <a:effectLst/>
                      </a:endParaRPr>
                    </a:p>
                  </a:txBody>
                  <a:tcPr marL="56215" marR="56215" marT="56215" marB="562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380666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F01E0B2C-0C10-D526-F62E-226C527A6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2176463"/>
            <a:ext cx="2213758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80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E47CC-E47E-8BCA-334B-3FC64D50A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00B75B-0C72-FD4C-34AC-EA1F76657C3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9693DB-0646-DFDE-485A-1F8A5D4E7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DC30C6-89D5-411D-3DA4-4EE8A05C1D0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CE6430-19C7-18C6-A2C0-3BE13D61F14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4DA4F9-965A-FD0D-04D1-186445FD2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767592"/>
              </p:ext>
            </p:extLst>
          </p:nvPr>
        </p:nvGraphicFramePr>
        <p:xfrm>
          <a:off x="864705" y="1716242"/>
          <a:ext cx="7609114" cy="2156958"/>
        </p:xfrm>
        <a:graphic>
          <a:graphicData uri="http://schemas.openxmlformats.org/drawingml/2006/table">
            <a:tbl>
              <a:tblPr/>
              <a:tblGrid>
                <a:gridCol w="2986082">
                  <a:extLst>
                    <a:ext uri="{9D8B030D-6E8A-4147-A177-3AD203B41FA5}">
                      <a16:colId xmlns:a16="http://schemas.microsoft.com/office/drawing/2014/main" val="841907567"/>
                    </a:ext>
                  </a:extLst>
                </a:gridCol>
                <a:gridCol w="4623032">
                  <a:extLst>
                    <a:ext uri="{9D8B030D-6E8A-4147-A177-3AD203B41FA5}">
                      <a16:colId xmlns:a16="http://schemas.microsoft.com/office/drawing/2014/main" val="4122391935"/>
                    </a:ext>
                  </a:extLst>
                </a:gridCol>
              </a:tblGrid>
              <a:tr h="71898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Collaboration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Works well with teams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950307"/>
                  </a:ext>
                </a:extLst>
              </a:tr>
              <a:tr h="71898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Growth mindset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Learns, unlearns, relearns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901"/>
                  </a:ext>
                </a:extLst>
              </a:tr>
              <a:tr h="71898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Reliability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Delivers consistently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3454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F898DC89-71AF-CBBD-1288-E2A35C505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6388" y="4325938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072F58-A52D-2C28-BCB7-B08544E1177F}"/>
              </a:ext>
            </a:extLst>
          </p:cNvPr>
          <p:cNvSpPr txBox="1"/>
          <p:nvPr/>
        </p:nvSpPr>
        <p:spPr>
          <a:xfrm>
            <a:off x="864705" y="4971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9176C9-5A40-B939-61F2-364DB6E85A22}"/>
              </a:ext>
            </a:extLst>
          </p:cNvPr>
          <p:cNvSpPr txBox="1"/>
          <p:nvPr/>
        </p:nvSpPr>
        <p:spPr>
          <a:xfrm>
            <a:off x="803413" y="3873200"/>
            <a:ext cx="731520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2: 30-Day Emerging Trainer IDP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Goal: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Strengths baseline: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Gaps identified: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sessions: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 tasks: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Metrics / evidence: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9E8FA2-1054-E5B1-63A6-2C5AE0D5F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018" y="1716242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7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11919-E81E-AFDC-56D0-9ACF6ACAB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215992-F4A7-1DFD-4154-A24BC352223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0D37CD-DBF8-9436-A8DA-26112166F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F81A640-CFF8-BC5A-595C-F684C7CFA93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47AFB0-5757-D4A5-717C-A8D7300FA2C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3D389D-F652-A3C1-C437-63BFCF0525DC}"/>
              </a:ext>
            </a:extLst>
          </p:cNvPr>
          <p:cNvSpPr txBox="1"/>
          <p:nvPr/>
        </p:nvSpPr>
        <p:spPr>
          <a:xfrm>
            <a:off x="864705" y="4971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C0D73-634A-54D0-1B98-F00597D49427}"/>
              </a:ext>
            </a:extLst>
          </p:cNvPr>
          <p:cNvSpPr txBox="1"/>
          <p:nvPr/>
        </p:nvSpPr>
        <p:spPr>
          <a:xfrm>
            <a:off x="6752431" y="2448664"/>
            <a:ext cx="7315200" cy="359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3: 4-Stage Talent Development Pipeline Map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Stage 1: Spotting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Stage 2: Screening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Stage 3: Shaping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Stage 4: Scaling</a:t>
            </a: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A71AC-08AD-946E-F576-5E875DB5A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646081"/>
            <a:ext cx="5240500" cy="293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67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DD47B-BCC8-1367-E6BF-829FE43B3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EF76346-7BFA-4933-3322-E0DB43DE1F7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237FC3-5786-0380-7174-2D11F2742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E9B40-60B1-0B1E-EBF2-73749DF59E59}"/>
              </a:ext>
            </a:extLst>
          </p:cNvPr>
          <p:cNvSpPr/>
          <p:nvPr/>
        </p:nvSpPr>
        <p:spPr>
          <a:xfrm>
            <a:off x="-91509" y="22917"/>
            <a:ext cx="646386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674856-78F5-9AB7-E760-C271E94185C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246C3-EA4B-B70D-8C77-D68339CCA5A2}"/>
              </a:ext>
            </a:extLst>
          </p:cNvPr>
          <p:cNvSpPr txBox="1"/>
          <p:nvPr/>
        </p:nvSpPr>
        <p:spPr>
          <a:xfrm>
            <a:off x="554876" y="471335"/>
            <a:ext cx="15435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MENTORSHIP &amp; TALENT DEVELOPMENT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A336B-8C91-AB06-4AB2-D0585E192D32}"/>
              </a:ext>
            </a:extLst>
          </p:cNvPr>
          <p:cNvSpPr txBox="1"/>
          <p:nvPr/>
        </p:nvSpPr>
        <p:spPr>
          <a:xfrm>
            <a:off x="554876" y="1278154"/>
            <a:ext cx="10059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Creating Sustainable Learning Communities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14D7E-7CA9-BBE6-C6BA-2D044F165365}"/>
              </a:ext>
            </a:extLst>
          </p:cNvPr>
          <p:cNvSpPr txBox="1"/>
          <p:nvPr/>
        </p:nvSpPr>
        <p:spPr>
          <a:xfrm>
            <a:off x="220717" y="1801374"/>
            <a:ext cx="1417257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components of sustainable learning communities in diverse organizational and cultural contexts.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scalable learning community ecosystem that drives continuous learning and professional development.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mentorship, collaboration, and knowledge-sharing structures into community design.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community engagement using evidence-based strategies that enhance participation and long-term sustainability.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community effectiveness using qualitative and quantitative metrics aligned with global L&amp;D evaluation standards.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249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6C61-C29E-34ED-328C-CFBD1097C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43E6EF-9C6E-2197-B0F5-2D110D72CEF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80A75-FAEB-8926-29FD-87C141294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F710A6-6C20-6698-4C82-C8C36A5ED37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6AFC37-1A2A-29B3-F38D-CBB3C546573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BA579F-FA04-D0F6-8C6B-79287C54E89C}"/>
              </a:ext>
            </a:extLst>
          </p:cNvPr>
          <p:cNvSpPr txBox="1"/>
          <p:nvPr/>
        </p:nvSpPr>
        <p:spPr>
          <a:xfrm>
            <a:off x="432352" y="2264021"/>
            <a:ext cx="878202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Communities with strong learning cultures are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five times more likely to retain top talent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twice as likely to innovate successfully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compared to traditional training-dependent teams.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your learning initiatives stopped today, would learning still happen in your organization — or would everything collapse without you?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A475A-72D8-FFA0-AC06-E855A14D848D}"/>
              </a:ext>
            </a:extLst>
          </p:cNvPr>
          <p:cNvSpPr txBox="1"/>
          <p:nvPr/>
        </p:nvSpPr>
        <p:spPr>
          <a:xfrm>
            <a:off x="942325" y="71321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Surprising Fact: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8E8356-3716-1732-6A91-74A333B1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829" y="2219060"/>
            <a:ext cx="4918210" cy="39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21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9E4D-34A5-65FF-5590-B83E2D13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D29876-7E1D-1021-DB47-642175B98E4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F3057B-AE7B-E545-9202-621D9FA3F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D17184-E8BE-9656-E939-D74E7E00AE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2DB70E-7741-4CB9-033C-EE330E3A14F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0AAD9A-E228-4A5C-C3A7-A64EDD036C0D}"/>
              </a:ext>
            </a:extLst>
          </p:cNvPr>
          <p:cNvSpPr txBox="1"/>
          <p:nvPr/>
        </p:nvSpPr>
        <p:spPr>
          <a:xfrm>
            <a:off x="864705" y="51917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 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347D2C-E8A6-F1EE-E0F9-B4272BFA0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9504" y="2460418"/>
            <a:ext cx="3308764" cy="33087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8411FF-83CA-4461-8364-25C1EB933F45}"/>
              </a:ext>
            </a:extLst>
          </p:cNvPr>
          <p:cNvSpPr txBox="1"/>
          <p:nvPr/>
        </p:nvSpPr>
        <p:spPr>
          <a:xfrm>
            <a:off x="432352" y="1678521"/>
            <a:ext cx="88237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Master Trainers do not just teach — they ignite ecosystems where learning grows organically.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Sustainable learning communities create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Continuous knowledge exchange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Strong mentorship pipelines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Enhanced problem-solving culture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Reduced reliance on formal training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Increased engagement and innovation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Organizations that build learning communities become self-renewing, ensuring that capability remains strong even during transitions or disruptions.</a:t>
            </a:r>
          </a:p>
        </p:txBody>
      </p:sp>
    </p:spTree>
    <p:extLst>
      <p:ext uri="{BB962C8B-B14F-4D97-AF65-F5344CB8AC3E}">
        <p14:creationId xmlns:p14="http://schemas.microsoft.com/office/powerpoint/2010/main" val="3624716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6EAA6-4065-FC7D-49A0-D6CA99EE3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32028F-C131-1DF7-50A9-E11662CAFDE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6D978A-86F5-5430-1F82-41E9FC30A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AD2FC1-29EB-4184-BDD8-A4800E8F634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5EA1E4-B4B9-C4A6-5DC1-58918955093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DE625F-F8CD-60F6-339D-5DE5E60428FD}"/>
              </a:ext>
            </a:extLst>
          </p:cNvPr>
          <p:cNvSpPr txBox="1"/>
          <p:nvPr/>
        </p:nvSpPr>
        <p:spPr>
          <a:xfrm>
            <a:off x="803413" y="52994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9AA85D-2DA5-D527-7FF6-20360E31F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944" y="2233025"/>
            <a:ext cx="3619500" cy="361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7F89EA-2839-4A6F-AC70-DE0DCBA4E3A1}"/>
              </a:ext>
            </a:extLst>
          </p:cNvPr>
          <p:cNvSpPr txBox="1"/>
          <p:nvPr/>
        </p:nvSpPr>
        <p:spPr>
          <a:xfrm>
            <a:off x="6204030" y="1747777"/>
            <a:ext cx="74077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A. What Is a Learning Community?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structured, collaborative ecosystem where individuals: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Share knowledge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Solve problems together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Mentor each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Build collective capability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It is people-driven, purpose-driven, and process-supported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6089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7BB04-5737-9AE2-5613-A94BB19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10663B-AEF1-8BF6-189E-CDE4245AFF8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B4BABA-9A7B-F38E-A168-D9971B547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1B30D58-4920-A0FB-A3D4-F563656935D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A95A0D-B9A9-F96E-D28F-1E02760E6AD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409C8C-C5B1-5654-87BD-95016229F4A3}"/>
              </a:ext>
            </a:extLst>
          </p:cNvPr>
          <p:cNvSpPr txBox="1"/>
          <p:nvPr/>
        </p:nvSpPr>
        <p:spPr>
          <a:xfrm>
            <a:off x="803413" y="52994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E7855A-46FF-FCB2-12C4-20CD638577A1}"/>
              </a:ext>
            </a:extLst>
          </p:cNvPr>
          <p:cNvSpPr txBox="1"/>
          <p:nvPr/>
        </p:nvSpPr>
        <p:spPr>
          <a:xfrm>
            <a:off x="803413" y="1635347"/>
            <a:ext cx="7488620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Key Elements of a Sustainable Learning Community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Shared Purpose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Collective understanding of why the community exists.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Collaborative Structures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Peer learning, group discussions, knowledge-sharing circles.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Leadership &amp; Facilitation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Community champions, mentors, coordinators.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FE248F-EB4D-577D-5BE8-5E37C063E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477" y="2287583"/>
            <a:ext cx="4989282" cy="38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6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83B8-CDC2-134D-FC55-09796E04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F13FCB-E706-09F5-BF83-4942F94ACF5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29FD87-8CB8-75F9-C2A4-059C38D5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63E6E0-FFEC-911B-A496-8E558824421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EDB9A0-07D2-98BB-A605-68B08D84640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868D0-50EF-198D-0287-43AAE0E77F3C}"/>
              </a:ext>
            </a:extLst>
          </p:cNvPr>
          <p:cNvSpPr txBox="1"/>
          <p:nvPr/>
        </p:nvSpPr>
        <p:spPr>
          <a:xfrm>
            <a:off x="803413" y="52994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0C0F3-8EA6-31C5-01E6-CE062448DE37}"/>
              </a:ext>
            </a:extLst>
          </p:cNvPr>
          <p:cNvSpPr txBox="1"/>
          <p:nvPr/>
        </p:nvSpPr>
        <p:spPr>
          <a:xfrm>
            <a:off x="7005179" y="1574901"/>
            <a:ext cx="762522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4.Content Ecosystem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Curated knowledge assets, open resources, user-generated content.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Engagement Loops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Activities that keep members returning and contributing.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6. Recognition &amp; Incentives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Celebrating contributions, showcasing expertise.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7. Measurement &amp; Feedback Mechanisms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To evaluate effectiveness, experience, and impact.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7A149-DA0A-4039-8581-9DC7E6D3B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065" y="2533383"/>
            <a:ext cx="4813621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20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6CCA6-A132-E926-4C09-B858CCBA1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CA963E-4A63-7D2E-344D-AE885D29E25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44341A-7CD1-4F6C-363C-4C254DCB2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1EAC1B-0F6D-06E0-D02F-E41F4D21E97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C3E7A3-5A4A-1381-4D9A-3665D21EB83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458390-574D-4A94-6AAC-115F9230AF1B}"/>
              </a:ext>
            </a:extLst>
          </p:cNvPr>
          <p:cNvSpPr txBox="1"/>
          <p:nvPr/>
        </p:nvSpPr>
        <p:spPr>
          <a:xfrm>
            <a:off x="803413" y="437851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0FF9C4-9E98-43B5-20FB-F9A15058C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770" y="2581155"/>
            <a:ext cx="3013409" cy="3419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1CA0D1-B1C2-4EDA-84AC-76F369B57FB6}"/>
              </a:ext>
            </a:extLst>
          </p:cNvPr>
          <p:cNvSpPr txBox="1"/>
          <p:nvPr/>
        </p:nvSpPr>
        <p:spPr>
          <a:xfrm>
            <a:off x="432352" y="1428277"/>
            <a:ext cx="783197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C. The 5-Pillar Sustainable Learning Community Framework (SLCF)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Used globally to build thriving, long-term learning ecosystems: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P1 – Purpose 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Define the mission, goals, and value proposition.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P2 – People Engagement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Identify roles, communities of practice, champions, and peer supports.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P3 – Platforms &amp; Processes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Select tools, platforms, rituals, and workflows that sustain learning.</a:t>
            </a:r>
          </a:p>
        </p:txBody>
      </p:sp>
    </p:spTree>
    <p:extLst>
      <p:ext uri="{BB962C8B-B14F-4D97-AF65-F5344CB8AC3E}">
        <p14:creationId xmlns:p14="http://schemas.microsoft.com/office/powerpoint/2010/main" val="2917773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7D24C-35BE-16CE-0A1A-536FF6E0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9FEF7D-8C6E-9285-2A64-0F80C212927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23EEAB-F0F3-7814-47A3-6AC77570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A74A0E-8543-84F6-89A5-C048E869D7E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135629-FD84-FF2F-1464-46E01B53752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47A07-6DE2-468D-DD73-F824E905F784}"/>
              </a:ext>
            </a:extLst>
          </p:cNvPr>
          <p:cNvSpPr txBox="1"/>
          <p:nvPr/>
        </p:nvSpPr>
        <p:spPr>
          <a:xfrm>
            <a:off x="803413" y="529945"/>
            <a:ext cx="14047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1A9A8-7F93-D8C3-B29E-086BC3FF7DCE}"/>
              </a:ext>
            </a:extLst>
          </p:cNvPr>
          <p:cNvSpPr txBox="1"/>
          <p:nvPr/>
        </p:nvSpPr>
        <p:spPr>
          <a:xfrm>
            <a:off x="6559323" y="1963190"/>
            <a:ext cx="726766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P4 – Participation &amp; Practice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Create structured opportunities for interaction, sharing, and co-creation.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P5 – Performance Measurement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Use data to evaluate contribution, growth, and overall community health.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framework aligns with ISO 29993 expectations for structured, learner-centered ecosystems.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9CD91C-4C28-DE95-E652-41A8B45E0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333246"/>
            <a:ext cx="3563107" cy="356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62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78947-05C0-FE7D-219C-F50C82F31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C33B32-D542-A3EA-237C-68716284A3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5297DD-41EC-9D42-567C-895ECC2BB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F5053C-B11C-8D56-1395-2DD4BED6AE8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3E68FB-FBF0-2488-4484-2A687AC9136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F0595-DD6C-AA2A-9F61-ECCF14C1A809}"/>
              </a:ext>
            </a:extLst>
          </p:cNvPr>
          <p:cNvSpPr txBox="1"/>
          <p:nvPr/>
        </p:nvSpPr>
        <p:spPr>
          <a:xfrm>
            <a:off x="803413" y="446189"/>
            <a:ext cx="126480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Relevant Examples and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F5C5C3-AA00-4E73-878E-F58B86C4B6F6}"/>
              </a:ext>
            </a:extLst>
          </p:cNvPr>
          <p:cNvSpPr txBox="1"/>
          <p:nvPr/>
        </p:nvSpPr>
        <p:spPr>
          <a:xfrm>
            <a:off x="405102" y="1348562"/>
            <a:ext cx="909294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Case Study</a:t>
            </a:r>
            <a:r>
              <a:rPr lang="en-US" sz="2800" dirty="0">
                <a:latin typeface="Century Gothic" panose="020B0502020202020204" pitchFamily="34" charset="0"/>
              </a:rPr>
              <a:t>: Global FMCG Learning Circle Network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multinational company struggling with inconsistent capability development launched internal “Learning Circles” across 14 countries.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Within one year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Productivity increased by 18%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Onboarding time decreased by 30%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Employee-led micro-learning grew by 200%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Communities became the primary channel for problem-solving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Insight:</a:t>
            </a:r>
            <a:r>
              <a:rPr lang="en-US" sz="2800" dirty="0">
                <a:latin typeface="Century Gothic" panose="020B0502020202020204" pitchFamily="34" charset="0"/>
              </a:rPr>
              <a:t> People learn best from people facing similar challenges — communities turn learning into a shared journey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085D3-594B-47C8-B3E0-797D19061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723" y="2452541"/>
            <a:ext cx="4707048" cy="313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19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41D30-082B-1AA4-7C85-2BF85DC7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4574FF9-D0BA-586B-C7E7-0A21CBD24CF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2B6164-384A-D828-A920-AD6C3C26C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CF1BC5-A9B4-3A01-6632-49B22A6AA10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4F0C36-76CE-AF2B-92AD-1920C693713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7ADFB-EB52-F4CC-AD87-7F82C698AD35}"/>
              </a:ext>
            </a:extLst>
          </p:cNvPr>
          <p:cNvSpPr txBox="1"/>
          <p:nvPr/>
        </p:nvSpPr>
        <p:spPr>
          <a:xfrm>
            <a:off x="958494" y="439701"/>
            <a:ext cx="113211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13BB6-21F4-B787-68D3-E1101FE28F3F}"/>
              </a:ext>
            </a:extLst>
          </p:cNvPr>
          <p:cNvSpPr txBox="1"/>
          <p:nvPr/>
        </p:nvSpPr>
        <p:spPr>
          <a:xfrm>
            <a:off x="6303235" y="1639878"/>
            <a:ext cx="7598138" cy="620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Community Design Blueprint Canvas (CDBC)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Sections include: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Community Vision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Target Participants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Value Proposition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Activities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Roles &amp; Responsibilities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Tools &amp; Platforms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Governance Structure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Indicators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4B3B09-1833-B8F1-AED9-C4AC7B985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27" y="2047255"/>
            <a:ext cx="3866300" cy="38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27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14F63-B282-F205-8E69-3F7227280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6960F1-14E6-864D-D314-64603BD8E41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9CCF7-FEED-176D-19CA-6A6B07D8F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32C600-BB61-2873-C17D-48E72992F79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77D66-D2D7-6428-51EB-F9851B7D4D3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97DDAF-940F-ABFD-0058-DC59419B6AE6}"/>
              </a:ext>
            </a:extLst>
          </p:cNvPr>
          <p:cNvSpPr txBox="1"/>
          <p:nvPr/>
        </p:nvSpPr>
        <p:spPr>
          <a:xfrm>
            <a:off x="864705" y="389472"/>
            <a:ext cx="113211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2B1A4-8AA9-6398-431F-DC8E5E036903}"/>
              </a:ext>
            </a:extLst>
          </p:cNvPr>
          <p:cNvSpPr txBox="1"/>
          <p:nvPr/>
        </p:nvSpPr>
        <p:spPr>
          <a:xfrm>
            <a:off x="928913" y="1676857"/>
            <a:ext cx="6710378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Engagement Loop System (ELS)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Trigger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 need or challenge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Participate, share, discuss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Reward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Recognition, progress, resolution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Investment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Contribution, content creation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Return Loop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Members keep returning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F9885-1E50-C3F2-00C3-387779773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3372" y="2212263"/>
            <a:ext cx="4856805" cy="354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08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1C3F7-CB79-78CE-1DB0-68798286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F5F682-A702-2661-A293-0E190E8B9D3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D3B5CE-924F-C1F8-C686-F63CAB0B7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D5DCEE-5688-5110-CC17-9D154E219F1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02A18D-8B06-CED6-62C6-EC0A290728D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A9B4AD-922D-1B1A-8C49-9A308D6D4602}"/>
              </a:ext>
            </a:extLst>
          </p:cNvPr>
          <p:cNvSpPr txBox="1"/>
          <p:nvPr/>
        </p:nvSpPr>
        <p:spPr>
          <a:xfrm>
            <a:off x="946920" y="496892"/>
            <a:ext cx="113211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D77A5-F9D1-D684-523B-E15EF41FCA5F}"/>
              </a:ext>
            </a:extLst>
          </p:cNvPr>
          <p:cNvSpPr txBox="1"/>
          <p:nvPr/>
        </p:nvSpPr>
        <p:spPr>
          <a:xfrm>
            <a:off x="6979534" y="1996286"/>
            <a:ext cx="6316838" cy="472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90-Day Community Launch Plan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1: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Setup, recruitment, content seeding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2: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Community rituals, mentorship mapping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3: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Engagement acceleration, measurement, optimization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8BC42E-8400-D703-69E7-914652725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26" y="2786124"/>
            <a:ext cx="3715828" cy="371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18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1234C-AE68-9AAF-4EC2-177F6C6B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8D31D9-C050-9D85-E7D6-DE358B8ECC0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4A5D24-AE91-8ACC-9929-4F0E0980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8D76FB-77C3-5726-4E89-8CE880553A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A452DB-4261-A9AE-A959-3C587B0668D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6DFFE4-D683-076D-2F1C-FCC13BAC04E3}"/>
              </a:ext>
            </a:extLst>
          </p:cNvPr>
          <p:cNvSpPr txBox="1"/>
          <p:nvPr/>
        </p:nvSpPr>
        <p:spPr>
          <a:xfrm>
            <a:off x="803413" y="429894"/>
            <a:ext cx="10993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A3486C-0785-4E89-7B2B-B5629DF59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824" y="1489093"/>
            <a:ext cx="5043896" cy="5043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3F8D64-7117-4437-96D8-4018313829A1}"/>
              </a:ext>
            </a:extLst>
          </p:cNvPr>
          <p:cNvSpPr txBox="1"/>
          <p:nvPr/>
        </p:nvSpPr>
        <p:spPr>
          <a:xfrm>
            <a:off x="601883" y="1700897"/>
            <a:ext cx="755826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What problem in your organization could a learning community solve more effectively than traditional training?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Which groups naturally exchange knowledge — and could evolve into a formal community?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What barriers currently prevent people from engaging in shared learning?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As a Master Trainer, what role will you play in enabling the community to thrive without depending on you?</a:t>
            </a:r>
          </a:p>
        </p:txBody>
      </p:sp>
    </p:spTree>
    <p:extLst>
      <p:ext uri="{BB962C8B-B14F-4D97-AF65-F5344CB8AC3E}">
        <p14:creationId xmlns:p14="http://schemas.microsoft.com/office/powerpoint/2010/main" val="3170363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D6A9D-4F74-89B3-995A-8C1CBBBAD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7666659-32D7-24FE-85C6-1608B40B504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10DF1B-9248-6018-B969-CEBF74633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7EE043-9287-5FFC-5072-1DAB6961F98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D692B5-FC85-C300-DB6C-A09000EF4A2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DA9D23-3F00-3F78-2061-E2C75286DFAE}"/>
              </a:ext>
            </a:extLst>
          </p:cNvPr>
          <p:cNvSpPr txBox="1"/>
          <p:nvPr/>
        </p:nvSpPr>
        <p:spPr>
          <a:xfrm>
            <a:off x="803413" y="1533760"/>
            <a:ext cx="14020187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Design Your Learning Community Prototype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Community Design Blueprint Canvas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participants will: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a target group (e.g., new trainers, sales team, supervisors).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Define a clear purpose for their community.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3–5 key engagement rituals (e.g., weekly huddles, Q&amp;A hours, knowledge drops).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the roles required.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Outline the first 30 days of community launch activities.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will upload their canvas for feedback and refinement.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EBCA8-26EB-0DB0-958D-C517FD12F208}"/>
              </a:ext>
            </a:extLst>
          </p:cNvPr>
          <p:cNvSpPr txBox="1"/>
          <p:nvPr/>
        </p:nvSpPr>
        <p:spPr>
          <a:xfrm>
            <a:off x="803413" y="468106"/>
            <a:ext cx="108192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5851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CB0E4-C9EB-87E1-E603-099AD991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2B3181-6098-9ED2-18D7-C9861C623D7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F2ACA9-A3B0-E17A-1AFF-99B0C935F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232D49-7AC5-F801-AA96-DD8FD5A18EA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03CB6A-F4A0-4432-FFF6-F8C67840282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340715-2A60-9F80-6F25-A5BA10CF5440}"/>
              </a:ext>
            </a:extLst>
          </p:cNvPr>
          <p:cNvSpPr txBox="1"/>
          <p:nvPr/>
        </p:nvSpPr>
        <p:spPr>
          <a:xfrm>
            <a:off x="611431" y="1783575"/>
            <a:ext cx="731520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3-slide pitch deck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present your proposed learning community to leadership.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slides must include:</a:t>
            </a:r>
            <a:endParaRPr lang="en-US" sz="2800" b="0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problem your community will solve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purpose and value proposition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engagement and sustainability plan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0A0103-D5A9-1BD4-DFC0-96E964C5F077}"/>
              </a:ext>
            </a:extLst>
          </p:cNvPr>
          <p:cNvSpPr txBox="1"/>
          <p:nvPr/>
        </p:nvSpPr>
        <p:spPr>
          <a:xfrm>
            <a:off x="864705" y="498107"/>
            <a:ext cx="1016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AD4093-7CAB-3C1D-6E49-B7042C340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031" y="2098202"/>
            <a:ext cx="5423116" cy="38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20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D5DEF-CD33-36A1-B88F-639DAB79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38AEF6-938F-0BD7-9B7B-3FFB96999A8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E413F4-F84F-5505-2815-24BA74A3E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53328C-0EE3-FDC5-9F6D-FB7CD0B8F4B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B62FBD-996B-37CE-A02C-7DDEE4E085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E2C104-F78B-EFCE-10ED-E8BBFA6EDB81}"/>
              </a:ext>
            </a:extLst>
          </p:cNvPr>
          <p:cNvSpPr txBox="1"/>
          <p:nvPr/>
        </p:nvSpPr>
        <p:spPr>
          <a:xfrm>
            <a:off x="6296627" y="962916"/>
            <a:ext cx="8000311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Sustainable learning communities turn learning into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living, continuous ecosystem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a one-time intervention.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Successful communities require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clear purpose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structures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leadership roles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consistent rituals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SLCF provides a structured approach to design, launch, and sustain professional learning networks.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Communities thrive when members feel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ownership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value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connection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are architects of capability — and learning communities are their most powerful long-term legacy.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75C624-A1EF-2044-8473-77D3ABF0ACAE}"/>
              </a:ext>
            </a:extLst>
          </p:cNvPr>
          <p:cNvSpPr txBox="1"/>
          <p:nvPr/>
        </p:nvSpPr>
        <p:spPr>
          <a:xfrm>
            <a:off x="864705" y="48779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7F5E57-D77F-2B55-95B2-6D91D24EF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1965286"/>
            <a:ext cx="3743352" cy="374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30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04359-7CD9-DB52-F324-10DD273D3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5A6D3FA-7A7C-C7C6-2F80-2CB47995CB6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678E76-EEC2-DE94-8583-6FED4C825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BDFB85-00AD-5110-6C37-5F5F8FA807E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DEFE-E962-3CDF-FC97-646FD16F8F4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EAE61E-75E3-B68F-1260-8F2B6614CE80}"/>
              </a:ext>
            </a:extLst>
          </p:cNvPr>
          <p:cNvSpPr txBox="1"/>
          <p:nvPr/>
        </p:nvSpPr>
        <p:spPr>
          <a:xfrm>
            <a:off x="803413" y="42204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DE847-8FED-3AC3-6CD1-39F971815F15}"/>
              </a:ext>
            </a:extLst>
          </p:cNvPr>
          <p:cNvSpPr txBox="1"/>
          <p:nvPr/>
        </p:nvSpPr>
        <p:spPr>
          <a:xfrm>
            <a:off x="995975" y="1400291"/>
            <a:ext cx="7315200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1: Community Design Blueprint Canvas (CDBC)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Community Name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Purpose Statement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Target Members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Core Activities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Roles &amp; Responsibilities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Platforms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Governance Model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Success Metrics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5CACCA-B7F2-97E2-37FF-1F428C179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056" y="1807312"/>
            <a:ext cx="5021997" cy="50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8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AB4C7-7947-FF9B-24CC-033B832F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8B2956-1748-46FF-7D84-D0F599AF606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2FBB12-AA7E-F124-0C4A-7A4E6FEE4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F1D0EC-F6F3-63EA-6484-AB8569B07CA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671FBC-E168-116E-D0E0-8333FAF08A6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45AB1-F2DE-20B2-6531-3C5FC2F341B6}"/>
              </a:ext>
            </a:extLst>
          </p:cNvPr>
          <p:cNvSpPr txBox="1"/>
          <p:nvPr/>
        </p:nvSpPr>
        <p:spPr>
          <a:xfrm>
            <a:off x="1001486" y="56929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A5516-D20B-B583-C563-F290BEAC0B33}"/>
              </a:ext>
            </a:extLst>
          </p:cNvPr>
          <p:cNvSpPr txBox="1"/>
          <p:nvPr/>
        </p:nvSpPr>
        <p:spPr>
          <a:xfrm>
            <a:off x="6856255" y="2595837"/>
            <a:ext cx="7315200" cy="472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2: Engagement Ritual Checklist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Weekly knowledge share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coaching session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Monthly challenge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circle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Spotlight expert session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Resource drop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Member recognition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32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44C9A1-26D2-FF52-E86C-DFBF39C06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724" y="1871830"/>
            <a:ext cx="4637020" cy="465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66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B660B-4133-452A-852F-AA6281236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6501BC-7FCB-0954-E214-097C5F05BB9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64C7AC-7372-CC13-3613-781F62D21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E946CF-7DBA-980E-C4CB-48D281EEF7F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68140-B876-79BE-D7D4-F1F3784F689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9D9955-6DFD-E26F-A3FA-B6ED241CEBE8}"/>
              </a:ext>
            </a:extLst>
          </p:cNvPr>
          <p:cNvSpPr txBox="1"/>
          <p:nvPr/>
        </p:nvSpPr>
        <p:spPr>
          <a:xfrm>
            <a:off x="1001486" y="56929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42DB1-3685-CC09-2B09-C5A476263799}"/>
              </a:ext>
            </a:extLst>
          </p:cNvPr>
          <p:cNvSpPr txBox="1"/>
          <p:nvPr/>
        </p:nvSpPr>
        <p:spPr>
          <a:xfrm>
            <a:off x="235562" y="1482072"/>
            <a:ext cx="8400438" cy="669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3: 90-Day Community Launch Plan Template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1 – Setup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members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Launch communication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Seed core content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2 – Engagement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Establish rituals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Begin peer learning cycles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3A4D9F-6922-DE54-0237-91064B558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868" y="2653375"/>
            <a:ext cx="4513911" cy="45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09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03C9D-BEE1-5655-52D2-69151B5DE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CC4176-EC5E-9C59-E893-AD003720AE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C7265F-C2B1-6475-EC7E-729BC86AF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A832DA-10DE-BEAC-1E72-FB61A610BAD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52D8DE-7933-8B41-A681-DFDAEF7318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A5E6DF-5AE3-6CBA-BC10-6E2BD6AE31F2}"/>
              </a:ext>
            </a:extLst>
          </p:cNvPr>
          <p:cNvSpPr txBox="1"/>
          <p:nvPr/>
        </p:nvSpPr>
        <p:spPr>
          <a:xfrm>
            <a:off x="1001486" y="56929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3E8F3-7A7E-C026-C059-31AE8F32360A}"/>
              </a:ext>
            </a:extLst>
          </p:cNvPr>
          <p:cNvSpPr txBox="1"/>
          <p:nvPr/>
        </p:nvSpPr>
        <p:spPr>
          <a:xfrm>
            <a:off x="8076399" y="2823005"/>
            <a:ext cx="73152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Month 3 – Sustainability</a:t>
            </a:r>
            <a:endParaRPr lang="en-US" sz="2400" b="0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Introduce champions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 measurement tools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Gather and apply feedback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4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18855-B964-41E8-441C-08C54B59D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700" y="1838511"/>
            <a:ext cx="4392142" cy="4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0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30EDD-DDC3-B3E1-CC3E-F39289EA0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0B40022-F46B-FFB9-96A7-D2012A7F7C0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514BBC-CB58-BBE3-E207-4CDF6ECAF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55F6C9-BE26-D5AD-5329-A5C84274F68B}"/>
              </a:ext>
            </a:extLst>
          </p:cNvPr>
          <p:cNvSpPr/>
          <p:nvPr/>
        </p:nvSpPr>
        <p:spPr>
          <a:xfrm>
            <a:off x="-23901" y="22917"/>
            <a:ext cx="578777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93345F-EA50-3BD3-D96F-6E7A06AC7EA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4FB32-154E-AB24-26EE-FA99BB227CBD}"/>
              </a:ext>
            </a:extLst>
          </p:cNvPr>
          <p:cNvSpPr txBox="1"/>
          <p:nvPr/>
        </p:nvSpPr>
        <p:spPr>
          <a:xfrm>
            <a:off x="554876" y="389472"/>
            <a:ext cx="14465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3: MENTORSHIP &amp; TALENT DEVELOPMENT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59D85-96D2-9F84-67D3-6342FB9D7136}"/>
              </a:ext>
            </a:extLst>
          </p:cNvPr>
          <p:cNvSpPr txBox="1"/>
          <p:nvPr/>
        </p:nvSpPr>
        <p:spPr>
          <a:xfrm>
            <a:off x="554875" y="1240609"/>
            <a:ext cx="8966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Empowering Trainers as Change Agents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ECF604-E905-D9BD-6786-E74ECEE9D72D}"/>
              </a:ext>
            </a:extLst>
          </p:cNvPr>
          <p:cNvSpPr txBox="1"/>
          <p:nvPr/>
        </p:nvSpPr>
        <p:spPr>
          <a:xfrm>
            <a:off x="554875" y="1974876"/>
            <a:ext cx="1395941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role of trainers as organizational change agents and catalysts for transformation.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strategies to position trainers as influencers who drive behavioral, cultural, and performance change.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mechanisms that build trainer confidence, authority, and credibility in change initiatives.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Implement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coaching and mentorship interventions that equip trainers to lead change sustainably.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impact of trainers in organizational transformation using qualitative and quantitative metrics.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904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4E565-85CE-E11C-0B4F-38DAE5713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BB5C38-61E5-3F12-BE18-E5E87682BED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45A96-D7C5-2B45-F9EC-B0ABFA19E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72584EC-5607-E46B-BF22-CDFFB63D1C0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D1F6FB-0C63-AA18-9ED8-E0CC897A4D7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B2D7-6961-3590-6EE3-B3C229501AE3}"/>
              </a:ext>
            </a:extLst>
          </p:cNvPr>
          <p:cNvSpPr txBox="1"/>
          <p:nvPr/>
        </p:nvSpPr>
        <p:spPr>
          <a:xfrm>
            <a:off x="972457" y="909625"/>
            <a:ext cx="6007077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Quote: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"If you want to build a ship, don’t drum up people to collect wood; teach them to long for the vast and endless sea."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Antoine de Saint-Exupéry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often do your trainers inspire people to desire change — rather than simply comply with it?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8CD3B-BE30-4011-AA62-8F3C28739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052" y="1791905"/>
            <a:ext cx="4645789" cy="464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62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7EBCA-B6E2-380F-53A4-D40A2F2D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F12B83-95E4-91BF-DF9B-874BC894544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52B71-B3EB-59FC-89EC-BAE4A2A53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F0DB92A-6617-FE88-D391-6601BB9DD48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5DDA06-3891-8799-193F-E12AAFADC83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0840E6-D193-1514-1740-E3C82942B3D2}"/>
              </a:ext>
            </a:extLst>
          </p:cNvPr>
          <p:cNvSpPr txBox="1"/>
          <p:nvPr/>
        </p:nvSpPr>
        <p:spPr>
          <a:xfrm>
            <a:off x="188685" y="1110561"/>
            <a:ext cx="13672458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today are in constant transformation — digitalization, restructuring, new market demands, AI adoption, innovation pressures.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are no longer “content deliverers”; they are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frontline influencers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who: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Shape mindsets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Simplify transitions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confidence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 new behaviors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Reduce resistance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Accelerate adoption of new systems and processes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nurtured effectively, trainers become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most powerful internal change agents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bridging strategy and execution.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86B3F1-3606-3D2C-A0A3-960D5FCE531C}"/>
              </a:ext>
            </a:extLst>
          </p:cNvPr>
          <p:cNvSpPr txBox="1"/>
          <p:nvPr/>
        </p:nvSpPr>
        <p:spPr>
          <a:xfrm>
            <a:off x="864705" y="472383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867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CBD6-F78D-5506-51A3-17243416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D7D4401-38B6-B7D0-8FC1-68536436B8D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5E824E-FAD7-4D68-740C-DD7BDDE3F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07583C-4643-3C96-541C-0F45B9C3733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5D3934-F08E-6822-6807-60E3EDEEE65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EA2B4-A005-DCC5-1553-BBAA81849B19}"/>
              </a:ext>
            </a:extLst>
          </p:cNvPr>
          <p:cNvSpPr txBox="1"/>
          <p:nvPr/>
        </p:nvSpPr>
        <p:spPr>
          <a:xfrm>
            <a:off x="803413" y="448454"/>
            <a:ext cx="1431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3103C-E48C-7DE6-8DE3-59C32F785C73}"/>
              </a:ext>
            </a:extLst>
          </p:cNvPr>
          <p:cNvSpPr txBox="1"/>
          <p:nvPr/>
        </p:nvSpPr>
        <p:spPr>
          <a:xfrm>
            <a:off x="6273800" y="1347309"/>
            <a:ext cx="8559800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Who Is a Change Agent Trainer?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who: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Influences behavior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Improves systems adoption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Reinforces new mindsets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Bridges leadership vision and frontline reality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Models the desired ways of working</a:t>
            </a:r>
            <a:endParaRPr lang="en-U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They guide people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from what is familiar to what is necessary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15B489-A35E-F0FA-FD9F-D5AB362EA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39" y="2116342"/>
            <a:ext cx="31908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67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A8E31-C531-0883-5093-A48D02472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5A01AA-B431-5904-621E-F991776647D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9A1C24-64A5-3117-0FEB-AACDFE8C6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245ACA-ADDF-2154-FB38-7C3444F68C3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3C3BE1-7A36-E4CB-66E4-9FDA2D67D3D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EE23FC-7CBF-520C-61C2-F12BA5422CCD}"/>
              </a:ext>
            </a:extLst>
          </p:cNvPr>
          <p:cNvSpPr txBox="1"/>
          <p:nvPr/>
        </p:nvSpPr>
        <p:spPr>
          <a:xfrm>
            <a:off x="803413" y="585036"/>
            <a:ext cx="1431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BC9729-6AD0-CACE-C7E4-A3B7D431365D}"/>
              </a:ext>
            </a:extLst>
          </p:cNvPr>
          <p:cNvSpPr txBox="1"/>
          <p:nvPr/>
        </p:nvSpPr>
        <p:spPr>
          <a:xfrm>
            <a:off x="270977" y="1478865"/>
            <a:ext cx="9191171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The 4 Roles of Trainers as Change Agents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Sense-Maker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Helps employees understand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change is happening.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Skill-Builder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Equips people to perform new tasks confidently.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Motivator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Reduces fear, resistance, and uncertainty.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Reinforcement Partner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Encourages and supports new behaviors until they stick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378D7D-D8DD-CD58-CCAD-5A7C6D8B9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181" y="1986961"/>
            <a:ext cx="4526417" cy="459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32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09DE-6B98-64F2-B27B-76F6882A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E789398-AEC0-23F2-A0F5-2185E653B7F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851D9-482D-BD6B-26FC-610724088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87DB72-48D1-7485-D6FA-9D872580AC6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159E1F-3FD6-2B8C-B709-A6A84220FB2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B00B7F-C10E-6AE0-6D36-3EFE1A3E714B}"/>
              </a:ext>
            </a:extLst>
          </p:cNvPr>
          <p:cNvSpPr txBox="1"/>
          <p:nvPr/>
        </p:nvSpPr>
        <p:spPr>
          <a:xfrm>
            <a:off x="864705" y="479166"/>
            <a:ext cx="1431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32D41-82FA-C4EF-C1A8-828E0ED6EA84}"/>
              </a:ext>
            </a:extLst>
          </p:cNvPr>
          <p:cNvSpPr txBox="1"/>
          <p:nvPr/>
        </p:nvSpPr>
        <p:spPr>
          <a:xfrm>
            <a:off x="6125028" y="1308950"/>
            <a:ext cx="8846455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The Change Influence Framework (CIF)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global, behavior-centered model for empowering trainer influence: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Clarity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Communicate the purpose, vision, and benefits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Create competence through practice and coaching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Reinforce behaviors regularly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Culture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Shape peer learning and collective adoption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Credibility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Build trust through expertise, authenticity, and reliability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7ABCEC-7931-4E84-FE7C-AB0639CA0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72" y="2127329"/>
            <a:ext cx="4623209" cy="4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6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637A8-AE72-BDB1-8914-BB67890F2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BAFD542-86E0-1641-64A4-EDC6E03C2B7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9C49F9-340D-8F79-9210-016EA5B05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9AC238-3134-1FAC-FCC7-5A09EE34839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3BC019-D4F4-7BF9-A1CA-A3440E9CFE0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3F070-8F02-8718-E62F-D696361487C6}"/>
              </a:ext>
            </a:extLst>
          </p:cNvPr>
          <p:cNvSpPr txBox="1"/>
          <p:nvPr/>
        </p:nvSpPr>
        <p:spPr>
          <a:xfrm>
            <a:off x="803413" y="585036"/>
            <a:ext cx="14311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37027-B31C-517D-E244-42A2F28CBA76}"/>
              </a:ext>
            </a:extLst>
          </p:cNvPr>
          <p:cNvSpPr txBox="1"/>
          <p:nvPr/>
        </p:nvSpPr>
        <p:spPr>
          <a:xfrm>
            <a:off x="554877" y="1822695"/>
            <a:ext cx="7512678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The Trainer Change Readiness Model (TCRM)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must be developed across four levels: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Awareness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Understand change dynamics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Adopt change personally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Equip others effectively</a:t>
            </a:r>
          </a:p>
          <a:p>
            <a:pPr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Advocacy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Lead and propel change across the organization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403E1C-7C0D-8BD3-67BB-C8D40D91E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863" y="2757978"/>
            <a:ext cx="36195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50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071FB-D83B-668D-718F-7FE954CF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66A40C-8388-FBB5-00D4-C31726203FC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1316F8-755D-0910-6688-5EBBB385A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4E2627-2440-DF6E-95A0-3536F3D0949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B3C163-B268-5D81-A73F-85A5E04A018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787150-64CE-5A83-F5C4-EC527D87FFB8}"/>
              </a:ext>
            </a:extLst>
          </p:cNvPr>
          <p:cNvSpPr txBox="1"/>
          <p:nvPr/>
        </p:nvSpPr>
        <p:spPr>
          <a:xfrm>
            <a:off x="864705" y="43773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Case Study / Scenario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DD05B5-6DEB-A3AA-83E5-CFF609F62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494" y="2145571"/>
            <a:ext cx="4320275" cy="432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AD8083-A255-4015-8D31-5453023FE025}"/>
              </a:ext>
            </a:extLst>
          </p:cNvPr>
          <p:cNvSpPr txBox="1"/>
          <p:nvPr/>
        </p:nvSpPr>
        <p:spPr>
          <a:xfrm>
            <a:off x="328527" y="1503391"/>
            <a:ext cx="810976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Case Study</a:t>
            </a:r>
            <a:r>
              <a:rPr lang="en-US" sz="2800" dirty="0">
                <a:latin typeface="Century Gothic" panose="020B0502020202020204" pitchFamily="34" charset="0"/>
              </a:rPr>
              <a:t>: Digital Transformation Rollout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global logistics company introduced a new digital operations system. Adoption was slow and resistance was high until the internal trainers were repositioned as change agents.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What changed?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Trainers led small group Q&amp;A sessions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Shared micro-success stories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Provided one-on-one coaching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Used the CIF framework to reinforce behaviors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Led feedback loops to leadership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485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6138E-DA5A-7D75-57D0-3AF19203D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F4BB2E7-DFDF-272B-593A-3816DCC6317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25309E-3CE4-B85C-1B5A-9E6CACEE6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EE371C-5085-CCB0-43AA-B9A22BBB538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869B8-A033-2553-7C81-37C4A6218AE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6F9D3-F5D1-87E2-25D3-FFCC0FCF7FCA}"/>
              </a:ext>
            </a:extLst>
          </p:cNvPr>
          <p:cNvSpPr txBox="1"/>
          <p:nvPr/>
        </p:nvSpPr>
        <p:spPr>
          <a:xfrm>
            <a:off x="6056956" y="2175387"/>
            <a:ext cx="73152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System adoption improved by 47% in 60 days.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Employee confidence increased by 30%.</a:t>
            </a:r>
            <a:endParaRPr lang="en-US" sz="2800" dirty="0"/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Insight: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When trainers become influencers, change becomes sustainable.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7AE84-5B87-7B4A-DB78-019B3E2EECC0}"/>
              </a:ext>
            </a:extLst>
          </p:cNvPr>
          <p:cNvSpPr txBox="1"/>
          <p:nvPr/>
        </p:nvSpPr>
        <p:spPr>
          <a:xfrm>
            <a:off x="864705" y="50168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Case Study / Scenario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9F333-5187-3B61-C97B-DBCD76242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05" y="1790679"/>
            <a:ext cx="4424925" cy="44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28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0F05C-FF3A-0FD9-3733-0F749F946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27D123-D86C-063C-4FE1-15C2F4B0C07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7B42C5-32D4-24D7-CAC0-4414FB344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70863E-89E9-5357-9140-7D3EC5EAAFE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F97BC9-6CA2-7E62-35F3-84F9F7B79A0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62C35-3BF0-9443-3A9E-6730768D5848}"/>
              </a:ext>
            </a:extLst>
          </p:cNvPr>
          <p:cNvSpPr txBox="1"/>
          <p:nvPr/>
        </p:nvSpPr>
        <p:spPr>
          <a:xfrm>
            <a:off x="803413" y="443550"/>
            <a:ext cx="9608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571766-8684-66F3-963A-DBA547C6B9B2}"/>
              </a:ext>
            </a:extLst>
          </p:cNvPr>
          <p:cNvSpPr txBox="1"/>
          <p:nvPr/>
        </p:nvSpPr>
        <p:spPr>
          <a:xfrm>
            <a:off x="696686" y="1527319"/>
            <a:ext cx="8906642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Trainer Change Agent Profile Assessment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Rate 1–5 on: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Communication clarity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Empathy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Change storytelling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Problem-solving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adaptability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presence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Credibility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Resilience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B82958-262C-4EA6-22FC-627B1C34B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605" y="1997866"/>
            <a:ext cx="4454487" cy="445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56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9AE5B-112D-119B-F276-527957D35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3DCFE0-E786-0E92-AC3F-127A4C429FA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BBD2E6-3AF4-9732-54BA-21EE60457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FE7B3C-B1D7-8C7D-7967-CEEB65F6AB9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DB7582-6FEE-31BF-BE5A-2ADF8D2B59A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0C856-F2D1-5FB5-DD4F-3DEF19773BFD}"/>
              </a:ext>
            </a:extLst>
          </p:cNvPr>
          <p:cNvSpPr txBox="1"/>
          <p:nvPr/>
        </p:nvSpPr>
        <p:spPr>
          <a:xfrm>
            <a:off x="864705" y="396182"/>
            <a:ext cx="115969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494139-47A1-B2B9-5909-D7B2F2ED7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66" y="2095448"/>
            <a:ext cx="4484101" cy="44841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B3707E-B386-4232-9F02-D07AFDDA78C3}"/>
              </a:ext>
            </a:extLst>
          </p:cNvPr>
          <p:cNvSpPr txBox="1"/>
          <p:nvPr/>
        </p:nvSpPr>
        <p:spPr>
          <a:xfrm>
            <a:off x="6888354" y="1407051"/>
            <a:ext cx="71763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Tool 2: The Change Storytelling Template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Current Reality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B. Reason for Change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C. Vision for the Future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D. What It Means for You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E. Success Stories / Wins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F. Next Steps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Tool 3: Change Reinforcement Plan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Weekly check-ins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Micro-learning nudges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Peer learning circles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Quick wins tracking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Behavioral reinforcement scripts</a:t>
            </a:r>
          </a:p>
        </p:txBody>
      </p:sp>
    </p:spTree>
    <p:extLst>
      <p:ext uri="{BB962C8B-B14F-4D97-AF65-F5344CB8AC3E}">
        <p14:creationId xmlns:p14="http://schemas.microsoft.com/office/powerpoint/2010/main" val="3683779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DDA4B-23DE-ABF2-F530-721ACE6B6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43E485-726E-D0A9-F4F0-CEDDBE510F4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4839FD-E1B8-8A06-F120-6582ECC12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3D924B-F0C8-0B18-AE91-9E02861E0A4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A1C98-304B-E0E0-F93E-F687A05556A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559257-C585-8A05-6B1C-36B3A76FD58F}"/>
              </a:ext>
            </a:extLst>
          </p:cNvPr>
          <p:cNvSpPr txBox="1"/>
          <p:nvPr/>
        </p:nvSpPr>
        <p:spPr>
          <a:xfrm>
            <a:off x="803413" y="409065"/>
            <a:ext cx="9608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A1323-B3A2-1693-61CE-CA8776F4DBFE}"/>
              </a:ext>
            </a:extLst>
          </p:cNvPr>
          <p:cNvSpPr txBox="1"/>
          <p:nvPr/>
        </p:nvSpPr>
        <p:spPr>
          <a:xfrm>
            <a:off x="1146077" y="1461413"/>
            <a:ext cx="6342744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4: Change Coaching Questions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concerns you the most about this change?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strengths can you use to adapt successfully?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early wins can you aim for?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support do you need from me as your trainer?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9A098F-DADA-A244-3FF7-D0A576263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404" y="1843540"/>
            <a:ext cx="4616611" cy="46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7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8DCDE-8E82-0C3C-44DC-68D4E2588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25ACE3-C73D-0EBD-2CEC-3E9BFF29007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D0DB80-BDBC-C9FE-719D-84DCC736E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D4453C-C432-E595-257A-96CFF0FC059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BDAA6B-C7DB-3E91-0850-15E6CAD0789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E787E-49EF-92F5-9E8A-40E56C2083FD}"/>
              </a:ext>
            </a:extLst>
          </p:cNvPr>
          <p:cNvSpPr txBox="1"/>
          <p:nvPr/>
        </p:nvSpPr>
        <p:spPr>
          <a:xfrm>
            <a:off x="6905576" y="1978578"/>
            <a:ext cx="6590588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have you personally reacted to organizational change in the past?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of the four change agent roles do you naturally excel in?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barriers prevent your trainers from becoming credible change agents?</a:t>
            </a:r>
          </a:p>
          <a:p>
            <a:pPr marL="342900" indent="-34290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can you build a culture where trainers influence — not instruct?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098A7-56E4-6251-4A71-8447EDEE136D}"/>
              </a:ext>
            </a:extLst>
          </p:cNvPr>
          <p:cNvSpPr txBox="1"/>
          <p:nvPr/>
        </p:nvSpPr>
        <p:spPr>
          <a:xfrm>
            <a:off x="803413" y="427252"/>
            <a:ext cx="11298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02ECD1-E184-66F2-E7D1-6236C9741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36" y="1894807"/>
            <a:ext cx="4485182" cy="44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40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698C1-8DD1-437F-29D3-22B99FE45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1E00C3-A708-DEF9-C72B-19F4FE65A2E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64B500-0444-9A34-61D8-EECA30904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54AF04-1C84-DC03-7215-0B1DD3BCA58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37CE13-1F8D-7A89-6262-D723971C618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03CDA-71A7-AA52-74D3-DA6DD309B8E8}"/>
              </a:ext>
            </a:extLst>
          </p:cNvPr>
          <p:cNvSpPr txBox="1"/>
          <p:nvPr/>
        </p:nvSpPr>
        <p:spPr>
          <a:xfrm>
            <a:off x="696686" y="1661468"/>
            <a:ext cx="8366291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Change Influence Scenario Design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Participants will: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Select a real or hypothetical upcoming change in their organization.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Map out how trainers will act as change agents using the CIF framework.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one 2–3 minute “change story” script that trainers can use.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14-day reinforcement plan for the change.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4F2179-FC70-0F61-F898-6EC7D21A6DE4}"/>
              </a:ext>
            </a:extLst>
          </p:cNvPr>
          <p:cNvSpPr txBox="1"/>
          <p:nvPr/>
        </p:nvSpPr>
        <p:spPr>
          <a:xfrm>
            <a:off x="856343" y="395453"/>
            <a:ext cx="995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1138D4-F94C-7EFE-9A24-E12927E2B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787" y="2739612"/>
            <a:ext cx="4238928" cy="334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27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14146-0174-8FD9-B7AC-7169F61A7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9AE29DE-814E-8A76-4EA2-5DF770D6CF1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BD56DF-7ADE-2195-29B5-BDC1816F9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F6F6BD-4993-7FA2-EF01-972582B4865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A883B6-38D7-BF8E-8F61-9E17D879127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FDE9A-9AD2-FA96-7B92-22A58CAA72E5}"/>
              </a:ext>
            </a:extLst>
          </p:cNvPr>
          <p:cNvSpPr txBox="1"/>
          <p:nvPr/>
        </p:nvSpPr>
        <p:spPr>
          <a:xfrm>
            <a:off x="986971" y="1529666"/>
            <a:ext cx="601571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 short (2–3 minute) video where you: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Describe a change initiative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Explain how trainers will lead it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one change storytelling technique</a:t>
            </a:r>
          </a:p>
          <a:p>
            <a:pPr marL="457200" indent="-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Outline the next step you will take to enable adoption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D7BE38-F300-49E8-8197-4015FFCE6EFC}"/>
              </a:ext>
            </a:extLst>
          </p:cNvPr>
          <p:cNvSpPr txBox="1"/>
          <p:nvPr/>
        </p:nvSpPr>
        <p:spPr>
          <a:xfrm>
            <a:off x="986971" y="526263"/>
            <a:ext cx="100148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57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6AE39-E08F-D9BF-9EA8-2D52EFF9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E553A32-973F-8403-DB3A-B21100DDDD4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68D953-EE58-B6D7-7432-762C25751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196A2F-6201-515F-F514-EE756B6BB07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31D6B0-8DAD-98E9-F683-94EA241E7F4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FB87F-987B-344F-282F-F61180F14147}"/>
              </a:ext>
            </a:extLst>
          </p:cNvPr>
          <p:cNvSpPr txBox="1"/>
          <p:nvPr/>
        </p:nvSpPr>
        <p:spPr>
          <a:xfrm>
            <a:off x="6299200" y="1349056"/>
            <a:ext cx="83312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are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influencers and catalysts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not content deliverers.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Change leadership requires clarity, confidence-building, and reinforcement.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Empowered trainers accelerate transformation by shaping culture and behaviors.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Sustainable change depends on community, collaboration, and credible role models.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must design processes that allow trainers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change with competence and confidence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867164-2130-4E9A-7D49-4031E00C176B}"/>
              </a:ext>
            </a:extLst>
          </p:cNvPr>
          <p:cNvSpPr txBox="1"/>
          <p:nvPr/>
        </p:nvSpPr>
        <p:spPr>
          <a:xfrm>
            <a:off x="864705" y="405605"/>
            <a:ext cx="73877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A4A83A-21F4-900B-1E03-3745B7720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14" y="2180053"/>
            <a:ext cx="5296655" cy="393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66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19C2B-0589-C545-87CF-25CD5765C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02B56E-B55C-A8B3-7376-15029B0F617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649CD1-263D-4BF2-5779-6F0C3AF4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B6F24D-BDA0-DFD1-C3D1-FA4929B1E6C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401C39-11BF-0E19-E9E1-E42C4E6D254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35E05-F2CD-E7F4-59E6-57F0D83522CB}"/>
              </a:ext>
            </a:extLst>
          </p:cNvPr>
          <p:cNvSpPr txBox="1"/>
          <p:nvPr/>
        </p:nvSpPr>
        <p:spPr>
          <a:xfrm>
            <a:off x="864705" y="366438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BA74AA-5448-BED6-FF37-2D2A20F10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14548"/>
              </p:ext>
            </p:extLst>
          </p:nvPr>
        </p:nvGraphicFramePr>
        <p:xfrm>
          <a:off x="803413" y="2260268"/>
          <a:ext cx="7689238" cy="553720"/>
        </p:xfrm>
        <a:graphic>
          <a:graphicData uri="http://schemas.openxmlformats.org/drawingml/2006/table">
            <a:tbl>
              <a:tblPr/>
              <a:tblGrid>
                <a:gridCol w="2425627">
                  <a:extLst>
                    <a:ext uri="{9D8B030D-6E8A-4147-A177-3AD203B41FA5}">
                      <a16:colId xmlns:a16="http://schemas.microsoft.com/office/drawing/2014/main" val="1853288292"/>
                    </a:ext>
                  </a:extLst>
                </a:gridCol>
                <a:gridCol w="2013271">
                  <a:extLst>
                    <a:ext uri="{9D8B030D-6E8A-4147-A177-3AD203B41FA5}">
                      <a16:colId xmlns:a16="http://schemas.microsoft.com/office/drawing/2014/main" val="1830530829"/>
                    </a:ext>
                  </a:extLst>
                </a:gridCol>
                <a:gridCol w="1964758">
                  <a:extLst>
                    <a:ext uri="{9D8B030D-6E8A-4147-A177-3AD203B41FA5}">
                      <a16:colId xmlns:a16="http://schemas.microsoft.com/office/drawing/2014/main" val="499511825"/>
                    </a:ext>
                  </a:extLst>
                </a:gridCol>
                <a:gridCol w="1285582">
                  <a:extLst>
                    <a:ext uri="{9D8B030D-6E8A-4147-A177-3AD203B41FA5}">
                      <a16:colId xmlns:a16="http://schemas.microsoft.com/office/drawing/2014/main" val="2750323738"/>
                    </a:ext>
                  </a:extLst>
                </a:gridCol>
              </a:tblGrid>
              <a:tr h="34147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Competency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Definition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Score 1–5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Notes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82120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83A4541-F04E-24D6-C36C-0713808AC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13" y="1460539"/>
            <a:ext cx="9393918" cy="938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77744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1: Trainer Change Agent Profile Assessment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3B35AC-DE7A-2FCF-A652-FF0CE099B44E}"/>
              </a:ext>
            </a:extLst>
          </p:cNvPr>
          <p:cNvSpPr txBox="1"/>
          <p:nvPr/>
        </p:nvSpPr>
        <p:spPr>
          <a:xfrm>
            <a:off x="832215" y="3323100"/>
            <a:ext cx="7976120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2: Change Story Script Template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current situation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Why change is needed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the future looks like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people need to do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success will look like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endParaRPr lang="en-US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endParaRPr lang="en-US" b="1" dirty="0"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939A45-6F0B-DA86-7F23-248E0C685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171" y="2692977"/>
            <a:ext cx="4229813" cy="42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92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2DD34-0192-47FD-496E-11A05B218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5B614E5-74CA-408C-DEB2-B3B38401410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D0C61C-7176-6624-302D-1B58DA6AE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B73C513-F432-6432-3747-DC15A8D0356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D86EFC-010B-775E-4D10-62BF3E10F41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DCA04-62C9-0B51-F403-2DFA4084901D}"/>
              </a:ext>
            </a:extLst>
          </p:cNvPr>
          <p:cNvSpPr txBox="1"/>
          <p:nvPr/>
        </p:nvSpPr>
        <p:spPr>
          <a:xfrm>
            <a:off x="864705" y="44283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3BC06-439A-C389-6FC2-1A588A4E1F6E}"/>
              </a:ext>
            </a:extLst>
          </p:cNvPr>
          <p:cNvSpPr txBox="1"/>
          <p:nvPr/>
        </p:nvSpPr>
        <p:spPr>
          <a:xfrm>
            <a:off x="6796359" y="2173857"/>
            <a:ext cx="7315200" cy="331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3: 14-Day Reinforcement Plan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1: Kick-off story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3: Quick win showcase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5: FAQ session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7: Peer circle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10: Skill challenge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Day 14: Celebration +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9E00FC-0C8F-2B93-6F9C-89FC403A9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31" y="1900641"/>
            <a:ext cx="4777659" cy="477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60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1FFA7-FA73-3744-1FFB-C1426799C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B239789-23E7-D784-1B9E-5400DF78098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2225AE-2A37-B51F-1E17-8C73CEE60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F012F8-61CE-C273-D810-A3536D21587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30497A-9B98-05F9-BA58-75028DF7B5B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9C6DEF-77CA-4643-088D-4F1CD960DB07}"/>
              </a:ext>
            </a:extLst>
          </p:cNvPr>
          <p:cNvSpPr txBox="1"/>
          <p:nvPr/>
        </p:nvSpPr>
        <p:spPr>
          <a:xfrm>
            <a:off x="864705" y="527077"/>
            <a:ext cx="140151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CAPSTONE &amp; PROFESSIONAL BRANDING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E6D444-BD29-007E-137C-8C35DD950D33}"/>
              </a:ext>
            </a:extLst>
          </p:cNvPr>
          <p:cNvSpPr txBox="1"/>
          <p:nvPr/>
        </p:nvSpPr>
        <p:spPr>
          <a:xfrm>
            <a:off x="149762" y="1276046"/>
            <a:ext cx="138269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1: Capstone Project — Design and Deliver a Train-the-Trainer Program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CA1C15-67C9-C3D2-52E7-B7D30B236DFD}"/>
              </a:ext>
            </a:extLst>
          </p:cNvPr>
          <p:cNvSpPr txBox="1"/>
          <p:nvPr/>
        </p:nvSpPr>
        <p:spPr>
          <a:xfrm>
            <a:off x="430932" y="2204088"/>
            <a:ext cx="744132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endParaRPr lang="en-US" sz="28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Capstone lesson, Train-the-Trainer (TTT) program.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complete, end-to-end TTT intervention using globally accepted instructional design methodologies.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facilitator resources, assessments, tools, and materials demonstrating advanced training leadership.</a:t>
            </a:r>
          </a:p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B80D47-67A7-DF97-48E4-929695800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2748" y="2670182"/>
            <a:ext cx="4040271" cy="368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66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A6967-2A4B-CD44-1133-EDE0181F6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5CA9EE-D642-FB72-4EF4-474AC76FBCC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731C4-F8E6-B2D6-1332-8CC66F6D8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BC5E5D-C00A-C0D6-9620-00549338FB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B11D9A-1597-FB24-C946-ED94253CD33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2C1BE-9EBD-3AAB-BAF3-E207224377E5}"/>
              </a:ext>
            </a:extLst>
          </p:cNvPr>
          <p:cNvSpPr txBox="1"/>
          <p:nvPr/>
        </p:nvSpPr>
        <p:spPr>
          <a:xfrm>
            <a:off x="5568082" y="2136622"/>
            <a:ext cx="876562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Deliver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professional-level TTT session demonstrating facilitation mastery, engagement strategies, and learner experience expertise.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 TTT program using Kirkpatrick Level 1–4 metrics and propose continuous improvement recommendations.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Present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robust TTT portfolio that reinforces their professional brand as a globally competent Master Trainer.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8EC17-B660-DE67-DDBF-8F1E1ED75F93}"/>
              </a:ext>
            </a:extLst>
          </p:cNvPr>
          <p:cNvSpPr txBox="1"/>
          <p:nvPr/>
        </p:nvSpPr>
        <p:spPr>
          <a:xfrm>
            <a:off x="864705" y="427634"/>
            <a:ext cx="7788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1B49C0-BAA4-BF9A-8D18-A38F7C36D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7" y="2943182"/>
            <a:ext cx="4034659" cy="302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11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C85D8-E237-8D8F-1A64-C1969E22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17F20-CCAD-CDB6-3967-E998BD5FCF0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F3F94C-63F2-057E-B807-FF33C6D22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9EB5E0-0F3A-4E6D-26D7-BC10DD07CE2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DFF616-7E47-D3C2-C0A2-7F8ADEAF9CC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80E45-F677-4FD8-502F-450D015CCE13}"/>
              </a:ext>
            </a:extLst>
          </p:cNvPr>
          <p:cNvSpPr txBox="1"/>
          <p:nvPr/>
        </p:nvSpPr>
        <p:spPr>
          <a:xfrm>
            <a:off x="1056290" y="802829"/>
            <a:ext cx="7555275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uote: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"The best leaders create more leaders, not followers."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Ralph Nader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Thought-Provoking Question: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someone replicated your training style tomorrow, would they produce excellence — or simply copy techniques without mastery?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Capstone ensures you produce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who train with your level of excellence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DEEBE-D84F-FD38-76AE-2050FE795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979" y="2012851"/>
            <a:ext cx="4306926" cy="430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05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0AE9B-27EF-978A-1249-B1EDED39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69170E-44AD-D53C-D149-BBBF5E1D689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E99CC7-DF3B-A454-6ACA-2A8EDC13D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3721DD-E3CA-AEA6-86A6-60FA37295A5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F6B888-4983-93E0-A267-9A4F83AB552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A7983B-E6F8-F336-6115-FB3FC8DAFF6E}"/>
              </a:ext>
            </a:extLst>
          </p:cNvPr>
          <p:cNvSpPr txBox="1"/>
          <p:nvPr/>
        </p:nvSpPr>
        <p:spPr>
          <a:xfrm>
            <a:off x="950722" y="49073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AF749-BFDD-4CB2-F8BF-EDCFF305CE8B}"/>
              </a:ext>
            </a:extLst>
          </p:cNvPr>
          <p:cNvSpPr txBox="1"/>
          <p:nvPr/>
        </p:nvSpPr>
        <p:spPr>
          <a:xfrm>
            <a:off x="6133983" y="1812469"/>
            <a:ext cx="73152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Organizations need internal trainers who are: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Confident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Consistent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Aligned with business expectations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Able to scale organizational learning rapidly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D21EDC-DF9E-E138-DE1F-E597CB13E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22" y="2306781"/>
            <a:ext cx="3980094" cy="293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09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E5C74-3118-0473-4580-6FCBE8AD6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C2C9CD-AA61-F817-473A-A57616270FC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7ABAD8-CE67-8DD8-E15A-8B5E207E4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A308C1-6363-3388-7F83-EAB12593923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E487B3-47B7-612A-93A0-8BE9519C4A0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3F7F13-F56C-7592-CAEA-A058C76F5A6A}"/>
              </a:ext>
            </a:extLst>
          </p:cNvPr>
          <p:cNvSpPr txBox="1"/>
          <p:nvPr/>
        </p:nvSpPr>
        <p:spPr>
          <a:xfrm>
            <a:off x="864705" y="455532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10C47-6A77-41FF-482E-E5892D05E03B}"/>
              </a:ext>
            </a:extLst>
          </p:cNvPr>
          <p:cNvSpPr txBox="1"/>
          <p:nvPr/>
        </p:nvSpPr>
        <p:spPr>
          <a:xfrm>
            <a:off x="334958" y="1411907"/>
            <a:ext cx="862065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Designing a Train-the-Trainer program is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ultimate test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of Master Trainer capability.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proves you can: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 learning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others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systems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Drive capability maturity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Multiply organizational impact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Capstone project becomes your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signature professional artifact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strengthening your global brand.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642E2F-7EFB-9E5D-6B05-3AB6AF5CC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182" y="1684050"/>
            <a:ext cx="4369509" cy="436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77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D2CFA-214E-E8C9-3C6A-F0D74607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F43EEC-AC5A-8977-B36F-DA5549566A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D75B2B-0379-C129-AFF8-EF2981579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1CBB4A-1B1F-C311-B072-DCBC9893262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6CAD96-B73B-A858-A6F7-4CC04A59686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BFD1AB-71C0-C93D-58E3-A04A64EDAD0E}"/>
              </a:ext>
            </a:extLst>
          </p:cNvPr>
          <p:cNvSpPr txBox="1"/>
          <p:nvPr/>
        </p:nvSpPr>
        <p:spPr>
          <a:xfrm>
            <a:off x="803413" y="567203"/>
            <a:ext cx="14456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AFA2B-4384-77A6-09F6-3FEA9F564184}"/>
              </a:ext>
            </a:extLst>
          </p:cNvPr>
          <p:cNvSpPr txBox="1"/>
          <p:nvPr/>
        </p:nvSpPr>
        <p:spPr>
          <a:xfrm>
            <a:off x="5108449" y="1322389"/>
            <a:ext cx="9478158" cy="7068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What Makes a World-Class TTT Program?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high-performing TTT program includes: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 clarity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What trainers must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Robust content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Methods, models, facilitation, adult learning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Practice-based learning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Rehearsals, simulations, micro-teaching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Standards &amp; certification criteria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and assessment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Tools trainers will use daily in the job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Sustainability mechanisms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Communities, mentoring, competency tracking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0CCDCB-7BF9-D0E0-198A-64C869C6D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16" y="1926719"/>
            <a:ext cx="3440824" cy="344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22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7AD8-BCB0-6F2D-9839-7FFA01FCE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4B93778-5209-FB12-C855-ED2FED9DCAA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D54E0B-B04D-FF80-BDCD-131149362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48F693-C0C2-2F99-AD16-B98064523A5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EDBCA1-5DD3-020E-23F8-74361D8B0C3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B7916B-697F-CA6E-0904-DBC6759497D9}"/>
              </a:ext>
            </a:extLst>
          </p:cNvPr>
          <p:cNvSpPr txBox="1"/>
          <p:nvPr/>
        </p:nvSpPr>
        <p:spPr>
          <a:xfrm>
            <a:off x="803413" y="544285"/>
            <a:ext cx="14456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F89034-47E8-0D03-F32C-250548141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012" y="2599177"/>
            <a:ext cx="6407155" cy="41309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1EB4D9-3852-4F15-A3EE-DFA8E241483B}"/>
              </a:ext>
            </a:extLst>
          </p:cNvPr>
          <p:cNvSpPr txBox="1"/>
          <p:nvPr/>
        </p:nvSpPr>
        <p:spPr>
          <a:xfrm>
            <a:off x="554876" y="1088571"/>
            <a:ext cx="7627717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sz="2800" b="1" dirty="0">
                <a:latin typeface="Century Gothic" panose="020B0502020202020204" pitchFamily="34" charset="0"/>
              </a:rPr>
              <a:t>B. Minimum Components of a Complete TTT Program (ISO 29993 Compliant)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Program Overview and Rationale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Trainer Competency Framework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Curriculum Mapping (Modules, Lessons, Outcomes)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Learning Experience Architecture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Facilitator Guide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Learner Workbook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Assessment Framework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Certification Rubric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Delivery Plan (Virtual / Hybrid / In-person)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Post-Training Reinforcement Plan</a:t>
            </a:r>
          </a:p>
        </p:txBody>
      </p:sp>
    </p:spTree>
    <p:extLst>
      <p:ext uri="{BB962C8B-B14F-4D97-AF65-F5344CB8AC3E}">
        <p14:creationId xmlns:p14="http://schemas.microsoft.com/office/powerpoint/2010/main" val="3868887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1B911-2E67-81C4-0AEE-7FE3C438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B41C030-820C-7107-3CE9-1D3353F94A4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078413-2233-0481-5AD2-CA8FE09AF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6E5099-AE35-3837-5446-7DB212F8F8D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F3D017-266E-A209-19DF-7EF8E6B523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1CA714-AD53-85B1-EF55-BD692D6C2848}"/>
              </a:ext>
            </a:extLst>
          </p:cNvPr>
          <p:cNvSpPr txBox="1"/>
          <p:nvPr/>
        </p:nvSpPr>
        <p:spPr>
          <a:xfrm>
            <a:off x="803413" y="512672"/>
            <a:ext cx="14456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3658B-1F0E-004A-F269-F5A0BC38891A}"/>
              </a:ext>
            </a:extLst>
          </p:cNvPr>
          <p:cNvSpPr txBox="1"/>
          <p:nvPr/>
        </p:nvSpPr>
        <p:spPr>
          <a:xfrm>
            <a:off x="6146157" y="1609099"/>
            <a:ext cx="8580522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ADDIE &amp; SAM Integration for the Capstone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Analysis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Identify the target trainer audience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Understand performance gaps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Create curriculum map, objectives, assessment strategy</a:t>
            </a:r>
            <a:endParaRPr lang="en-US" sz="2800" dirty="0"/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– Build facilitator guides, slides, job aids, templates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34E945-7A15-536E-AB81-16657A727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68" y="2540429"/>
            <a:ext cx="5217211" cy="336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97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C2523-9AFB-580D-A7A9-A14C7E946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65D923-A533-4212-F9BA-CC5EAAFF21C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68CB0D-D8F8-42BF-EBE1-C0B17BE14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19BA14-3EF1-CC38-093C-7D48705BEF4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69D39E-B6A9-AC01-234B-689DEE3F700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8452C-64A9-94B4-6729-6B4D5384D098}"/>
              </a:ext>
            </a:extLst>
          </p:cNvPr>
          <p:cNvSpPr txBox="1"/>
          <p:nvPr/>
        </p:nvSpPr>
        <p:spPr>
          <a:xfrm>
            <a:off x="803413" y="651581"/>
            <a:ext cx="14456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51E52A-7FF9-F3FB-2B62-237955B69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663" y="2039969"/>
            <a:ext cx="4539580" cy="45395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DD414-3843-4AF0-86F9-905D7DE0D245}"/>
              </a:ext>
            </a:extLst>
          </p:cNvPr>
          <p:cNvSpPr txBox="1"/>
          <p:nvPr/>
        </p:nvSpPr>
        <p:spPr>
          <a:xfrm>
            <a:off x="393539" y="1929270"/>
            <a:ext cx="75235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Implement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– Deliver a pilot micro-session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Evaluate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– Use Kirkpatrick Levels 1–4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Using SAM, participants iterate quickly: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Prototype the idea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Test with peers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Refine</a:t>
            </a:r>
          </a:p>
        </p:txBody>
      </p:sp>
    </p:spTree>
    <p:extLst>
      <p:ext uri="{BB962C8B-B14F-4D97-AF65-F5344CB8AC3E}">
        <p14:creationId xmlns:p14="http://schemas.microsoft.com/office/powerpoint/2010/main" val="1165618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AE828-F5BA-1C7A-A26F-C94055CCB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818A9A-350C-3E72-F350-2A1A733502A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862E91-DF36-828C-6783-90D38E9EA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92066A-038D-D90C-9225-7FE165127B9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0C03F6-7709-10DB-32BD-15610FD0DC8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749EB8-0333-73EB-2EBD-A4FF0185A320}"/>
              </a:ext>
            </a:extLst>
          </p:cNvPr>
          <p:cNvSpPr txBox="1"/>
          <p:nvPr/>
        </p:nvSpPr>
        <p:spPr>
          <a:xfrm>
            <a:off x="803413" y="651581"/>
            <a:ext cx="14456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7237CF-25D6-6579-CDE3-07B6AC19E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48" y="2417455"/>
            <a:ext cx="3619500" cy="3619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4531F7-B66F-49BC-AEBE-6216E9977421}"/>
              </a:ext>
            </a:extLst>
          </p:cNvPr>
          <p:cNvSpPr txBox="1"/>
          <p:nvPr/>
        </p:nvSpPr>
        <p:spPr>
          <a:xfrm>
            <a:off x="8031902" y="2763409"/>
            <a:ext cx="504180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D. Kolb’s Experiential Learning in TTT Programs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Each module should follow: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Experience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Reflection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Conceptualization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Application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7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2C32C-292B-2F6D-A46F-1C362A316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2958CA-1B24-1836-1D64-B94CD0F99BB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EC036A-E958-9581-3977-8CD7DE1DC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6918D1-145D-395D-E615-8F0CC4511D4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7BC87E-7C8F-0019-1B75-7DA80E741B9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6B79FB-6CD1-C698-7418-2D3152AF58E3}"/>
              </a:ext>
            </a:extLst>
          </p:cNvPr>
          <p:cNvSpPr txBox="1"/>
          <p:nvPr/>
        </p:nvSpPr>
        <p:spPr>
          <a:xfrm>
            <a:off x="930163" y="492055"/>
            <a:ext cx="9443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3239E9-295D-FCD4-6A2C-EC7194B4AE48}"/>
              </a:ext>
            </a:extLst>
          </p:cNvPr>
          <p:cNvSpPr txBox="1"/>
          <p:nvPr/>
        </p:nvSpPr>
        <p:spPr>
          <a:xfrm>
            <a:off x="930163" y="1484497"/>
            <a:ext cx="8939049" cy="5421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Corporate TTT for Manufacturing Company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inconsistent on-the-job training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Solution: competency-based TTT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 22% reduction in onboarding defects, 18% safety improvement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Government Agency TTT</a:t>
            </a:r>
            <a:endParaRPr lang="en-US" sz="2800" b="1" dirty="0">
              <a:effectLst/>
            </a:endParaRP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outdated training delivery practices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Solution: digital TTT + coaching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 64% efficiency improvement, faster training cycles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7482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58EC7-01EB-E06B-CC16-6B360A431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6FB026-4033-24E6-C83B-EF8BE277B0F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BC59D0-D3C7-3C7A-4A1A-E9D014E9A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6B0E35-07FB-32FC-1596-82125CE0C2F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6EDBE7-021A-CBCF-4E14-72B1017EB43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54CB72-6BDF-FF37-3062-47B15B2F6CFC}"/>
              </a:ext>
            </a:extLst>
          </p:cNvPr>
          <p:cNvSpPr txBox="1"/>
          <p:nvPr/>
        </p:nvSpPr>
        <p:spPr>
          <a:xfrm>
            <a:off x="872435" y="544286"/>
            <a:ext cx="9443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&amp; Case Studies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785DC5-70BE-B726-7279-C84A0798A3D1}"/>
              </a:ext>
            </a:extLst>
          </p:cNvPr>
          <p:cNvSpPr txBox="1"/>
          <p:nvPr/>
        </p:nvSpPr>
        <p:spPr>
          <a:xfrm>
            <a:off x="6898510" y="2149423"/>
            <a:ext cx="6834053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3: NGO Community TTT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Problem: volunteers lacked facilitation skills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Solution: interactive TTT with micro-teaching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Outcome: 40 new trainers deployed across 3 regions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6137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09AE4-D20E-A3D0-1B66-F9F361CAC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0F3C287-E4B8-8C4C-B1DF-36DBF152189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29709A-201F-00D6-1AEB-1FA62464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7F92E0-E5EE-01BC-48A5-C7487F21FE7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E75E0A-AFB9-4697-CAF6-4E0E560968D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A5CAF-DBA0-316D-38C4-F1B573564FDD}"/>
              </a:ext>
            </a:extLst>
          </p:cNvPr>
          <p:cNvSpPr txBox="1"/>
          <p:nvPr/>
        </p:nvSpPr>
        <p:spPr>
          <a:xfrm>
            <a:off x="864705" y="525741"/>
            <a:ext cx="10909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4AF62-8EC6-4B9A-6EF4-E595A64220E8}"/>
              </a:ext>
            </a:extLst>
          </p:cNvPr>
          <p:cNvSpPr txBox="1"/>
          <p:nvPr/>
        </p:nvSpPr>
        <p:spPr>
          <a:xfrm>
            <a:off x="1119352" y="1888251"/>
            <a:ext cx="7315200" cy="4637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1: TTT Curriculum Mapping Template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Sections: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Module Title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of Learning (Assessment)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Methods &amp; Modalities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Required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Duration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5A8C1C-21D8-4578-CA20-103B20C85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4263" y="2385745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44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F5A27-3CC3-02B1-B558-9BCA52755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54100B6-96C1-22C5-2970-35C3A35B2EB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BFEFB9-FB37-8873-5D0D-18631447E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6A969C-080E-D464-6AD2-64AF3A08FF1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090083-C593-83E0-F54B-10CC4F2753A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EDE1BA-E6B3-1C6B-27EB-180360832F60}"/>
              </a:ext>
            </a:extLst>
          </p:cNvPr>
          <p:cNvSpPr txBox="1"/>
          <p:nvPr/>
        </p:nvSpPr>
        <p:spPr>
          <a:xfrm>
            <a:off x="1008993" y="486604"/>
            <a:ext cx="10909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F18210-F550-4A43-92CE-9517396DB163}"/>
              </a:ext>
            </a:extLst>
          </p:cNvPr>
          <p:cNvSpPr txBox="1"/>
          <p:nvPr/>
        </p:nvSpPr>
        <p:spPr>
          <a:xfrm>
            <a:off x="7219409" y="1901023"/>
            <a:ext cx="7315200" cy="4637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2: Trainer Competency Rubric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Measures: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Design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Strategy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Ability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Capability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Professionalism and Presence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25B30-E6BA-62E1-DC88-78F1BD1F66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576"/>
          <a:stretch>
            <a:fillRect/>
          </a:stretch>
        </p:blipFill>
        <p:spPr>
          <a:xfrm>
            <a:off x="1904712" y="2512976"/>
            <a:ext cx="4297500" cy="341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06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CCEEF-E476-B2B5-C981-68532C2AA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010A929-12C9-97AD-D12A-9E9CA2B5E19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314F25-6D56-7DA7-CC2B-0A58785CD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3425BE-7361-929F-DD68-E8D29A6FEA1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4779F-E56F-EB1D-D86F-D36E1FF17C4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C2314E-BDE1-545D-ACAA-BC4797FFDDFE}"/>
              </a:ext>
            </a:extLst>
          </p:cNvPr>
          <p:cNvSpPr txBox="1"/>
          <p:nvPr/>
        </p:nvSpPr>
        <p:spPr>
          <a:xfrm>
            <a:off x="934153" y="450345"/>
            <a:ext cx="10909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A947D-8AB0-931A-EB40-09EEC95525F5}"/>
              </a:ext>
            </a:extLst>
          </p:cNvPr>
          <p:cNvSpPr txBox="1"/>
          <p:nvPr/>
        </p:nvSpPr>
        <p:spPr>
          <a:xfrm>
            <a:off x="667939" y="2027049"/>
            <a:ext cx="731520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3: Micro-Teaching Planning Sheet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Topic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Objectives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Delivery strategy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 allocation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technique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Evaluation mechanism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5CA538-C25C-FA2F-9118-1345FC22D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158" y="2502932"/>
            <a:ext cx="5068383" cy="348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1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15B4A-A3BD-7B1A-A862-74ECF30D0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39DBC16-09D2-55D4-336D-1D622A4246D8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75FE37-82D2-92B8-B3E9-A3A13681A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8E9C35-DA2A-4DD5-F300-3AEBBE403FA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8A7615-CA8F-3571-3896-5D87D375F40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C360EF-D812-5571-3082-8E2168CEFB97}"/>
              </a:ext>
            </a:extLst>
          </p:cNvPr>
          <p:cNvSpPr txBox="1"/>
          <p:nvPr/>
        </p:nvSpPr>
        <p:spPr>
          <a:xfrm>
            <a:off x="945731" y="454670"/>
            <a:ext cx="10909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E753E-38CE-007A-9D9F-C591EC5B07AA}"/>
              </a:ext>
            </a:extLst>
          </p:cNvPr>
          <p:cNvSpPr txBox="1"/>
          <p:nvPr/>
        </p:nvSpPr>
        <p:spPr>
          <a:xfrm>
            <a:off x="7626121" y="2027049"/>
            <a:ext cx="7315200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Tool 4: TTT Delivery Toolkit</a:t>
            </a:r>
            <a:endParaRPr lang="en-US" sz="2800" b="1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Icebreakers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Adult learning techniques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Discussion frameworks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Role-play templates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cards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Session observation form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C99B0-986F-4073-6C76-4C973F981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117802"/>
            <a:ext cx="5389867" cy="358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77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24B35-DD7C-66DA-2A81-449AD863E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88DC20-0AC2-302F-F66C-64931DC2CDA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DF613-B74E-1838-A776-588EB4D7A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33C59B3-9BF1-7451-6C2A-EA44EB8C96E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EB49BA-538F-BDDC-F616-53B2069E77B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3028FC-3A77-50BB-4CFF-6646C2711562}"/>
              </a:ext>
            </a:extLst>
          </p:cNvPr>
          <p:cNvSpPr txBox="1"/>
          <p:nvPr/>
        </p:nvSpPr>
        <p:spPr>
          <a:xfrm>
            <a:off x="6086672" y="2048712"/>
            <a:ext cx="77897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type of trainer do you want your participants to become after your TTT?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signature element of your own training style must be embedded into your program?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gaps or challenges are common among trainers in your industry?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will you ensure your TTT results in long-term behavior change?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CE230-2A37-64FD-248E-E0C40911D51A}"/>
              </a:ext>
            </a:extLst>
          </p:cNvPr>
          <p:cNvSpPr txBox="1"/>
          <p:nvPr/>
        </p:nvSpPr>
        <p:spPr>
          <a:xfrm>
            <a:off x="828558" y="421561"/>
            <a:ext cx="105162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E66AA1-45B6-834A-27ED-953054A9A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229" y="2048712"/>
            <a:ext cx="36195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97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A1D82-D0B9-2FA8-438C-BA4AF33B2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681C45-2ADB-0B52-252D-65DDA5E482C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35162-7817-C915-A9DA-A5F41D0C0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C31528-D7A9-5A3C-0B88-06180B9C580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A64A6C-76DD-B3A5-0B59-B486CA24E7D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8FB55-0EA9-6D00-CD5E-CE1084437B55}"/>
              </a:ext>
            </a:extLst>
          </p:cNvPr>
          <p:cNvSpPr txBox="1"/>
          <p:nvPr/>
        </p:nvSpPr>
        <p:spPr>
          <a:xfrm>
            <a:off x="864705" y="464676"/>
            <a:ext cx="11193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D0773-B67E-233C-851F-37ED849963F0}"/>
              </a:ext>
            </a:extLst>
          </p:cNvPr>
          <p:cNvSpPr txBox="1"/>
          <p:nvPr/>
        </p:nvSpPr>
        <p:spPr>
          <a:xfrm>
            <a:off x="586407" y="1527319"/>
            <a:ext cx="9695793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 2: Develop (Upload Required)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slides for one module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Prepare two tools/job aids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Develop a micro-teaching script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 3: Deliver (Recorded Video)</a:t>
            </a:r>
            <a:endParaRPr lang="en-US" sz="2800" b="1" dirty="0"/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10-minute micro-teaching session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to demonstrate mastery.</a:t>
            </a:r>
            <a:endParaRPr lang="en-US" sz="2800" dirty="0"/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 4: Evaluate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 Kirkpatrick Levels 1–4 to evaluate your own performance.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D1659F-E99E-0909-F9F2-AE6ED046C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037" y="2856186"/>
            <a:ext cx="3157045" cy="210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02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BBD3D-0528-6789-5A06-F7E43CC50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0992F0-39AE-B8C6-3D47-2BCF4416157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00D4F8-7566-2F9E-B13D-3FEA3DBBD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103AA8-11B0-2064-148A-03FC698E5BB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893D98-89CD-551E-6ABE-3A48E7174E4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27E39-F6B1-9FAA-F90B-2244BDC61AFA}"/>
              </a:ext>
            </a:extLst>
          </p:cNvPr>
          <p:cNvSpPr txBox="1"/>
          <p:nvPr/>
        </p:nvSpPr>
        <p:spPr>
          <a:xfrm>
            <a:off x="991031" y="487281"/>
            <a:ext cx="10878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6A30C-B952-1052-A010-B44AB7CBAD33}"/>
              </a:ext>
            </a:extLst>
          </p:cNvPr>
          <p:cNvSpPr txBox="1"/>
          <p:nvPr/>
        </p:nvSpPr>
        <p:spPr>
          <a:xfrm>
            <a:off x="5985309" y="1345676"/>
            <a:ext cx="890443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Upload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3–5 page TTT Program Overview Document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that includes: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Program purpose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Audience profile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learning outcomes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Curriculum overview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strategy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 requirements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forms the foundation of your final Capstone submission.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B53263-60A6-5C8A-41F7-23215DDE2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535" y="2233568"/>
            <a:ext cx="3588498" cy="358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52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9E579-AB49-3244-5593-1F6BE2B41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D5C0B3A-CFE3-9047-9623-B47603344A8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CC2757-2497-3C32-6171-22861257E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C4A13B1-8ABD-0BF2-BCCD-86F3AF57E34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E36269-14B8-A728-64E0-394B2843F97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A9A454-5929-886E-7B7C-43C41C060D1E}"/>
              </a:ext>
            </a:extLst>
          </p:cNvPr>
          <p:cNvSpPr txBox="1"/>
          <p:nvPr/>
        </p:nvSpPr>
        <p:spPr>
          <a:xfrm>
            <a:off x="993228" y="47220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B6EB2-5225-CA0A-5CCE-A0108266DCA5}"/>
              </a:ext>
            </a:extLst>
          </p:cNvPr>
          <p:cNvSpPr txBox="1"/>
          <p:nvPr/>
        </p:nvSpPr>
        <p:spPr>
          <a:xfrm>
            <a:off x="61292" y="1244766"/>
            <a:ext cx="934735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Designing and delivering a TTT program is the highest demonstration of Master Trainer capability.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world-class TTT requires alignment with ADDIE, adult learning principles, and competency-based standards.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Trainers must be given tools, practice opportunities, coaching, and clear standards for success.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Capstone project builds your global professional brand, demonstrating your expertise as a training architect, strategist, and facilitator.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completed TTT program becomes a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powerful portfolio asset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for global career positioning.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E2A174-B7CB-C0B6-1EB8-F6E5B06D8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2269" y="2426093"/>
            <a:ext cx="4245290" cy="318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1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ED54-7D80-7822-EE5E-3149C9CFE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FB67B2-6CD8-614F-368B-797B1B6AE0C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5FD70-D363-E111-450B-44362500A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CD5683-E8E1-CA38-FBFF-465F0DFEC47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60EE19-6DFF-0F63-66D0-73C51B7210D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D91DD-9111-3499-19A4-3EC7178233C4}"/>
              </a:ext>
            </a:extLst>
          </p:cNvPr>
          <p:cNvSpPr txBox="1"/>
          <p:nvPr/>
        </p:nvSpPr>
        <p:spPr>
          <a:xfrm>
            <a:off x="864705" y="55843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65F0B-63D5-9023-7AB0-5BC956DAB5A1}"/>
              </a:ext>
            </a:extLst>
          </p:cNvPr>
          <p:cNvSpPr txBox="1"/>
          <p:nvPr/>
        </p:nvSpPr>
        <p:spPr>
          <a:xfrm>
            <a:off x="6156135" y="1925141"/>
            <a:ext cx="8434552" cy="5175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1: TTT Curriculum Mapping Sheet</a:t>
            </a:r>
            <a:endParaRPr lang="en-US" sz="280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2: Trainer Competency Rubric</a:t>
            </a:r>
            <a:endParaRPr lang="en-US" sz="280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3: Micro-Teaching Planning Sheet</a:t>
            </a:r>
            <a:endParaRPr lang="en-US" sz="280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4: TTT Assessment &amp; Certification Framework</a:t>
            </a:r>
            <a:endParaRPr lang="en-US" sz="280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5: TTT Deliverables Checklist</a:t>
            </a:r>
            <a:endParaRPr lang="en-US" sz="280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Template 6: Peer Review Feedback Form</a:t>
            </a:r>
            <a:endParaRPr lang="en-US" sz="280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B98BF-5E5D-42B9-BAAF-F2ABFFFFB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686" y="2162544"/>
            <a:ext cx="36195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33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02815-CA52-1597-2417-A8E1003FD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1BF125-9792-4262-17C9-6759D324FB1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14CAA6-671E-89BD-CED3-BFC933713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6A7A89-C963-ECC7-EEE7-CCEA2DF6E982}"/>
              </a:ext>
            </a:extLst>
          </p:cNvPr>
          <p:cNvSpPr/>
          <p:nvPr/>
        </p:nvSpPr>
        <p:spPr>
          <a:xfrm>
            <a:off x="54477" y="569965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668C0C-C3A3-F6FB-E95C-25CD231202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C9ADF-5049-872A-CF1C-58A87A3F7C85}"/>
              </a:ext>
            </a:extLst>
          </p:cNvPr>
          <p:cNvSpPr txBox="1"/>
          <p:nvPr/>
        </p:nvSpPr>
        <p:spPr>
          <a:xfrm>
            <a:off x="864705" y="527077"/>
            <a:ext cx="140151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CAPSTONE &amp; PROFESSIONAL BRANDING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245F9-ED23-0FB4-4F2D-25B822B332EC}"/>
              </a:ext>
            </a:extLst>
          </p:cNvPr>
          <p:cNvSpPr txBox="1"/>
          <p:nvPr/>
        </p:nvSpPr>
        <p:spPr>
          <a:xfrm>
            <a:off x="425537" y="1718929"/>
            <a:ext cx="9695793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2: Peer Review and Masterclass Demonstration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Learning Objectives 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073BB-DE68-E145-4AFC-70E3DCDE6B0B}"/>
              </a:ext>
            </a:extLst>
          </p:cNvPr>
          <p:cNvSpPr txBox="1"/>
          <p:nvPr/>
        </p:nvSpPr>
        <p:spPr>
          <a:xfrm>
            <a:off x="554876" y="2830559"/>
            <a:ext cx="912515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training deliveries using global-standard peer review and accreditation criteria.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Synthesize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feedback from peers, mentors, and self-assessments to improve instructional mastery.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advanced facilitation, coaching, and audience engagement competencies in a live or recorded Masterclass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C31734-84A6-0CB8-41CB-849233756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8909" y="2378375"/>
            <a:ext cx="4006615" cy="400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04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18E12-CD2C-B7B3-8E70-91A23618F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E8644A-5A66-CB5A-37A5-659E2ED6FA4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DF1789-FA3E-9A3E-72C5-3EE0A2B87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F7A787-B04E-DBD3-8C17-376DA6AB481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C8CC3C-752C-54F0-FD4C-FD8F3D52E13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8C1107-D810-6963-6F3D-34D794823EF0}"/>
              </a:ext>
            </a:extLst>
          </p:cNvPr>
          <p:cNvSpPr txBox="1"/>
          <p:nvPr/>
        </p:nvSpPr>
        <p:spPr>
          <a:xfrm>
            <a:off x="6018835" y="1994893"/>
            <a:ext cx="7315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Critique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learning sessions using evidence-based quality frameworks aligned with ATD, CIPD, ICF coaching competencies, and ISO 29993 standards.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Construct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continuous performance improvement plan based on peer review insights and observed delivery strengths and gaps.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45E54E-8CED-5449-D463-FF558DD86278}"/>
              </a:ext>
            </a:extLst>
          </p:cNvPr>
          <p:cNvSpPr txBox="1"/>
          <p:nvPr/>
        </p:nvSpPr>
        <p:spPr>
          <a:xfrm>
            <a:off x="803413" y="389472"/>
            <a:ext cx="7401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9BB2E7-FADE-C2BC-2914-C4003AC13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827" y="2053042"/>
            <a:ext cx="33147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6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F39B1-D745-720E-1449-301014D51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1928E8-41E8-CAC2-EF77-05566EA3C67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63FA83-AA58-5D30-C520-07C8E56A9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7B1803-060D-7D42-B1D5-25D4854ACF9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3FA69B-460F-4EB1-AE1C-17D9391580C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D5071E-9146-52FE-7ADA-80FCCB61D006}"/>
              </a:ext>
            </a:extLst>
          </p:cNvPr>
          <p:cNvSpPr txBox="1"/>
          <p:nvPr/>
        </p:nvSpPr>
        <p:spPr>
          <a:xfrm>
            <a:off x="993227" y="1716679"/>
            <a:ext cx="6321973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Question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:</a:t>
            </a:r>
            <a:b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the world were to evaluate your training delivery today, what invisible habits would be revealed—excellence, or blind spots you didn’t know existed?”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lesson helps you uncover those blind spots before the world does.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CB9E5B-C20E-E78F-15DB-876E4A52F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4076" y="1790704"/>
            <a:ext cx="4274430" cy="427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72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DC090-8498-41A6-2E57-CF40FC6FC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A6F4A4C-8FD2-E737-0D99-8D7CA99D132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6B60BF-CECE-F7BE-D275-19AA55DC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81CDF4-CE80-99F1-79DB-97CBCF9131E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919E78-F3B2-5679-3F8B-67E108ADEDA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6342A5-11C3-48E3-374B-194F344A2D3E}"/>
              </a:ext>
            </a:extLst>
          </p:cNvPr>
          <p:cNvSpPr txBox="1"/>
          <p:nvPr/>
        </p:nvSpPr>
        <p:spPr>
          <a:xfrm>
            <a:off x="977462" y="54428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7E7E0E-475A-3525-701D-93C011199D3A}"/>
              </a:ext>
            </a:extLst>
          </p:cNvPr>
          <p:cNvSpPr txBox="1"/>
          <p:nvPr/>
        </p:nvSpPr>
        <p:spPr>
          <a:xfrm>
            <a:off x="554875" y="1253162"/>
            <a:ext cx="13902103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Leading trainers must be able not only to teach but to evaluate, certify, and elevate others.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review and masterclass demonstration are global standards for Master Trainer accreditation because they: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credibility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as a globally competent facilitator.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self-awareness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and reflective capability.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assurance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 L&amp;D ecosystems.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Enhance your ability to guide and certify future trainers.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Demonstrate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maturity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confidence, and leadership presence.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who excel in peer review processes become trusted evaluators, mentors, and program directors.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96696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E570F-A926-A839-30BE-68801B00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FB6A5B-79F8-AF91-87D9-F1B16E30B37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CC3AB-2D1C-E30F-2D55-CF882783F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152514-7B2D-B85B-7581-7B389A630FA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6EF6F8-0CE0-6373-6D88-CD529EC3180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8C20A4-1EB4-7B05-0E41-BE10D9AAE294}"/>
              </a:ext>
            </a:extLst>
          </p:cNvPr>
          <p:cNvSpPr txBox="1"/>
          <p:nvPr/>
        </p:nvSpPr>
        <p:spPr>
          <a:xfrm>
            <a:off x="803413" y="464676"/>
            <a:ext cx="11873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DE1CF4-94FC-147E-D94A-21D39A576DFF}"/>
              </a:ext>
            </a:extLst>
          </p:cNvPr>
          <p:cNvSpPr txBox="1"/>
          <p:nvPr/>
        </p:nvSpPr>
        <p:spPr>
          <a:xfrm>
            <a:off x="6481823" y="1180618"/>
            <a:ext cx="7268902" cy="666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Peer Review in L&amp;D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structured, evidence-based evaluation of a trainer’s performance by other qualified trainers.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Dimensions: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Instructional effectiveness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mastery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and learner support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techniques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alignment and design quality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and evaluation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Professional presence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5046BA-1B0A-5FAF-9C1F-F7E910FB1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75" y="2355505"/>
            <a:ext cx="4546650" cy="301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2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93831-57EB-DDF2-C28A-4162876DA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3A9932-07E4-81A3-4940-FC44F96E339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F414F5-1818-9F55-61F6-E28E0C28C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BA39EF-CFEB-8914-EACC-DAFA1067195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7E0A4B-5C0C-9CFB-381F-7F25376AE7F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94C572-FD99-A692-7245-A328A1325D18}"/>
              </a:ext>
            </a:extLst>
          </p:cNvPr>
          <p:cNvSpPr txBox="1"/>
          <p:nvPr/>
        </p:nvSpPr>
        <p:spPr>
          <a:xfrm>
            <a:off x="722390" y="1137322"/>
            <a:ext cx="7788794" cy="6637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Masterclass Demonstration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masterclass is a high-level, polished demonstration of training expertise showcasing: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Command of content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Adult learning integration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Adaptability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and facilitation excellence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Real-world relevance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impact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is the “public evidence” of your readiness to hold the Master Trainer title.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1FF43-9897-88F8-3D24-FF71E70757ED}"/>
              </a:ext>
            </a:extLst>
          </p:cNvPr>
          <p:cNvSpPr txBox="1"/>
          <p:nvPr/>
        </p:nvSpPr>
        <p:spPr>
          <a:xfrm>
            <a:off x="864705" y="428497"/>
            <a:ext cx="11873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10C07-1D72-57B1-BEA7-1E46E6765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010" y="2123391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09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ECCC9-E6AA-1CE3-153D-0A755C846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FDBD65-9E40-473E-16EA-F81EE6D797B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483F50-0C26-23DA-2D66-D82DC2A8D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F454B5-9DBE-D959-2F62-1AC0259E9D7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0D6D19-BE92-DBFB-D6A1-A9467692F0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C008F2-6D7C-206A-EE0B-BE6AAD928B33}"/>
              </a:ext>
            </a:extLst>
          </p:cNvPr>
          <p:cNvSpPr txBox="1"/>
          <p:nvPr/>
        </p:nvSpPr>
        <p:spPr>
          <a:xfrm>
            <a:off x="864704" y="479302"/>
            <a:ext cx="11873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AB2941-63E2-381E-2B3D-0A08DFCE55DA}"/>
              </a:ext>
            </a:extLst>
          </p:cNvPr>
          <p:cNvSpPr txBox="1"/>
          <p:nvPr/>
        </p:nvSpPr>
        <p:spPr>
          <a:xfrm>
            <a:off x="6227378" y="1115032"/>
            <a:ext cx="8986345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Evidence-Based Evaluation Frameworks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Kirkpatrick Levels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Reaction → Learning → Behavior → Results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Used to assess training impact and improvement potential.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ISO 29993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of learning delivery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satisfaction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outcomes and relevance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Transparency of evaluation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06E8BE-4243-88BB-5622-F714E69A0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900" y="2530466"/>
            <a:ext cx="4292236" cy="256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99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CA33C-4973-D357-0023-207BDDBFE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0115C0-2A76-E085-BC65-7CCEE4CDB0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64E34F-A7C1-20BA-9FA1-1A57E2A29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89FC41-9B79-78DB-F789-9AFC5CC647D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CF23F4-3D27-0A43-330E-AEF41F79AF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1170EA-FF59-75D4-5301-B9116CB8D4AD}"/>
              </a:ext>
            </a:extLst>
          </p:cNvPr>
          <p:cNvSpPr txBox="1"/>
          <p:nvPr/>
        </p:nvSpPr>
        <p:spPr>
          <a:xfrm>
            <a:off x="803413" y="508481"/>
            <a:ext cx="11873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511D8D-ED43-B85F-D60C-8A403D8918FD}"/>
              </a:ext>
            </a:extLst>
          </p:cNvPr>
          <p:cNvSpPr txBox="1"/>
          <p:nvPr/>
        </p:nvSpPr>
        <p:spPr>
          <a:xfrm>
            <a:off x="554876" y="1339478"/>
            <a:ext cx="915976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3. ICF Coaching Competencies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Active listening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Powerful questioning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Presence and emotional intelligence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Partnership creation</a:t>
            </a: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Competency Anchors for Trainer Excellence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Content mastery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agility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Engagement expertise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Assessment literacy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Learner empathy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Ethical practice</a:t>
            </a:r>
          </a:p>
          <a:p>
            <a:pPr marL="742950" lvl="1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Strategic alignment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6004B8-B482-31D1-2CC3-C2E46D7ED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5493" y="1339478"/>
            <a:ext cx="4427985" cy="46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87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4EF91-B48B-9A8E-4364-065CDBB4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DF197C-D959-FC0E-3A9A-9AF82090482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CB09A8-64F1-39FC-99F4-55C57E8D3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789103-83EF-8BD4-49F7-B7723A3EF1F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DC442-4EDD-7F51-E38E-09C4DA9639C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77BA5-3712-D4AE-D720-B4BD9EB0AE10}"/>
              </a:ext>
            </a:extLst>
          </p:cNvPr>
          <p:cNvSpPr txBox="1"/>
          <p:nvPr/>
        </p:nvSpPr>
        <p:spPr>
          <a:xfrm>
            <a:off x="864705" y="402417"/>
            <a:ext cx="99953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and Case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7AF1D-963B-249A-75EC-9E9664EDA537}"/>
              </a:ext>
            </a:extLst>
          </p:cNvPr>
          <p:cNvSpPr txBox="1"/>
          <p:nvPr/>
        </p:nvSpPr>
        <p:spPr>
          <a:xfrm>
            <a:off x="7585809" y="1842559"/>
            <a:ext cx="6315386" cy="4883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Strong Masterclass Delivery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opens with a story that captures attention, uses visual aids effectively, incorporates learner-driven discussions, checks for understanding, and ends with a practical framework learners can apply immediately.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F8797F-986D-1C97-B7E4-8F3C4D7B4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840" y="2383362"/>
            <a:ext cx="3619500" cy="265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52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7A727-B3A6-87E1-BF61-E58DC42C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B77E9C-3C27-D7B3-F03A-61CB8BBE251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F8E896-1E29-288A-45D5-AF84B4FEA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002BFF-40F2-4D72-7E1C-D07CD5385A2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8D357-1E46-D666-58FF-D6201AEDB22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A016F-E7E4-E4C9-CC24-A33155382B34}"/>
              </a:ext>
            </a:extLst>
          </p:cNvPr>
          <p:cNvSpPr txBox="1"/>
          <p:nvPr/>
        </p:nvSpPr>
        <p:spPr>
          <a:xfrm>
            <a:off x="803413" y="480796"/>
            <a:ext cx="99953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 and Case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9A3AB-9BDC-B128-FD91-E946AE7378D3}"/>
              </a:ext>
            </a:extLst>
          </p:cNvPr>
          <p:cNvSpPr txBox="1"/>
          <p:nvPr/>
        </p:nvSpPr>
        <p:spPr>
          <a:xfrm>
            <a:off x="880472" y="1539033"/>
            <a:ext cx="8372118" cy="585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Weak Masterclass Delivery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spends 80% of the session lecturing, uses difficult jargon, does not verify learning, and rushes through the final content without practical tools.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 Peer Review Challenge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peer delivers excellent content but fails in time management and ends late.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task: Provide constructive feedback using global standards.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A0A159-C341-C501-9E86-98432C5C7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1078" y="3640738"/>
            <a:ext cx="3433692" cy="118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81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0ABC4-1EE8-D1E4-EEA3-327EFDCEA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049E304-A40C-E1C5-A7EC-1CE827FA8CB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AE7756-216C-99D9-857D-EF0ACA418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262DC1-45A2-B032-EDB6-9EF6BA59A5F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0763A7-C12F-0E40-35DF-C663AA4F4EA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885A4C-3BB4-261A-08B1-9FA5409B5109}"/>
              </a:ext>
            </a:extLst>
          </p:cNvPr>
          <p:cNvSpPr txBox="1"/>
          <p:nvPr/>
        </p:nvSpPr>
        <p:spPr>
          <a:xfrm>
            <a:off x="864705" y="488041"/>
            <a:ext cx="10231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49F66C-7657-6C7A-A06D-DD6DC00D9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790" y="2505479"/>
            <a:ext cx="3619500" cy="2409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EBE02B-C8E1-41A2-9B9F-9BA452662028}"/>
              </a:ext>
            </a:extLst>
          </p:cNvPr>
          <p:cNvSpPr txBox="1"/>
          <p:nvPr/>
        </p:nvSpPr>
        <p:spPr>
          <a:xfrm>
            <a:off x="6886936" y="1403506"/>
            <a:ext cx="695638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A. Peer Review Rubric (Global Standards – Excerpt)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Criteria rated 1–5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Need Alignment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Clarity of Outcomes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Facilitation Mastery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Engagement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Assessment Effectiveness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Coaching/Feedback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Learning Transfer Strategy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Professionalism &amp; Presence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Inclusion &amp; Accessibility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Evidence of Impact</a:t>
            </a:r>
          </a:p>
        </p:txBody>
      </p:sp>
    </p:spTree>
    <p:extLst>
      <p:ext uri="{BB962C8B-B14F-4D97-AF65-F5344CB8AC3E}">
        <p14:creationId xmlns:p14="http://schemas.microsoft.com/office/powerpoint/2010/main" val="2008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81C05-ED5B-AFC8-C35A-59692F4CC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880468-5BF9-2E74-695B-05257DC6794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C6309E-E6AD-EC56-B26A-F2ED30953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C46675-D44A-FC6D-EAA3-2655349ABDD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65399C-FA94-CDB2-9D9F-F0EC3ED8676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3E739-1939-FA0B-6B0F-B0A5C47BF9B1}"/>
              </a:ext>
            </a:extLst>
          </p:cNvPr>
          <p:cNvSpPr txBox="1"/>
          <p:nvPr/>
        </p:nvSpPr>
        <p:spPr>
          <a:xfrm>
            <a:off x="864705" y="566896"/>
            <a:ext cx="10231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CAFDC-3339-8C02-791A-DC88BFB06106}"/>
              </a:ext>
            </a:extLst>
          </p:cNvPr>
          <p:cNvSpPr txBox="1"/>
          <p:nvPr/>
        </p:nvSpPr>
        <p:spPr>
          <a:xfrm>
            <a:off x="554876" y="2034884"/>
            <a:ext cx="8166540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The 4R Feedback Framework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Recognize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Acknowledge strengths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Highlight observed patterns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Recommend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Provide actionable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Reaffirm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Restate potential and capability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7BE87B-EC74-5162-B18E-E11BB5460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411" y="2375979"/>
            <a:ext cx="36195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64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B4D3-0F9A-A02C-8EE8-08632FFBE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36BE20-321B-A40A-16EA-EE23B3A6317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4608CE-A2AA-4EC6-BB0E-816D0755E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8AF385-6139-48F7-3609-015E3E74AF7F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E2CF94-D87D-95EB-E752-65BAD6DE7AF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7C7149-61D8-9D2E-9090-FF946F0BD552}"/>
              </a:ext>
            </a:extLst>
          </p:cNvPr>
          <p:cNvSpPr txBox="1"/>
          <p:nvPr/>
        </p:nvSpPr>
        <p:spPr>
          <a:xfrm>
            <a:off x="803413" y="398936"/>
            <a:ext cx="10231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215EDE-11AC-3D46-C6D1-FA55532B8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16" y="2537075"/>
            <a:ext cx="3619500" cy="2409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D07EB-7CD3-457B-B27A-D3D5354CA5EB}"/>
              </a:ext>
            </a:extLst>
          </p:cNvPr>
          <p:cNvSpPr txBox="1"/>
          <p:nvPr/>
        </p:nvSpPr>
        <p:spPr>
          <a:xfrm>
            <a:off x="6771189" y="2210336"/>
            <a:ext cx="63776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C. Masterclass Structure Template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Powerful opening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Clear objectives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Experiential activity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Concept explanation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Tools/framework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Application exercise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Knowledge check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Closing impact message</a:t>
            </a:r>
          </a:p>
        </p:txBody>
      </p:sp>
    </p:spTree>
    <p:extLst>
      <p:ext uri="{BB962C8B-B14F-4D97-AF65-F5344CB8AC3E}">
        <p14:creationId xmlns:p14="http://schemas.microsoft.com/office/powerpoint/2010/main" val="282659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B8FFB-8483-8768-5CFC-AF0EF6D2E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E74038-C1FD-321C-7E78-762FF30101E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AA3728-2ED9-7246-FB0D-4F58764FA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AD2AD1-6AC8-B1BF-FA9D-35CE641600C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331784-6631-77F1-1EC1-3CA901E300D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0AD2A-580C-559F-FF0A-3CA081F96199}"/>
              </a:ext>
            </a:extLst>
          </p:cNvPr>
          <p:cNvSpPr txBox="1"/>
          <p:nvPr/>
        </p:nvSpPr>
        <p:spPr>
          <a:xfrm>
            <a:off x="803413" y="2129613"/>
            <a:ext cx="6118248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Self-Review Checklist</a:t>
            </a:r>
            <a:endParaRPr lang="en-US" sz="2800" b="1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Did I create engagement?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Did I demonstrate mastery of adult learning?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Was the learning outcome achieved?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Did participants leave empowered?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EF57E-D301-E726-2C3F-66A15FC053D7}"/>
              </a:ext>
            </a:extLst>
          </p:cNvPr>
          <p:cNvSpPr txBox="1"/>
          <p:nvPr/>
        </p:nvSpPr>
        <p:spPr>
          <a:xfrm>
            <a:off x="803413" y="449479"/>
            <a:ext cx="10231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910CDB-4A12-2E2C-3FE0-18B333050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979" y="2616077"/>
            <a:ext cx="4502092" cy="299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63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8DB17-54D3-7A5F-AB90-E306F95B2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53C8B8-DF10-274D-C2C4-99703F05C03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654E1E-9342-AD17-B65A-B8B49CAFA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3F07ED-652A-7490-7564-9D95EA17086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456B5A-5676-A835-5473-8E66D11CFD8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D1094-E5B6-670C-9493-B24B480B94D7}"/>
              </a:ext>
            </a:extLst>
          </p:cNvPr>
          <p:cNvSpPr txBox="1"/>
          <p:nvPr/>
        </p:nvSpPr>
        <p:spPr>
          <a:xfrm>
            <a:off x="5914663" y="2062358"/>
            <a:ext cx="828747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part of your delivery style consistently earns praise?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feedback patterns tend to repeat across different reviewers?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facilitation competencies do you want to be known for globally?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comfortable are you giving and receiving evidence-based feedback?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will your signature Masterclass topic be? Why?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3779B-A3DA-BC7E-88AC-48E7773474A4}"/>
              </a:ext>
            </a:extLst>
          </p:cNvPr>
          <p:cNvSpPr txBox="1"/>
          <p:nvPr/>
        </p:nvSpPr>
        <p:spPr>
          <a:xfrm>
            <a:off x="803413" y="438962"/>
            <a:ext cx="104864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D74978-C832-28EC-231A-E8E846E9E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331" y="2625303"/>
            <a:ext cx="2918970" cy="291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8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23F2D-0046-10E5-5868-694F98BFE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B15E12-AA5C-7DA8-A2A8-22A5DD9BD6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B6B0F7-4F02-51EA-36F3-99121B2B0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D7391C3-DF92-F23B-B932-06EC06C73A7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0CB196-E9A5-06BC-A682-7A0A3F3B5D0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E479F-FEBD-5C00-C663-3C278211BCD0}"/>
              </a:ext>
            </a:extLst>
          </p:cNvPr>
          <p:cNvSpPr txBox="1"/>
          <p:nvPr/>
        </p:nvSpPr>
        <p:spPr>
          <a:xfrm>
            <a:off x="864705" y="445624"/>
            <a:ext cx="114457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5985E2-4FF1-3FA2-5503-4A9392982F91}"/>
              </a:ext>
            </a:extLst>
          </p:cNvPr>
          <p:cNvSpPr txBox="1"/>
          <p:nvPr/>
        </p:nvSpPr>
        <p:spPr>
          <a:xfrm>
            <a:off x="911004" y="1486059"/>
            <a:ext cx="7342941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Conduct and Evaluate a Micro-Masterclass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a 15–20 minute Masterclass on a topic of your expertise.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Submit it to two peers and one mentor.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 their sessions using the global peer review rubric.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Compare your feedback with theirs.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at least three improvement actions.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9236E9-40E5-01F7-420A-DA24D3CEF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295" y="2993549"/>
            <a:ext cx="3858004" cy="25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19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E79E7-924E-B1B7-5952-B69B9EC30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E337CA-5D27-D388-94AE-33C0F32A166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2968A5-0285-CBF4-15EC-8084A0D68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ED019A-3C10-FDD8-B680-D7A634517F0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761088-1CD3-80D3-2E00-CE82FBD1AB1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05FB1-BF2D-5250-7880-251219D2A838}"/>
              </a:ext>
            </a:extLst>
          </p:cNvPr>
          <p:cNvSpPr txBox="1"/>
          <p:nvPr/>
        </p:nvSpPr>
        <p:spPr>
          <a:xfrm>
            <a:off x="803413" y="446623"/>
            <a:ext cx="114457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4E5BC-BEAA-55E6-0EDC-D4ED1439F829}"/>
              </a:ext>
            </a:extLst>
          </p:cNvPr>
          <p:cNvSpPr txBox="1"/>
          <p:nvPr/>
        </p:nvSpPr>
        <p:spPr>
          <a:xfrm>
            <a:off x="7801135" y="2346171"/>
            <a:ext cx="499767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Deliverables: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Masterclass video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Review reports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Self-reflection summary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27C657-E2F7-8EB3-AA23-3FFA9243E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883" y="2185785"/>
            <a:ext cx="4248264" cy="317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56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FB371-024C-378E-9D73-F82B20056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95B36E-BFE0-461C-85DD-6AF601EF6AC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23F029-7AD6-E9CE-DF34-8A8807E77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FF50D1-C611-8CF1-0B72-F499BF5C771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18E682-BCFD-E7C2-93EA-B3801755B780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78913-AE24-8E68-6EC5-D7A9E9DFFA9A}"/>
              </a:ext>
            </a:extLst>
          </p:cNvPr>
          <p:cNvSpPr txBox="1"/>
          <p:nvPr/>
        </p:nvSpPr>
        <p:spPr>
          <a:xfrm>
            <a:off x="785023" y="1390093"/>
            <a:ext cx="7315200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Create a Peer Review Feedback Report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Using the 4R Framework, produce a one-page feedback report for a peer based on their training video.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Must include: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Evidence-based observations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Constructive recommendations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Alignment to learning outcomes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Next-step improvement plan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46919-D49E-905E-032D-F86BA7C373CF}"/>
              </a:ext>
            </a:extLst>
          </p:cNvPr>
          <p:cNvSpPr txBox="1"/>
          <p:nvPr/>
        </p:nvSpPr>
        <p:spPr>
          <a:xfrm>
            <a:off x="803413" y="501682"/>
            <a:ext cx="9932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D19A75-A2AA-E6C5-9B40-AB7315860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7405" y="2370246"/>
            <a:ext cx="3822209" cy="382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47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7E56A-D1DF-89B6-0720-8E8840D6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0A38F1-1DE7-C4DA-50D8-20CCB81FB31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2BF0D8-A915-33C0-4285-66927FAE0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DC9E0B-E7B5-5D85-E039-DFE56A8A47F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15ED3C-1A9C-C7FB-7F04-6481956AAF4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1C0D5-E655-02FB-DBF2-3F5F8E86EB1D}"/>
              </a:ext>
            </a:extLst>
          </p:cNvPr>
          <p:cNvSpPr txBox="1"/>
          <p:nvPr/>
        </p:nvSpPr>
        <p:spPr>
          <a:xfrm>
            <a:off x="5516720" y="1406366"/>
            <a:ext cx="8437944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review is a cornerstone of global Master Trainer excellence.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Masterclass demonstration validates your professional capability to train, coach, and inspire.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Evidence-based evaluation frameworks ensure quality, consistency, and credibility.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Feedback is a growth accelerant when it is structured, objective, and actionable.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improvement is a required mindset for certified Master Trainers.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068CB-3098-8549-6118-A522746F1FF5}"/>
              </a:ext>
            </a:extLst>
          </p:cNvPr>
          <p:cNvSpPr txBox="1"/>
          <p:nvPr/>
        </p:nvSpPr>
        <p:spPr>
          <a:xfrm>
            <a:off x="803413" y="444120"/>
            <a:ext cx="7401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7EEA46-15A5-9194-3FC7-68D2BAE06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05" y="2315577"/>
            <a:ext cx="3488278" cy="353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1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2CBE-C644-88B0-520B-5A911BAFB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4A99B1-F0D7-EA47-622C-ED5552C12B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F1513C-F323-1F28-85A1-313AA85B9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456252-29D2-527B-CE9E-E4E63CA76B0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B124BB-A4AD-5D47-2AD7-F11DD878D07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64373E-B907-5FD3-1983-46E86FCAF11C}"/>
              </a:ext>
            </a:extLst>
          </p:cNvPr>
          <p:cNvSpPr txBox="1"/>
          <p:nvPr/>
        </p:nvSpPr>
        <p:spPr>
          <a:xfrm>
            <a:off x="843325" y="1699190"/>
            <a:ext cx="827689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Templates: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Masterclass Structure Template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Trainer Peer Review Rubric (ISO-Aligned)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4R Feedback Template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Self-Review Checklist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Review Summary Sheet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Masterclass Preparation Guide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Trainer Competency Observation Sheet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AC389B-646B-B9B8-0FF4-1BCF3048C439}"/>
              </a:ext>
            </a:extLst>
          </p:cNvPr>
          <p:cNvSpPr txBox="1"/>
          <p:nvPr/>
        </p:nvSpPr>
        <p:spPr>
          <a:xfrm>
            <a:off x="864705" y="76022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A67BA4-8B63-83FC-A983-8EA61B4A9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955" y="2504835"/>
            <a:ext cx="4102976" cy="338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1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E8273-5A0C-5471-0DC5-D70A60B9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25A77C-F65A-DCD0-DF4F-C4FC579A6AA0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667ED5-7ABD-95AD-F311-E22BB301D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12CDD4-8D21-2A96-5BF3-A7EF20A36AE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57949-5316-1C83-9ABB-5DAB9F2E3BE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4AF321-EB39-6299-5C83-5445A1595074}"/>
              </a:ext>
            </a:extLst>
          </p:cNvPr>
          <p:cNvSpPr txBox="1"/>
          <p:nvPr/>
        </p:nvSpPr>
        <p:spPr>
          <a:xfrm>
            <a:off x="864705" y="527077"/>
            <a:ext cx="140151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CAPSTONE &amp; PROFESSIONAL BRANDING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929AF6-8259-D784-448E-E48B70EC119C}"/>
              </a:ext>
            </a:extLst>
          </p:cNvPr>
          <p:cNvSpPr txBox="1"/>
          <p:nvPr/>
        </p:nvSpPr>
        <p:spPr>
          <a:xfrm>
            <a:off x="270307" y="1331976"/>
            <a:ext cx="9238593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3: Building Your Global Trainer Brand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>
              <a:buNone/>
            </a:pPr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19C50-1B8D-0E29-EC29-69F3B1CD43FE}"/>
              </a:ext>
            </a:extLst>
          </p:cNvPr>
          <p:cNvSpPr txBox="1"/>
          <p:nvPr/>
        </p:nvSpPr>
        <p:spPr>
          <a:xfrm>
            <a:off x="351331" y="2391936"/>
            <a:ext cx="885054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their current professional identity against global training and facilitation standards.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compelling global trainer brand that communicates expertise, credibility, and unique value.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Synthesize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elements of thought leadership, credibility assets, and digital presence to position themselves internationally.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9902C-3D49-2274-437E-45BC529EC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871" y="2824703"/>
            <a:ext cx="3477988" cy="347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58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68B1B-A5C7-C1C0-F281-540E502E6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49384E-21BB-2CDF-5EBF-CAB266B4DF6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9AC234-5F7F-A732-9082-522F92A3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A592A8-86F3-F5CD-4FF6-675D755AC5B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148880-1A7E-6FBF-9979-142F6C03A613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52A6E-88FA-BCB3-B336-0AFF4B60822A}"/>
              </a:ext>
            </a:extLst>
          </p:cNvPr>
          <p:cNvSpPr txBox="1"/>
          <p:nvPr/>
        </p:nvSpPr>
        <p:spPr>
          <a:xfrm>
            <a:off x="7315200" y="1207735"/>
            <a:ext cx="73152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Construct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globally relevant portfolio showcasing facilitation mastery, L&amp;D leadership, and measurable learning impact.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Develop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long-term strategic branding plan that aligns with their Master Trainer goals and market opportunities.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2C561-21C3-0986-4F03-EDDA09737661}"/>
              </a:ext>
            </a:extLst>
          </p:cNvPr>
          <p:cNvSpPr txBox="1"/>
          <p:nvPr/>
        </p:nvSpPr>
        <p:spPr>
          <a:xfrm>
            <a:off x="1056290" y="57691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BCB416-5DCA-2ED8-0057-591FD13DC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06" y="2351164"/>
            <a:ext cx="5282658" cy="37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16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43C1-3402-F315-CE4D-ADD2C46B4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F2D365-BCD1-7048-AA86-B26475CFE09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FB175-52DA-54D4-18A9-46D97915A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45F981-5C64-5059-57FE-FBCFD306443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BEE622-1190-D824-FAEB-01ABDFFE502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D7EE7-880F-EF5E-6311-E809F30F3918}"/>
              </a:ext>
            </a:extLst>
          </p:cNvPr>
          <p:cNvSpPr txBox="1"/>
          <p:nvPr/>
        </p:nvSpPr>
        <p:spPr>
          <a:xfrm>
            <a:off x="981653" y="1499384"/>
            <a:ext cx="7016453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 Quote:</a:t>
            </a: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“Your brand is what people say about you when you’re not in the room.”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— Jeff Bezos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a Master Trainer, your brand is not your logo or job title.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It is your influence, your impact, and your promise to the world.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b="0" dirty="0">
                <a:effectLst/>
              </a:rPr>
            </a:b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F8193B-8812-75F4-67B6-0B0916342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799" y="1918694"/>
            <a:ext cx="4158014" cy="415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93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32EBA-CC91-B1FE-FCBE-1B384809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485E18F-B6A4-7611-F804-B6C8AB424BAE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C78FC6-4CD3-AE5C-6909-50FA477D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C6DAA9-F454-958A-CBBB-8D95A130791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076D4-B31C-25AA-DF48-6DA16E95467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CCAFB-C301-21D7-E435-EE5F80DC3EE6}"/>
              </a:ext>
            </a:extLst>
          </p:cNvPr>
          <p:cNvSpPr txBox="1"/>
          <p:nvPr/>
        </p:nvSpPr>
        <p:spPr>
          <a:xfrm>
            <a:off x="1072054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3A0B78-2C06-0372-7E6E-143AED3E4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054" y="2162286"/>
            <a:ext cx="4151628" cy="41516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31EB15-E706-4C5D-9FB8-D0F95A1B16DD}"/>
              </a:ext>
            </a:extLst>
          </p:cNvPr>
          <p:cNvSpPr txBox="1"/>
          <p:nvPr/>
        </p:nvSpPr>
        <p:spPr>
          <a:xfrm>
            <a:off x="6886936" y="1655180"/>
            <a:ext cx="644709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Top-tier Master Trainers are recognized globally not only for what they know but for the brand they project.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strong global trainer brand: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Opens doors to international speaking engagements.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Positions you as a thought leader in L&amp;D.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Attracts partnerships, consulting opportunities, and corporate contracts.</a:t>
            </a:r>
          </a:p>
        </p:txBody>
      </p:sp>
    </p:spTree>
    <p:extLst>
      <p:ext uri="{BB962C8B-B14F-4D97-AF65-F5344CB8AC3E}">
        <p14:creationId xmlns:p14="http://schemas.microsoft.com/office/powerpoint/2010/main" val="154463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DF5-D613-6A8C-A681-1CC672C06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E1E8D8-18B9-F660-E469-B4069301C90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6698EA-D251-C96C-467C-39490BF7E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0D695E-5ADF-77E9-A13F-1876F5C568BD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63DB29-FBA7-684F-52DE-25F27D55031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F5D36-0EFD-3C96-7F96-FF2C697B268F}"/>
              </a:ext>
            </a:extLst>
          </p:cNvPr>
          <p:cNvSpPr txBox="1"/>
          <p:nvPr/>
        </p:nvSpPr>
        <p:spPr>
          <a:xfrm>
            <a:off x="864705" y="466484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4879DB-8A0E-97D8-C9CF-8B23060BFF6C}"/>
              </a:ext>
            </a:extLst>
          </p:cNvPr>
          <p:cNvSpPr txBox="1"/>
          <p:nvPr/>
        </p:nvSpPr>
        <p:spPr>
          <a:xfrm>
            <a:off x="338961" y="1897536"/>
            <a:ext cx="881292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Builds trust and credibility with senior stakeholders.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Enables you to influence industries, not just classrooms.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Without a strong brand, even the most skilled trainers remain invisible.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With the right brand, your expertise becomes magnetic.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A6A350-F2E7-F272-CDF3-7CCCA1DAE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646" y="2405390"/>
            <a:ext cx="4836222" cy="32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12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078EC-006E-81A2-83B6-ACA5AB740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061ABE-9CC6-34F8-F033-FBBA905310B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37DC61-9BCC-590C-AE9C-EC32C6952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35CF38-4D7E-45ED-17C1-79F70E75859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377C2A-C601-2150-C944-F756EE01D25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3BB115-59A9-31A3-2B94-A7569DE04852}"/>
              </a:ext>
            </a:extLst>
          </p:cNvPr>
          <p:cNvSpPr txBox="1"/>
          <p:nvPr/>
        </p:nvSpPr>
        <p:spPr>
          <a:xfrm>
            <a:off x="803413" y="450634"/>
            <a:ext cx="11981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D3AF2-77AA-D055-ECFC-3F69BA3A040F}"/>
              </a:ext>
            </a:extLst>
          </p:cNvPr>
          <p:cNvSpPr txBox="1"/>
          <p:nvPr/>
        </p:nvSpPr>
        <p:spPr>
          <a:xfrm>
            <a:off x="6211414" y="1857960"/>
            <a:ext cx="8592206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What Is a Global Trainer Brand?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professional identity expressed through: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values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expertise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story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credibility assets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learner impact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experience you deliver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digital visibility and thought leadership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343ABE-5BC9-DC2E-13B5-782D6E1DF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3" y="2499066"/>
            <a:ext cx="5043222" cy="33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87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A9B5-EC05-F776-6771-CB51F329E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BB21CB-4287-4460-20BC-20B4F4A68E8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5BD7C4-1762-A207-382B-EF9A288DE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1AC6C3-3112-FC79-5D12-09F06C6E51C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069DC0-7E3B-6734-2769-37755DD0B03C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90FAA-1C49-AA16-2EA8-D4E262E7FD07}"/>
              </a:ext>
            </a:extLst>
          </p:cNvPr>
          <p:cNvSpPr txBox="1"/>
          <p:nvPr/>
        </p:nvSpPr>
        <p:spPr>
          <a:xfrm>
            <a:off x="864705" y="465489"/>
            <a:ext cx="11981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05C44F-3FEE-561E-559A-E65EB6EB9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8009" y="2250921"/>
            <a:ext cx="4121297" cy="4121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9B5BEC-2389-41C8-ADC3-2DEB95F7D630}"/>
              </a:ext>
            </a:extLst>
          </p:cNvPr>
          <p:cNvSpPr txBox="1"/>
          <p:nvPr/>
        </p:nvSpPr>
        <p:spPr>
          <a:xfrm>
            <a:off x="554876" y="1787238"/>
            <a:ext cx="85305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B. The 7 Pillars of a Global Trainer Brand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1. Signature Expertise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 unique area you are known for globally (e.g., leadership development, change management, facilitation mastery).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2. Credibility Assets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Certifications (ATD, CIPD, ICF), awards, testimonials, results, case studies.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3. Thought Leadership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Articles, videos, podcasts, short insights, frameworks, models</a:t>
            </a:r>
          </a:p>
        </p:txBody>
      </p:sp>
    </p:spTree>
    <p:extLst>
      <p:ext uri="{BB962C8B-B14F-4D97-AF65-F5344CB8AC3E}">
        <p14:creationId xmlns:p14="http://schemas.microsoft.com/office/powerpoint/2010/main" val="684498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85AD0-B7B0-431C-3248-EBA4BC2B9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6159E2-73AC-7A03-D735-591C8649AAE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38B933-3497-8785-050C-6BB6F17CB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7717BD-8A2A-9FB7-141A-4FC377E692FE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50B6F7-D13B-8141-3071-8AACC45936F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6BDE1-81F9-B9A8-304A-3A17FEF0847B}"/>
              </a:ext>
            </a:extLst>
          </p:cNvPr>
          <p:cNvSpPr txBox="1"/>
          <p:nvPr/>
        </p:nvSpPr>
        <p:spPr>
          <a:xfrm>
            <a:off x="864705" y="497501"/>
            <a:ext cx="11981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7C79D-7DA7-E654-159E-F4BC870EA9E7}"/>
              </a:ext>
            </a:extLst>
          </p:cNvPr>
          <p:cNvSpPr txBox="1"/>
          <p:nvPr/>
        </p:nvSpPr>
        <p:spPr>
          <a:xfrm>
            <a:off x="236483" y="1328498"/>
            <a:ext cx="146303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E7EA54-A014-4370-80C8-95282ACED620}"/>
              </a:ext>
            </a:extLst>
          </p:cNvPr>
          <p:cNvSpPr txBox="1"/>
          <p:nvPr/>
        </p:nvSpPr>
        <p:spPr>
          <a:xfrm>
            <a:off x="765293" y="1698754"/>
            <a:ext cx="125503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4. Digital Visibility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LinkedIn, website, content strategy, professional photos, optimized bio.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5. Professional Portfolio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Your evidence base: sample courses, facilitation videos, curriculum designs, results.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6. Global Network &amp; Community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Your collaboration footprint: conferences, associations, masterminds, networks.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7. Consistency &amp; Presence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Your tone, communication style, reliability, integrity, and professionalism.</a:t>
            </a:r>
          </a:p>
        </p:txBody>
      </p:sp>
    </p:spTree>
    <p:extLst>
      <p:ext uri="{BB962C8B-B14F-4D97-AF65-F5344CB8AC3E}">
        <p14:creationId xmlns:p14="http://schemas.microsoft.com/office/powerpoint/2010/main" val="213878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35892-774B-2379-2B6B-CE4FFDD5B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165007D-DBAC-20AB-0A9A-58561BACADC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E9F616-0C43-AB85-E24F-69AA0B5F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868738-70A2-C2DC-DC07-DF18E50B693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9D7C3B-6F74-BD3C-4A25-A650CFF9D8B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19F92E-489D-AD29-E301-E39D9DDC3C8B}"/>
              </a:ext>
            </a:extLst>
          </p:cNvPr>
          <p:cNvSpPr txBox="1"/>
          <p:nvPr/>
        </p:nvSpPr>
        <p:spPr>
          <a:xfrm>
            <a:off x="864705" y="465489"/>
            <a:ext cx="11981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051A24-ED88-91A6-CA47-63D860580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8858" y="2460696"/>
            <a:ext cx="3619500" cy="2647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434A6-4C77-46F1-80DF-8D18551267CA}"/>
              </a:ext>
            </a:extLst>
          </p:cNvPr>
          <p:cNvSpPr txBox="1"/>
          <p:nvPr/>
        </p:nvSpPr>
        <p:spPr>
          <a:xfrm>
            <a:off x="1212042" y="2192458"/>
            <a:ext cx="652265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Brand Positioning for Master Trainers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Positioning answers: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Who you serve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 problem you solve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The transformation you create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Why your approach is unique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Your global value proposition</a:t>
            </a:r>
          </a:p>
        </p:txBody>
      </p:sp>
    </p:spTree>
    <p:extLst>
      <p:ext uri="{BB962C8B-B14F-4D97-AF65-F5344CB8AC3E}">
        <p14:creationId xmlns:p14="http://schemas.microsoft.com/office/powerpoint/2010/main" val="88045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93D3-9832-FFEA-6591-EADF3DBAC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83348A-9B1F-1ED3-8CB5-D8788FD6A4F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0890C5-B602-6FCD-679F-B3FF51754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F95D2A-D278-22EE-2903-86FBE3074DD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B2771D-85D0-50FE-86D7-95B5332B9B8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36FE5-8FFE-19EC-BD86-C3043E7B2E82}"/>
              </a:ext>
            </a:extLst>
          </p:cNvPr>
          <p:cNvSpPr txBox="1"/>
          <p:nvPr/>
        </p:nvSpPr>
        <p:spPr>
          <a:xfrm>
            <a:off x="864705" y="465489"/>
            <a:ext cx="11981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6091A1-6587-5BED-DCB0-5F6BB8F86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574" y="1976444"/>
            <a:ext cx="3698728" cy="3698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7BA9AC-D8AA-47C5-85CE-1E134E75FB58}"/>
              </a:ext>
            </a:extLst>
          </p:cNvPr>
          <p:cNvSpPr txBox="1"/>
          <p:nvPr/>
        </p:nvSpPr>
        <p:spPr>
          <a:xfrm>
            <a:off x="6855601" y="1761975"/>
            <a:ext cx="64355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D.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ISO 29993 and Global Brand Alignment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ISO emphasizes: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Transparency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Evidence of learning impact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Professional competence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Learner-centered value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Your global brand must reflect these elements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985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4A37-DBB2-0E3F-6ABF-82DDC2B8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010241-5C42-7081-B600-3DE8F2F692A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DF4530-9FAD-4770-E56B-46F5BE3FF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5C2D34-B359-7D52-3559-97E098B472A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DBBCD7-A9C2-7052-83B2-C1472FF2488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AF0448-2417-E7B2-6433-37FF5AA18E8C}"/>
              </a:ext>
            </a:extLst>
          </p:cNvPr>
          <p:cNvSpPr txBox="1"/>
          <p:nvPr/>
        </p:nvSpPr>
        <p:spPr>
          <a:xfrm>
            <a:off x="803413" y="477550"/>
            <a:ext cx="1204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44480-5F92-FABA-77A8-277D572FC60B}"/>
              </a:ext>
            </a:extLst>
          </p:cNvPr>
          <p:cNvSpPr txBox="1"/>
          <p:nvPr/>
        </p:nvSpPr>
        <p:spPr>
          <a:xfrm>
            <a:off x="803413" y="1443151"/>
            <a:ext cx="8369695" cy="6160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Strong Global Trainer Brand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consistently publishes actionable insights, features testimonials from multinational clients, maintains a professional LinkedIn presence, and has a clear signature program recognized across industries.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Weak Global Trainer Brand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relies only on word-of-mouth, lacks a digital footprint, has inconsistent messaging, and cannot articulate their specialty.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C63AB2-4A4A-8EE9-DCD9-78BF3E322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179" y="2869774"/>
            <a:ext cx="3014170" cy="317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79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3A211-CA1A-131E-6870-3C177C6D4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CC2DF3-45CD-1343-8583-F4F8888D07B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D9914E-705A-3AA7-3D6E-EFA5E7AD8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5AF23-2057-16BA-74D7-74B2FE2D1E3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0FBBA-8E62-A766-EACA-8237A4774C8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0948B-866F-0CBF-F7C4-5ECBDF68030C}"/>
              </a:ext>
            </a:extLst>
          </p:cNvPr>
          <p:cNvSpPr txBox="1"/>
          <p:nvPr/>
        </p:nvSpPr>
        <p:spPr>
          <a:xfrm>
            <a:off x="864705" y="492664"/>
            <a:ext cx="1204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 &amp; Scenarios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2C7B5-F1F9-4D64-1305-F7B3CF865A3B}"/>
              </a:ext>
            </a:extLst>
          </p:cNvPr>
          <p:cNvSpPr txBox="1"/>
          <p:nvPr/>
        </p:nvSpPr>
        <p:spPr>
          <a:xfrm>
            <a:off x="6887133" y="2076041"/>
            <a:ext cx="6401200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 Brand Positioning Challenge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with diverse skills cannot decide on their core niche.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Solution: Analyze strengths, passion, market relevance, and measurable results to craft a narrow but powerful niche.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D8B38F-3386-4FD2-90B2-06921ACCD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821" y="2212226"/>
            <a:ext cx="3752995" cy="375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89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4A13B-CD4F-D338-FA1E-C7643CB8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1CBFC9-BADE-2CBD-2B45-834DF6D748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01FAB7-0967-32B6-DDB1-08DDB1A29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E0E28E-4152-A3E1-E153-64F9C61CC868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DB16FD-C7A0-102B-7752-B97154F4ADC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FB200C-0175-3DC9-06E3-06CDAFD6C38E}"/>
              </a:ext>
            </a:extLst>
          </p:cNvPr>
          <p:cNvSpPr txBox="1"/>
          <p:nvPr/>
        </p:nvSpPr>
        <p:spPr>
          <a:xfrm>
            <a:off x="864705" y="477086"/>
            <a:ext cx="10578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DBE510-2603-AA01-5351-D6F2B599EC78}"/>
              </a:ext>
            </a:extLst>
          </p:cNvPr>
          <p:cNvSpPr txBox="1"/>
          <p:nvPr/>
        </p:nvSpPr>
        <p:spPr>
          <a:xfrm>
            <a:off x="780708" y="1599355"/>
            <a:ext cx="9033643" cy="589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The Global Trainer Branding Canvas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Vision Statement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Signature Expertise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Target Audience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Transformation Promise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Signature Framework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Proof of Competence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 Leadership Strategy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Digital Platforms Plan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Network Strategy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Long-Term Brand Roadmap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B8179F-361F-ABEB-9B94-FF4ADD41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831"/>
          <a:stretch>
            <a:fillRect/>
          </a:stretch>
        </p:blipFill>
        <p:spPr>
          <a:xfrm>
            <a:off x="8385675" y="1308083"/>
            <a:ext cx="5219524" cy="392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A19C2-029D-EA55-27F4-C622E138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F97ABC-F263-6551-49A6-14D58F4EAD27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D5119E-2E01-3C50-9CA1-77DE2D42E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0FB8AB-A2AB-C14B-8B3D-A9519C8D273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EDB0B0-749F-D6CD-DAC9-3A73AFE312C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8F2DC-CD2D-2034-D4F6-90EBDEE90D50}"/>
              </a:ext>
            </a:extLst>
          </p:cNvPr>
          <p:cNvSpPr txBox="1"/>
          <p:nvPr/>
        </p:nvSpPr>
        <p:spPr>
          <a:xfrm>
            <a:off x="851045" y="392159"/>
            <a:ext cx="10578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AB07D-DF71-1287-9BC4-DDD00229F45A}"/>
              </a:ext>
            </a:extLst>
          </p:cNvPr>
          <p:cNvSpPr txBox="1"/>
          <p:nvPr/>
        </p:nvSpPr>
        <p:spPr>
          <a:xfrm>
            <a:off x="851537" y="1629764"/>
            <a:ext cx="8422491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Signature Statement Formula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 help [audience] achieve [transformation] through [method/expertise] so they can [ultimate value].”</a:t>
            </a:r>
            <a:endParaRPr lang="en-US" sz="2800" dirty="0"/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Content Strategy Model: The 3E System</a:t>
            </a:r>
            <a:endParaRPr lang="en-US" sz="2800" b="1" dirty="0">
              <a:effectLst/>
            </a:endParaRPr>
          </a:p>
          <a:p>
            <a:pPr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Educate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share tools, frameworks, insights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Engage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ask questions, build conversations</a:t>
            </a:r>
          </a:p>
          <a:p>
            <a:pPr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Establish Authority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share results, testimonials, case studies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B52757-9B91-2689-FF08-314673A1BC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586"/>
          <a:stretch>
            <a:fillRect/>
          </a:stretch>
        </p:blipFill>
        <p:spPr>
          <a:xfrm>
            <a:off x="9079668" y="2055111"/>
            <a:ext cx="4699195" cy="368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91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1132-DFD6-8F78-7A06-E3306DED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836EA0-337B-8A2B-6B93-C89D0C075F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EDAA5-9368-0729-C8A4-F5861D4CD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8F6DF0-F05B-1E78-5B4D-37C40126E7E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78EDE-C902-26B8-32E4-62D8DEE42C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5E39D-C93D-7DAA-A112-200B67817426}"/>
              </a:ext>
            </a:extLst>
          </p:cNvPr>
          <p:cNvSpPr txBox="1"/>
          <p:nvPr/>
        </p:nvSpPr>
        <p:spPr>
          <a:xfrm>
            <a:off x="803413" y="424354"/>
            <a:ext cx="10578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&amp;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2D92BB-AF3D-32BA-50E7-35FC21FF72CC}"/>
              </a:ext>
            </a:extLst>
          </p:cNvPr>
          <p:cNvSpPr txBox="1"/>
          <p:nvPr/>
        </p:nvSpPr>
        <p:spPr>
          <a:xfrm>
            <a:off x="6292436" y="1937542"/>
            <a:ext cx="8245366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Portfolio Structure Template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Bio and Professional Profile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Certifications &amp; Qualifications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Signature Programs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Facilitation Videos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Curriculum Samples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Testimonials &amp; Impact Stories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Case Studies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Contact &amp; Booking Information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3F38DB-154D-7CEB-EFF9-35FBF3B276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034" t="15300" r="3034" b="16769"/>
          <a:stretch>
            <a:fillRect/>
          </a:stretch>
        </p:blipFill>
        <p:spPr>
          <a:xfrm>
            <a:off x="803413" y="2468618"/>
            <a:ext cx="4230893" cy="28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38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584E-BA16-0C6C-1808-28B89A28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CB7140-B387-9906-5F3B-F6109A99D49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B36555-7E33-9AD2-9858-AF0EEC6B9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05BD13-01C5-6408-D587-46985C04285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E74F4C-EA2C-C289-8B69-5034725DA2D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0DD3E4-25FC-D036-792E-EF7D3217C735}"/>
              </a:ext>
            </a:extLst>
          </p:cNvPr>
          <p:cNvSpPr txBox="1"/>
          <p:nvPr/>
        </p:nvSpPr>
        <p:spPr>
          <a:xfrm>
            <a:off x="236253" y="1917074"/>
            <a:ext cx="9538138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 I want to be known for globally?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makes my approach distinct, memorable, or superior?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audiences energize me the most?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 my best clients consistently praise about me?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evidence of impact do I currently have?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are the gaps between where I am and where I want my brand to be?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03356-3D6B-1641-5C56-E6628C705B8C}"/>
              </a:ext>
            </a:extLst>
          </p:cNvPr>
          <p:cNvSpPr txBox="1"/>
          <p:nvPr/>
        </p:nvSpPr>
        <p:spPr>
          <a:xfrm>
            <a:off x="864705" y="457328"/>
            <a:ext cx="11493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923B6-3644-B09E-79CC-D76AA5DED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744" y="1976072"/>
            <a:ext cx="2966157" cy="44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57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B8124-E65F-8894-8679-DB01E6F9D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BA12AD-6569-D8CD-69B2-F3D491CC40F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3A549-CB3A-23A3-98C7-7594147BE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D3DF29-731F-84D2-1DF9-F08EF02D191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4546A4-EB19-83B8-D96E-11B398B75EB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6CCDF0-EF73-3636-23B9-6AD8EE4D53AA}"/>
              </a:ext>
            </a:extLst>
          </p:cNvPr>
          <p:cNvSpPr txBox="1"/>
          <p:nvPr/>
        </p:nvSpPr>
        <p:spPr>
          <a:xfrm>
            <a:off x="365691" y="1395509"/>
            <a:ext cx="10421636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Your Global Trainer Brand Blueprint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one-page strategy document that includes: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signature expertise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global value proposition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transformation promise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credibility proof points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thought leadership content themes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top two digital platforms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global networking goal</a:t>
            </a:r>
          </a:p>
          <a:p>
            <a:pPr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brand asset you will create this month (bio, website, signature video, etc.)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D7F0D-E3DE-B63F-9615-EA17FB2C1D65}"/>
              </a:ext>
            </a:extLst>
          </p:cNvPr>
          <p:cNvSpPr txBox="1"/>
          <p:nvPr/>
        </p:nvSpPr>
        <p:spPr>
          <a:xfrm>
            <a:off x="803413" y="399584"/>
            <a:ext cx="10421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C3EA5C-14EF-9E9C-8368-CB1DC3F38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5802" y="2303831"/>
            <a:ext cx="3621937" cy="36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37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8EFCF-43D3-5F88-5F73-927C0BCA5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3C8480-39F4-18D0-AC54-32A87E4B8CD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FCB238-8584-2510-C4F3-1060128A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C5FECF-947D-D97D-0899-0E2D936517B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16A4A-4FA5-03A7-96D5-7613FA6C5D16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E8851-ED68-A081-9276-CE7189C6922D}"/>
              </a:ext>
            </a:extLst>
          </p:cNvPr>
          <p:cNvSpPr txBox="1"/>
          <p:nvPr/>
        </p:nvSpPr>
        <p:spPr>
          <a:xfrm>
            <a:off x="977461" y="496720"/>
            <a:ext cx="108151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634A31-891D-D6B5-9364-B39F4C9B9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996" y="2428133"/>
            <a:ext cx="3739219" cy="37392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105CB8-55E3-4876-81BE-6B2493D5A691}"/>
              </a:ext>
            </a:extLst>
          </p:cNvPr>
          <p:cNvSpPr txBox="1"/>
          <p:nvPr/>
        </p:nvSpPr>
        <p:spPr>
          <a:xfrm>
            <a:off x="335668" y="148331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 Task</a:t>
            </a:r>
            <a:r>
              <a:rPr lang="en-US" sz="2800" dirty="0">
                <a:latin typeface="Century Gothic" panose="020B0502020202020204" pitchFamily="34" charset="0"/>
              </a:rPr>
              <a:t>: Develop a Signature Trainer Brand Statement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Using the signature statement formula, craft a concise, globally relevant brand identity message.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Example: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“I help organizations build high-performance learning cultures through evidence-based training systems so they can accelerate capability, innovation, and results.”</a:t>
            </a:r>
          </a:p>
          <a:p>
            <a:r>
              <a:rPr lang="en-US" sz="2800" b="1" dirty="0">
                <a:latin typeface="Century Gothic" panose="020B0502020202020204" pitchFamily="34" charset="0"/>
              </a:rPr>
              <a:t>Your submission must include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Signature expertise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Transformation promise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Unique method or approach</a:t>
            </a:r>
          </a:p>
        </p:txBody>
      </p:sp>
    </p:spTree>
    <p:extLst>
      <p:ext uri="{BB962C8B-B14F-4D97-AF65-F5344CB8AC3E}">
        <p14:creationId xmlns:p14="http://schemas.microsoft.com/office/powerpoint/2010/main" val="55336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5B986-DF85-636B-657E-C4D85218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5EF81-86E7-C34A-A66A-841AFF65EC1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B8BF52-2850-FA8B-5F0B-BE866E419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F0C600-92FE-86FB-A8B3-80B35DABD5D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1201FE-1568-6BB8-94C7-480B8BBD6EF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C3539-2589-E423-174D-ACDDDE778549}"/>
              </a:ext>
            </a:extLst>
          </p:cNvPr>
          <p:cNvSpPr txBox="1"/>
          <p:nvPr/>
        </p:nvSpPr>
        <p:spPr>
          <a:xfrm>
            <a:off x="5706319" y="1698754"/>
            <a:ext cx="889254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global trainer brand is your identity, influence, and professional promise.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Thought leadership, credibility assets, and digital visibility are essential for global recognition.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strong brand communicates clarity, authority, and measurable impact.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Consistency builds trust; trust builds opportunity.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a Master Trainer, your brand is both your legacy and your leverage.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5C013B-969E-B2A0-80F8-25B6AC29D04B}"/>
              </a:ext>
            </a:extLst>
          </p:cNvPr>
          <p:cNvSpPr txBox="1"/>
          <p:nvPr/>
        </p:nvSpPr>
        <p:spPr>
          <a:xfrm>
            <a:off x="803413" y="567203"/>
            <a:ext cx="7394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916FB3-53D8-7C70-560C-17ECBA46A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76" y="1813220"/>
            <a:ext cx="3260970" cy="495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39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EEF36-26E2-B116-49EF-38C9A063A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703FEF-C644-CFAF-30A5-CBD9F7BF96CB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5BF633-3688-B658-C331-86E6FD31C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6D6E49-9077-7745-7DAE-F6C9807CCD1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231A55-0E3E-6608-B848-0FEB83ED81C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4EC4C-CAEE-0616-DBC2-40B091F43BEE}"/>
              </a:ext>
            </a:extLst>
          </p:cNvPr>
          <p:cNvSpPr txBox="1"/>
          <p:nvPr/>
        </p:nvSpPr>
        <p:spPr>
          <a:xfrm>
            <a:off x="864705" y="77536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43ECFC-4482-0B16-FB0E-0E941BA7B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28" y="2423736"/>
            <a:ext cx="3382127" cy="33821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DF6DCF-AC4F-449D-8204-E19DAFE3EC1F}"/>
              </a:ext>
            </a:extLst>
          </p:cNvPr>
          <p:cNvSpPr txBox="1"/>
          <p:nvPr/>
        </p:nvSpPr>
        <p:spPr>
          <a:xfrm>
            <a:off x="803413" y="2106592"/>
            <a:ext cx="74724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Included Templates: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Global Trainer Branding Canvas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Signature Value Proposition Template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3E Content Strategy Sheet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Trainer Portfolio Outline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Signature Expertise Identification Worksheet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Global Brand Roadmap Template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Thought Leadership Topic Generator</a:t>
            </a:r>
          </a:p>
        </p:txBody>
      </p:sp>
    </p:spTree>
    <p:extLst>
      <p:ext uri="{BB962C8B-B14F-4D97-AF65-F5344CB8AC3E}">
        <p14:creationId xmlns:p14="http://schemas.microsoft.com/office/powerpoint/2010/main" val="1015559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AE6E5-E7A3-C86B-9E1C-147DE7B7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1D16BE-8180-16A0-F4F6-4FD8E75C420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20F897-31BA-DD80-D247-77B5D6E01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F9FE7E-53F2-EF82-F7EB-5D30137CD77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85D41F-B915-E981-39FA-88A64DF1C74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E9FF7-ACF0-DD85-FCCF-52AA61AC5B91}"/>
              </a:ext>
            </a:extLst>
          </p:cNvPr>
          <p:cNvSpPr txBox="1"/>
          <p:nvPr/>
        </p:nvSpPr>
        <p:spPr>
          <a:xfrm>
            <a:off x="864705" y="527077"/>
            <a:ext cx="140151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4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MODULE 4: CAPSTONE &amp; PROFESSIONAL BRANDING</a:t>
            </a:r>
            <a:endParaRPr lang="en-US" sz="4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A108CE-2C35-1416-FF22-C4B81B14C6B2}"/>
              </a:ext>
            </a:extLst>
          </p:cNvPr>
          <p:cNvSpPr txBox="1"/>
          <p:nvPr/>
        </p:nvSpPr>
        <p:spPr>
          <a:xfrm>
            <a:off x="423270" y="1414109"/>
            <a:ext cx="1378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LESSON 4: Continuing Professional Development (CPD) and Lifelong Learning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FFC54-7938-557E-99D7-895BB22C80B3}"/>
              </a:ext>
            </a:extLst>
          </p:cNvPr>
          <p:cNvSpPr txBox="1"/>
          <p:nvPr/>
        </p:nvSpPr>
        <p:spPr>
          <a:xfrm>
            <a:off x="423270" y="1967705"/>
            <a:ext cx="7441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946CC9-17F2-864B-B58D-A408CCCCFFEA}"/>
              </a:ext>
            </a:extLst>
          </p:cNvPr>
          <p:cNvSpPr txBox="1"/>
          <p:nvPr/>
        </p:nvSpPr>
        <p:spPr>
          <a:xfrm>
            <a:off x="6007570" y="2285784"/>
            <a:ext cx="8067954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By the end of this lesson, participants will be able to:</a:t>
            </a:r>
            <a:endParaRPr lang="en-US" sz="2800" b="0" dirty="0">
              <a:effectLst/>
            </a:endParaRPr>
          </a:p>
          <a:p>
            <a:pPr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Evaluate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personal and professional growth gaps using global CPD frameworks.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Design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structured CPD plan aligned with current and emerging L&amp;D industry competencies.</a:t>
            </a:r>
          </a:p>
          <a:p>
            <a:pPr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Integrate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lifelong learning practices that enhance relevance, agility, and global competitiveness.</a:t>
            </a:r>
          </a:p>
          <a:p>
            <a:pPr rtl="0" fontAlgn="base">
              <a:spcAft>
                <a:spcPts val="1200"/>
              </a:spcAft>
            </a:pP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B1F302-7A99-02FE-FBB5-FD548F699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41" y="3402958"/>
            <a:ext cx="3869347" cy="290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26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37811-157F-54A5-7F37-6C7C71A49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F692537-F96E-E39F-4F50-8A40006C5FF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5D02AC-2176-4C79-9C34-E9EB56658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941E66-98AC-F46A-8D64-09F7FD00FBF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05A802-0208-AFBD-4E9A-5FA640CDAA5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2F438-40BD-6F93-72A5-F8A1F13793C8}"/>
              </a:ext>
            </a:extLst>
          </p:cNvPr>
          <p:cNvSpPr txBox="1"/>
          <p:nvPr/>
        </p:nvSpPr>
        <p:spPr>
          <a:xfrm>
            <a:off x="716922" y="2376993"/>
            <a:ext cx="627418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4. Critically reflect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on learning experiences to identify patterns, strengths, and future development pathways.</a:t>
            </a:r>
          </a:p>
          <a:p>
            <a:pPr rtl="0" fontAlgn="base">
              <a:spcAft>
                <a:spcPts val="1200"/>
              </a:spcAft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5. Construct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 sustainable learning ecosystem that supports ongoing mastery as a global L&amp;D leader.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1A587-EA6C-6180-2CA0-65BB33C4DD1A}"/>
              </a:ext>
            </a:extLst>
          </p:cNvPr>
          <p:cNvSpPr txBox="1"/>
          <p:nvPr/>
        </p:nvSpPr>
        <p:spPr>
          <a:xfrm>
            <a:off x="803413" y="4308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Learning Objectives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53E5DB-EF52-35CC-8211-AC5DBBC59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071" y="2043680"/>
            <a:ext cx="5416742" cy="404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26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1B631-AED7-7FEE-F011-A80DC1107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C2B9D63-84DD-39B1-0808-12D876C1E949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DF2DA0-CDE2-FCCF-571C-AA2A1EE9C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BC3728C-9AEF-1D2F-3358-608DD2F2F18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DB60CA-18C4-A94F-EAC0-A5C64A27760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060B20-2B10-63AF-7710-AC0CCDFF74C0}"/>
              </a:ext>
            </a:extLst>
          </p:cNvPr>
          <p:cNvSpPr txBox="1"/>
          <p:nvPr/>
        </p:nvSpPr>
        <p:spPr>
          <a:xfrm>
            <a:off x="6576815" y="790813"/>
            <a:ext cx="6271084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Question: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1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“If your knowledge today expired in five years, what would you begin learning now to stay globally relevant?”</a:t>
            </a:r>
            <a:endParaRPr lang="en-US" sz="28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L&amp;D profession evolves faster than most imagine. Lifelong learning is not optional—it is the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Trainer’s currency.</a:t>
            </a:r>
            <a:endParaRPr lang="en-US" sz="2800" b="1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4D7B9D-A807-D568-B07E-B5ACEBB57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813" y="2385744"/>
            <a:ext cx="3504483" cy="412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97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87988-9B4F-599C-B84D-3EE7CC9DA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63D803-FE8D-DBBA-308B-6A6D2DD4D9A1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FF48BE-1413-9054-F04F-4020CD34A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47A8C1-C931-2E1C-AE66-05253729DAE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3B386A-D1EA-8A55-AA23-1C12B8AD07F5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79FFF4-3ED0-FFA1-88ED-58C709DC0C79}"/>
              </a:ext>
            </a:extLst>
          </p:cNvPr>
          <p:cNvSpPr txBox="1"/>
          <p:nvPr/>
        </p:nvSpPr>
        <p:spPr>
          <a:xfrm>
            <a:off x="864705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4C9C9-A9B8-ADBD-A210-79479F0D6732}"/>
              </a:ext>
            </a:extLst>
          </p:cNvPr>
          <p:cNvSpPr txBox="1"/>
          <p:nvPr/>
        </p:nvSpPr>
        <p:spPr>
          <a:xfrm>
            <a:off x="574629" y="1514277"/>
            <a:ext cx="73152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Trainers who remain relevant and in-demand commit to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deliberate, structured, evidence-based professional development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is essential because it: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Protects your credibility as a trainer and facilitator.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Ensures compliance with global standards (ATD, CIPD, ICF, ISO 29993).</a:t>
            </a:r>
          </a:p>
          <a:p>
            <a:pPr marL="285750" indent="-28575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Enables you to lead L&amp;D transformation with current knowledge.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880521-17D6-F232-27D0-B2C83BDB4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4853" y="2089835"/>
            <a:ext cx="5371007" cy="374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58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6D6A0-418A-DA1A-C720-91717A549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3EF423-EFA7-C3A0-5DE6-500931E6149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6725EA-900A-13D4-3293-52AADE668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312B500-1378-B821-14FD-3419560F20B7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F46194-B2FC-979D-B3E8-CC23EA09633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CAA598-60F0-9FC7-4288-076487DD8317}"/>
              </a:ext>
            </a:extLst>
          </p:cNvPr>
          <p:cNvSpPr txBox="1"/>
          <p:nvPr/>
        </p:nvSpPr>
        <p:spPr>
          <a:xfrm>
            <a:off x="864705" y="544286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Why This Matters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C4724B-E761-0D48-C340-C3A9A1DB7768}"/>
              </a:ext>
            </a:extLst>
          </p:cNvPr>
          <p:cNvSpPr txBox="1"/>
          <p:nvPr/>
        </p:nvSpPr>
        <p:spPr>
          <a:xfrm>
            <a:off x="6967960" y="1748672"/>
            <a:ext cx="6628502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Strengthens employability, global mobility, and consulting value.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Enhances innovation, creativity, and instructional excellence.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Models lifelong learning for the trainers you mentor.</a:t>
            </a: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who stops learning becomes obsolete.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who commits to CPD becomes irreplaceable.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12BFD-72A7-8DFC-BBF4-13E90C0EA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633" y="1928596"/>
            <a:ext cx="4619008" cy="461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7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CA1E2-9A58-E5F3-2717-583472A79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FAFFE2-8D7C-6689-BF6A-2646D0942BF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F94085-AFB0-B0C8-8533-B4830E007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71F5820-6C7F-9E88-12AA-4956980BBB3B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B07939-195F-F0CE-306B-139053E360D1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1F839-17C3-4B1A-E057-987AAAAABF23}"/>
              </a:ext>
            </a:extLst>
          </p:cNvPr>
          <p:cNvSpPr txBox="1"/>
          <p:nvPr/>
        </p:nvSpPr>
        <p:spPr>
          <a:xfrm>
            <a:off x="864705" y="579179"/>
            <a:ext cx="12803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5AC7A6-D065-9854-D316-5AF11EA1AAC4}"/>
              </a:ext>
            </a:extLst>
          </p:cNvPr>
          <p:cNvSpPr txBox="1"/>
          <p:nvPr/>
        </p:nvSpPr>
        <p:spPr>
          <a:xfrm>
            <a:off x="3259117" y="857498"/>
            <a:ext cx="7470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F7FDA6-0CF5-4332-9F12-7A0DCB7F03A0}"/>
              </a:ext>
            </a:extLst>
          </p:cNvPr>
          <p:cNvSpPr txBox="1"/>
          <p:nvPr/>
        </p:nvSpPr>
        <p:spPr>
          <a:xfrm>
            <a:off x="554876" y="1451796"/>
            <a:ext cx="71946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A. What Is CPD?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structured approach to maintaining, enhancing, and validating professional competence.</a:t>
            </a:r>
          </a:p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Types of CPD</a:t>
            </a:r>
            <a:r>
              <a:rPr lang="en-US" sz="2800" dirty="0">
                <a:latin typeface="Century Gothic" panose="020B0502020202020204" pitchFamily="34" charset="0"/>
              </a:rPr>
              <a:t>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Formal (courses, certifications)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Informal (peer learning, coaching, research)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Experiential (projects, facilitation, conferences)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Self-directed (reading, reflection, practice)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B0FD86-A5EE-4BF9-83FC-A5149CA51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862" y="1843280"/>
            <a:ext cx="4871495" cy="487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9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4EB7-392C-5F9A-F91B-5529610F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204E0CA-EA43-6560-0DFF-1102D3CE05F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0A1E2C-6506-A96C-7C1F-9B01BB55F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023124-6852-2A23-2215-8234909D6D11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6B23C3-B98B-C86C-44FA-9C245D9F6E0D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CC421A-D830-8C3B-0E15-DEF4B231BE1A}"/>
              </a:ext>
            </a:extLst>
          </p:cNvPr>
          <p:cNvSpPr txBox="1"/>
          <p:nvPr/>
        </p:nvSpPr>
        <p:spPr>
          <a:xfrm>
            <a:off x="864705" y="437985"/>
            <a:ext cx="12803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35F3A8-F437-4933-953F-92E9C9048DEC}"/>
              </a:ext>
            </a:extLst>
          </p:cNvPr>
          <p:cNvSpPr txBox="1"/>
          <p:nvPr/>
        </p:nvSpPr>
        <p:spPr>
          <a:xfrm>
            <a:off x="7650871" y="1874078"/>
            <a:ext cx="628505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 .CPD Requirements for Global Trainers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Most global bodies expect: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Evidence of continuous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Reflection on impact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Application to professional practice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Documentation and tracking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entury Gothic" panose="020B0502020202020204" pitchFamily="34" charset="0"/>
              </a:rPr>
              <a:t>Alignment with competency frameworks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49BD96-94C4-4E5D-BF73-A7CF5DA3C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050" y="1874078"/>
            <a:ext cx="5020977" cy="450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32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696D8-1379-6792-E57D-F44AD906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5BF635-D6B2-44EF-C282-1494C09226B3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A98A2F-FF0C-6DAD-062C-90E16DE6B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E1E5975-A37B-3D50-36D7-6782F5759A2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8EA7F3-8735-E6A1-3B19-A00E1DAEA66E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CF8271-67B9-B100-BA47-6E492B713838}"/>
              </a:ext>
            </a:extLst>
          </p:cNvPr>
          <p:cNvSpPr txBox="1"/>
          <p:nvPr/>
        </p:nvSpPr>
        <p:spPr>
          <a:xfrm>
            <a:off x="864705" y="579179"/>
            <a:ext cx="12803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 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819DB-9C42-45F6-A5B1-612D740AA5D2}"/>
              </a:ext>
            </a:extLst>
          </p:cNvPr>
          <p:cNvSpPr txBox="1"/>
          <p:nvPr/>
        </p:nvSpPr>
        <p:spPr>
          <a:xfrm>
            <a:off x="554876" y="1886673"/>
            <a:ext cx="698024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C. The Lifelong Learning Mindset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 lifelong learner is: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Curious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Adaptive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Self-directed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Evidence-informed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Reflective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Open to innovation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For Master Trainers, this mindset is a leadership requirement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D273C7-08E8-4D85-BCDC-8157F190D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738" y="1741019"/>
            <a:ext cx="57150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3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A0F4E-A4AA-9136-DD7E-F643A2B29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53264E-492F-C298-EBE2-F96AFBAFE35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234BDE-573D-0074-2731-3FDE6582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1F01BE-6AEB-8E98-28D2-ACFABF9202F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7A8A19-115B-FFAF-1B1E-FE1B5D4806DF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9D45B-D129-A05E-FB83-9A6D8E845696}"/>
              </a:ext>
            </a:extLst>
          </p:cNvPr>
          <p:cNvSpPr txBox="1"/>
          <p:nvPr/>
        </p:nvSpPr>
        <p:spPr>
          <a:xfrm>
            <a:off x="864705" y="579179"/>
            <a:ext cx="12803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250108-858A-2309-1B8C-1EBA35FD590B}"/>
              </a:ext>
            </a:extLst>
          </p:cNvPr>
          <p:cNvSpPr txBox="1"/>
          <p:nvPr/>
        </p:nvSpPr>
        <p:spPr>
          <a:xfrm>
            <a:off x="5849007" y="1660543"/>
            <a:ext cx="9143999" cy="559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5 Dimensions of Professional Growth for Master Trainers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Knowledge Development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(L&amp;D trends, methodologies)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Skill Mastery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(facilitation, coaching, design)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Industry Awareness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(technology, business strategy)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Engagement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(conferences, networks, collaborations)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Personal Effectiveness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(emotional intelligence, communication, wellbeing)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BF66D4-8F75-F039-209C-36088358F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72" y="2479208"/>
            <a:ext cx="3852144" cy="385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62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EA46-687A-EA53-4660-2F0DF979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C63BA6-9224-F95A-7BC0-3ED0B7F9262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F56CF-3250-5867-072B-F3B6B3F8B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419AD3-14A4-B6CA-ADFD-D99DC54138E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83C445-3003-A733-8454-B1AECF53FE1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5F9BF7-2605-FB8B-F6CE-054E65D5CEF8}"/>
              </a:ext>
            </a:extLst>
          </p:cNvPr>
          <p:cNvSpPr txBox="1"/>
          <p:nvPr/>
        </p:nvSpPr>
        <p:spPr>
          <a:xfrm>
            <a:off x="864705" y="579179"/>
            <a:ext cx="12803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Core Concepts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F387F-8751-CA6B-429F-CA3DD22DE098}"/>
              </a:ext>
            </a:extLst>
          </p:cNvPr>
          <p:cNvSpPr txBox="1"/>
          <p:nvPr/>
        </p:nvSpPr>
        <p:spPr>
          <a:xfrm>
            <a:off x="803413" y="1626202"/>
            <a:ext cx="731520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Alignment With ISO 29993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ISO mandates clarity, transparency, and evidence of improvement.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Therefore, your CPD must be:</a:t>
            </a:r>
            <a:endParaRPr lang="en-US" sz="2800" b="0" dirty="0">
              <a:effectLst/>
            </a:endParaRPr>
          </a:p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Planned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Documented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Measurable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Reviewed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F8381C-1170-B99A-7067-644EE44A9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6408" y="2599547"/>
            <a:ext cx="36195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59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6CA82-B48B-703D-A7E7-C31563D7E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2CFFD04-DBB8-8C10-2720-042FD95B725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8D81B-BA24-7101-BB05-B8D24957D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1817CF-338A-77FF-5E38-EB4242F2D475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B932EC-B715-B4AB-3573-54810A4386E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EE746B-93A6-2901-7D5D-44ADEAC675BF}"/>
              </a:ext>
            </a:extLst>
          </p:cNvPr>
          <p:cNvSpPr txBox="1"/>
          <p:nvPr/>
        </p:nvSpPr>
        <p:spPr>
          <a:xfrm>
            <a:off x="803413" y="544285"/>
            <a:ext cx="12141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 &amp; Scenarios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5C288-10E5-83CC-8C9D-0565C0BE7AC1}"/>
              </a:ext>
            </a:extLst>
          </p:cNvPr>
          <p:cNvSpPr txBox="1"/>
          <p:nvPr/>
        </p:nvSpPr>
        <p:spPr>
          <a:xfrm>
            <a:off x="6840637" y="1619245"/>
            <a:ext cx="7947417" cy="5421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1: High-Impact CPD Practice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attends an ATD conference, documents key insights, applies two new facilitation strategies to a client workshop, and reports observable improvements in learner engagement.</a:t>
            </a:r>
            <a:endParaRPr lang="en-US" sz="2800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Example 2: Low-Impact CPD Practice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collects certificates but never applies new knowledge to practice.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68985B-F0E1-47D0-A255-265AEFA50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087" y="2315951"/>
            <a:ext cx="5211450" cy="35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94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63DE7-B430-5B78-5A2D-CE58EDC6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A6554C-C74E-A8B6-BB2C-B7E53779D1A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904BBF-26FA-C778-01C4-8DC2CA324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93306D-F6E5-7FE7-D5D6-89D075EF316C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0A4741-3E18-D4CD-A589-24DFD3CB748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EDB3A9-732F-E7EB-5ED0-A1D0D463D0F3}"/>
              </a:ext>
            </a:extLst>
          </p:cNvPr>
          <p:cNvSpPr txBox="1"/>
          <p:nvPr/>
        </p:nvSpPr>
        <p:spPr>
          <a:xfrm>
            <a:off x="803413" y="481889"/>
            <a:ext cx="12141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Examples, Case Studies &amp; Scenarios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03DD9-C657-F618-E382-DD6A71B8EC28}"/>
              </a:ext>
            </a:extLst>
          </p:cNvPr>
          <p:cNvSpPr txBox="1"/>
          <p:nvPr/>
        </p:nvSpPr>
        <p:spPr>
          <a:xfrm>
            <a:off x="773449" y="2415100"/>
            <a:ext cx="7315200" cy="43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Scenario: Industry Disruption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 organization shifts from classroom to virtual delivery.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Master Trainer with strong CPD practices adapts effortlessly.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trainer without CPD struggles, loses relevance, and falls behind.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F6157-93E2-43F3-8B85-B4FD31203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953" y="2210771"/>
            <a:ext cx="478034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54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52D7E-3B41-4E5F-0212-50201E578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787A27-55A3-5A37-4416-F8B6721FB14A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7CFDEC-532A-4780-171D-3B22110DE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781FA1-1170-D3B7-D7FD-17D16D3B23C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B020D1-7A14-E184-C078-4BE5DC91D407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74F50A-FD58-6D0F-8A21-1542EE2609CD}"/>
              </a:ext>
            </a:extLst>
          </p:cNvPr>
          <p:cNvSpPr txBox="1"/>
          <p:nvPr/>
        </p:nvSpPr>
        <p:spPr>
          <a:xfrm>
            <a:off x="864705" y="481516"/>
            <a:ext cx="10499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1CF127-CE6A-5350-8189-B2E04CEC52A5}"/>
              </a:ext>
            </a:extLst>
          </p:cNvPr>
          <p:cNvSpPr txBox="1"/>
          <p:nvPr/>
        </p:nvSpPr>
        <p:spPr>
          <a:xfrm>
            <a:off x="7214022" y="1572288"/>
            <a:ext cx="7315200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A. Annual CPD Planning Framework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Identify competency gaps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Set professional development goals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Choose CPD activities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Allocate time and budget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 learning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Record evidence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 and evaluate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Re-adjust and continue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DD7FE-E757-435F-7A6A-F3F5F2C8A9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7931"/>
          <a:stretch>
            <a:fillRect/>
          </a:stretch>
        </p:blipFill>
        <p:spPr>
          <a:xfrm>
            <a:off x="803413" y="1894834"/>
            <a:ext cx="4995690" cy="38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8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05FAD-E3D1-90F2-6D42-FC367E4CC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3F5CB1-51A6-707A-E7C6-0F52906C19F6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B735CA-F3F7-66BA-201F-7A59116A4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06ECA9-CBE6-7010-3B22-DE7741B40EF4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A104EB-C897-FA36-EA04-3185A0DF72A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95FB7-52ED-844F-CB56-D5FF980D41AD}"/>
              </a:ext>
            </a:extLst>
          </p:cNvPr>
          <p:cNvSpPr txBox="1"/>
          <p:nvPr/>
        </p:nvSpPr>
        <p:spPr>
          <a:xfrm>
            <a:off x="1056290" y="565562"/>
            <a:ext cx="10499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8CFD22-E161-9670-61A4-AB976DF5123E}"/>
              </a:ext>
            </a:extLst>
          </p:cNvPr>
          <p:cNvSpPr txBox="1"/>
          <p:nvPr/>
        </p:nvSpPr>
        <p:spPr>
          <a:xfrm>
            <a:off x="841131" y="1446025"/>
            <a:ext cx="7315200" cy="549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B. CPD Evidence Categories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may 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Course certificates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Reflective journals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Project reports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Peer feedback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Coaching logs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Articles written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Frameworks developed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Impact stories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240553-CD4D-1A1F-E10D-78DF259B65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9" b="26948"/>
          <a:stretch>
            <a:fillRect/>
          </a:stretch>
        </p:blipFill>
        <p:spPr>
          <a:xfrm>
            <a:off x="7315200" y="2364443"/>
            <a:ext cx="5638330" cy="404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43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9A475-BDD1-53FD-A335-262578350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1471A0D-FE95-7685-C8E1-23CE77A1719F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8BB58A-0CE6-5E0D-9B7E-477F899A6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E15AD9-B7CA-9080-CE01-205FE0056040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674D48-55BF-4E6B-E71C-A0287C6EA50B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4B4825-2AAA-8D20-3ABD-7FD17235D7C3}"/>
              </a:ext>
            </a:extLst>
          </p:cNvPr>
          <p:cNvSpPr txBox="1"/>
          <p:nvPr/>
        </p:nvSpPr>
        <p:spPr>
          <a:xfrm>
            <a:off x="963692" y="451070"/>
            <a:ext cx="10499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1C6E23-F264-4EA5-6C45-D6B16EA61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9536"/>
              </p:ext>
            </p:extLst>
          </p:nvPr>
        </p:nvGraphicFramePr>
        <p:xfrm>
          <a:off x="803413" y="2700655"/>
          <a:ext cx="12496425" cy="3495040"/>
        </p:xfrm>
        <a:graphic>
          <a:graphicData uri="http://schemas.openxmlformats.org/drawingml/2006/table">
            <a:tbl>
              <a:tblPr/>
              <a:tblGrid>
                <a:gridCol w="2727951">
                  <a:extLst>
                    <a:ext uri="{9D8B030D-6E8A-4147-A177-3AD203B41FA5}">
                      <a16:colId xmlns:a16="http://schemas.microsoft.com/office/drawing/2014/main" val="3694345643"/>
                    </a:ext>
                  </a:extLst>
                </a:gridCol>
                <a:gridCol w="2748010">
                  <a:extLst>
                    <a:ext uri="{9D8B030D-6E8A-4147-A177-3AD203B41FA5}">
                      <a16:colId xmlns:a16="http://schemas.microsoft.com/office/drawing/2014/main" val="615858858"/>
                    </a:ext>
                  </a:extLst>
                </a:gridCol>
                <a:gridCol w="3169238">
                  <a:extLst>
                    <a:ext uri="{9D8B030D-6E8A-4147-A177-3AD203B41FA5}">
                      <a16:colId xmlns:a16="http://schemas.microsoft.com/office/drawing/2014/main" val="701800712"/>
                    </a:ext>
                  </a:extLst>
                </a:gridCol>
                <a:gridCol w="3851226">
                  <a:extLst>
                    <a:ext uri="{9D8B030D-6E8A-4147-A177-3AD203B41FA5}">
                      <a16:colId xmlns:a16="http://schemas.microsoft.com/office/drawing/2014/main" val="2633973073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Area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Activities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Evidence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Impact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823283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Facilitation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Masterclass training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Video + Feedback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Improved learner engagement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50394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Design Skills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ID certification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Portfolio updates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Higher-quality courses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390332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Thought Leadership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Published articles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Online presence metrics</a:t>
                      </a:r>
                      <a:endParaRPr lang="en-US" sz="280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Expanded influence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1259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F20442B-8408-5ABC-7FE5-309BAE1D0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163" y="3990975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C581BE-6003-C50D-8044-A9028F191B73}"/>
              </a:ext>
            </a:extLst>
          </p:cNvPr>
          <p:cNvSpPr txBox="1"/>
          <p:nvPr/>
        </p:nvSpPr>
        <p:spPr>
          <a:xfrm>
            <a:off x="1232807" y="1734678"/>
            <a:ext cx="9486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C. Master Trainer CPD Matrix (</a:t>
            </a:r>
            <a:r>
              <a:rPr lang="fr-FR" sz="2800" b="1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Sample</a:t>
            </a:r>
            <a:r>
              <a:rPr lang="fr-FR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)</a:t>
            </a:r>
            <a:endParaRPr lang="fr-FR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91519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E81E3-0B4B-BD2D-C11F-A8E647EF0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D2FC35-CB42-8DCC-6F1D-D47DFA9CC6DD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BB47A5-4BF4-7047-B577-40531ADCB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557D7A-5BA1-A0AF-72C8-DB6A50D207A6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526930-A271-8401-F483-D85868B38D74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342063-8CC5-B2EA-A18A-55B22E2E223D}"/>
              </a:ext>
            </a:extLst>
          </p:cNvPr>
          <p:cNvSpPr txBox="1"/>
          <p:nvPr/>
        </p:nvSpPr>
        <p:spPr>
          <a:xfrm>
            <a:off x="952118" y="466308"/>
            <a:ext cx="10499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Practical Tools and Frameworks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E1DABD-20B4-B446-CDE9-58F64222013E}"/>
              </a:ext>
            </a:extLst>
          </p:cNvPr>
          <p:cNvSpPr txBox="1"/>
          <p:nvPr/>
        </p:nvSpPr>
        <p:spPr>
          <a:xfrm>
            <a:off x="6202035" y="2228294"/>
            <a:ext cx="7977352" cy="417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D. The Continuous Growth Cycle (Kolb Integration)</a:t>
            </a:r>
            <a:endParaRPr lang="en-US" sz="2800" b="1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Experience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Learn something new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Reflect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What did it mean?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Conceptualize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How does this connect to my role?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Apply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– Implement in real-world practice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3BAA40-7735-89F2-76DE-3C1E61F852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938"/>
          <a:stretch>
            <a:fillRect/>
          </a:stretch>
        </p:blipFill>
        <p:spPr>
          <a:xfrm>
            <a:off x="952118" y="2053235"/>
            <a:ext cx="4762335" cy="347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5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B66D8-230A-48A9-2056-27DE27570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582BBB-4B04-4560-E313-D34EC068A6E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A1DD83-3543-C836-68CA-675D10B62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E6EFC1-926B-8082-6493-EA88969A6869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E8A94C-BFAD-CD52-C2F1-4B55CC8B1278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ABAACA-1023-177E-1791-A0C5CD542038}"/>
              </a:ext>
            </a:extLst>
          </p:cNvPr>
          <p:cNvSpPr txBox="1"/>
          <p:nvPr/>
        </p:nvSpPr>
        <p:spPr>
          <a:xfrm>
            <a:off x="803413" y="1734209"/>
            <a:ext cx="684745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areas of my expertise are strongest—and which are outdated?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global trends in L&amp;D excite me the most?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What do I want my professional relevance to look like in 5 years?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consistently do I document my learning?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Which mentors, communities, or networks will accelerate my growth?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D3022B-3C8A-4CDE-D7B5-E169AB57FE8D}"/>
              </a:ext>
            </a:extLst>
          </p:cNvPr>
          <p:cNvSpPr txBox="1"/>
          <p:nvPr/>
        </p:nvSpPr>
        <p:spPr>
          <a:xfrm>
            <a:off x="803413" y="465489"/>
            <a:ext cx="109570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Personalized Reflection Questions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75833D-C1EB-8506-0971-58DBE018F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651" y="2146003"/>
            <a:ext cx="4214671" cy="421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7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440F-4893-1946-E419-CDE2165C4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BDDE54-52AB-9349-7461-F7D23B5F9D8C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B14D29-62B6-35E6-DCE7-D854FDFE3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EE70D4-3F3D-1EE1-2455-037AD148E5C3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E9DB4-97F6-754C-BB85-F2F6D1014D42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6BF70D-5E6D-C19C-1CBC-FA1201B1BFD8}"/>
              </a:ext>
            </a:extLst>
          </p:cNvPr>
          <p:cNvSpPr txBox="1"/>
          <p:nvPr/>
        </p:nvSpPr>
        <p:spPr>
          <a:xfrm>
            <a:off x="5891514" y="1445500"/>
            <a:ext cx="7927660" cy="6945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Activity: Build Your 12-Month CPD Roadmap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Create a structured CPD plan with: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Three professional development goals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Competencies you aim to enhance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Planned CPD activities (courses, books, networks, coaching)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Expected impact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you will collect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Timeline and budget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Review points (quarterly)</a:t>
            </a:r>
          </a:p>
          <a:p>
            <a:pPr rtl="0" fontAlgn="base">
              <a:spcAft>
                <a:spcPts val="120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Deliverable: 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12-Month CPD Roadmap Document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2B0E4-0C96-0C41-7E32-675CAF35595C}"/>
              </a:ext>
            </a:extLst>
          </p:cNvPr>
          <p:cNvSpPr txBox="1"/>
          <p:nvPr/>
        </p:nvSpPr>
        <p:spPr>
          <a:xfrm>
            <a:off x="864705" y="468500"/>
            <a:ext cx="96563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Application Exercise / Activity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A40E30-079E-E79A-03F7-3F23F285C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972" y="2876868"/>
            <a:ext cx="3516339" cy="263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50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21D00-4072-2702-B523-D55A64D8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8238703-19DD-AB43-B345-89A3221F9625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17CD99-C782-C298-D331-2812CAC35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0553E3-615D-D708-9666-1C130AA1FDF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2A2D3-00CB-145C-AE26-FB11A0EA066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AA593-D6A7-8629-4536-FD241AF4622B}"/>
              </a:ext>
            </a:extLst>
          </p:cNvPr>
          <p:cNvSpPr txBox="1"/>
          <p:nvPr/>
        </p:nvSpPr>
        <p:spPr>
          <a:xfrm>
            <a:off x="5822065" y="2032863"/>
            <a:ext cx="8559678" cy="506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Task: Create an Evidence-Based CPD Report (One Page)</a:t>
            </a:r>
            <a:endParaRPr lang="en-US" sz="2800" b="1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report must include:</a:t>
            </a:r>
            <a:endParaRPr lang="en-US" sz="28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 CPD activity completed in the last 30 days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Key insights gained</a:t>
            </a:r>
          </a:p>
          <a:p>
            <a:pPr marL="457200" indent="-45720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Evidence attached (or described)</a:t>
            </a:r>
          </a:p>
          <a:p>
            <a:pPr marL="457200" indent="-4572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How it improved your facilitation or design practice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One action you will take next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476CC-E158-0888-247D-E52702DE0F21}"/>
              </a:ext>
            </a:extLst>
          </p:cNvPr>
          <p:cNvSpPr txBox="1"/>
          <p:nvPr/>
        </p:nvSpPr>
        <p:spPr>
          <a:xfrm>
            <a:off x="985344" y="639431"/>
            <a:ext cx="100505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Mini Assessment / Practice Task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FEDE77-23DE-AE90-E882-CFBD01BE8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44" y="2116378"/>
            <a:ext cx="3820218" cy="382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74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63D3C-9A4B-0425-2A19-FD9A8F3DC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844216-09E6-EACE-E843-0DA30C420234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B60EAA-DF15-2EED-DD31-4DF241850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639133-DC1A-FCBA-D07A-45504A6668F2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DF243F-BA96-DD8C-FF47-14F5141ABB1A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949C63-2E21-F2C4-BE4D-76912FC75444}"/>
              </a:ext>
            </a:extLst>
          </p:cNvPr>
          <p:cNvSpPr txBox="1"/>
          <p:nvPr/>
        </p:nvSpPr>
        <p:spPr>
          <a:xfrm>
            <a:off x="432352" y="1510545"/>
            <a:ext cx="860747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and lifelong learning define the career longevity of Master Trainers.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Sustainable professional growth requires intentional planning, documentation, and application.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Global relevance comes from continuously expanding competence and industry awareness.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Lifelong learning is not an event; it is your identity as a Master Trainer.</a:t>
            </a:r>
          </a:p>
          <a:p>
            <a:pPr marL="285750" indent="-28575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growth fuels the growth of every trainer you mentor or certify.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b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US" sz="2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82304-77A1-4093-7575-2117CA4B6F40}"/>
              </a:ext>
            </a:extLst>
          </p:cNvPr>
          <p:cNvSpPr txBox="1"/>
          <p:nvPr/>
        </p:nvSpPr>
        <p:spPr>
          <a:xfrm>
            <a:off x="993228" y="635977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Summary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C96E34-584E-07A2-AFFC-AB8FAF4A6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285" y="2250528"/>
            <a:ext cx="4276184" cy="439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90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39E8B-EC9D-3399-83C5-52D6E9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C69A9D-8DD3-7219-96ED-214A36CCBD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78D0B-85D5-FAF2-060A-789612270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76" y="7100917"/>
            <a:ext cx="2107301" cy="7457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257AD2-23D0-B1D8-981E-54C063346B5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715A6C-841B-FA3E-0815-BF8A65316DD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E1BD25-D2A1-A10D-3437-BE631D3534F7}"/>
              </a:ext>
            </a:extLst>
          </p:cNvPr>
          <p:cNvSpPr txBox="1"/>
          <p:nvPr/>
        </p:nvSpPr>
        <p:spPr>
          <a:xfrm>
            <a:off x="7583214" y="1859500"/>
            <a:ext cx="73152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Included Templates:</a:t>
            </a:r>
            <a:endParaRPr lang="en-US" sz="2800" b="0" dirty="0">
              <a:effectLst/>
            </a:endParaRPr>
          </a:p>
          <a:p>
            <a:pPr marL="514350" indent="-514350" rtl="0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Annual CPD Planning Framework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Tracking 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Evidence Log Template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Master Trainer Competency Gap Analysis Tool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Continuous Growth Cycle Worksheet</a:t>
            </a:r>
          </a:p>
          <a:p>
            <a:pPr marL="514350" indent="-514350" rtl="0" fontAlgn="base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CPD Reflection Journal Template</a:t>
            </a:r>
          </a:p>
          <a:p>
            <a:pPr marL="514350" indent="-514350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Lifelong Learning Action Plan</a:t>
            </a:r>
          </a:p>
          <a:p>
            <a:br>
              <a:rPr lang="en-US" sz="2800" b="0" dirty="0">
                <a:effectLst/>
              </a:rPr>
            </a:br>
            <a:br>
              <a:rPr lang="en-US" sz="2800" b="0" dirty="0">
                <a:effectLst/>
              </a:rPr>
            </a:b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DCEFA7-BFE5-D6AA-111A-70539831361D}"/>
              </a:ext>
            </a:extLst>
          </p:cNvPr>
          <p:cNvSpPr txBox="1"/>
          <p:nvPr/>
        </p:nvSpPr>
        <p:spPr>
          <a:xfrm>
            <a:off x="1012935" y="481724"/>
            <a:ext cx="74492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Resources &amp; Templates</a:t>
            </a:r>
            <a:endParaRPr lang="en-US" sz="4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A722A6-E952-2916-BEC1-D94E67161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457" y="2536277"/>
            <a:ext cx="3913240" cy="391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92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39E8B-EC9D-3399-83C5-52D6E9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C69A9D-8DD3-7219-96ED-214A36CCBD32}"/>
              </a:ext>
            </a:extLst>
          </p:cNvPr>
          <p:cNvSpPr/>
          <p:nvPr/>
        </p:nvSpPr>
        <p:spPr>
          <a:xfrm>
            <a:off x="0" y="0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78D0B-85D5-FAF2-060A-789612270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219" y="3885970"/>
            <a:ext cx="4711251" cy="16673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257AD2-23D0-B1D8-981E-54C063346B5A}"/>
              </a:ext>
            </a:extLst>
          </p:cNvPr>
          <p:cNvSpPr/>
          <p:nvPr/>
        </p:nvSpPr>
        <p:spPr>
          <a:xfrm>
            <a:off x="61292" y="22917"/>
            <a:ext cx="742121" cy="1042737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715A6C-841B-FA3E-0815-BF8A65316DD9}"/>
              </a:ext>
            </a:extLst>
          </p:cNvPr>
          <p:cNvSpPr/>
          <p:nvPr/>
        </p:nvSpPr>
        <p:spPr>
          <a:xfrm>
            <a:off x="0" y="7846705"/>
            <a:ext cx="14630400" cy="544286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2729A2-FC19-4E29-87E6-BA1C7C335D6F}"/>
              </a:ext>
            </a:extLst>
          </p:cNvPr>
          <p:cNvSpPr txBox="1"/>
          <p:nvPr/>
        </p:nvSpPr>
        <p:spPr>
          <a:xfrm>
            <a:off x="3472405" y="2101690"/>
            <a:ext cx="7315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42255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46207</TotalTime>
  <Words>16408</Words>
  <Application>Microsoft Office PowerPoint</Application>
  <PresentationFormat>Custom</PresentationFormat>
  <Paragraphs>2672</Paragraphs>
  <Slides>304</Slides>
  <Notes>304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304</vt:i4>
      </vt:variant>
    </vt:vector>
  </HeadingPairs>
  <TitlesOfParts>
    <vt:vector size="308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638</cp:revision>
  <dcterms:created xsi:type="dcterms:W3CDTF">2024-07-16T09:09:35Z</dcterms:created>
  <dcterms:modified xsi:type="dcterms:W3CDTF">2026-01-29T15:06:56Z</dcterms:modified>
</cp:coreProperties>
</file>