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0.xml" ContentType="application/vnd.openxmlformats-officedocument.presentationml.notesSlide+xml"/>
  <Override PartName="/ppt/notesSlides/notesSlide191.xml" ContentType="application/vnd.openxmlformats-officedocument.presentationml.notesSlide+xml"/>
  <Override PartName="/ppt/notesSlides/notesSlide192.xml" ContentType="application/vnd.openxmlformats-officedocument.presentationml.notesSlide+xml"/>
  <Override PartName="/ppt/notesSlides/notesSlide193.xml" ContentType="application/vnd.openxmlformats-officedocument.presentationml.notesSlide+xml"/>
  <Override PartName="/ppt/notesSlides/notesSlide194.xml" ContentType="application/vnd.openxmlformats-officedocument.presentationml.notesSlide+xml"/>
  <Override PartName="/ppt/notesSlides/notesSlide195.xml" ContentType="application/vnd.openxmlformats-officedocument.presentationml.notesSlide+xml"/>
  <Override PartName="/ppt/notesSlides/notesSlide196.xml" ContentType="application/vnd.openxmlformats-officedocument.presentationml.notesSlide+xml"/>
  <Override PartName="/ppt/notesSlides/notesSlide197.xml" ContentType="application/vnd.openxmlformats-officedocument.presentationml.notesSlide+xml"/>
  <Override PartName="/ppt/notesSlides/notesSlide198.xml" ContentType="application/vnd.openxmlformats-officedocument.presentationml.notesSlide+xml"/>
  <Override PartName="/ppt/notesSlides/notesSlide199.xml" ContentType="application/vnd.openxmlformats-officedocument.presentationml.notesSlide+xml"/>
  <Override PartName="/ppt/notesSlides/notesSlide200.xml" ContentType="application/vnd.openxmlformats-officedocument.presentationml.notesSlide+xml"/>
  <Override PartName="/ppt/notesSlides/notesSlide201.xml" ContentType="application/vnd.openxmlformats-officedocument.presentationml.notesSlide+xml"/>
  <Override PartName="/ppt/notesSlides/notesSlide202.xml" ContentType="application/vnd.openxmlformats-officedocument.presentationml.notesSlide+xml"/>
  <Override PartName="/ppt/notesSlides/notesSlide203.xml" ContentType="application/vnd.openxmlformats-officedocument.presentationml.notesSlide+xml"/>
  <Override PartName="/ppt/notesSlides/notesSlide204.xml" ContentType="application/vnd.openxmlformats-officedocument.presentationml.notesSlide+xml"/>
  <Override PartName="/ppt/notesSlides/notesSlide205.xml" ContentType="application/vnd.openxmlformats-officedocument.presentationml.notesSlide+xml"/>
  <Override PartName="/ppt/notesSlides/notesSlide206.xml" ContentType="application/vnd.openxmlformats-officedocument.presentationml.notesSlide+xml"/>
  <Override PartName="/ppt/notesSlides/notesSlide207.xml" ContentType="application/vnd.openxmlformats-officedocument.presentationml.notesSlide+xml"/>
  <Override PartName="/ppt/notesSlides/notesSlide208.xml" ContentType="application/vnd.openxmlformats-officedocument.presentationml.notesSlide+xml"/>
  <Override PartName="/ppt/notesSlides/notesSlide209.xml" ContentType="application/vnd.openxmlformats-officedocument.presentationml.notesSlide+xml"/>
  <Override PartName="/ppt/notesSlides/notesSlide210.xml" ContentType="application/vnd.openxmlformats-officedocument.presentationml.notesSlide+xml"/>
  <Override PartName="/ppt/notesSlides/notesSlide211.xml" ContentType="application/vnd.openxmlformats-officedocument.presentationml.notesSlide+xml"/>
  <Override PartName="/ppt/notesSlides/notesSlide212.xml" ContentType="application/vnd.openxmlformats-officedocument.presentationml.notesSlide+xml"/>
  <Override PartName="/ppt/notesSlides/notesSlide213.xml" ContentType="application/vnd.openxmlformats-officedocument.presentationml.notesSlide+xml"/>
  <Override PartName="/ppt/notesSlides/notesSlide214.xml" ContentType="application/vnd.openxmlformats-officedocument.presentationml.notesSlide+xml"/>
  <Override PartName="/ppt/notesSlides/notesSlide215.xml" ContentType="application/vnd.openxmlformats-officedocument.presentationml.notesSlide+xml"/>
  <Override PartName="/ppt/notesSlides/notesSlide216.xml" ContentType="application/vnd.openxmlformats-officedocument.presentationml.notesSlide+xml"/>
  <Override PartName="/ppt/notesSlides/notesSlide217.xml" ContentType="application/vnd.openxmlformats-officedocument.presentationml.notesSlide+xml"/>
  <Override PartName="/ppt/notesSlides/notesSlide218.xml" ContentType="application/vnd.openxmlformats-officedocument.presentationml.notesSlide+xml"/>
  <Override PartName="/ppt/notesSlides/notesSlide219.xml" ContentType="application/vnd.openxmlformats-officedocument.presentationml.notesSlide+xml"/>
  <Override PartName="/ppt/notesSlides/notesSlide220.xml" ContentType="application/vnd.openxmlformats-officedocument.presentationml.notesSlide+xml"/>
  <Override PartName="/ppt/notesSlides/notesSlide221.xml" ContentType="application/vnd.openxmlformats-officedocument.presentationml.notesSlide+xml"/>
  <Override PartName="/ppt/notesSlides/notesSlide222.xml" ContentType="application/vnd.openxmlformats-officedocument.presentationml.notesSlide+xml"/>
  <Override PartName="/ppt/notesSlides/notesSlide223.xml" ContentType="application/vnd.openxmlformats-officedocument.presentationml.notesSlide+xml"/>
  <Override PartName="/ppt/notesSlides/notesSlide224.xml" ContentType="application/vnd.openxmlformats-officedocument.presentationml.notesSlide+xml"/>
  <Override PartName="/ppt/notesSlides/notesSlide225.xml" ContentType="application/vnd.openxmlformats-officedocument.presentationml.notesSlide+xml"/>
  <Override PartName="/ppt/notesSlides/notesSlide226.xml" ContentType="application/vnd.openxmlformats-officedocument.presentationml.notesSlide+xml"/>
  <Override PartName="/ppt/notesSlides/notesSlide227.xml" ContentType="application/vnd.openxmlformats-officedocument.presentationml.notesSlide+xml"/>
  <Override PartName="/ppt/notesSlides/notesSlide228.xml" ContentType="application/vnd.openxmlformats-officedocument.presentationml.notesSlide+xml"/>
  <Override PartName="/ppt/notesSlides/notesSlide229.xml" ContentType="application/vnd.openxmlformats-officedocument.presentationml.notesSlide+xml"/>
  <Override PartName="/ppt/notesSlides/notesSlide230.xml" ContentType="application/vnd.openxmlformats-officedocument.presentationml.notesSlide+xml"/>
  <Override PartName="/ppt/notesSlides/notesSlide231.xml" ContentType="application/vnd.openxmlformats-officedocument.presentationml.notesSlide+xml"/>
  <Override PartName="/ppt/notesSlides/notesSlide232.xml" ContentType="application/vnd.openxmlformats-officedocument.presentationml.notesSlide+xml"/>
  <Override PartName="/ppt/notesSlides/notesSlide233.xml" ContentType="application/vnd.openxmlformats-officedocument.presentationml.notesSlide+xml"/>
  <Override PartName="/ppt/notesSlides/notesSlide234.xml" ContentType="application/vnd.openxmlformats-officedocument.presentationml.notesSlide+xml"/>
  <Override PartName="/ppt/notesSlides/notesSlide235.xml" ContentType="application/vnd.openxmlformats-officedocument.presentationml.notesSlide+xml"/>
  <Override PartName="/ppt/notesSlides/notesSlide236.xml" ContentType="application/vnd.openxmlformats-officedocument.presentationml.notesSlide+xml"/>
  <Override PartName="/ppt/notesSlides/notesSlide237.xml" ContentType="application/vnd.openxmlformats-officedocument.presentationml.notesSlide+xml"/>
  <Override PartName="/ppt/notesSlides/notesSlide238.xml" ContentType="application/vnd.openxmlformats-officedocument.presentationml.notesSlide+xml"/>
  <Override PartName="/ppt/notesSlides/notesSlide239.xml" ContentType="application/vnd.openxmlformats-officedocument.presentationml.notesSlide+xml"/>
  <Override PartName="/ppt/notesSlides/notesSlide240.xml" ContentType="application/vnd.openxmlformats-officedocument.presentationml.notesSlide+xml"/>
  <Override PartName="/ppt/notesSlides/notesSlide241.xml" ContentType="application/vnd.openxmlformats-officedocument.presentationml.notesSlide+xml"/>
  <Override PartName="/ppt/notesSlides/notesSlide242.xml" ContentType="application/vnd.openxmlformats-officedocument.presentationml.notesSlide+xml"/>
  <Override PartName="/ppt/notesSlides/notesSlide243.xml" ContentType="application/vnd.openxmlformats-officedocument.presentationml.notesSlide+xml"/>
  <Override PartName="/ppt/notesSlides/notesSlide244.xml" ContentType="application/vnd.openxmlformats-officedocument.presentationml.notesSlide+xml"/>
  <Override PartName="/ppt/notesSlides/notesSlide245.xml" ContentType="application/vnd.openxmlformats-officedocument.presentationml.notesSlide+xml"/>
  <Override PartName="/ppt/notesSlides/notesSlide246.xml" ContentType="application/vnd.openxmlformats-officedocument.presentationml.notesSlide+xml"/>
  <Override PartName="/ppt/notesSlides/notesSlide247.xml" ContentType="application/vnd.openxmlformats-officedocument.presentationml.notesSlide+xml"/>
  <Override PartName="/ppt/notesSlides/notesSlide248.xml" ContentType="application/vnd.openxmlformats-officedocument.presentationml.notesSlide+xml"/>
  <Override PartName="/ppt/notesSlides/notesSlide249.xml" ContentType="application/vnd.openxmlformats-officedocument.presentationml.notesSlide+xml"/>
  <Override PartName="/ppt/notesSlides/notesSlide250.xml" ContentType="application/vnd.openxmlformats-officedocument.presentationml.notesSlide+xml"/>
  <Override PartName="/ppt/notesSlides/notesSlide251.xml" ContentType="application/vnd.openxmlformats-officedocument.presentationml.notesSlide+xml"/>
  <Override PartName="/ppt/notesSlides/notesSlide252.xml" ContentType="application/vnd.openxmlformats-officedocument.presentationml.notesSlide+xml"/>
  <Override PartName="/ppt/notesSlides/notesSlide253.xml" ContentType="application/vnd.openxmlformats-officedocument.presentationml.notesSlide+xml"/>
  <Override PartName="/ppt/notesSlides/notesSlide254.xml" ContentType="application/vnd.openxmlformats-officedocument.presentationml.notesSlide+xml"/>
  <Override PartName="/ppt/notesSlides/notesSlide255.xml" ContentType="application/vnd.openxmlformats-officedocument.presentationml.notesSlide+xml"/>
  <Override PartName="/ppt/notesSlides/notesSlide256.xml" ContentType="application/vnd.openxmlformats-officedocument.presentationml.notesSlide+xml"/>
  <Override PartName="/ppt/notesSlides/notesSlide257.xml" ContentType="application/vnd.openxmlformats-officedocument.presentationml.notesSlide+xml"/>
  <Override PartName="/ppt/notesSlides/notesSlide258.xml" ContentType="application/vnd.openxmlformats-officedocument.presentationml.notesSlide+xml"/>
  <Override PartName="/ppt/notesSlides/notesSlide259.xml" ContentType="application/vnd.openxmlformats-officedocument.presentationml.notesSlide+xml"/>
  <Override PartName="/ppt/notesSlides/notesSlide260.xml" ContentType="application/vnd.openxmlformats-officedocument.presentationml.notesSlide+xml"/>
  <Override PartName="/ppt/notesSlides/notesSlide261.xml" ContentType="application/vnd.openxmlformats-officedocument.presentationml.notesSlide+xml"/>
  <Override PartName="/ppt/notesSlides/notesSlide262.xml" ContentType="application/vnd.openxmlformats-officedocument.presentationml.notesSlide+xml"/>
  <Override PartName="/ppt/notesSlides/notesSlide263.xml" ContentType="application/vnd.openxmlformats-officedocument.presentationml.notesSlide+xml"/>
  <Override PartName="/ppt/notesSlides/notesSlide264.xml" ContentType="application/vnd.openxmlformats-officedocument.presentationml.notesSlide+xml"/>
  <Override PartName="/ppt/notesSlides/notesSlide265.xml" ContentType="application/vnd.openxmlformats-officedocument.presentationml.notesSlide+xml"/>
  <Override PartName="/ppt/notesSlides/notesSlide266.xml" ContentType="application/vnd.openxmlformats-officedocument.presentationml.notesSlide+xml"/>
  <Override PartName="/ppt/notesSlides/notesSlide267.xml" ContentType="application/vnd.openxmlformats-officedocument.presentationml.notesSlide+xml"/>
  <Override PartName="/ppt/notesSlides/notesSlide268.xml" ContentType="application/vnd.openxmlformats-officedocument.presentationml.notesSlide+xml"/>
  <Override PartName="/ppt/notesSlides/notesSlide269.xml" ContentType="application/vnd.openxmlformats-officedocument.presentationml.notesSlide+xml"/>
  <Override PartName="/ppt/notesSlides/notesSlide270.xml" ContentType="application/vnd.openxmlformats-officedocument.presentationml.notesSlide+xml"/>
  <Override PartName="/ppt/notesSlides/notesSlide271.xml" ContentType="application/vnd.openxmlformats-officedocument.presentationml.notesSlide+xml"/>
  <Override PartName="/ppt/notesSlides/notesSlide272.xml" ContentType="application/vnd.openxmlformats-officedocument.presentationml.notesSlide+xml"/>
  <Override PartName="/ppt/notesSlides/notesSlide273.xml" ContentType="application/vnd.openxmlformats-officedocument.presentationml.notesSlide+xml"/>
  <Override PartName="/ppt/notesSlides/notesSlide274.xml" ContentType="application/vnd.openxmlformats-officedocument.presentationml.notesSlide+xml"/>
  <Override PartName="/ppt/notesSlides/notesSlide275.xml" ContentType="application/vnd.openxmlformats-officedocument.presentationml.notesSlide+xml"/>
  <Override PartName="/ppt/notesSlides/notesSlide276.xml" ContentType="application/vnd.openxmlformats-officedocument.presentationml.notesSlide+xml"/>
  <Override PartName="/ppt/notesSlides/notesSlide277.xml" ContentType="application/vnd.openxmlformats-officedocument.presentationml.notesSlide+xml"/>
  <Override PartName="/ppt/notesSlides/notesSlide278.xml" ContentType="application/vnd.openxmlformats-officedocument.presentationml.notesSlide+xml"/>
  <Override PartName="/ppt/notesSlides/notesSlide279.xml" ContentType="application/vnd.openxmlformats-officedocument.presentationml.notesSlide+xml"/>
  <Override PartName="/ppt/notesSlides/notesSlide280.xml" ContentType="application/vnd.openxmlformats-officedocument.presentationml.notesSlide+xml"/>
  <Override PartName="/ppt/notesSlides/notesSlide281.xml" ContentType="application/vnd.openxmlformats-officedocument.presentationml.notesSlide+xml"/>
  <Override PartName="/ppt/notesSlides/notesSlide282.xml" ContentType="application/vnd.openxmlformats-officedocument.presentationml.notesSlide+xml"/>
  <Override PartName="/ppt/notesSlides/notesSlide283.xml" ContentType="application/vnd.openxmlformats-officedocument.presentationml.notesSlide+xml"/>
  <Override PartName="/ppt/notesSlides/notesSlide284.xml" ContentType="application/vnd.openxmlformats-officedocument.presentationml.notesSlide+xml"/>
  <Override PartName="/ppt/notesSlides/notesSlide285.xml" ContentType="application/vnd.openxmlformats-officedocument.presentationml.notesSlide+xml"/>
  <Override PartName="/ppt/notesSlides/notesSlide286.xml" ContentType="application/vnd.openxmlformats-officedocument.presentationml.notesSlide+xml"/>
  <Override PartName="/ppt/notesSlides/notesSlide287.xml" ContentType="application/vnd.openxmlformats-officedocument.presentationml.notesSlide+xml"/>
  <Override PartName="/ppt/notesSlides/notesSlide288.xml" ContentType="application/vnd.openxmlformats-officedocument.presentationml.notesSlide+xml"/>
  <Override PartName="/ppt/notesSlides/notesSlide289.xml" ContentType="application/vnd.openxmlformats-officedocument.presentationml.notesSlide+xml"/>
  <Override PartName="/ppt/notesSlides/notesSlide290.xml" ContentType="application/vnd.openxmlformats-officedocument.presentationml.notesSlide+xml"/>
  <Override PartName="/ppt/notesSlides/notesSlide291.xml" ContentType="application/vnd.openxmlformats-officedocument.presentationml.notesSlide+xml"/>
  <Override PartName="/ppt/notesSlides/notesSlide292.xml" ContentType="application/vnd.openxmlformats-officedocument.presentationml.notesSlide+xml"/>
  <Override PartName="/ppt/notesSlides/notesSlide293.xml" ContentType="application/vnd.openxmlformats-officedocument.presentationml.notesSlide+xml"/>
  <Override PartName="/ppt/notesSlides/notesSlide294.xml" ContentType="application/vnd.openxmlformats-officedocument.presentationml.notesSlide+xml"/>
  <Override PartName="/ppt/notesSlides/notesSlide295.xml" ContentType="application/vnd.openxmlformats-officedocument.presentationml.notesSlide+xml"/>
  <Override PartName="/ppt/notesSlides/notesSlide296.xml" ContentType="application/vnd.openxmlformats-officedocument.presentationml.notesSlide+xml"/>
  <Override PartName="/ppt/notesSlides/notesSlide297.xml" ContentType="application/vnd.openxmlformats-officedocument.presentationml.notesSlide+xml"/>
  <Override PartName="/ppt/notesSlides/notesSlide298.xml" ContentType="application/vnd.openxmlformats-officedocument.presentationml.notesSlide+xml"/>
  <Override PartName="/ppt/notesSlides/notesSlide299.xml" ContentType="application/vnd.openxmlformats-officedocument.presentationml.notesSlide+xml"/>
  <Override PartName="/ppt/notesSlides/notesSlide300.xml" ContentType="application/vnd.openxmlformats-officedocument.presentationml.notesSlide+xml"/>
  <Override PartName="/ppt/notesSlides/notesSlide301.xml" ContentType="application/vnd.openxmlformats-officedocument.presentationml.notesSlide+xml"/>
  <Override PartName="/ppt/notesSlides/notesSlide302.xml" ContentType="application/vnd.openxmlformats-officedocument.presentationml.notesSlide+xml"/>
  <Override PartName="/ppt/notesSlides/notesSlide303.xml" ContentType="application/vnd.openxmlformats-officedocument.presentationml.notesSlide+xml"/>
  <Override PartName="/ppt/notesSlides/notesSlide304.xml" ContentType="application/vnd.openxmlformats-officedocument.presentationml.notesSlide+xml"/>
  <Override PartName="/ppt/notesSlides/notesSlide305.xml" ContentType="application/vnd.openxmlformats-officedocument.presentationml.notesSlide+xml"/>
  <Override PartName="/ppt/notesSlides/notesSlide306.xml" ContentType="application/vnd.openxmlformats-officedocument.presentationml.notesSlide+xml"/>
  <Override PartName="/ppt/notesSlides/notesSlide307.xml" ContentType="application/vnd.openxmlformats-officedocument.presentationml.notesSlide+xml"/>
  <Override PartName="/ppt/notesSlides/notesSlide308.xml" ContentType="application/vnd.openxmlformats-officedocument.presentationml.notesSlide+xml"/>
  <Override PartName="/ppt/notesSlides/notesSlide309.xml" ContentType="application/vnd.openxmlformats-officedocument.presentationml.notesSlide+xml"/>
  <Override PartName="/ppt/notesSlides/notesSlide310.xml" ContentType="application/vnd.openxmlformats-officedocument.presentationml.notesSlide+xml"/>
  <Override PartName="/ppt/notesSlides/notesSlide311.xml" ContentType="application/vnd.openxmlformats-officedocument.presentationml.notesSlide+xml"/>
  <Override PartName="/ppt/notesSlides/notesSlide312.xml" ContentType="application/vnd.openxmlformats-officedocument.presentationml.notesSlide+xml"/>
  <Override PartName="/ppt/notesSlides/notesSlide313.xml" ContentType="application/vnd.openxmlformats-officedocument.presentationml.notesSlide+xml"/>
  <Override PartName="/ppt/notesSlides/notesSlide314.xml" ContentType="application/vnd.openxmlformats-officedocument.presentationml.notesSlide+xml"/>
  <Override PartName="/ppt/notesSlides/notesSlide315.xml" ContentType="application/vnd.openxmlformats-officedocument.presentationml.notesSlide+xml"/>
  <Override PartName="/ppt/notesSlides/notesSlide316.xml" ContentType="application/vnd.openxmlformats-officedocument.presentationml.notesSlide+xml"/>
  <Override PartName="/ppt/notesSlides/notesSlide317.xml" ContentType="application/vnd.openxmlformats-officedocument.presentationml.notesSlide+xml"/>
  <Override PartName="/ppt/notesSlides/notesSlide318.xml" ContentType="application/vnd.openxmlformats-officedocument.presentationml.notesSlide+xml"/>
  <Override PartName="/ppt/notesSlides/notesSlide319.xml" ContentType="application/vnd.openxmlformats-officedocument.presentationml.notesSlide+xml"/>
  <Override PartName="/ppt/notesSlides/notesSlide320.xml" ContentType="application/vnd.openxmlformats-officedocument.presentationml.notesSlide+xml"/>
  <Override PartName="/ppt/notesSlides/notesSlide321.xml" ContentType="application/vnd.openxmlformats-officedocument.presentationml.notesSlide+xml"/>
  <Override PartName="/ppt/notesSlides/notesSlide322.xml" ContentType="application/vnd.openxmlformats-officedocument.presentationml.notesSlide+xml"/>
  <Override PartName="/ppt/notesSlides/notesSlide323.xml" ContentType="application/vnd.openxmlformats-officedocument.presentationml.notesSlide+xml"/>
  <Override PartName="/ppt/notesSlides/notesSlide324.xml" ContentType="application/vnd.openxmlformats-officedocument.presentationml.notesSlide+xml"/>
  <Override PartName="/ppt/notesSlides/notesSlide325.xml" ContentType="application/vnd.openxmlformats-officedocument.presentationml.notesSlide+xml"/>
  <Override PartName="/ppt/notesSlides/notesSlide326.xml" ContentType="application/vnd.openxmlformats-officedocument.presentationml.notesSlide+xml"/>
  <Override PartName="/ppt/notesSlides/notesSlide327.xml" ContentType="application/vnd.openxmlformats-officedocument.presentationml.notesSlide+xml"/>
  <Override PartName="/ppt/notesSlides/notesSlide328.xml" ContentType="application/vnd.openxmlformats-officedocument.presentationml.notesSlide+xml"/>
  <Override PartName="/ppt/notesSlides/notesSlide329.xml" ContentType="application/vnd.openxmlformats-officedocument.presentationml.notesSlide+xml"/>
  <Override PartName="/ppt/notesSlides/notesSlide330.xml" ContentType="application/vnd.openxmlformats-officedocument.presentationml.notesSlide+xml"/>
  <Override PartName="/ppt/notesSlides/notesSlide331.xml" ContentType="application/vnd.openxmlformats-officedocument.presentationml.notesSlide+xml"/>
  <Override PartName="/ppt/notesSlides/notesSlide332.xml" ContentType="application/vnd.openxmlformats-officedocument.presentationml.notesSlide+xml"/>
  <Override PartName="/ppt/notesSlides/notesSlide333.xml" ContentType="application/vnd.openxmlformats-officedocument.presentationml.notesSlide+xml"/>
  <Override PartName="/ppt/notesSlides/notesSlide334.xml" ContentType="application/vnd.openxmlformats-officedocument.presentationml.notesSlide+xml"/>
  <Override PartName="/ppt/notesSlides/notesSlide335.xml" ContentType="application/vnd.openxmlformats-officedocument.presentationml.notesSlide+xml"/>
  <Override PartName="/ppt/notesSlides/notesSlide336.xml" ContentType="application/vnd.openxmlformats-officedocument.presentationml.notesSlide+xml"/>
  <Override PartName="/ppt/notesSlides/notesSlide337.xml" ContentType="application/vnd.openxmlformats-officedocument.presentationml.notesSlide+xml"/>
  <Override PartName="/ppt/notesSlides/notesSlide338.xml" ContentType="application/vnd.openxmlformats-officedocument.presentationml.notesSlide+xml"/>
  <Override PartName="/ppt/notesSlides/notesSlide339.xml" ContentType="application/vnd.openxmlformats-officedocument.presentationml.notesSlide+xml"/>
  <Override PartName="/ppt/notesSlides/notesSlide340.xml" ContentType="application/vnd.openxmlformats-officedocument.presentationml.notesSlide+xml"/>
  <Override PartName="/ppt/notesSlides/notesSlide341.xml" ContentType="application/vnd.openxmlformats-officedocument.presentationml.notesSlide+xml"/>
  <Override PartName="/ppt/notesSlides/notesSlide342.xml" ContentType="application/vnd.openxmlformats-officedocument.presentationml.notesSlide+xml"/>
  <Override PartName="/ppt/notesSlides/notesSlide3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5"/>
  </p:notesMasterIdLst>
  <p:sldIdLst>
    <p:sldId id="451" r:id="rId2"/>
    <p:sldId id="452" r:id="rId3"/>
    <p:sldId id="449" r:id="rId4"/>
    <p:sldId id="453" r:id="rId5"/>
    <p:sldId id="454" r:id="rId6"/>
    <p:sldId id="441" r:id="rId7"/>
    <p:sldId id="659" r:id="rId8"/>
    <p:sldId id="442" r:id="rId9"/>
    <p:sldId id="994" r:id="rId10"/>
    <p:sldId id="662" r:id="rId11"/>
    <p:sldId id="658" r:id="rId12"/>
    <p:sldId id="661" r:id="rId13"/>
    <p:sldId id="660" r:id="rId14"/>
    <p:sldId id="663" r:id="rId15"/>
    <p:sldId id="664" r:id="rId16"/>
    <p:sldId id="657" r:id="rId17"/>
    <p:sldId id="667" r:id="rId18"/>
    <p:sldId id="656" r:id="rId19"/>
    <p:sldId id="666" r:id="rId20"/>
    <p:sldId id="668" r:id="rId21"/>
    <p:sldId id="665" r:id="rId22"/>
    <p:sldId id="443" r:id="rId23"/>
    <p:sldId id="669" r:id="rId24"/>
    <p:sldId id="670" r:id="rId25"/>
    <p:sldId id="671" r:id="rId26"/>
    <p:sldId id="672" r:id="rId27"/>
    <p:sldId id="673" r:id="rId28"/>
    <p:sldId id="674" r:id="rId29"/>
    <p:sldId id="675" r:id="rId30"/>
    <p:sldId id="686" r:id="rId31"/>
    <p:sldId id="685" r:id="rId32"/>
    <p:sldId id="684" r:id="rId33"/>
    <p:sldId id="683" r:id="rId34"/>
    <p:sldId id="682" r:id="rId35"/>
    <p:sldId id="694" r:id="rId36"/>
    <p:sldId id="697" r:id="rId37"/>
    <p:sldId id="693" r:id="rId38"/>
    <p:sldId id="696" r:id="rId39"/>
    <p:sldId id="695" r:id="rId40"/>
    <p:sldId id="692" r:id="rId41"/>
    <p:sldId id="690" r:id="rId42"/>
    <p:sldId id="689" r:id="rId43"/>
    <p:sldId id="688" r:id="rId44"/>
    <p:sldId id="687" r:id="rId45"/>
    <p:sldId id="680" r:id="rId46"/>
    <p:sldId id="698" r:id="rId47"/>
    <p:sldId id="679" r:id="rId48"/>
    <p:sldId id="678" r:id="rId49"/>
    <p:sldId id="681" r:id="rId50"/>
    <p:sldId id="703" r:id="rId51"/>
    <p:sldId id="704" r:id="rId52"/>
    <p:sldId id="702" r:id="rId53"/>
    <p:sldId id="707" r:id="rId54"/>
    <p:sldId id="701" r:id="rId55"/>
    <p:sldId id="705" r:id="rId56"/>
    <p:sldId id="706" r:id="rId57"/>
    <p:sldId id="708" r:id="rId58"/>
    <p:sldId id="709" r:id="rId59"/>
    <p:sldId id="711" r:id="rId60"/>
    <p:sldId id="710" r:id="rId61"/>
    <p:sldId id="700" r:id="rId62"/>
    <p:sldId id="712" r:id="rId63"/>
    <p:sldId id="714" r:id="rId64"/>
    <p:sldId id="715" r:id="rId65"/>
    <p:sldId id="713" r:id="rId66"/>
    <p:sldId id="716" r:id="rId67"/>
    <p:sldId id="677" r:id="rId68"/>
    <p:sldId id="676" r:id="rId69"/>
    <p:sldId id="699" r:id="rId70"/>
    <p:sldId id="598" r:id="rId71"/>
    <p:sldId id="599" r:id="rId72"/>
    <p:sldId id="721" r:id="rId73"/>
    <p:sldId id="719" r:id="rId74"/>
    <p:sldId id="722" r:id="rId75"/>
    <p:sldId id="720" r:id="rId76"/>
    <p:sldId id="723" r:id="rId77"/>
    <p:sldId id="726" r:id="rId78"/>
    <p:sldId id="725" r:id="rId79"/>
    <p:sldId id="724" r:id="rId80"/>
    <p:sldId id="727" r:id="rId81"/>
    <p:sldId id="728" r:id="rId82"/>
    <p:sldId id="729" r:id="rId83"/>
    <p:sldId id="730" r:id="rId84"/>
    <p:sldId id="732" r:id="rId85"/>
    <p:sldId id="731" r:id="rId86"/>
    <p:sldId id="600" r:id="rId87"/>
    <p:sldId id="718" r:id="rId88"/>
    <p:sldId id="717" r:id="rId89"/>
    <p:sldId id="738" r:id="rId90"/>
    <p:sldId id="601" r:id="rId91"/>
    <p:sldId id="737" r:id="rId92"/>
    <p:sldId id="742" r:id="rId93"/>
    <p:sldId id="745" r:id="rId94"/>
    <p:sldId id="736" r:id="rId95"/>
    <p:sldId id="746" r:id="rId96"/>
    <p:sldId id="743" r:id="rId97"/>
    <p:sldId id="747" r:id="rId98"/>
    <p:sldId id="744" r:id="rId99"/>
    <p:sldId id="748" r:id="rId100"/>
    <p:sldId id="749" r:id="rId101"/>
    <p:sldId id="750" r:id="rId102"/>
    <p:sldId id="753" r:id="rId103"/>
    <p:sldId id="735" r:id="rId104"/>
    <p:sldId id="752" r:id="rId105"/>
    <p:sldId id="751" r:id="rId106"/>
    <p:sldId id="754" r:id="rId107"/>
    <p:sldId id="755" r:id="rId108"/>
    <p:sldId id="741" r:id="rId109"/>
    <p:sldId id="733" r:id="rId110"/>
    <p:sldId id="758" r:id="rId111"/>
    <p:sldId id="757" r:id="rId112"/>
    <p:sldId id="740" r:id="rId113"/>
    <p:sldId id="756" r:id="rId114"/>
    <p:sldId id="760" r:id="rId115"/>
    <p:sldId id="761" r:id="rId116"/>
    <p:sldId id="762" r:id="rId117"/>
    <p:sldId id="734" r:id="rId118"/>
    <p:sldId id="764" r:id="rId119"/>
    <p:sldId id="765" r:id="rId120"/>
    <p:sldId id="768" r:id="rId121"/>
    <p:sldId id="767" r:id="rId122"/>
    <p:sldId id="766" r:id="rId123"/>
    <p:sldId id="770" r:id="rId124"/>
    <p:sldId id="769" r:id="rId125"/>
    <p:sldId id="771" r:id="rId126"/>
    <p:sldId id="772" r:id="rId127"/>
    <p:sldId id="759" r:id="rId128"/>
    <p:sldId id="773" r:id="rId129"/>
    <p:sldId id="774" r:id="rId130"/>
    <p:sldId id="775" r:id="rId131"/>
    <p:sldId id="763" r:id="rId132"/>
    <p:sldId id="446" r:id="rId133"/>
    <p:sldId id="447" r:id="rId134"/>
    <p:sldId id="777" r:id="rId135"/>
    <p:sldId id="776" r:id="rId136"/>
    <p:sldId id="780" r:id="rId137"/>
    <p:sldId id="739" r:id="rId138"/>
    <p:sldId id="779" r:id="rId139"/>
    <p:sldId id="783" r:id="rId140"/>
    <p:sldId id="784" r:id="rId141"/>
    <p:sldId id="782" r:id="rId142"/>
    <p:sldId id="781" r:id="rId143"/>
    <p:sldId id="786" r:id="rId144"/>
    <p:sldId id="785" r:id="rId145"/>
    <p:sldId id="788" r:id="rId146"/>
    <p:sldId id="778" r:id="rId147"/>
    <p:sldId id="787" r:id="rId148"/>
    <p:sldId id="795" r:id="rId149"/>
    <p:sldId id="794" r:id="rId150"/>
    <p:sldId id="793" r:id="rId151"/>
    <p:sldId id="792" r:id="rId152"/>
    <p:sldId id="791" r:id="rId153"/>
    <p:sldId id="789" r:id="rId154"/>
    <p:sldId id="798" r:id="rId155"/>
    <p:sldId id="790" r:id="rId156"/>
    <p:sldId id="797" r:id="rId157"/>
    <p:sldId id="796" r:id="rId158"/>
    <p:sldId id="803" r:id="rId159"/>
    <p:sldId id="806" r:id="rId160"/>
    <p:sldId id="807" r:id="rId161"/>
    <p:sldId id="808" r:id="rId162"/>
    <p:sldId id="805" r:id="rId163"/>
    <p:sldId id="809" r:id="rId164"/>
    <p:sldId id="804" r:id="rId165"/>
    <p:sldId id="810" r:id="rId166"/>
    <p:sldId id="802" r:id="rId167"/>
    <p:sldId id="811" r:id="rId168"/>
    <p:sldId id="814" r:id="rId169"/>
    <p:sldId id="813" r:id="rId170"/>
    <p:sldId id="812" r:id="rId171"/>
    <p:sldId id="815" r:id="rId172"/>
    <p:sldId id="801" r:id="rId173"/>
    <p:sldId id="800" r:id="rId174"/>
    <p:sldId id="799" r:id="rId175"/>
    <p:sldId id="819" r:id="rId176"/>
    <p:sldId id="602" r:id="rId177"/>
    <p:sldId id="820" r:id="rId178"/>
    <p:sldId id="824" r:id="rId179"/>
    <p:sldId id="826" r:id="rId180"/>
    <p:sldId id="825" r:id="rId181"/>
    <p:sldId id="827" r:id="rId182"/>
    <p:sldId id="823" r:id="rId183"/>
    <p:sldId id="822" r:id="rId184"/>
    <p:sldId id="828" r:id="rId185"/>
    <p:sldId id="829" r:id="rId186"/>
    <p:sldId id="821" r:id="rId187"/>
    <p:sldId id="830" r:id="rId188"/>
    <p:sldId id="831" r:id="rId189"/>
    <p:sldId id="818" r:id="rId190"/>
    <p:sldId id="839" r:id="rId191"/>
    <p:sldId id="838" r:id="rId192"/>
    <p:sldId id="837" r:id="rId193"/>
    <p:sldId id="836" r:id="rId194"/>
    <p:sldId id="835" r:id="rId195"/>
    <p:sldId id="834" r:id="rId196"/>
    <p:sldId id="833" r:id="rId197"/>
    <p:sldId id="832" r:id="rId198"/>
    <p:sldId id="817" r:id="rId199"/>
    <p:sldId id="816" r:id="rId200"/>
    <p:sldId id="603" r:id="rId201"/>
    <p:sldId id="846" r:id="rId202"/>
    <p:sldId id="847" r:id="rId203"/>
    <p:sldId id="845" r:id="rId204"/>
    <p:sldId id="850" r:id="rId205"/>
    <p:sldId id="849" r:id="rId206"/>
    <p:sldId id="848" r:id="rId207"/>
    <p:sldId id="853" r:id="rId208"/>
    <p:sldId id="852" r:id="rId209"/>
    <p:sldId id="844" r:id="rId210"/>
    <p:sldId id="843" r:id="rId211"/>
    <p:sldId id="854" r:id="rId212"/>
    <p:sldId id="842" r:id="rId213"/>
    <p:sldId id="855" r:id="rId214"/>
    <p:sldId id="856" r:id="rId215"/>
    <p:sldId id="841" r:id="rId216"/>
    <p:sldId id="859" r:id="rId217"/>
    <p:sldId id="858" r:id="rId218"/>
    <p:sldId id="857" r:id="rId219"/>
    <p:sldId id="840" r:id="rId220"/>
    <p:sldId id="865" r:id="rId221"/>
    <p:sldId id="864" r:id="rId222"/>
    <p:sldId id="867" r:id="rId223"/>
    <p:sldId id="863" r:id="rId224"/>
    <p:sldId id="872" r:id="rId225"/>
    <p:sldId id="871" r:id="rId226"/>
    <p:sldId id="868" r:id="rId227"/>
    <p:sldId id="870" r:id="rId228"/>
    <p:sldId id="869" r:id="rId229"/>
    <p:sldId id="876" r:id="rId230"/>
    <p:sldId id="875" r:id="rId231"/>
    <p:sldId id="874" r:id="rId232"/>
    <p:sldId id="877" r:id="rId233"/>
    <p:sldId id="879" r:id="rId234"/>
    <p:sldId id="878" r:id="rId235"/>
    <p:sldId id="873" r:id="rId236"/>
    <p:sldId id="881" r:id="rId237"/>
    <p:sldId id="862" r:id="rId238"/>
    <p:sldId id="880" r:id="rId239"/>
    <p:sldId id="861" r:id="rId240"/>
    <p:sldId id="860" r:id="rId241"/>
    <p:sldId id="882" r:id="rId242"/>
    <p:sldId id="866" r:id="rId243"/>
    <p:sldId id="597" r:id="rId244"/>
    <p:sldId id="883" r:id="rId245"/>
    <p:sldId id="884" r:id="rId246"/>
    <p:sldId id="889" r:id="rId247"/>
    <p:sldId id="895" r:id="rId248"/>
    <p:sldId id="894" r:id="rId249"/>
    <p:sldId id="898" r:id="rId250"/>
    <p:sldId id="897" r:id="rId251"/>
    <p:sldId id="896" r:id="rId252"/>
    <p:sldId id="899" r:id="rId253"/>
    <p:sldId id="900" r:id="rId254"/>
    <p:sldId id="893" r:id="rId255"/>
    <p:sldId id="892" r:id="rId256"/>
    <p:sldId id="891" r:id="rId257"/>
    <p:sldId id="901" r:id="rId258"/>
    <p:sldId id="890" r:id="rId259"/>
    <p:sldId id="885" r:id="rId260"/>
    <p:sldId id="888" r:id="rId261"/>
    <p:sldId id="887" r:id="rId262"/>
    <p:sldId id="913" r:id="rId263"/>
    <p:sldId id="886" r:id="rId264"/>
    <p:sldId id="914" r:id="rId265"/>
    <p:sldId id="912" r:id="rId266"/>
    <p:sldId id="917" r:id="rId267"/>
    <p:sldId id="916" r:id="rId268"/>
    <p:sldId id="915" r:id="rId269"/>
    <p:sldId id="911" r:id="rId270"/>
    <p:sldId id="920" r:id="rId271"/>
    <p:sldId id="919" r:id="rId272"/>
    <p:sldId id="918" r:id="rId273"/>
    <p:sldId id="924" r:id="rId274"/>
    <p:sldId id="923" r:id="rId275"/>
    <p:sldId id="910" r:id="rId276"/>
    <p:sldId id="909" r:id="rId277"/>
    <p:sldId id="908" r:id="rId278"/>
    <p:sldId id="907" r:id="rId279"/>
    <p:sldId id="906" r:id="rId280"/>
    <p:sldId id="905" r:id="rId281"/>
    <p:sldId id="904" r:id="rId282"/>
    <p:sldId id="925" r:id="rId283"/>
    <p:sldId id="929" r:id="rId284"/>
    <p:sldId id="933" r:id="rId285"/>
    <p:sldId id="928" r:id="rId286"/>
    <p:sldId id="932" r:id="rId287"/>
    <p:sldId id="930" r:id="rId288"/>
    <p:sldId id="934" r:id="rId289"/>
    <p:sldId id="936" r:id="rId290"/>
    <p:sldId id="935" r:id="rId291"/>
    <p:sldId id="931" r:id="rId292"/>
    <p:sldId id="938" r:id="rId293"/>
    <p:sldId id="937" r:id="rId294"/>
    <p:sldId id="940" r:id="rId295"/>
    <p:sldId id="939" r:id="rId296"/>
    <p:sldId id="927" r:id="rId297"/>
    <p:sldId id="942" r:id="rId298"/>
    <p:sldId id="943" r:id="rId299"/>
    <p:sldId id="941" r:id="rId300"/>
    <p:sldId id="926" r:id="rId301"/>
    <p:sldId id="903" r:id="rId302"/>
    <p:sldId id="902" r:id="rId303"/>
    <p:sldId id="944" r:id="rId304"/>
    <p:sldId id="951" r:id="rId305"/>
    <p:sldId id="954" r:id="rId306"/>
    <p:sldId id="958" r:id="rId307"/>
    <p:sldId id="957" r:id="rId308"/>
    <p:sldId id="959" r:id="rId309"/>
    <p:sldId id="960" r:id="rId310"/>
    <p:sldId id="956" r:id="rId311"/>
    <p:sldId id="955" r:id="rId312"/>
    <p:sldId id="953" r:id="rId313"/>
    <p:sldId id="963" r:id="rId314"/>
    <p:sldId id="962" r:id="rId315"/>
    <p:sldId id="961" r:id="rId316"/>
    <p:sldId id="965" r:id="rId317"/>
    <p:sldId id="964" r:id="rId318"/>
    <p:sldId id="952" r:id="rId319"/>
    <p:sldId id="950" r:id="rId320"/>
    <p:sldId id="968" r:id="rId321"/>
    <p:sldId id="970" r:id="rId322"/>
    <p:sldId id="967" r:id="rId323"/>
    <p:sldId id="969" r:id="rId324"/>
    <p:sldId id="945" r:id="rId325"/>
    <p:sldId id="974" r:id="rId326"/>
    <p:sldId id="973" r:id="rId327"/>
    <p:sldId id="979" r:id="rId328"/>
    <p:sldId id="978" r:id="rId329"/>
    <p:sldId id="986" r:id="rId330"/>
    <p:sldId id="985" r:id="rId331"/>
    <p:sldId id="988" r:id="rId332"/>
    <p:sldId id="987" r:id="rId333"/>
    <p:sldId id="990" r:id="rId334"/>
    <p:sldId id="980" r:id="rId335"/>
    <p:sldId id="993" r:id="rId336"/>
    <p:sldId id="991" r:id="rId337"/>
    <p:sldId id="992" r:id="rId338"/>
    <p:sldId id="977" r:id="rId339"/>
    <p:sldId id="976" r:id="rId340"/>
    <p:sldId id="975" r:id="rId341"/>
    <p:sldId id="972" r:id="rId342"/>
    <p:sldId id="966" r:id="rId343"/>
    <p:sldId id="949" r:id="rId344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2/SxCjZUBi7mWHfbgeR2UQ==" hashData="48FxY6xKIspEq7J21AElaLJ+POkr3xdFOQg31VbuoYNrOceaD2WvJsDhYW/CCtFkptsirAZusBDNgizk1/e7+g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LEB ADISA SORETIRE" initials="CAS" lastIdx="1" clrIdx="0">
    <p:extLst>
      <p:ext uri="{19B8F6BF-5375-455C-9EA6-DF929625EA0E}">
        <p15:presenceInfo xmlns:p15="http://schemas.microsoft.com/office/powerpoint/2012/main" userId="dfa207d3103e30c6" providerId="Windows Live"/>
      </p:ext>
    </p:extLst>
  </p:cmAuthor>
  <p:cmAuthor id="2" name="coreskillsadm@gmail.com" initials="" lastIdx="3" clrIdx="1">
    <p:extLst>
      <p:ext uri="{19B8F6BF-5375-455C-9EA6-DF929625EA0E}">
        <p15:presenceInfo xmlns:p15="http://schemas.microsoft.com/office/powerpoint/2012/main" userId="25484622d02307c2" providerId="Windows Live"/>
      </p:ext>
    </p:extLst>
  </p:cmAuthor>
  <p:cmAuthor id="3" name="HP ELITEBOOK" initials="HE" lastIdx="3" clrIdx="2">
    <p:extLst>
      <p:ext uri="{19B8F6BF-5375-455C-9EA6-DF929625EA0E}">
        <p15:presenceInfo xmlns:p15="http://schemas.microsoft.com/office/powerpoint/2012/main" userId="HP ELITEBOO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E"/>
    <a:srgbClr val="FE0000"/>
    <a:srgbClr val="4472C4"/>
    <a:srgbClr val="F2F2F2"/>
    <a:srgbClr val="C6C6D0"/>
    <a:srgbClr val="5C73E6"/>
    <a:srgbClr val="6E6FF7"/>
    <a:srgbClr val="1C1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03" autoAdjust="0"/>
    <p:restoredTop sz="94610"/>
  </p:normalViewPr>
  <p:slideViewPr>
    <p:cSldViewPr snapToGrid="0" snapToObjects="1">
      <p:cViewPr varScale="1">
        <p:scale>
          <a:sx n="55" d="100"/>
          <a:sy n="55" d="100"/>
        </p:scale>
        <p:origin x="6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commentAuthors" Target="commentAuthors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viewProps" Target="viewProps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56" Type="http://schemas.openxmlformats.org/officeDocument/2006/relationships/slide" Target="slides/slide55.xml"/><Relationship Id="rId317" Type="http://schemas.openxmlformats.org/officeDocument/2006/relationships/slide" Target="slides/slide316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theme" Target="theme/theme1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tableStyles" Target="tableStyles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notesMaster" Target="notesMasters/notesMaster1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presProps" Target="presProps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2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2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2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2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2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2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2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2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2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2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2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2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_rels/notesSlide2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2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2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2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2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2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_rels/notesSlide2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8.xml"/><Relationship Id="rId1" Type="http://schemas.openxmlformats.org/officeDocument/2006/relationships/notesMaster" Target="../notesMasters/notesMaster1.xml"/></Relationships>
</file>

<file path=ppt/notesSlides/_rels/notesSlide2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2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0.xml"/><Relationship Id="rId1" Type="http://schemas.openxmlformats.org/officeDocument/2006/relationships/notesMaster" Target="../notesMasters/notesMaster1.xml"/></Relationships>
</file>

<file path=ppt/notesSlides/_rels/notesSlide2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2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2.xml"/><Relationship Id="rId1" Type="http://schemas.openxmlformats.org/officeDocument/2006/relationships/notesMaster" Target="../notesMasters/notesMaster1.xml"/></Relationships>
</file>

<file path=ppt/notesSlides/_rels/notesSlide2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3.xml"/><Relationship Id="rId1" Type="http://schemas.openxmlformats.org/officeDocument/2006/relationships/notesMaster" Target="../notesMasters/notesMaster1.xml"/></Relationships>
</file>

<file path=ppt/notesSlides/_rels/notesSlide2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4.xml"/><Relationship Id="rId1" Type="http://schemas.openxmlformats.org/officeDocument/2006/relationships/notesMaster" Target="../notesMasters/notesMaster1.xml"/></Relationships>
</file>

<file path=ppt/notesSlides/_rels/notesSlide2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5.xml"/><Relationship Id="rId1" Type="http://schemas.openxmlformats.org/officeDocument/2006/relationships/notesMaster" Target="../notesMasters/notesMaster1.xml"/></Relationships>
</file>

<file path=ppt/notesSlides/_rels/notesSlide2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6.xml"/><Relationship Id="rId1" Type="http://schemas.openxmlformats.org/officeDocument/2006/relationships/notesMaster" Target="../notesMasters/notesMaster1.xml"/></Relationships>
</file>

<file path=ppt/notesSlides/_rels/notesSlide2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7.xml"/><Relationship Id="rId1" Type="http://schemas.openxmlformats.org/officeDocument/2006/relationships/notesMaster" Target="../notesMasters/notesMaster1.xml"/></Relationships>
</file>

<file path=ppt/notesSlides/_rels/notesSlide2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8.xml"/><Relationship Id="rId1" Type="http://schemas.openxmlformats.org/officeDocument/2006/relationships/notesMaster" Target="../notesMasters/notesMaster1.xml"/></Relationships>
</file>

<file path=ppt/notesSlides/_rels/notesSlide2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9.xml"/><Relationship Id="rId1" Type="http://schemas.openxmlformats.org/officeDocument/2006/relationships/notesMaster" Target="../notesMasters/notesMaster1.xml"/></Relationships>
</file>

<file path=ppt/notesSlides/_rels/notesSlide2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0.xml"/><Relationship Id="rId1" Type="http://schemas.openxmlformats.org/officeDocument/2006/relationships/notesMaster" Target="../notesMasters/notesMaster1.xml"/></Relationships>
</file>

<file path=ppt/notesSlides/_rels/notesSlide2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1.xml"/><Relationship Id="rId1" Type="http://schemas.openxmlformats.org/officeDocument/2006/relationships/notesMaster" Target="../notesMasters/notesMaster1.xml"/></Relationships>
</file>

<file path=ppt/notesSlides/_rels/notesSlide2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2.xml"/><Relationship Id="rId1" Type="http://schemas.openxmlformats.org/officeDocument/2006/relationships/notesMaster" Target="../notesMasters/notesMaster1.xml"/></Relationships>
</file>

<file path=ppt/notesSlides/_rels/notesSlide2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3.xml"/><Relationship Id="rId1" Type="http://schemas.openxmlformats.org/officeDocument/2006/relationships/notesMaster" Target="../notesMasters/notesMaster1.xml"/></Relationships>
</file>

<file path=ppt/notesSlides/_rels/notesSlide2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4.xml"/><Relationship Id="rId1" Type="http://schemas.openxmlformats.org/officeDocument/2006/relationships/notesMaster" Target="../notesMasters/notesMaster1.xml"/></Relationships>
</file>

<file path=ppt/notesSlides/_rels/notesSlide2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5.xml"/><Relationship Id="rId1" Type="http://schemas.openxmlformats.org/officeDocument/2006/relationships/notesMaster" Target="../notesMasters/notesMaster1.xml"/></Relationships>
</file>

<file path=ppt/notesSlides/_rels/notesSlide2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6.xml"/><Relationship Id="rId1" Type="http://schemas.openxmlformats.org/officeDocument/2006/relationships/notesMaster" Target="../notesMasters/notesMaster1.xml"/></Relationships>
</file>

<file path=ppt/notesSlides/_rels/notesSlide2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7.xml"/><Relationship Id="rId1" Type="http://schemas.openxmlformats.org/officeDocument/2006/relationships/notesMaster" Target="../notesMasters/notesMaster1.xml"/></Relationships>
</file>

<file path=ppt/notesSlides/_rels/notesSlide2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8.xml"/><Relationship Id="rId1" Type="http://schemas.openxmlformats.org/officeDocument/2006/relationships/notesMaster" Target="../notesMasters/notesMaster1.xml"/></Relationships>
</file>

<file path=ppt/notesSlides/_rels/notesSlide2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9.xml"/><Relationship Id="rId1" Type="http://schemas.openxmlformats.org/officeDocument/2006/relationships/notesMaster" Target="../notesMasters/notesMaster1.xml"/></Relationships>
</file>

<file path=ppt/notesSlides/_rels/notesSlide2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0.xml"/><Relationship Id="rId1" Type="http://schemas.openxmlformats.org/officeDocument/2006/relationships/notesMaster" Target="../notesMasters/notesMaster1.xml"/></Relationships>
</file>

<file path=ppt/notesSlides/_rels/notesSlide2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1.xml"/><Relationship Id="rId1" Type="http://schemas.openxmlformats.org/officeDocument/2006/relationships/notesMaster" Target="../notesMasters/notesMaster1.xml"/></Relationships>
</file>

<file path=ppt/notesSlides/_rels/notesSlide2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2.xml"/><Relationship Id="rId1" Type="http://schemas.openxmlformats.org/officeDocument/2006/relationships/notesMaster" Target="../notesMasters/notesMaster1.xml"/></Relationships>
</file>

<file path=ppt/notesSlides/_rels/notesSlide2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3.xml"/><Relationship Id="rId1" Type="http://schemas.openxmlformats.org/officeDocument/2006/relationships/notesMaster" Target="../notesMasters/notesMaster1.xml"/></Relationships>
</file>

<file path=ppt/notesSlides/_rels/notesSlide2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4.xml"/><Relationship Id="rId1" Type="http://schemas.openxmlformats.org/officeDocument/2006/relationships/notesMaster" Target="../notesMasters/notesMaster1.xml"/></Relationships>
</file>

<file path=ppt/notesSlides/_rels/notesSlide2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5.xml"/><Relationship Id="rId1" Type="http://schemas.openxmlformats.org/officeDocument/2006/relationships/notesMaster" Target="../notesMasters/notesMaster1.xml"/></Relationships>
</file>

<file path=ppt/notesSlides/_rels/notesSlide2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6.xml"/><Relationship Id="rId1" Type="http://schemas.openxmlformats.org/officeDocument/2006/relationships/notesMaster" Target="../notesMasters/notesMaster1.xml"/></Relationships>
</file>

<file path=ppt/notesSlides/_rels/notesSlide2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7.xml"/><Relationship Id="rId1" Type="http://schemas.openxmlformats.org/officeDocument/2006/relationships/notesMaster" Target="../notesMasters/notesMaster1.xml"/></Relationships>
</file>

<file path=ppt/notesSlides/_rels/notesSlide2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8.xml"/><Relationship Id="rId1" Type="http://schemas.openxmlformats.org/officeDocument/2006/relationships/notesMaster" Target="../notesMasters/notesMaster1.xml"/></Relationships>
</file>

<file path=ppt/notesSlides/_rels/notesSlide2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9.xml"/><Relationship Id="rId1" Type="http://schemas.openxmlformats.org/officeDocument/2006/relationships/notesMaster" Target="../notesMasters/notesMaster1.xml"/></Relationships>
</file>

<file path=ppt/notesSlides/_rels/notesSlide2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0.xml"/><Relationship Id="rId1" Type="http://schemas.openxmlformats.org/officeDocument/2006/relationships/notesMaster" Target="../notesMasters/notesMaster1.xml"/></Relationships>
</file>

<file path=ppt/notesSlides/_rels/notesSlide2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1.xml"/><Relationship Id="rId1" Type="http://schemas.openxmlformats.org/officeDocument/2006/relationships/notesMaster" Target="../notesMasters/notesMaster1.xml"/></Relationships>
</file>

<file path=ppt/notesSlides/_rels/notesSlide2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2.xml"/><Relationship Id="rId1" Type="http://schemas.openxmlformats.org/officeDocument/2006/relationships/notesMaster" Target="../notesMasters/notesMaster1.xml"/></Relationships>
</file>

<file path=ppt/notesSlides/_rels/notesSlide2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3.xml"/><Relationship Id="rId1" Type="http://schemas.openxmlformats.org/officeDocument/2006/relationships/notesMaster" Target="../notesMasters/notesMaster1.xml"/></Relationships>
</file>

<file path=ppt/notesSlides/_rels/notesSlide2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4.xml"/><Relationship Id="rId1" Type="http://schemas.openxmlformats.org/officeDocument/2006/relationships/notesMaster" Target="../notesMasters/notesMaster1.xml"/></Relationships>
</file>

<file path=ppt/notesSlides/_rels/notesSlide2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5.xml"/><Relationship Id="rId1" Type="http://schemas.openxmlformats.org/officeDocument/2006/relationships/notesMaster" Target="../notesMasters/notesMaster1.xml"/></Relationships>
</file>

<file path=ppt/notesSlides/_rels/notesSlide2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6.xml"/><Relationship Id="rId1" Type="http://schemas.openxmlformats.org/officeDocument/2006/relationships/notesMaster" Target="../notesMasters/notesMaster1.xml"/></Relationships>
</file>

<file path=ppt/notesSlides/_rels/notesSlide2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7.xml"/><Relationship Id="rId1" Type="http://schemas.openxmlformats.org/officeDocument/2006/relationships/notesMaster" Target="../notesMasters/notesMaster1.xml"/></Relationships>
</file>

<file path=ppt/notesSlides/_rels/notesSlide2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8.xml"/><Relationship Id="rId1" Type="http://schemas.openxmlformats.org/officeDocument/2006/relationships/notesMaster" Target="../notesMasters/notesMaster1.xml"/></Relationships>
</file>

<file path=ppt/notesSlides/_rels/notesSlide2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9.xml"/><Relationship Id="rId1" Type="http://schemas.openxmlformats.org/officeDocument/2006/relationships/notesMaster" Target="../notesMasters/notesMaster1.xml"/></Relationships>
</file>

<file path=ppt/notesSlides/_rels/notesSlide2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0.xml"/><Relationship Id="rId1" Type="http://schemas.openxmlformats.org/officeDocument/2006/relationships/notesMaster" Target="../notesMasters/notesMaster1.xml"/></Relationships>
</file>

<file path=ppt/notesSlides/_rels/notesSlide2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1.xml"/><Relationship Id="rId1" Type="http://schemas.openxmlformats.org/officeDocument/2006/relationships/notesMaster" Target="../notesMasters/notesMaster1.xml"/></Relationships>
</file>

<file path=ppt/notesSlides/_rels/notesSlide2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2.xml"/><Relationship Id="rId1" Type="http://schemas.openxmlformats.org/officeDocument/2006/relationships/notesMaster" Target="../notesMasters/notesMaster1.xml"/></Relationships>
</file>

<file path=ppt/notesSlides/_rels/notesSlide2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3.xml"/><Relationship Id="rId1" Type="http://schemas.openxmlformats.org/officeDocument/2006/relationships/notesMaster" Target="../notesMasters/notesMaster1.xml"/></Relationships>
</file>

<file path=ppt/notesSlides/_rels/notesSlide2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4.xml"/><Relationship Id="rId1" Type="http://schemas.openxmlformats.org/officeDocument/2006/relationships/notesMaster" Target="../notesMasters/notesMaster1.xml"/></Relationships>
</file>

<file path=ppt/notesSlides/_rels/notesSlide2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5.xml"/><Relationship Id="rId1" Type="http://schemas.openxmlformats.org/officeDocument/2006/relationships/notesMaster" Target="../notesMasters/notesMaster1.xml"/></Relationships>
</file>

<file path=ppt/notesSlides/_rels/notesSlide2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6.xml"/><Relationship Id="rId1" Type="http://schemas.openxmlformats.org/officeDocument/2006/relationships/notesMaster" Target="../notesMasters/notesMaster1.xml"/></Relationships>
</file>

<file path=ppt/notesSlides/_rels/notesSlide2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7.xml"/><Relationship Id="rId1" Type="http://schemas.openxmlformats.org/officeDocument/2006/relationships/notesMaster" Target="../notesMasters/notesMaster1.xml"/></Relationships>
</file>

<file path=ppt/notesSlides/_rels/notesSlide2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8.xml"/><Relationship Id="rId1" Type="http://schemas.openxmlformats.org/officeDocument/2006/relationships/notesMaster" Target="../notesMasters/notesMaster1.xml"/></Relationships>
</file>

<file path=ppt/notesSlides/_rels/notesSlide2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9.xml"/><Relationship Id="rId1" Type="http://schemas.openxmlformats.org/officeDocument/2006/relationships/notesMaster" Target="../notesMasters/notesMaster1.xml"/></Relationships>
</file>

<file path=ppt/notesSlides/_rels/notesSlide2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0.xml"/><Relationship Id="rId1" Type="http://schemas.openxmlformats.org/officeDocument/2006/relationships/notesMaster" Target="../notesMasters/notesMaster1.xml"/></Relationships>
</file>

<file path=ppt/notesSlides/_rels/notesSlide2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1.xml"/><Relationship Id="rId1" Type="http://schemas.openxmlformats.org/officeDocument/2006/relationships/notesMaster" Target="../notesMasters/notesMaster1.xml"/></Relationships>
</file>

<file path=ppt/notesSlides/_rels/notesSlide2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2.xml"/><Relationship Id="rId1" Type="http://schemas.openxmlformats.org/officeDocument/2006/relationships/notesMaster" Target="../notesMasters/notesMaster1.xml"/></Relationships>
</file>

<file path=ppt/notesSlides/_rels/notesSlide2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3.xml"/><Relationship Id="rId1" Type="http://schemas.openxmlformats.org/officeDocument/2006/relationships/notesMaster" Target="../notesMasters/notesMaster1.xml"/></Relationships>
</file>

<file path=ppt/notesSlides/_rels/notesSlide2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4.xml"/><Relationship Id="rId1" Type="http://schemas.openxmlformats.org/officeDocument/2006/relationships/notesMaster" Target="../notesMasters/notesMaster1.xml"/></Relationships>
</file>

<file path=ppt/notesSlides/_rels/notesSlide2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5.xml"/><Relationship Id="rId1" Type="http://schemas.openxmlformats.org/officeDocument/2006/relationships/notesMaster" Target="../notesMasters/notesMaster1.xml"/></Relationships>
</file>

<file path=ppt/notesSlides/_rels/notesSlide2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6.xml"/><Relationship Id="rId1" Type="http://schemas.openxmlformats.org/officeDocument/2006/relationships/notesMaster" Target="../notesMasters/notesMaster1.xml"/></Relationships>
</file>

<file path=ppt/notesSlides/_rels/notesSlide2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7.xml"/><Relationship Id="rId1" Type="http://schemas.openxmlformats.org/officeDocument/2006/relationships/notesMaster" Target="../notesMasters/notesMaster1.xml"/></Relationships>
</file>

<file path=ppt/notesSlides/_rels/notesSlide2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8.xml"/><Relationship Id="rId1" Type="http://schemas.openxmlformats.org/officeDocument/2006/relationships/notesMaster" Target="../notesMasters/notesMaster1.xml"/></Relationships>
</file>

<file path=ppt/notesSlides/_rels/notesSlide2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9.xml"/><Relationship Id="rId1" Type="http://schemas.openxmlformats.org/officeDocument/2006/relationships/notesMaster" Target="../notesMasters/notesMaster1.xml"/></Relationships>
</file>

<file path=ppt/notesSlides/_rels/notesSlide2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0.xml"/><Relationship Id="rId1" Type="http://schemas.openxmlformats.org/officeDocument/2006/relationships/notesMaster" Target="../notesMasters/notesMaster1.xml"/></Relationships>
</file>

<file path=ppt/notesSlides/_rels/notesSlide2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1.xml"/><Relationship Id="rId1" Type="http://schemas.openxmlformats.org/officeDocument/2006/relationships/notesMaster" Target="../notesMasters/notesMaster1.xml"/></Relationships>
</file>

<file path=ppt/notesSlides/_rels/notesSlide2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2.xml"/><Relationship Id="rId1" Type="http://schemas.openxmlformats.org/officeDocument/2006/relationships/notesMaster" Target="../notesMasters/notesMaster1.xml"/></Relationships>
</file>

<file path=ppt/notesSlides/_rels/notesSlide2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3.xml"/><Relationship Id="rId1" Type="http://schemas.openxmlformats.org/officeDocument/2006/relationships/notesMaster" Target="../notesMasters/notesMaster1.xml"/></Relationships>
</file>

<file path=ppt/notesSlides/_rels/notesSlide2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4.xml"/><Relationship Id="rId1" Type="http://schemas.openxmlformats.org/officeDocument/2006/relationships/notesMaster" Target="../notesMasters/notesMaster1.xml"/></Relationships>
</file>

<file path=ppt/notesSlides/_rels/notesSlide2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5.xml"/><Relationship Id="rId1" Type="http://schemas.openxmlformats.org/officeDocument/2006/relationships/notesMaster" Target="../notesMasters/notesMaster1.xml"/></Relationships>
</file>

<file path=ppt/notesSlides/_rels/notesSlide2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6.xml"/><Relationship Id="rId1" Type="http://schemas.openxmlformats.org/officeDocument/2006/relationships/notesMaster" Target="../notesMasters/notesMaster1.xml"/></Relationships>
</file>

<file path=ppt/notesSlides/_rels/notesSlide2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7.xml"/><Relationship Id="rId1" Type="http://schemas.openxmlformats.org/officeDocument/2006/relationships/notesMaster" Target="../notesMasters/notesMaster1.xml"/></Relationships>
</file>

<file path=ppt/notesSlides/_rels/notesSlide2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8.xml"/><Relationship Id="rId1" Type="http://schemas.openxmlformats.org/officeDocument/2006/relationships/notesMaster" Target="../notesMasters/notesMaster1.xml"/></Relationships>
</file>

<file path=ppt/notesSlides/_rels/notesSlide2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9.xml"/><Relationship Id="rId1" Type="http://schemas.openxmlformats.org/officeDocument/2006/relationships/notesMaster" Target="../notesMasters/notesMaster1.xml"/></Relationships>
</file>

<file path=ppt/notesSlides/_rels/notesSlide2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0.xml"/><Relationship Id="rId1" Type="http://schemas.openxmlformats.org/officeDocument/2006/relationships/notesMaster" Target="../notesMasters/notesMaster1.xml"/></Relationships>
</file>

<file path=ppt/notesSlides/_rels/notesSlide2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1.xml"/><Relationship Id="rId1" Type="http://schemas.openxmlformats.org/officeDocument/2006/relationships/notesMaster" Target="../notesMasters/notesMaster1.xml"/></Relationships>
</file>

<file path=ppt/notesSlides/_rels/notesSlide2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2.xml"/><Relationship Id="rId1" Type="http://schemas.openxmlformats.org/officeDocument/2006/relationships/notesMaster" Target="../notesMasters/notesMaster1.xml"/></Relationships>
</file>

<file path=ppt/notesSlides/_rels/notesSlide2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3.xml"/><Relationship Id="rId1" Type="http://schemas.openxmlformats.org/officeDocument/2006/relationships/notesMaster" Target="../notesMasters/notesMaster1.xml"/></Relationships>
</file>

<file path=ppt/notesSlides/_rels/notesSlide2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4.xml"/><Relationship Id="rId1" Type="http://schemas.openxmlformats.org/officeDocument/2006/relationships/notesMaster" Target="../notesMasters/notesMaster1.xml"/></Relationships>
</file>

<file path=ppt/notesSlides/_rels/notesSlide2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5.xml"/><Relationship Id="rId1" Type="http://schemas.openxmlformats.org/officeDocument/2006/relationships/notesMaster" Target="../notesMasters/notesMaster1.xml"/></Relationships>
</file>

<file path=ppt/notesSlides/_rels/notesSlide2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6.xml"/><Relationship Id="rId1" Type="http://schemas.openxmlformats.org/officeDocument/2006/relationships/notesMaster" Target="../notesMasters/notesMaster1.xml"/></Relationships>
</file>

<file path=ppt/notesSlides/_rels/notesSlide2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7.xml"/><Relationship Id="rId1" Type="http://schemas.openxmlformats.org/officeDocument/2006/relationships/notesMaster" Target="../notesMasters/notesMaster1.xml"/></Relationships>
</file>

<file path=ppt/notesSlides/_rels/notesSlide2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8.xml"/><Relationship Id="rId1" Type="http://schemas.openxmlformats.org/officeDocument/2006/relationships/notesMaster" Target="../notesMasters/notesMaster1.xml"/></Relationships>
</file>

<file path=ppt/notesSlides/_rels/notesSlide2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9.xml"/><Relationship Id="rId1" Type="http://schemas.openxmlformats.org/officeDocument/2006/relationships/notesMaster" Target="../notesMasters/notesMaster1.xml"/></Relationships>
</file>

<file path=ppt/notesSlides/_rels/notesSlide3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0.xml"/><Relationship Id="rId1" Type="http://schemas.openxmlformats.org/officeDocument/2006/relationships/notesMaster" Target="../notesMasters/notesMaster1.xml"/></Relationships>
</file>

<file path=ppt/notesSlides/_rels/notesSlide3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1.xml"/><Relationship Id="rId1" Type="http://schemas.openxmlformats.org/officeDocument/2006/relationships/notesMaster" Target="../notesMasters/notesMaster1.xml"/></Relationships>
</file>

<file path=ppt/notesSlides/_rels/notesSlide3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2.xml"/><Relationship Id="rId1" Type="http://schemas.openxmlformats.org/officeDocument/2006/relationships/notesMaster" Target="../notesMasters/notesMaster1.xml"/></Relationships>
</file>

<file path=ppt/notesSlides/_rels/notesSlide3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3.xml"/><Relationship Id="rId1" Type="http://schemas.openxmlformats.org/officeDocument/2006/relationships/notesMaster" Target="../notesMasters/notesMaster1.xml"/></Relationships>
</file>

<file path=ppt/notesSlides/_rels/notesSlide3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4.xml"/><Relationship Id="rId1" Type="http://schemas.openxmlformats.org/officeDocument/2006/relationships/notesMaster" Target="../notesMasters/notesMaster1.xml"/></Relationships>
</file>

<file path=ppt/notesSlides/_rels/notesSlide3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5.xml"/><Relationship Id="rId1" Type="http://schemas.openxmlformats.org/officeDocument/2006/relationships/notesMaster" Target="../notesMasters/notesMaster1.xml"/></Relationships>
</file>

<file path=ppt/notesSlides/_rels/notesSlide3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6.xml"/><Relationship Id="rId1" Type="http://schemas.openxmlformats.org/officeDocument/2006/relationships/notesMaster" Target="../notesMasters/notesMaster1.xml"/></Relationships>
</file>

<file path=ppt/notesSlides/_rels/notesSlide3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7.xml"/><Relationship Id="rId1" Type="http://schemas.openxmlformats.org/officeDocument/2006/relationships/notesMaster" Target="../notesMasters/notesMaster1.xml"/></Relationships>
</file>

<file path=ppt/notesSlides/_rels/notesSlide3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8.xml"/><Relationship Id="rId1" Type="http://schemas.openxmlformats.org/officeDocument/2006/relationships/notesMaster" Target="../notesMasters/notesMaster1.xml"/></Relationships>
</file>

<file path=ppt/notesSlides/_rels/notesSlide3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9.xml"/><Relationship Id="rId1" Type="http://schemas.openxmlformats.org/officeDocument/2006/relationships/notesMaster" Target="../notesMasters/notesMaster1.xml"/></Relationships>
</file>

<file path=ppt/notesSlides/_rels/notesSlide3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0.xml"/><Relationship Id="rId1" Type="http://schemas.openxmlformats.org/officeDocument/2006/relationships/notesMaster" Target="../notesMasters/notesMaster1.xml"/></Relationships>
</file>

<file path=ppt/notesSlides/_rels/notesSlide3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1.xml"/><Relationship Id="rId1" Type="http://schemas.openxmlformats.org/officeDocument/2006/relationships/notesMaster" Target="../notesMasters/notesMaster1.xml"/></Relationships>
</file>

<file path=ppt/notesSlides/_rels/notesSlide3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2.xml"/><Relationship Id="rId1" Type="http://schemas.openxmlformats.org/officeDocument/2006/relationships/notesMaster" Target="../notesMasters/notesMaster1.xml"/></Relationships>
</file>

<file path=ppt/notesSlides/_rels/notesSlide3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3.xml"/><Relationship Id="rId1" Type="http://schemas.openxmlformats.org/officeDocument/2006/relationships/notesMaster" Target="../notesMasters/notesMaster1.xml"/></Relationships>
</file>

<file path=ppt/notesSlides/_rels/notesSlide3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4.xml"/><Relationship Id="rId1" Type="http://schemas.openxmlformats.org/officeDocument/2006/relationships/notesMaster" Target="../notesMasters/notesMaster1.xml"/></Relationships>
</file>

<file path=ppt/notesSlides/_rels/notesSlide3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5.xml"/><Relationship Id="rId1" Type="http://schemas.openxmlformats.org/officeDocument/2006/relationships/notesMaster" Target="../notesMasters/notesMaster1.xml"/></Relationships>
</file>

<file path=ppt/notesSlides/_rels/notesSlide3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6.xml"/><Relationship Id="rId1" Type="http://schemas.openxmlformats.org/officeDocument/2006/relationships/notesMaster" Target="../notesMasters/notesMaster1.xml"/></Relationships>
</file>

<file path=ppt/notesSlides/_rels/notesSlide3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7.xml"/><Relationship Id="rId1" Type="http://schemas.openxmlformats.org/officeDocument/2006/relationships/notesMaster" Target="../notesMasters/notesMaster1.xml"/></Relationships>
</file>

<file path=ppt/notesSlides/_rels/notesSlide3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8.xml"/><Relationship Id="rId1" Type="http://schemas.openxmlformats.org/officeDocument/2006/relationships/notesMaster" Target="../notesMasters/notesMaster1.xml"/></Relationships>
</file>

<file path=ppt/notesSlides/_rels/notesSlide3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9.xml"/><Relationship Id="rId1" Type="http://schemas.openxmlformats.org/officeDocument/2006/relationships/notesMaster" Target="../notesMasters/notesMaster1.xml"/></Relationships>
</file>

<file path=ppt/notesSlides/_rels/notesSlide3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0.xml"/><Relationship Id="rId1" Type="http://schemas.openxmlformats.org/officeDocument/2006/relationships/notesMaster" Target="../notesMasters/notesMaster1.xml"/></Relationships>
</file>

<file path=ppt/notesSlides/_rels/notesSlide3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1.xml"/><Relationship Id="rId1" Type="http://schemas.openxmlformats.org/officeDocument/2006/relationships/notesMaster" Target="../notesMasters/notesMaster1.xml"/></Relationships>
</file>

<file path=ppt/notesSlides/_rels/notesSlide3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2.xml"/><Relationship Id="rId1" Type="http://schemas.openxmlformats.org/officeDocument/2006/relationships/notesMaster" Target="../notesMasters/notesMaster1.xml"/></Relationships>
</file>

<file path=ppt/notesSlides/_rels/notesSlide3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3.xml"/><Relationship Id="rId1" Type="http://schemas.openxmlformats.org/officeDocument/2006/relationships/notesMaster" Target="../notesMasters/notesMaster1.xml"/></Relationships>
</file>

<file path=ppt/notesSlides/_rels/notesSlide3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4.xml"/><Relationship Id="rId1" Type="http://schemas.openxmlformats.org/officeDocument/2006/relationships/notesMaster" Target="../notesMasters/notesMaster1.xml"/></Relationships>
</file>

<file path=ppt/notesSlides/_rels/notesSlide3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5.xml"/><Relationship Id="rId1" Type="http://schemas.openxmlformats.org/officeDocument/2006/relationships/notesMaster" Target="../notesMasters/notesMaster1.xml"/></Relationships>
</file>

<file path=ppt/notesSlides/_rels/notesSlide3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6.xml"/><Relationship Id="rId1" Type="http://schemas.openxmlformats.org/officeDocument/2006/relationships/notesMaster" Target="../notesMasters/notesMaster1.xml"/></Relationships>
</file>

<file path=ppt/notesSlides/_rels/notesSlide3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7.xml"/><Relationship Id="rId1" Type="http://schemas.openxmlformats.org/officeDocument/2006/relationships/notesMaster" Target="../notesMasters/notesMaster1.xml"/></Relationships>
</file>

<file path=ppt/notesSlides/_rels/notesSlide3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8.xml"/><Relationship Id="rId1" Type="http://schemas.openxmlformats.org/officeDocument/2006/relationships/notesMaster" Target="../notesMasters/notesMaster1.xml"/></Relationships>
</file>

<file path=ppt/notesSlides/_rels/notesSlide3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9.xml"/><Relationship Id="rId1" Type="http://schemas.openxmlformats.org/officeDocument/2006/relationships/notesMaster" Target="../notesMasters/notesMaster1.xml"/></Relationships>
</file>

<file path=ppt/notesSlides/_rels/notesSlide3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0.xml"/><Relationship Id="rId1" Type="http://schemas.openxmlformats.org/officeDocument/2006/relationships/notesMaster" Target="../notesMasters/notesMaster1.xml"/></Relationships>
</file>

<file path=ppt/notesSlides/_rels/notesSlide3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1.xml"/><Relationship Id="rId1" Type="http://schemas.openxmlformats.org/officeDocument/2006/relationships/notesMaster" Target="../notesMasters/notesMaster1.xml"/></Relationships>
</file>

<file path=ppt/notesSlides/_rels/notesSlide3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2.xml"/><Relationship Id="rId1" Type="http://schemas.openxmlformats.org/officeDocument/2006/relationships/notesMaster" Target="../notesMasters/notesMaster1.xml"/></Relationships>
</file>

<file path=ppt/notesSlides/_rels/notesSlide3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3.xml"/><Relationship Id="rId1" Type="http://schemas.openxmlformats.org/officeDocument/2006/relationships/notesMaster" Target="../notesMasters/notesMaster1.xml"/></Relationships>
</file>

<file path=ppt/notesSlides/_rels/notesSlide3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4.xml"/><Relationship Id="rId1" Type="http://schemas.openxmlformats.org/officeDocument/2006/relationships/notesMaster" Target="../notesMasters/notesMaster1.xml"/></Relationships>
</file>

<file path=ppt/notesSlides/_rels/notesSlide3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5.xml"/><Relationship Id="rId1" Type="http://schemas.openxmlformats.org/officeDocument/2006/relationships/notesMaster" Target="../notesMasters/notesMaster1.xml"/></Relationships>
</file>

<file path=ppt/notesSlides/_rels/notesSlide3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6.xml"/><Relationship Id="rId1" Type="http://schemas.openxmlformats.org/officeDocument/2006/relationships/notesMaster" Target="../notesMasters/notesMaster1.xml"/></Relationships>
</file>

<file path=ppt/notesSlides/_rels/notesSlide3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7.xml"/><Relationship Id="rId1" Type="http://schemas.openxmlformats.org/officeDocument/2006/relationships/notesMaster" Target="../notesMasters/notesMaster1.xml"/></Relationships>
</file>

<file path=ppt/notesSlides/_rels/notesSlide3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8.xml"/><Relationship Id="rId1" Type="http://schemas.openxmlformats.org/officeDocument/2006/relationships/notesMaster" Target="../notesMasters/notesMaster1.xml"/></Relationships>
</file>

<file path=ppt/notesSlides/_rels/notesSlide3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9.xml"/><Relationship Id="rId1" Type="http://schemas.openxmlformats.org/officeDocument/2006/relationships/notesMaster" Target="../notesMasters/notesMaster1.xml"/></Relationships>
</file>

<file path=ppt/notesSlides/_rels/notesSlide3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0.xml"/><Relationship Id="rId1" Type="http://schemas.openxmlformats.org/officeDocument/2006/relationships/notesMaster" Target="../notesMasters/notesMaster1.xml"/></Relationships>
</file>

<file path=ppt/notesSlides/_rels/notesSlide3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1.xml"/><Relationship Id="rId1" Type="http://schemas.openxmlformats.org/officeDocument/2006/relationships/notesMaster" Target="../notesMasters/notesMaster1.xml"/></Relationships>
</file>

<file path=ppt/notesSlides/_rels/notesSlide3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2.xml"/><Relationship Id="rId1" Type="http://schemas.openxmlformats.org/officeDocument/2006/relationships/notesMaster" Target="../notesMasters/notesMaster1.xml"/></Relationships>
</file>

<file path=ppt/notesSlides/_rels/notesSlide3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717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09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07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080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708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291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6F86E-C58F-3A16-EDC8-8F2BDD2E3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8CE221-82D6-15CD-B805-58BEB816C0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0C173F-FA69-E2E8-B39D-1774F59A30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C09D5-C558-F382-2096-0CE65978BA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10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018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630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B7FBB-0481-7E61-77E9-463B1EB5B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F49F37-D7D8-EF22-415A-16D7C8946F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E09143-606D-4E86-891F-B2A1805CA3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9DF18-B1CE-1EC4-4393-6AB16530A1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237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804E0-FF72-DA3B-F665-F91E24326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C993D9-8786-234C-563B-8D9AED0788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03EC77-25FF-5773-2D02-BF7DA8E928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3152AD-AC74-9C3D-233A-4E020D6DD0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922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97825-51FA-80DF-1699-91D31EC3C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E6EEE3-71D2-B379-2782-18934F3806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4371FA-A26C-C9A2-FF56-7F9C8BE816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FF300-8DF9-FCA9-BAC3-75820AC568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333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17955-8A67-8C99-7D4D-9F0A615BD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D7070D-21DE-4572-D742-A2BD6481CB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0C6FDB-D27D-6A6A-52DE-9B0DCF1580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7C368-4307-EE70-C0BC-1D16ECB72A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059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BCC60-0504-03D1-E974-26057751F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EA2C90-F13E-BC3B-8776-D4F30417C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195F75-C3E0-9508-7FB7-25C3AF1CE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837CE7-8177-22CC-D27C-7208574C46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0463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614CA-B8DD-3068-AA27-338CA68AF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E71635-C427-B5F6-5F48-4D6F14E66B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CD8A68-6F2A-3F6F-6360-EC944A9D1F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A9703-D73E-12C9-8E39-ED084A0AA5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4500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D467B-EA24-218D-86FD-4BC6F013D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78CF69-04D1-F7B0-1D51-C37F85BE16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73CFEA-9B3C-8358-0ACD-92C166F632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E3B51-FE17-DCA0-6D9A-968762BDC4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3834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91EFB-1817-FC66-82B9-6A2147ABD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C4D4B4-5057-22B9-54B8-1F195F531D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B71F57-C86A-B7C9-A0E8-5FE030C3F3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C605A7-AB2B-BA03-D3B5-59C7AA2C47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6972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4D3F0-0431-0055-D641-D1309A640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CBB2E0-939B-0D6C-4566-0348495B77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939D95-053C-39F9-3317-217529B53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32FB2-2084-4ADE-4DE1-49C0DE174C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2555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18523-7B4E-8CA5-6150-AF2AEEFCE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A38519-B4BF-A189-F8F9-47F7542520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0122F9-EB7D-6F07-32E3-0D7474B592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05D619-4D2A-F98C-3B90-60936F3C1D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2821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51AA8-C442-E993-4C61-329DBE61A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2D3FD9-5877-603E-2A11-79AA437F5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3ADD46-4E79-6586-EFCC-A27D8D530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419F2-3655-43E6-A843-212A2351BC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6783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F7FB2-8ADE-CE7C-B846-1D6BCBB52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DDDAB0-CB34-4987-AA8E-0780229359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B6C063-9D91-AF28-5A4C-761AA790B7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481881-0F93-C66B-FEB6-B4403FB7B6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4304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3546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1FE86-992E-9FE4-36BF-950B4B87B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5F85F5-CF51-E295-70BA-A1E0E8D885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257954-55A9-081E-05E0-03B8C22DD5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C79619-115D-D8E4-68B0-487215E658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0765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8D029-3DBA-6633-B658-5F78CD354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17FA3A-F6DE-D18E-3A4A-4E226641A3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11F1B1-C74E-6773-9EC3-F190043F47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398127-67A9-E9F6-EA77-C95587A264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1706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4D66A-2D0B-1402-3051-CAC70871B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EEAB8B-2294-1A57-7261-A794924D8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740B06-B4D1-9CAA-93C3-9B7B481CB3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E0A7AB-540B-7BCC-EDCC-361F939F1C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6692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986E8-938E-D8A5-6111-D7AF7729E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52E106-0CB0-6D00-7C0A-40ACFD3178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D74728-6DAC-3D2A-6481-9631758912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69911D-D89C-D38F-28BA-9712F34F27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7381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ACE3D-52F3-5170-7710-FD762FAF7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124330-AE7C-6B99-28ED-9D2E2FD0F5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59230F-E26E-CAD3-6F05-16B6FC75EB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77A26-3F22-3192-BC92-20619E33A5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3952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4EBAF-C629-EC64-6A2B-9DAA186DC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36BA76-4975-BC25-692A-6A221E01FA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EB863B-E638-F7BB-BD70-4230CAAE7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686B5-2A5B-B4AB-3F67-FD5F69B9F7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1359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334F2-1A43-72CC-6E83-303363BE3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819874-ECC2-BF75-1468-823F8E2E7D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7C807-984E-FCBD-738E-58EDCCFD38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502B4-8B7E-315F-9659-71C61DBC41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0689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19A5B-BD4C-C64E-1DCE-43285835C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FC53DD-B5E8-BAB1-FA40-E5D630350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05A561-FF02-B0A6-ABF6-5D6A6FA901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704456-2EF5-D4CA-4BB9-160D74E74C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746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C20A3-D96E-62B3-E2F4-41A2607C5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7362A0-7722-AD4C-9CB0-40DFBFE11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5B8608-E55C-9D53-645C-F0BBB5BAB2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E489A7-806E-B131-2278-E4CF1A2D66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3114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2217A-B26F-3525-36F0-688125F32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FD7E46-07E4-863D-8390-F358C7D45B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C87B85-6080-0ED5-ACAF-C7FD67ECCB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88D7E6-3DC4-0601-182B-386F941892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0031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9824A-BFAA-CB25-0E42-7F1522C9D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F88099-1975-17EB-C8A6-C1E2EAF53F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507A65-DB6B-3774-84B5-B85474EC5B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F8350C-B663-45CD-BCF2-1F80C9DC26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9373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6E12C-6BED-4DE8-C60F-3075F2F01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CA204A-C27F-D418-E47B-34EB31C332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E5FD74-25EB-C7FB-875C-97C58EE1DD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7810A-53B7-10F4-C622-DE3D090756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6088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AB567-09F2-C742-F1F8-482AEF62C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00C479-BAF3-1F04-8FD9-34AEE63A22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4DC97C-BFC1-9FE6-F8D1-E3470E44D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C5972A-C3BE-6AEB-0568-3342BF9DB2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0495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9C327-F57E-A6F4-CF86-39D271BBC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EFC6C3-A29E-0282-2F85-96D6958454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296245-B024-22DE-29B8-E678316B60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287B08-46F7-6E6D-B140-E6F13AA18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551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03BE2-204E-0141-CE90-4349D766E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9D0917-D16F-43A9-5200-88C198F413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5B6B93-4446-CD35-93CB-0C4D2385C4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4B721-C124-F70D-7942-F40CC2645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3902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7845-5099-EA86-2DA3-EFB256459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F5D341-12C3-774F-09FC-21C0956750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9D753D-2566-2C57-CA18-1AE3F59217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51E4AC-58B1-EC72-CB19-3DED8CCF1A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67181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9229A-DAD3-4C90-C3F2-4852338C0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171938-9D02-56D4-FED6-FE1DBADAEA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EBEB8A-0474-81B4-38D8-F7985DF1A9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C5C15E-D2EC-92C6-FF0C-BB9ADB9C6F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07670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D1D4A-A12D-ED8E-DE55-E6847971F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A92ABD-3C24-A10E-3C93-F143884DC0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2AE94A-7C0F-3F78-BC6A-B9643E95D5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C782D-9CDA-D17B-A768-8A0CA59073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6110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A7F34-15E7-85C9-8250-D08CC2DF8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643A67-686E-1BB7-2905-CC92CCE01C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3698B9-51F0-338F-4994-768E6CD42E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E31AE5-2907-99EA-242D-FEA2E5F2EE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728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5F1C0-4074-543B-92DC-882213BF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1DF845-527B-0D54-80BD-9BBDBEB715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53DB44-2CEF-13B8-3A4E-EFB46219A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9BBBD5-163F-F424-5B00-1B0E9F53C5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0500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B5B89-2C92-92EF-A107-B25319779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407464-7ED5-8342-6C52-907D01D822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980DBC-7B37-20D1-1EB8-631403B79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93BE15-24A6-8407-7406-8BDF381B18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8148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A7A1C-5F6B-FBF9-D71E-482D78096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8504EB-457F-B265-9C31-535FEC8836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DB4A21-D3CE-5583-2686-5013D19580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89CF10-70E3-7564-6E79-304EB24EBB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16884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84EFA-62A1-C8CC-0254-B031CBA95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60E3C8-E696-2F1F-D65C-D05DE789B0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A61C71-E17D-C3EF-DC02-B34661485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B557A4-D5CE-B93C-6311-FD49AD70F5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44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9456E-A499-73E3-957F-D4D460124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076FDE-6A3F-0CD4-E87D-B60164BF6D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E0AAEF-25C1-DD77-68A6-D8238CD7A4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B8546-DF55-0F06-33A4-F1CF2A48CF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7104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55A9E-6E11-8268-0311-288D4921C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D9986A-A1A0-AF11-8A2C-F77D7E430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8B0849-F1BF-9AF7-5540-ADC3068C7F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23EA0-D546-9D4D-46F9-DC9931A7B3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23325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3A65D-4581-5A5C-3B92-020B8D449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E39EB4-073C-E095-82C6-F8116A41D8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4BD9E0-3060-D2D9-26F4-20435C5FFD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DAD699-4F03-9506-7DFB-5A5E745F1A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30282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7E81C-3808-CE0B-D4BD-249AAB019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CD1572-6AD6-F476-21BF-FDABC1BA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FC9E6A-25D6-A79D-0C70-BCE6235042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A9DC72-B12A-8F9A-750C-C81F605C31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39525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B047F-4D43-5476-495D-E2F5B2466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4502AE-A3A9-6981-9FF6-D0C4290133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2AFF5-BA67-5409-ADAD-F4800AA6EC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364AE6-8559-A193-35F6-E611F8B00B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91096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7AFF3-20E7-AC17-C007-9FC57DC86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AE6857-4539-18F8-18BD-A51F2F60CE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4D859C-1B61-1B5D-81EB-4C424C262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11552-4856-D500-C402-CF27FB58AB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5104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3432-2F17-DAD9-A44E-B0C2D0DB3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3C413F-D183-9D84-A47A-4D581E1C26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73EB80-A73B-50C8-0647-84B4632636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00F1F9-DCA5-404A-C430-3BABE1918D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41517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AC11A-41B2-D2E5-0BEE-E93747CEC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FA6B7C-1F40-23C6-E081-445F8A74A6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4387EB-4154-1A9A-7954-38A0644649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EDA5EB-9A74-ACD4-A0AE-36C936BDAE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87519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FAB27-826A-DD73-0C75-BF39B7C08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CE841C-4E7A-C922-966B-3ED3258E16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9CFFE-DF75-35C3-FC07-EE4D51DAFF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DE7518-BEF4-C676-E742-105CE71DC8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94664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F54E4-ED1A-DBB9-B6DE-FFBD8E517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0C6E8F-BB58-8B1F-FCFF-D57A26AAF1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D29482-A950-E4E5-EE72-809967432B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98092-F4F3-33B1-C0A3-01A1F8746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56886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EA297-490D-F508-5288-CC57132FA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E546D2-05D9-F8A3-F096-B70B433248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6AEA1E-9F1D-9824-9A3F-B372C74FAD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13CD71-9951-0771-EFF7-18D1FCB1AB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54209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D5493-8ECF-0CE8-3954-F499EDA59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F78A98-0928-1CEC-95E7-7771F43265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45FA60-F3F0-DF78-7E79-5CE5484B93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242BB4-6162-88FC-7616-F54C3DDB8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79177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516AD-9A46-BC47-BF69-B1B89C36F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8C34ED-58A6-E246-9E86-A4A31D2B0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064E19-D5E5-778C-3CA5-A4719E49B5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63FEA1-AA08-A6BA-CDFF-7DBEE3FDD9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63340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3E4D1-7726-7FEA-6681-DB6EECEA3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140CC-7C7E-F182-1A7C-07C30A512E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09A49D-3D1C-24F7-42F4-94A697124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D633C4-4701-BEE0-BD62-86BDF102D7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24902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DB844-7B4B-3F8A-477B-7489A6003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B72FD4-1E3F-2605-7977-1FA90E7BC7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5E074B-300D-DD01-84D9-B882753ED3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36AA5-6E53-C229-873C-ED2985C3DE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16377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40B55-A9E9-74F3-1B6E-57111EBBB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F5AF44-5245-58EB-7696-391380C50E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F968A5-FC89-D8E5-B305-5D2C18384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20573D-32C8-F621-85B9-D4EF74ECAC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02466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1AEE1-2D8F-FC8A-6C9D-F0F10F192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8C2491-61AD-C960-E031-5167099C20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28B67F-1CBA-7ECD-887D-C1CC6ABFD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4786E-E626-E07D-DD3B-0AB956CDAD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07768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732C5-7EC4-D0EF-CE09-15C758FB2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17600B-4D30-D717-AF25-BC93FCA661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8C3AA8-7D11-128A-1757-072129765F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7DD49D-5ACA-EE55-739C-F9E5692706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1775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CDAFD-DF85-3E6A-8CF8-3E75B7EE4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25AF7F-A378-9A38-5DDA-5FC0FFACFB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0E5B54-37E6-C62B-73B9-A8BEA2D309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7B1CF4-6DD3-FFED-14B1-6B719ABCDB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8732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ED58F-3AC9-AC6E-72B1-E6BF88182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FDAFA2-8052-E79F-D59C-001BF40BD2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8691C0-3D06-7589-7195-C02B46DFFF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47861-CA4A-EACD-988E-730E469E28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8737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D5D7F-81A0-8858-49FB-255FCB013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A05948-A354-B56D-6DE8-6D25650D00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4CF6BA-A47A-AC53-50BD-33B36BB023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DFA14-04D3-6159-7473-58AF727F48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67987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A63E1-A080-00E9-31AE-E6EF5157D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0C3CBC-EE6C-EDC3-9C31-4ECD580A58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17D54E-76E2-98F6-F7CF-C2763921B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A83A3-354D-40B6-9D4B-04DB51655E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85101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0B46C-439D-EBD0-F0FE-A66D17457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E6C042-0D38-6605-CE08-4652EA86D3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85AA86-B37A-5A25-E2E5-D0679E560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AE3D91-53B5-AD2F-3EA2-242E94A33A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55498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DAD65-4E24-C9EC-4060-BB577EDD5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BF02E8-6179-5AAF-3024-9D825A8F40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670139-7A91-68B1-428E-AF833A05E4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45048-5B82-AC75-4041-3652D5CA2A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29420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70684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96039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FB896-8701-1D1B-4907-048BD2C15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90AA92-A4B2-0081-0E02-FB1BDC5D43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CDA3F3-D83C-022F-079B-25E727593C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95A208-573F-6B76-0767-2B389F3AAE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8812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C5789-04D6-5A48-1148-0879144C3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41AEC7-5B31-E870-6143-9281297996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95039F-FC20-D6C6-B1C2-56D4B3F10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2FB8C0-3405-2D1A-99C8-B9ABCB3219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67071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DB301-3459-FFD8-9227-7E1B2DAC0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F558A0-24D9-92E0-EEFE-8FA4A3ACBE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5F69A6-CC7D-F247-DBEF-3391CFC840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908F6B-7726-08A9-1279-009FEFEC76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91688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89720-65F6-50F1-3A31-146FDF6CE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B84D88-B3AA-5D84-0B7B-DA3D417A9D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6FED18-51E6-3055-CEC9-8E65771F22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A6E15-D554-342D-17B4-0A3EC73ED2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85982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30EE2-C88E-CFB5-C71C-FAF2E5018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9EAC62-131B-3A3F-27D2-5ECACF1ABC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D3DCD1-CC6F-F35D-6EDE-2E326EEC32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8C8D0-FCF7-6A5D-B9AD-91790FAFBD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7324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4F77B-89BF-63B9-8234-EC61A6436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FEB6B9-EC01-808A-8132-0582BBD1B1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B6E569-8845-37FD-30ED-7C02CF28B1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DBE77-B199-A81B-E7A5-F20DEBA7A0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11508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9D4CE-7FAB-F0F0-354D-0BC2E3A08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194C9F-F444-5282-C659-B9878FA06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D31548-108D-517B-1AD3-D071E5CA54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31DC47-7E81-954B-6E92-F88BC514A3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69025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0F051-7CE1-47D6-1EE1-B9C21EFE8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2A86F9-6EFC-2C22-47A9-75BFEC8CAD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5F93C9-816B-6E65-3737-D0BC33F7A5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060BA0-C799-1729-0FF5-EDB9495373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02232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5E77D-D0E5-8737-5799-F4105E9C6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FA40C3-ED4B-85CB-8B5C-2E987AD863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BEC56F-694B-FF29-9DB1-1BDB5AA11C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72D2F3-0B47-8F97-2270-DE4DF29103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38762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A355F-EF38-9E67-0F9F-92911B408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04C2E4-F4F0-46EA-1436-1A6656C22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2E6C97-4A71-23AD-04E8-8CB39D831F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2C166-DDA0-765B-01E3-B24FC0A135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04775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4E00D-64F0-58BB-7067-88FBEC2B9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6766F9-4ED4-0A13-6B4B-F8F776C386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DB0BDE-F2F0-7AD5-D8AD-4CC53D0DEB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FCCAC7-9FBE-34A5-B574-69E30B2079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26172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E0941-BF02-5A36-6AA1-943DC56CF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95A8F8-6DA3-37B0-62E8-6413C8D891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DB76B5-0B6E-D486-EEF8-ED0B9934A6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D5DA3-D8F8-2FC5-F0FD-1C2374719F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94179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19231-45EB-A635-6341-C0E325740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20B4D8-3AFA-8159-CDB4-8345B6DC03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2D3963-CE29-10F2-605F-75518A4B89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90BCD-C634-8450-DFEC-7A1DD899D4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13443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C5DFE-4E52-183E-A3E1-440C699D6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A00D67-21C1-09F3-9004-71983B4588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42F982-4DC4-0B81-0726-864A8B43F3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F1EE3-CB69-082B-D095-D2AD3ED22F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94923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99628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47D05-4C06-FA30-055C-B80D23962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AE9A6F-1B73-88E5-1CEC-3D8736BF83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29838A-7236-40A9-7984-5AF447B7D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7CC276-8CA6-6CD4-BF7D-EEFDA0445D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77755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78DA4-C2E0-19CD-16CA-48818A626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75257-1ED4-0D31-338F-68C8DA7EBE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938575-8FCA-4405-D0EF-6EBB6B919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627A8-1486-BAF6-C3D7-2C99D9E0C8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39408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6681E-F21E-9EEB-1E94-6410FFC03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10EBB4-2775-D110-CC19-14D8470AA3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5ABC21-3DC7-D3CC-61CA-2BEC775C8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AC124-0182-7C2F-8436-AFDB7FBF79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03822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23567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8E8D5-3E93-2B38-CD21-59EFB195A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D5C207-0E71-8A25-1377-F5C86A86FD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1CECBA-B47A-358F-2230-9C1265A561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F37C1-4847-735D-43A3-530A9BE8DA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412353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E168D-8F45-EEAE-FAD1-6168BB438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A5D1A2-0B56-DB21-B2D4-FA6FE1E95D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ADD6D1-F327-FE9D-CA23-431B04ADF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C58204-4A12-2FE4-7CC1-500C915466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052819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6F94B-E999-B075-ACBF-B1C26FD7A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BCE480-13C6-6DAC-C4D2-FDAF4AF378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F52F72-9280-EE17-7EE3-7C1DC6044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39BFDF-0E69-77D0-2006-E34B530FB0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17180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F4AB8-5902-EAA6-6584-2298361DC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9B1F19-6900-9B6D-C094-41BD094249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4939AD-986F-3E52-8E9D-874CBD6EEB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CD8229-E20E-A1D6-3DAC-49474D1C5B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76661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83DB3-AB56-844B-055C-905CD2EF7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FC19EC-8098-6521-92C7-69F47DF9E4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D258FE-C23F-8BC1-2788-5FBA5DD353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614949-3750-801E-3855-A9E14ADE13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99885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BEEE4-476D-8AF7-CA84-22A7434C2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CC5867-D961-1EC5-01E9-D076821B5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03249D-3031-95E0-E443-C28506E94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787062-E718-E7FF-D3D7-08C686016E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797009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9E23E-5047-0CEA-6DA9-D28DAA7FA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244C69-CC1B-F972-A8B4-C96D3E7BB9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B903CD-9004-13BA-95CD-E4C5415364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FCCBB-95C8-43E6-89E7-5FFB6484AA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587284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94940-1123-717A-E6F6-8B07D7B00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4BB0E9-5455-3315-0450-B93476A663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8D8A5B-E8CB-A6E4-673C-8EA9F746D0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C20A9-CAD8-8038-57F3-F5612765E6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40646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17AE-34FE-EAAF-FBEA-3307A7A4B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F58EE4-47EB-B6D2-7509-6815A9519C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92914F-9F23-79C0-97FE-D26AAF21D3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4276B7-E018-9568-A0AA-D9ADEB364E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2813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39175-7BC4-A14B-49BB-DAF70D18F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272C16-7B2A-623F-71F2-3C2E9C9D46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C09C61-1695-3C66-2B15-2401C71ED4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16DC4-2714-19FF-82ED-DCC2D47BAF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821059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79E87-4CAD-FBEB-C62D-4110B952D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57240D-0856-3B9D-5FB1-48BD589CAC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D448A5-0F4A-CD73-6148-A7447C06D6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24975-EEEE-7B88-3598-1B28163D78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677313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A0D38-76BF-191F-58C9-45C22EE85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2B9B52-0CD6-B96F-EE5E-D7073F9744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2232D4-BAAC-93A5-B6B2-506237EB98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FB7C79-A2E8-4E15-946E-8015420B7A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128278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66FDF-96EF-9667-D39E-8D8B2CD30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DE7991-7E60-9E0F-1171-2DABA97403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7D77FA-5159-914E-3008-3FFC7526E1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AF3C6-94FA-B365-E342-C008467D8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05860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30ACD-8F9D-AD07-B2E8-BF4C58452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E8F332-3009-6008-C4A2-0F5B8C210B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6B7F2F-7415-3181-136B-84D9E45D38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CDEFDE-C1A6-820C-7ED6-8651E20827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806904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D4137-FF11-DAD5-DB5C-9AEF46FFC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BBF859-1E1F-81FA-B216-5FDB02D892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7E0039-A253-88B4-4986-A5B1EDB066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ED2437-60E8-BBB3-3CF0-73D9236AFB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732084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99892-22C4-E51E-49D1-62733FCB3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6C29D4-6E9F-96AD-AB83-5E96872399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922B60-79C2-D919-4089-9A293030C0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AB144-4BE7-39C9-F072-0055781B45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211878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C5CD7-E960-8EDE-32C6-457487A4B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C2639C-1CC8-8325-2854-5C8CCF40A7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63AEB9-E7F8-0D30-4062-98F39E325C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FAC0A5-A884-2236-6B49-03A019DCDD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53403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A8189-150F-72A4-DA04-9C313A08C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BF7053-5E1C-F869-C3C1-57113F3ABB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586974-0B0E-30D5-E94A-759A519C37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ABC32-546A-1BA5-076D-DBAB102A24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245375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39F2D-71BC-71AC-3134-A75F08462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2C422D-8EAD-32A5-B251-C5CDBE93DB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E401A1-E132-59E8-67C1-F8C11A03A3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F8C635-7896-13BA-B101-90DD53D6E8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427289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8D93D-C43E-5313-761A-C1CE99CD1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39532C-DA08-4286-6393-6EEB60F936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412E72-9EBE-BD81-4DDC-FD4DA8051F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C17B94-2CE7-C014-707A-49D6EAD8E5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548795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311FB-7F27-3C3C-9E27-AA38E84C4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44EBC1-4E40-E307-CD8E-8817E93F7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DA4DA1-1244-1768-183F-FE2552462B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F83AA-4729-45FC-4A5B-67C0239D39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53137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2680E-FCFB-045C-FC78-D8AB61DF1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F38352-D361-9BDB-CFA2-2A912F8188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BC1A1B-597D-0CBF-AAF5-45595F0CBF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32547A-18D0-94D1-0ACB-48D1414F2A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15007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28FF7-4D98-3F01-D610-23ADB3B4E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C80E0F-EE0A-B85D-E27D-E07599983D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611683-68C2-377F-3A5A-B72758A77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1C45D9-8BBD-94A3-11AE-1EA699EC9C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277112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31745-49B3-7028-8FD3-093E979AF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7A2ED5-11AD-A53C-0709-2B5FCA4F6E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5DFBA-F1A9-2722-2D32-6F311F05F2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41BF1-AC58-C307-0F32-4A7A4E97EC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63995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CAB32-87B5-FB23-3804-9BFFE8666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9C261A-08B3-EC53-0209-18FE2CB905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02F739-4358-6C71-D043-B9947476CC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BDC71-EAB5-AFF5-FDB0-0A6A54EA5D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595403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286AB-D9B7-2BFE-B2FA-A8AA2004D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6B820B-0670-2D35-294D-12317391DF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0946E5-7AF7-EC58-78A7-D9E6FEE11D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D540A-B81D-810D-0F83-CD47DC3123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00609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9C83A-BC68-C324-D538-A11032B25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A9772C-F607-9706-CBBC-DF8F46744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90C58D-9E79-628A-E554-CDD7F73523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FFE65-2CCF-AC43-F52A-3F03E62978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858722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067CB-3EA8-BFBA-DBE5-B86EE0085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3E1A32-E499-5C20-72FD-EF410B02C4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A038C1-9317-4ADF-5A7C-8FDABF47A1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BF776-8F6B-A164-5AC3-48F249575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276235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31E38-7BAB-C588-1D20-589A01DDB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319346-C5D6-8841-1802-C8CD2C7A5C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541547-597D-F358-6099-B2DD11101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5E765-FFE8-A06C-AD9B-CB1344A678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507658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2D167-88DB-2514-348B-4677C6F2E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77985D-EC70-1CD2-9A26-05EFA938CD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0C9DFD-9E91-C939-1508-90F5C821EE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90A26-BC71-D21F-D3C0-BF5F4A0294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196728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76570-2D93-D32A-CF20-EA9FF2954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D87AA9-F028-BC28-DE44-27A512FD1F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58ACD1-478C-E64A-92B5-0622E303C4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EFDD0-9FBA-749E-6636-A54920B2A1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99602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93B29-81D5-9A45-D5DC-9025655D2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71FDF2-C6EC-590D-1BF1-7CDA05DD4E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765F18-F784-BE34-524C-33A46E5A3F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A74C95-0CCE-0EAB-79D9-A0C9B9899D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646657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43A07-ED2D-BE67-3660-5DA240222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D60912-BE40-9197-58F8-BE1DE4FD6C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29D350-E95F-0E49-D43D-E32473F2B2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8D7F5-E097-75DA-1010-D61530FC55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083486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906F8-4DDD-299B-EF9F-E117292CF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D57200-28FE-BAA4-EA1D-8F9C2BDE97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0A850E-61BA-F429-32F2-14A18A9981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356088-47C3-68FD-C374-68F10D57F8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99956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8FC8A-D2DC-C5BE-3DFD-8B06F2E01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5144E3-EC56-23A1-C162-3529E4B40F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18E27F-F415-FFCC-BAC2-7B6FBB40D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EDA8D8-6829-2390-254D-804600F50E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901267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972D5-D202-FEB2-F97D-1CA336DF1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9E563F-B5B0-29D9-1903-C965AE495F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D29257-2E40-9607-3994-4B9D8DCC2D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D6045-5D56-EFD9-8BF2-60A245D80E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442616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4F186-2B72-E66A-924C-83325F496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0781CE-E466-76DA-946F-1EA53C5695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4F435C-3C54-2E77-7D87-FA980D645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744754-6462-8FEB-D44B-460B9D0568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157134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41983-A057-3419-6235-F65D8B5D0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43BAEB-F2A5-4F2F-0CF1-2D857A9129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57C940-FE72-DDE8-1E24-45542D5430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108F3-57F7-BA72-E792-64E457EC10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749036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4D69A-A0DB-D28E-D1D9-672B8D14E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A5C594-E920-01A5-F98F-1C7E5150D0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35165B-741B-81D8-F8B8-4B9FD413F5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648869-7E41-75EA-BC5D-1B9F95F6B1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644208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23A7B-9606-0A7D-9F65-AD7F06A18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21B2CD-69E7-5AA7-0AC1-6A98F5CBF3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2FA25C-FF02-1FCB-79F9-96D7C209F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4B34D-07BC-EFA4-7FC9-622F81537C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734930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CD4FE-C0B6-7829-689E-3FCA3AA57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57671D-8052-CAA5-295C-405546C12D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D8C8A8-579D-BB02-4A14-086A657D3A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DE72D-8106-6E08-2B81-5B6DD73A4C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493661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059775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007386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5C0A4-AAD1-6AA0-91BD-669CCC818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A1D89A-0CF5-388C-FF38-4F4308790B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A07479-CF46-D9C1-39ED-F549984C5F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CC0943-FB1F-96E3-0518-C4C8566981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618628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0651D-3B7E-3724-CFB3-E3954528C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E418FA-787D-2CF1-7AD1-E60CFA1CA1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716B72-8A84-5F30-31DA-43ADEA74AB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ADFF06-E5DE-55D4-7AA7-BF42C44AED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409874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DD424-F740-901F-36B1-D205128F3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2A56AB-D153-7A49-9D2C-A5EF15895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13C1DA-65D5-E1C0-881E-AA51E8BF55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F992A-9F55-0F79-4D9A-21DB923ECE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728446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C540D-614E-EB4D-EC68-90F71EE8E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B635CD-6C67-FE14-280D-97E6C211A3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CC8D3A-CD25-C18D-D919-5008DEA953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B77680-52FD-1F0A-C7FB-E7D0CD9413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824086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7F6DF-6A30-0D56-16E0-2CCFE3A37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FF8FC4-EEA2-5EEC-16BE-0690180F14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E60A60-B034-6629-B8CE-8627F322D8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A1AF8-721A-21CF-6C88-BB5C94042A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827930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56137-FDF4-175C-F3AE-47134BF14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96580E-B536-43C0-748B-43B5FD2202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E6FE14-1A9A-0C58-F8AE-F5B730A13E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7F637-CD3E-39C7-8816-12DBD55F33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766175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19432-1808-28AB-A1BC-75704E973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E0B92F-E4BF-ED86-F5A8-DED2E95CB5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D91238-33F1-4917-00F1-266325CE8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43EAE-CC74-636D-2FBB-3D2D09C665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656115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5C997-65B6-7DEA-C60A-61AF67BAE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C1639F-E7F9-0742-AF68-9F5DBE7D8A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FF60D2-EBD1-73EC-F898-0B8D8A70E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834EEE-C2C5-1D4F-E2DC-CDBE0B69E6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08481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31323-60D8-DEDF-9D1B-E20723F78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8DF070-C57A-0330-BD56-8FA5E09AF9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14E292-DE60-AB6F-F864-E463EA0D26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DE1FA-C05E-9B81-4C84-9CD530FF4B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317041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50E28-BE96-E9E0-7FB9-BDA5AB1BE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267D3B-7BE4-B55A-E924-E515D4943F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994E75-8E6E-2681-622F-77AF6CABEA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9A690B-C592-930F-D756-10287E49E6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27394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3F3F6-E43A-CE64-B0BD-94AD79424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551433-D112-32C0-C601-8707B6D13D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52F346-D421-C873-EE8F-BC2159684C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DDC9D4-008D-F934-B4CA-3B3F4F4D68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664512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016BB-2E92-C675-DD7F-4328A29A8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E63082-E66E-3650-F136-3E24724AD8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0490A9-83AB-7831-8B8D-F114795CB6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CA1E3D-BDDF-33CD-FB82-1CDFE5F4FA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681007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1BFE6-A0A9-FDC0-74E8-90BA788A6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185B0A-9080-E070-9D67-D48B6B2F1A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0853E5-9DF1-20C8-E41A-8F6C70D1AF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8BD89-CFA7-83D4-C22C-8D02933D90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702777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B23A1-A400-6330-2126-9B749BF08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569E31-1A1F-5F88-36FF-EB7B285A71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204309-15A0-3374-6514-F3EDA00EF7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D86E1-89ED-2C0C-A897-2CE808E4BC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663065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BF3CF-C642-074F-7CDC-E226BB72E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DC712F-09D2-407E-0D58-9976CB63BE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4B494D-0CB4-9679-27C1-B7D644EFC4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54AA19-CA2A-182F-4BD3-578630DBEC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859609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57F4F-D54D-5ACF-4AAD-A4D977E8A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0FB9EF-B394-8868-63CD-32A70ADDBA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015B53-A69E-8124-5EC6-31CAF24EC6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A0ECF-DCBC-9C59-C768-3043118870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324759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FFCDE-B577-B0D8-9CC4-000513700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434D86-B417-DA4B-226E-856B3ADA1E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779E52-0D10-8BE5-5882-84AC8F779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D15E7-D140-9917-A586-C12FEB8713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589950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8A033-E557-0B2F-5494-632C8ABA8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905E37-A0F8-858E-3F2F-F759F06C37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85B0AF-80C9-4906-A2D0-AB2138525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11226-1C12-A48A-6D73-99E8953507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618157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3F58E-F30C-C460-C4F8-345B5DF09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8E844E-CF8B-A89E-0439-298CF7B65A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519E4D-5115-12B1-AA38-7D7FB4617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1634F4-198D-C439-8F67-E27729A431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546394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4CD26-C4AD-C84F-4B2B-A372E7617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BF697B-07DA-F3DE-039F-743EF9955D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DA0B19-97AE-1C76-27C2-0671E69AF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B9BA6-E220-51C6-AABF-328D833047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233770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22F94-5447-9698-9428-53FB87A59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44F0C8-FD20-60B3-6AF0-04000EBFA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A258B5-D5B3-D7F8-89A6-F8C84718FC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98FD9-EC81-204A-285C-9C444E06DB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909142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013F6-E90E-B28C-9000-7EA142CAE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96BA09-F0C2-9490-1395-EA797872AD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8EC851-807A-0FB0-1A73-6AE7CCB2D7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9B808-6156-25B6-9AB0-99DA7BA47F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739033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B7223-BF14-123B-D053-7FF4FBBE5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B1826-7A70-E4B1-B4E9-17C56B82FE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743632-41F8-4BB2-D7E6-6665E0094C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62B0AB-E18A-96B7-1F31-5FCB778C00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62074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04D2E-CDC5-B902-D25F-29FF5101D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4A27F8-EC87-68F7-356F-00643BB182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6C4CE5-8455-472A-6DF8-B52C7E379B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90E6DF-A549-E334-C6AB-505540F1DE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121984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810D0-A927-43A5-C481-849D03DF2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3F9D61-251F-1C15-E17F-702D7B261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E7EBDD-E88F-6551-B933-EC189FB30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338CD1-EE74-1343-2C3D-B1B51F9DCF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989329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19CAF-03C5-2B6C-4BAF-CA19EABA8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DA02A7-532A-080C-9997-CC54154BC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238034-4E0D-3BFF-82FF-FE14CA2979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6147B-F89B-0672-95A5-2C869DC105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88715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35B5E-C6DA-B9FD-7D46-56C2F09E4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7837EE-A151-C075-0A4C-22BF0BEEFF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29FDA-BFCE-FD83-5002-636965F33E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706ED-5A22-0EA7-AC74-8785513FC6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051804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F0F3B-9C50-7C70-34D6-5176B8C7C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ED184-0AFB-1A29-05F4-6B936C20CB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BF69AE-4982-C5A8-BFF7-D95EC5D6CB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801E7-2D43-AE6A-A4F4-B30147F5AF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32598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A5D81-3C21-83C8-8273-06EFDC2B4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E8E63B-CEE1-FDFF-E86A-AE66D88C4B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4173AE-B782-1521-F96E-B57B2E77CC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44B682-0AA6-5445-9340-9784DA533C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627237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3AC73-386A-BC02-3F60-70139048A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58034F-454C-1F02-0FC2-3F09F156D3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6FAA5F-4203-6F74-32A5-5CA155011E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EC1525-198E-6D37-3ADF-C61DFBC6E2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434576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FF16F-1B36-C181-E998-0DCB1A262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BC6D0B-E2D9-F465-F700-6B3BE2BEBA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6EEC3F-2E08-353C-E804-037988AD0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537BF-92D4-7838-6515-8C7377F951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692762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6FE90-D02E-8E79-A394-2EF915E56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26A5D3-6E3C-BC05-B63A-C306A9205F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CCA417-4994-1C88-60CD-21F31209A7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BDC373-79DE-90F6-CA71-908E4CBF3B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875437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453E0-561E-7DE0-C5CF-6A7701E0F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64CB24-ECB6-8BD4-BDE3-7EBD41EB04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0AA94A-8DC3-AB83-3913-71756C5EBF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D7FD0-AB26-0D77-489C-A31ACAF42D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091708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8C106-97F9-5E6F-EA32-C3917037B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8C14C6-4BDF-A03B-C5CE-B9256AA60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0034D3-5C04-0436-6E8D-EA0694CA43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BE7D2-8201-6E43-915C-CBEB3A6408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120982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44E6A-0F51-FB3C-C512-C1913C5D8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E37E13-5CB7-67EC-887B-6F282743B3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3A92F7-A00E-45BD-DE1F-DB10940B24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AACC1F-FC63-B661-F21F-DFC5010218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064181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E7E67-9762-7DA2-2B69-F4DDA2F71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5E51ED-11F3-B74A-A34C-931953AB2C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CF8202-3F64-20C1-47A8-A2CEF4C004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F2ED44-F2D2-38CC-B4AF-D1EF2DE832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963331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AD5B9-4341-C954-0FCD-782539436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1082B9-5776-F680-E001-C8A87AC968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1B31B1-0610-CD19-8CB3-C0C2919676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8DD246-CDC4-1224-B5DB-EB482B5902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299324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1488E-0D32-FC6C-E54F-002F812ED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374290-E84B-62AC-4778-6EDA291C54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3FDD2C-992F-4EFA-B484-97E7793594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6FF056-31D2-A9FD-B67D-699F433E77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175458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AA0DF-AE0E-457F-BCB3-AFE82C218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1BB987-132F-8650-8858-0BC9A9A74E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1CBFEA-9396-49BA-42BE-ECCC9071B6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12BB0-60A4-56AC-7BA5-3769BAFFA1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701896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4B3F7-521D-A0C3-022F-924BBFD78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6BF786-6958-1BC9-783E-35BED3BC06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59A4B1-0A69-D87E-71DE-E2D75D674C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BE9DC3-DAFB-4A3F-5BCD-D4A5124A15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024866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76349-4B99-7996-C32D-25B4A83DB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9BB4ED-3E1E-A00C-B7A0-D85086BCD8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EAE3B7-C88E-F43C-E40F-A47DEB780B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25C84E-880C-4721-9DCB-1833B1335D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433722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9E91D-7709-4C9F-D6E7-FF89AF5DD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18BA78-837D-6164-1D08-30AE548DC0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6F5484-B5F1-A771-96A3-81415D0D60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96DF97-44AF-E9C3-C21E-46A6E5F3F3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470553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199017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56737-533B-B716-33E8-417410C31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857EA5-F180-E0AC-25E0-4F9C85F35A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5940BE-6D38-8E4C-E647-4D8E8CE4C8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F1FD7-FFFB-856D-6D69-2274719B79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649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A1147-3694-D428-06B4-0B38D13D3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999551-188C-0524-5E58-47531B9104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F69777-80B2-D020-5D04-D90C17EE8E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EB840-C20D-516D-AE2F-4DBFEE7EE7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990894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CE949-BD20-CC46-F129-9CABE78EC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A28C88-34C2-83ED-4B83-5F0243F9EB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614C95-02C4-273D-0209-5E853E38FD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C433BB-08E0-4E0F-5A97-060797E92B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3636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2ABF6-32D4-BC2F-F863-3D3E05652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65624C-0FF5-DBA8-E6B1-52AD7E808E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D609A7-8856-975C-F7BB-1F1F3F68F7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2C946C-E82F-06B0-13C4-860E94F0A7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5345"/>
      </p:ext>
    </p:extLst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DDC91-2F34-6996-E3AE-1CC44BD28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8FE330-43E9-93E4-8909-AB3B13587D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848FAA-7C67-4904-FAF9-23C7BB768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AB6C88-DA24-9D52-6F2C-8454836AF9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589017"/>
      </p:ext>
    </p:extLst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912E6-EE93-CD24-C807-696FC1547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D79214-17C5-085D-F72C-3DB894EADF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3E2CEE-E174-A782-177A-8057953D0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CCF2C6-2ACC-3906-DF01-2CF1DB1512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040572"/>
      </p:ext>
    </p:extLst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3475A-90C0-230D-2E9B-416D76C9C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B8D2D4-1272-56C9-B821-78570B4BA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C421E1-5B94-854F-27E5-89617FC495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06E3A-5F28-EEA3-B9C1-EB066B2530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414061"/>
      </p:ext>
    </p:extLst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190FA-C740-8468-E975-99C1AD3FF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AF527B-DFB6-ED3F-94BF-61D22432A6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9C18C0-2FAF-957C-BFBD-5E4DE88E67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833090-F0BD-7291-2F2D-5EC085E58A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014042"/>
      </p:ext>
    </p:extLst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FD86D-7E2C-E080-1BDA-496DAA317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F41FC9-7A5F-B4CB-B054-AEF7955DB6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4758A5-641A-B28D-8D8A-5AD8C76BBB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1D3FC0-63DF-CBE9-955A-F38289D2A1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415311"/>
      </p:ext>
    </p:extLst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BD7B3-BFA8-1EDC-3304-B0E72E475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27DB25-57EA-E4B1-0361-7DAF787BB2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5E39E8-4E6A-109F-2BF6-34EDEB2C97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A0BA5F-8B69-EF60-A8EA-0E7DB31781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655607"/>
      </p:ext>
    </p:extLst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1256C-09D0-A00F-6B37-7BC4906E1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3E5864-8ACE-B59F-9256-86AA58A5AE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50EC17-0927-CA51-53E6-4CA7679A08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E0AA0E-502E-B492-55EA-D7F43AB31B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501149"/>
      </p:ext>
    </p:extLst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BA468-1D49-0EB3-958F-27A68628D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15082E-DFE2-AB2A-BE9C-E5F960EFD4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5CE961-7C6B-EC08-324B-DC05125AA0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78490-D888-FBA7-484A-5BCD3098AA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004226"/>
      </p:ext>
    </p:extLst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FF9AB-2280-6E6D-F6AF-0B8B7191D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1590BF-346B-4DA9-86D0-356B775DEB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20FDDA-8B94-663B-99AD-37080F69C5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BA988-E1DB-5A0B-7D41-389891487E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496833"/>
      </p:ext>
    </p:extLst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23AA5-31EA-7F7B-9952-85D676424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7BCA8A-CF3C-3285-30CD-CAA841F4A5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E05AA6-830C-F5D8-96C7-CC63F41EC6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317981-DF36-363F-D220-A7C42269F4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997805"/>
      </p:ext>
    </p:extLst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CF874-BAB8-2FA7-C6F3-4543026A3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5D6633-D901-BCDE-8697-9ABB4184F2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A3FEB9-C70A-09F5-B02A-B61FCAED4D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2A7B35-C9CD-6C5E-FF04-D1CBE4E2CD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800240"/>
      </p:ext>
    </p:extLst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766BB-9254-0534-BB00-B37A9B60B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BDF6AC-BEBB-773E-F452-47EF706B25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C10F79-C01C-A3F8-ED10-205C78DB5B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63A94-F0DD-2D01-8487-3242A2D6C3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658960"/>
      </p:ext>
    </p:extLst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1AACB-6623-5C1F-7011-8CF3B8BBA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192464-A984-C964-0CDF-BAFD868620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1FD804-6012-90EE-A2B9-7C0A26A24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C06051-F853-6188-36BD-467FB140C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852398"/>
      </p:ext>
    </p:extLst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9171D-4157-DE10-EB8C-A8124BA12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5FFF9E-A2BA-8988-6DDF-78227B7082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F60C22-C72B-65FC-51B8-AB459A0C5E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30B81-EAA5-0816-E7B5-F25A8D0171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460607"/>
      </p:ext>
    </p:extLst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91E4C-C87B-3017-109E-7A621437E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80BEDC-911E-F997-F28B-5F44DACBCC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FC9D57-FECD-FD45-4744-B7FD093D79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C224A-D3A7-A639-7353-9B90B086B2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565410"/>
      </p:ext>
    </p:extLst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CA6C8-8CB8-4C13-C20D-765F49DA6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C914EE-7B4D-5092-B374-9EE6A301B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862664-32DE-187B-A58D-A6E7D152B6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B38F09-D572-3699-4488-82394493BD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040136"/>
      </p:ext>
    </p:extLst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F2487-09E6-7244-3662-6F5B05AF4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B0793-729B-2F69-1093-ABC326F4F4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05904E-52E2-2BC7-887D-02F0C6F4D2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3C5679-EF23-B41F-3AB1-40A8FB6BEA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03625"/>
      </p:ext>
    </p:extLst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D876E-062E-579C-FC00-6013BE1B4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747601-0719-0E74-FAC0-34C04C3A9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60C61A-5907-C71C-7DB4-8E7B5602C2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E4CB66-5CD5-37B5-98C3-BA4553D69F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139054"/>
      </p:ext>
    </p:extLst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9180D-BD5F-C204-0F5E-D9F711F27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CC666A-D2F5-A772-E3B3-EDA5546001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90BE70-9777-22A0-2DEB-CAE90E4896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9397D5-7170-9172-B58A-95A687A8EC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477242"/>
      </p:ext>
    </p:extLst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271607"/>
      </p:ext>
    </p:extLst>
  </p:cSld>
  <p:clrMapOvr>
    <a:masterClrMapping/>
  </p:clrMapOvr>
</p:notes>
</file>

<file path=ppt/notesSlides/notesSlide2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13F2F-B236-82C8-C562-2502B8AC4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162D70-BD6E-A5D7-DD3D-69BCFBA620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E8DD45-6DC2-9E76-D083-C04D4A1B2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E4C3C8-6524-5CE2-F708-59808301F2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34181"/>
      </p:ext>
    </p:extLst>
  </p:cSld>
  <p:clrMapOvr>
    <a:masterClrMapping/>
  </p:clrMapOvr>
</p:notes>
</file>

<file path=ppt/notesSlides/notesSlide2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86437-3D81-4339-5CA9-80EC2407B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4AC487-562F-17CF-959C-5CB6112EE7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1A0BC3-1219-6306-0EE6-190E00733C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60599-FADD-81AC-D30B-82131F19AC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421087"/>
      </p:ext>
    </p:extLst>
  </p:cSld>
  <p:clrMapOvr>
    <a:masterClrMapping/>
  </p:clrMapOvr>
</p:notes>
</file>

<file path=ppt/notesSlides/notesSlide2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BCB11-CD06-A8D8-6945-0AF510810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9C886D-B9FD-F864-9AEF-7859432EBD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957879-77E0-BBBA-9A2B-71987A28AF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39B7-E62C-A603-1F90-AD7A708958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673838"/>
      </p:ext>
    </p:extLst>
  </p:cSld>
  <p:clrMapOvr>
    <a:masterClrMapping/>
  </p:clrMapOvr>
</p:notes>
</file>

<file path=ppt/notesSlides/notesSlide2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0A75C-37FC-BDB1-F3C6-AD11C8B0B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65B517-0F95-C707-8F6F-DD7C5D9476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2AA668-A1BF-973B-4E6E-E4EBC66477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9A1284-48F1-7F8F-5676-216460E071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661532"/>
      </p:ext>
    </p:extLst>
  </p:cSld>
  <p:clrMapOvr>
    <a:masterClrMapping/>
  </p:clrMapOvr>
</p:notes>
</file>

<file path=ppt/notesSlides/notesSlide2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30FE6-68D1-83F3-D11F-B903CA313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727770-7274-3DD0-29E9-8E8FEAEB03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D243D4-1BF8-5FCE-9C0D-C8FC8B1CA2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377A7-7D8A-E4B4-6E16-AEA061FC5C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342213"/>
      </p:ext>
    </p:extLst>
  </p:cSld>
  <p:clrMapOvr>
    <a:masterClrMapping/>
  </p:clrMapOvr>
</p:notes>
</file>

<file path=ppt/notesSlides/notesSlide2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374DC-1A49-1509-4505-208DEB4F8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BD1772-09A5-7320-F81F-A675CA1028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46F9C2-7B3E-38E8-3FB5-A30ACF3729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EA2174-04C7-5D3C-866E-CDCAD84702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538342"/>
      </p:ext>
    </p:extLst>
  </p:cSld>
  <p:clrMapOvr>
    <a:masterClrMapping/>
  </p:clrMapOvr>
</p:notes>
</file>

<file path=ppt/notesSlides/notesSlide2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053D8-059C-51CE-7197-8F58BD50E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4A6E6A-526A-455D-BDFD-B5D8DA2A4E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C3F609-8823-9BAF-3C72-3C0A0E4FBB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FABAB-A08E-A33F-25C1-24F28B2916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358924"/>
      </p:ext>
    </p:extLst>
  </p:cSld>
  <p:clrMapOvr>
    <a:masterClrMapping/>
  </p:clrMapOvr>
</p:notes>
</file>

<file path=ppt/notesSlides/notesSlide2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5AEC5-8350-BE97-6CA2-404F3A248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15E948-FC76-3993-E2FD-90C2361B4E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8FD6EF-7441-2D69-38CD-22F0ECFC6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4EC21-DFAB-40BA-4D6F-29D57F8157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776733"/>
      </p:ext>
    </p:extLst>
  </p:cSld>
  <p:clrMapOvr>
    <a:masterClrMapping/>
  </p:clrMapOvr>
</p:notes>
</file>

<file path=ppt/notesSlides/notesSlide2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5EEA3-90AC-D424-3071-E90012ABA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3830FA-649D-90B1-9AAB-D5A5107C3D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0D403-3B39-A422-D47F-9A678973B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E7D9CA-D3D3-315B-244C-809704D75D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224972"/>
      </p:ext>
    </p:extLst>
  </p:cSld>
  <p:clrMapOvr>
    <a:masterClrMapping/>
  </p:clrMapOvr>
</p:notes>
</file>

<file path=ppt/notesSlides/notesSlide2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A5D8A-512E-008C-68A7-639819101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E8BC2B-F5D9-729E-9109-734C799EAC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F76CD4-79E9-EC50-B8A8-BA0E62342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484E5-0518-5E08-FC39-FC63BAC9D2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174599"/>
      </p:ext>
    </p:extLst>
  </p:cSld>
  <p:clrMapOvr>
    <a:masterClrMapping/>
  </p:clrMapOvr>
</p:notes>
</file>

<file path=ppt/notesSlides/notesSlide2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6FA8E-3A5F-181D-150A-EA7293168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C35AD9-4EFA-CBA9-37F2-A5B2F97CA5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EEEAB5-84F7-A686-D98E-1F0AED203A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D28FC4-B603-F904-16AD-146C73DCDF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606238"/>
      </p:ext>
    </p:extLst>
  </p:cSld>
  <p:clrMapOvr>
    <a:masterClrMapping/>
  </p:clrMapOvr>
</p:notes>
</file>

<file path=ppt/notesSlides/notesSlide2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EABC0-6DE7-83E2-DE37-25B6056DC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697FFA-44CE-8D4E-1983-94F542D8E8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72FE60-8772-810F-724F-3F0956367F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7A0C4-00E9-25A4-1246-9826822B73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52876"/>
      </p:ext>
    </p:extLst>
  </p:cSld>
  <p:clrMapOvr>
    <a:masterClrMapping/>
  </p:clrMapOvr>
</p:notes>
</file>

<file path=ppt/notesSlides/notesSlide2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B1A1B-6A03-7406-9648-AAD1766FE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DF51AA-D4CA-68A8-1192-254B72E072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4ABB18-6B0D-D574-B63C-8BE3DC9FB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A9CED-1181-2C68-637B-403DEBA796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258832"/>
      </p:ext>
    </p:extLst>
  </p:cSld>
  <p:clrMapOvr>
    <a:masterClrMapping/>
  </p:clrMapOvr>
</p:notes>
</file>

<file path=ppt/notesSlides/notesSlide2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84DA0-5CCB-EE80-F1F1-DF6C04DE8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74E540-B5BE-6FDE-7440-1A5796264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6C241C-9FC8-8322-2AE4-D389F4575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F0376-23C7-9A75-4EC4-1DDA498058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681948"/>
      </p:ext>
    </p:extLst>
  </p:cSld>
  <p:clrMapOvr>
    <a:masterClrMapping/>
  </p:clrMapOvr>
</p:notes>
</file>

<file path=ppt/notesSlides/notesSlide2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7E2D3-2F7F-EA0D-51DB-FFDD3D278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96EE51-C92C-EADA-4BF8-E7F6E4DD09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04A777-72E9-1964-D3ED-4E11782D28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C442A7-5F21-F50A-9013-4DCF22274A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465675"/>
      </p:ext>
    </p:extLst>
  </p:cSld>
  <p:clrMapOvr>
    <a:masterClrMapping/>
  </p:clrMapOvr>
</p:notes>
</file>

<file path=ppt/notesSlides/notesSlide2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CD00A-7D95-CB41-6141-78D73D4CA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00B1BD-8AA1-793E-4E56-E527D133BD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4BD8CE-780B-361D-D347-B41AB9D1D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45BB9-DAB8-FBAD-5B45-109FB7EE86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795463"/>
      </p:ext>
    </p:extLst>
  </p:cSld>
  <p:clrMapOvr>
    <a:masterClrMapping/>
  </p:clrMapOvr>
</p:notes>
</file>

<file path=ppt/notesSlides/notesSlide2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C4B41-446F-A161-2936-137ED795A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BB5D79-AD7C-C7B3-7346-DCBE8B6345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80B336-C585-4ED5-67B2-00381F7F72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642B5-F623-5CE1-3FAF-ABC97641B8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16541"/>
      </p:ext>
    </p:extLst>
  </p:cSld>
  <p:clrMapOvr>
    <a:masterClrMapping/>
  </p:clrMapOvr>
</p:notes>
</file>

<file path=ppt/notesSlides/notesSlide2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CF2C5-5FC2-37FF-5E93-BC4707144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8BA822-BB62-2777-4F8C-8C253204ED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4943B4-09E7-F4E3-C8CC-BEEDCCD7AE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A56154-63EF-FCF1-EC07-96FB4C563C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712725"/>
      </p:ext>
    </p:extLst>
  </p:cSld>
  <p:clrMapOvr>
    <a:masterClrMapping/>
  </p:clrMapOvr>
</p:notes>
</file>

<file path=ppt/notesSlides/notesSlide2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11847-0DEA-3F3B-2C76-2601454F0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306346-2984-5833-7637-E4F251897B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F31FAF-01D7-8A13-748A-0E7755658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E2329-5B01-3CB4-5698-2E3E7CAEAF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046682"/>
      </p:ext>
    </p:extLst>
  </p:cSld>
  <p:clrMapOvr>
    <a:masterClrMapping/>
  </p:clrMapOvr>
</p:notes>
</file>

<file path=ppt/notesSlides/notesSlide2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FF114-211C-BB8E-8823-A6B664CCE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8B90D7-99B7-58E4-D8F1-2513BADB4B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D467EB-7325-C8AA-95BF-23F41F5E07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0909B-D3F8-4BD5-D5D6-4263105C0E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696945"/>
      </p:ext>
    </p:extLst>
  </p:cSld>
  <p:clrMapOvr>
    <a:masterClrMapping/>
  </p:clrMapOvr>
</p:notes>
</file>

<file path=ppt/notesSlides/notesSlide2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87BD2-C57D-5183-8B1A-D9FDAEFD8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5ED802-D7F7-F4D6-1064-995A716704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2D1543-F675-BF8C-D124-962B952C64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EC7590-450A-6AB2-F8EC-078C6CF759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379828"/>
      </p:ext>
    </p:extLst>
  </p:cSld>
  <p:clrMapOvr>
    <a:masterClrMapping/>
  </p:clrMapOvr>
</p:notes>
</file>

<file path=ppt/notesSlides/notesSlide2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5218-94A8-BC0B-599E-EEC315A5A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83EC3B-C511-3273-20E5-627E9A0CE2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240AA7-DFE4-6AFB-280F-1F03AC5554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4256A-4C88-5D4C-53FE-155EA0E67F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397437"/>
      </p:ext>
    </p:extLst>
  </p:cSld>
  <p:clrMapOvr>
    <a:masterClrMapping/>
  </p:clrMapOvr>
</p:notes>
</file>

<file path=ppt/notesSlides/notesSlide2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315E4-259E-B7EA-5FEF-E320F0DBB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075AE0-88AB-A31C-93B3-907F8F0E76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A999D6-BEEE-EDB7-50B1-5BD6A1DD83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D8429-CD67-0F1E-8794-F8C5E048B3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218276"/>
      </p:ext>
    </p:extLst>
  </p:cSld>
  <p:clrMapOvr>
    <a:masterClrMapping/>
  </p:clrMapOvr>
</p:notes>
</file>

<file path=ppt/notesSlides/notesSlide2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D580E-A5A9-4CF7-3BBD-0C9375A00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144404-9C05-DAF8-AA55-FE2CCBBE72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ACC3A4-E182-9915-DB33-BFBB1F4B52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553C9B-1022-E883-D92F-E55D023B1D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239634"/>
      </p:ext>
    </p:extLst>
  </p:cSld>
  <p:clrMapOvr>
    <a:masterClrMapping/>
  </p:clrMapOvr>
</p:notes>
</file>

<file path=ppt/notesSlides/notesSlide2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53F6B-9E04-2463-2D7F-DCED0870B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3F0281-9D64-5156-F8AB-EE8A8C96EF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146C2E-4FD4-4D11-EC75-91449BEC03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F3DB0-2552-665E-B705-9B8B1E66AB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501500"/>
      </p:ext>
    </p:extLst>
  </p:cSld>
  <p:clrMapOvr>
    <a:masterClrMapping/>
  </p:clrMapOvr>
</p:notes>
</file>

<file path=ppt/notesSlides/notesSlide2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4550F-3CDF-7368-78AC-7CD27DA98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F9848A-4100-9AC4-DF5F-113F92DC87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0E3111-E2C9-F8B1-24E0-B7E2DBD88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843D9-3C8D-B0ED-159D-030B816498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347428"/>
      </p:ext>
    </p:extLst>
  </p:cSld>
  <p:clrMapOvr>
    <a:masterClrMapping/>
  </p:clrMapOvr>
</p:notes>
</file>

<file path=ppt/notesSlides/notesSlide2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D08CD-CA5F-2239-09A1-BE2FEAAB3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B6830B-289E-988C-BCB3-FE0CE6D26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92E41D-EA5D-E956-9368-DAC212A9BD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8C090-B2E5-293F-28CE-42E722F1A1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407439"/>
      </p:ext>
    </p:extLst>
  </p:cSld>
  <p:clrMapOvr>
    <a:masterClrMapping/>
  </p:clrMapOvr>
</p:notes>
</file>

<file path=ppt/notesSlides/notesSlide2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F54BD-5D5F-1488-AB85-D17156722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B6D796-F627-7786-4178-39AF62E410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8A4E23-2106-DA02-F6EF-944A47C1BC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B771EF-FA7B-581E-20B7-03E3BC88A7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927144"/>
      </p:ext>
    </p:extLst>
  </p:cSld>
  <p:clrMapOvr>
    <a:masterClrMapping/>
  </p:clrMapOvr>
</p:notes>
</file>

<file path=ppt/notesSlides/notesSlide2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8DB90-CB53-4E9B-082C-5708CA080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BA240-5B17-BDD1-10E0-0E38B44388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7EB112-C6E8-693D-889A-B2BB7B214A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85E75-22CF-A37A-A64A-5490BAED5E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854378"/>
      </p:ext>
    </p:extLst>
  </p:cSld>
  <p:clrMapOvr>
    <a:masterClrMapping/>
  </p:clrMapOvr>
</p:notes>
</file>

<file path=ppt/notesSlides/notesSlide2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53DBE-B50E-2234-A55C-0D983BA79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973505-2DDC-4B41-740D-6CBF6941AC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1263F8-A0C4-369B-CD90-19AE4B0B5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97B0B-292D-6F85-D4F4-432FCE5D8C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51655"/>
      </p:ext>
    </p:extLst>
  </p:cSld>
  <p:clrMapOvr>
    <a:masterClrMapping/>
  </p:clrMapOvr>
</p:notes>
</file>

<file path=ppt/notesSlides/notesSlide2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F2927-E887-D71B-9135-EBCBB4B41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B2DB4F-CA63-089C-A9B7-00903E3FF4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BBC592-462F-B998-4DA4-662E51850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434BF-C83C-F99B-6F9F-98C35CADA1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656975"/>
      </p:ext>
    </p:extLst>
  </p:cSld>
  <p:clrMapOvr>
    <a:masterClrMapping/>
  </p:clrMapOvr>
</p:notes>
</file>

<file path=ppt/notesSlides/notesSlide2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82527-74A6-67E7-CE3C-F01E29BA6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7C749B-210E-CD76-0B13-4E38ECB26B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CB64CC-F591-3314-60C7-79DE464056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F84D4A-B3F7-2B5F-1601-2C2C959F43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322808"/>
      </p:ext>
    </p:extLst>
  </p:cSld>
  <p:clrMapOvr>
    <a:masterClrMapping/>
  </p:clrMapOvr>
</p:notes>
</file>

<file path=ppt/notesSlides/notesSlide2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6C98F-67E8-058C-9C35-01F96E289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8D215D-361F-8716-7C0C-028F8D5500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8ACEC2-0F49-20FD-1F70-D04AD591F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2BDF9E-A2DC-4428-CB67-CB03957915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609236"/>
      </p:ext>
    </p:extLst>
  </p:cSld>
  <p:clrMapOvr>
    <a:masterClrMapping/>
  </p:clrMapOvr>
</p:notes>
</file>

<file path=ppt/notesSlides/notesSlide2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FA4BA-A8D3-D422-591D-138BB6C54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68C3A3-3577-CF31-8D64-D24BCA265A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05A40F-CC6F-021B-C5F6-B72671D23F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39B5B8-EB71-5430-1486-924EA98887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607902"/>
      </p:ext>
    </p:extLst>
  </p:cSld>
  <p:clrMapOvr>
    <a:masterClrMapping/>
  </p:clrMapOvr>
</p:notes>
</file>

<file path=ppt/notesSlides/notesSlide2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45D58-536F-71FA-F4C5-C3FC950B8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224874-F1B6-F6F5-285C-D8979C76C5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1CD147-432B-4AB5-856B-7DED69780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E1E7B6-2602-DEF4-CA4D-0BD520AB73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57021"/>
      </p:ext>
    </p:extLst>
  </p:cSld>
  <p:clrMapOvr>
    <a:masterClrMapping/>
  </p:clrMapOvr>
</p:notes>
</file>

<file path=ppt/notesSlides/notesSlide2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E9704-979D-2651-FEB6-E4456E099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B2C726-CC99-59F8-2922-6D04115FAC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9AF145-91E6-E535-B251-800C94D087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09931-2BA9-D88D-5136-329E243035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618725"/>
      </p:ext>
    </p:extLst>
  </p:cSld>
  <p:clrMapOvr>
    <a:masterClrMapping/>
  </p:clrMapOvr>
</p:notes>
</file>

<file path=ppt/notesSlides/notesSlide2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928FF-9862-915A-35FA-CA0EAF15E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CFB886-E2E5-A5F1-E41E-4F6CFC460C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90FA62-F8A5-B003-3BAE-A01527BC08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4CD6E-B07F-394C-3F56-77B39CC9E9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789477"/>
      </p:ext>
    </p:extLst>
  </p:cSld>
  <p:clrMapOvr>
    <a:masterClrMapping/>
  </p:clrMapOvr>
</p:notes>
</file>

<file path=ppt/notesSlides/notesSlide2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85E5A-C90C-F1EB-C2CE-B3047434D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223F1A-F9DA-E505-F67C-2C1964384E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AF46C2-ED44-8439-D662-F6BBC05D60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9CB343-3F27-82ED-4A09-0F78001CD3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543127"/>
      </p:ext>
    </p:extLst>
  </p:cSld>
  <p:clrMapOvr>
    <a:masterClrMapping/>
  </p:clrMapOvr>
</p:notes>
</file>

<file path=ppt/notesSlides/notesSlide2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5CBAF-3CB7-13C1-6B6D-31414A102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0B1807-D4B7-5346-2473-173E717279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BF1118-9931-F39B-7A72-FD29C9489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38D453-E649-4630-5180-1B9E7852F6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971138"/>
      </p:ext>
    </p:extLst>
  </p:cSld>
  <p:clrMapOvr>
    <a:masterClrMapping/>
  </p:clrMapOvr>
</p:notes>
</file>

<file path=ppt/notesSlides/notesSlide2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7CA7B-FAFC-E5B8-A486-D7FFA4683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F411D1-0857-6BAB-20E9-3800723F17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E88336-123F-1A9E-0BFC-70614184F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3984-936B-06BF-7BA5-22A40AA937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295221"/>
      </p:ext>
    </p:extLst>
  </p:cSld>
  <p:clrMapOvr>
    <a:masterClrMapping/>
  </p:clrMapOvr>
</p:notes>
</file>

<file path=ppt/notesSlides/notesSlide2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5ABE5-C9D2-395B-DF8F-F751E54F4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2DB1A3-322F-8817-CDA0-ACB703A9BF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EDDE2A-05D9-B432-4AB2-49C0A3EE25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AE6E2C-09DA-80A6-494D-59F78F134E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881428"/>
      </p:ext>
    </p:extLst>
  </p:cSld>
  <p:clrMapOvr>
    <a:masterClrMapping/>
  </p:clrMapOvr>
</p:notes>
</file>

<file path=ppt/notesSlides/notesSlide2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15992-EB78-EAA6-3F7A-FCFB98A05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9540CA-CC10-AF48-303E-FF91732277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C23253-3A2A-F035-3ED7-06CB766A1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1DCA31-F6AC-6B54-ECE6-9994B37FFA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124005"/>
      </p:ext>
    </p:extLst>
  </p:cSld>
  <p:clrMapOvr>
    <a:masterClrMapping/>
  </p:clrMapOvr>
</p:notes>
</file>

<file path=ppt/notesSlides/notesSlide2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700846"/>
      </p:ext>
    </p:extLst>
  </p:cSld>
  <p:clrMapOvr>
    <a:masterClrMapping/>
  </p:clrMapOvr>
</p:notes>
</file>

<file path=ppt/notesSlides/notesSlide2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D974D-90DC-C719-F1F2-78FD2D59F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5AF031-FCA3-2528-CF24-9070B8B09F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586871-11EC-1CEA-A6D9-41EC25595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A437C-53AB-1089-38CE-40C5932B45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976136"/>
      </p:ext>
    </p:extLst>
  </p:cSld>
  <p:clrMapOvr>
    <a:masterClrMapping/>
  </p:clrMapOvr>
</p:notes>
</file>

<file path=ppt/notesSlides/notesSlide2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7AF85-70B9-9FF8-F73D-0AAA62528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5F78B3-11CF-1A7B-94C8-F4ED76B844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796E36-C986-7531-AF1C-12A7E38B9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3646CE-4248-B10B-64EE-46538AF352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700564"/>
      </p:ext>
    </p:extLst>
  </p:cSld>
  <p:clrMapOvr>
    <a:masterClrMapping/>
  </p:clrMapOvr>
</p:notes>
</file>

<file path=ppt/notesSlides/notesSlide2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43F3A-305E-AC91-77BE-6263780DC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54A3CD-E9D7-6DA3-3F4E-9453EC3808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5CF268-BB04-25A3-672B-79E3F1C0B4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81AC65-6F16-0131-1B99-38EEA84D6F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996097"/>
      </p:ext>
    </p:extLst>
  </p:cSld>
  <p:clrMapOvr>
    <a:masterClrMapping/>
  </p:clrMapOvr>
</p:notes>
</file>

<file path=ppt/notesSlides/notesSlide2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FA221-5B4E-A0F0-7A66-A8E1D2B15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BC6A42-87D8-6D68-E4AB-59B038F329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A15F2-A01E-B732-E757-DE0A340106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29FBB-B495-BE14-ABFE-7382F4A62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552426"/>
      </p:ext>
    </p:extLst>
  </p:cSld>
  <p:clrMapOvr>
    <a:masterClrMapping/>
  </p:clrMapOvr>
</p:notes>
</file>

<file path=ppt/notesSlides/notesSlide2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FA355-2CBC-F660-464C-99F897227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628BE3-3437-0C27-B53A-E61978A4B8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F05CDE-AE4D-4E5D-9932-7A70E9260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7D1DF-45C7-EF60-EEF7-F24120492A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543268"/>
      </p:ext>
    </p:extLst>
  </p:cSld>
  <p:clrMapOvr>
    <a:masterClrMapping/>
  </p:clrMapOvr>
</p:notes>
</file>

<file path=ppt/notesSlides/notesSlide2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7696D-C9CD-BA5A-B316-C756A9738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1E62F0-ED36-3D23-41BC-01F8A7C5CD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59E666-F9AF-27C7-E1EF-A6DA4B500B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53A7EF-5B79-057F-3313-EB8CD6269C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620801"/>
      </p:ext>
    </p:extLst>
  </p:cSld>
  <p:clrMapOvr>
    <a:masterClrMapping/>
  </p:clrMapOvr>
</p:notes>
</file>

<file path=ppt/notesSlides/notesSlide2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1DB6C-6E12-13FB-6C84-E6A07F72D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041BBC-F1B5-9CE8-8A6B-456613B0F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43A137-C675-9FE6-55B1-E6550C8FD2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53C697-DD30-1216-5EF1-33FDC4B438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493113"/>
      </p:ext>
    </p:extLst>
  </p:cSld>
  <p:clrMapOvr>
    <a:masterClrMapping/>
  </p:clrMapOvr>
</p:notes>
</file>

<file path=ppt/notesSlides/notesSlide2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C550C-4BA9-E0C5-2097-6B380486D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850B05-A026-027E-776F-371D360BF5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4D5EDB-9AE2-C95E-5B90-C9A836BF88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0A99F3-D812-72B8-1C53-280F02C1BB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339155"/>
      </p:ext>
    </p:extLst>
  </p:cSld>
  <p:clrMapOvr>
    <a:masterClrMapping/>
  </p:clrMapOvr>
</p:notes>
</file>

<file path=ppt/notesSlides/notesSlide2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888CA-C95F-B4CE-21BF-2705F1C8E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6CA5B0-E538-277E-2B91-D9E30F0A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B79A55-7735-016C-1AEA-57A10CCA0F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50208A-2684-5C3B-AEEA-7CBBE1F052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797465"/>
      </p:ext>
    </p:extLst>
  </p:cSld>
  <p:clrMapOvr>
    <a:masterClrMapping/>
  </p:clrMapOvr>
</p:notes>
</file>

<file path=ppt/notesSlides/notesSlide2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42AAB-4442-76A7-3C5A-DA2505A56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AB1038-F969-F214-6C88-E773D1EB96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444DFB-8827-6011-B635-2C00136B71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9FB754-74B1-3FCE-67DB-8341E20E08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380950"/>
      </p:ext>
    </p:extLst>
  </p:cSld>
  <p:clrMapOvr>
    <a:masterClrMapping/>
  </p:clrMapOvr>
</p:notes>
</file>

<file path=ppt/notesSlides/notesSlide2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8881D-348B-C722-0364-E6D8890B6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C63D57-6F90-ED60-26A1-78DE127593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A8CA88-9F61-0D14-84E4-9A04F88CBE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E89F0-2587-8079-3C6B-993767E636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874984"/>
      </p:ext>
    </p:extLst>
  </p:cSld>
  <p:clrMapOvr>
    <a:masterClrMapping/>
  </p:clrMapOvr>
</p:notes>
</file>

<file path=ppt/notesSlides/notesSlide2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D5808-8B12-649F-4BDE-984050A79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9E70F8-221B-668E-A8AA-BFF17B19E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E06DE5-614C-F4C4-1DF3-5DEC3E349E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3D6922-2502-08A1-C55E-A3D874874F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325360"/>
      </p:ext>
    </p:extLst>
  </p:cSld>
  <p:clrMapOvr>
    <a:masterClrMapping/>
  </p:clrMapOvr>
</p:notes>
</file>

<file path=ppt/notesSlides/notesSlide2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16A18-8917-56DF-F25B-7C312546A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30D8CE-FCDF-C4C0-BA6B-D74BDEA324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1638DE-90F6-3199-2819-E0733BC0E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C5FFF6-AD9F-CC7A-C267-307C24ABD6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90693"/>
      </p:ext>
    </p:extLst>
  </p:cSld>
  <p:clrMapOvr>
    <a:masterClrMapping/>
  </p:clrMapOvr>
</p:notes>
</file>

<file path=ppt/notesSlides/notesSlide2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74D9A-704E-5B91-EC89-AD10B3A1D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5C45A-D441-4D5D-132C-1AAA13C301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2DD37C-4972-78EC-2B1B-608CDB98FD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36DE1B-6CC8-96D6-5BFA-96F95862BC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835432"/>
      </p:ext>
    </p:extLst>
  </p:cSld>
  <p:clrMapOvr>
    <a:masterClrMapping/>
  </p:clrMapOvr>
</p:notes>
</file>

<file path=ppt/notesSlides/notesSlide2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002B7-6A03-C6A7-3CC5-6498AB2FD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6399C7-AEC6-9E0B-F47C-81265E7E75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42DE56-8A40-C552-B824-E4545D4195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309BDC-F2DA-4062-4F7D-5FF7FEC4F1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600717"/>
      </p:ext>
    </p:extLst>
  </p:cSld>
  <p:clrMapOvr>
    <a:masterClrMapping/>
  </p:clrMapOvr>
</p:notes>
</file>

<file path=ppt/notesSlides/notesSlide2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E75D1-748D-13CB-0900-742396B82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CCF77A-AA0B-B5A7-35CC-84A2A50FC5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1B32C9-2715-C69C-CAF4-1A39FFE1DF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CBFCA-9A05-8FA1-8094-F87B5374B5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650232"/>
      </p:ext>
    </p:extLst>
  </p:cSld>
  <p:clrMapOvr>
    <a:masterClrMapping/>
  </p:clrMapOvr>
</p:notes>
</file>

<file path=ppt/notesSlides/notesSlide2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82E61-52FA-2A38-806F-46A31A870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FB6110-2A3B-B96B-04C3-CE01DBD4BB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2B8805-0CBB-CA78-830E-E5E797D46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40360-EAB5-DF03-121B-F54B09DBC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523327"/>
      </p:ext>
    </p:extLst>
  </p:cSld>
  <p:clrMapOvr>
    <a:masterClrMapping/>
  </p:clrMapOvr>
</p:notes>
</file>

<file path=ppt/notesSlides/notesSlide2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DA7F1-2254-E8C1-0B2A-E1D300653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02048B-4C5D-7BEE-5F08-5ED03AA24E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2DB77B-0468-0F20-6996-7F0FC85B4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4DC48-2819-C850-AB74-3951D44505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463508"/>
      </p:ext>
    </p:extLst>
  </p:cSld>
  <p:clrMapOvr>
    <a:masterClrMapping/>
  </p:clrMapOvr>
</p:notes>
</file>

<file path=ppt/notesSlides/notesSlide2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F65B6-9038-E975-49BB-C970E7092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8D1703-A505-7D6D-E9EA-73FD5E3F81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379A08-C0CA-6D36-0723-5FF156E170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F5BFF5-E988-FAF8-6EAA-BC8E03C9E9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122566"/>
      </p:ext>
    </p:extLst>
  </p:cSld>
  <p:clrMapOvr>
    <a:masterClrMapping/>
  </p:clrMapOvr>
</p:notes>
</file>

<file path=ppt/notesSlides/notesSlide2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66969-D3AC-64BF-7FB4-FBE18E359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44E574-A42D-D47F-0E56-8C73889650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10254C-B0C1-7100-79C4-BDB2D64D29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C400DD-7B4F-F3B1-EAA4-F1F76F73B7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70188"/>
      </p:ext>
    </p:extLst>
  </p:cSld>
  <p:clrMapOvr>
    <a:masterClrMapping/>
  </p:clrMapOvr>
</p:notes>
</file>

<file path=ppt/notesSlides/notesSlide2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B1ACF-46B7-1603-D8C2-2DBB75FD6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E7938F-AE20-FC50-6173-749DF64DDC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AC3C02-39B8-B9F6-0A35-55714B32F9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6956A-416F-19B8-EA9B-B6A6C7F1CC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516909"/>
      </p:ext>
    </p:extLst>
  </p:cSld>
  <p:clrMapOvr>
    <a:masterClrMapping/>
  </p:clrMapOvr>
</p:notes>
</file>

<file path=ppt/notesSlides/notesSlide2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4FAD0-D437-1F5E-9329-8DF20122F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2F61AD-A63E-7F19-28D6-42DAF0F0F9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74F2F0-9B7D-7C2F-3DE1-43D327BC65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9DCF5-8B9E-F283-CB2F-B529519430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536254"/>
      </p:ext>
    </p:extLst>
  </p:cSld>
  <p:clrMapOvr>
    <a:masterClrMapping/>
  </p:clrMapOvr>
</p:notes>
</file>

<file path=ppt/notesSlides/notesSlide2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0865-49CB-1139-DA70-0C6E7FD4D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229BF0-3B4C-77FC-0B04-1270F9A2D9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C6B851-03D5-0FB4-FAC0-7B5D5547F5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BD639D-E0C4-FC0A-F4A0-D1C94CEC48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912105"/>
      </p:ext>
    </p:extLst>
  </p:cSld>
  <p:clrMapOvr>
    <a:masterClrMapping/>
  </p:clrMapOvr>
</p:notes>
</file>

<file path=ppt/notesSlides/notesSlide2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9A00C-ED32-D427-D23B-490EFDCB1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D9D384-703F-84A2-CD1E-636546911E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157549-BE6B-5BB1-6E80-EFB8654958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CC0D21-68E2-C21E-F1B6-C567E3851B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86807"/>
      </p:ext>
    </p:extLst>
  </p:cSld>
  <p:clrMapOvr>
    <a:masterClrMapping/>
  </p:clrMapOvr>
</p:notes>
</file>

<file path=ppt/notesSlides/notesSlide2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F3272-DC03-D1FB-51E7-4BF1F38BB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FD5DF2-5271-A15A-536C-A7F84C3DE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765C0A-9A46-4B3C-8B67-32DD14DCB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A2DB4-31F7-B381-90D1-847CBDFAA6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471778"/>
      </p:ext>
    </p:extLst>
  </p:cSld>
  <p:clrMapOvr>
    <a:masterClrMapping/>
  </p:clrMapOvr>
</p:notes>
</file>

<file path=ppt/notesSlides/notesSlide2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364DA-84F5-BFC2-B134-FE4A9432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4291BE-0296-D343-116D-AD1382764F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7563D1-EA08-51E5-4EB2-0042ACE856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795186-CF04-97F2-D760-587FBF9D04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778673"/>
      </p:ext>
    </p:extLst>
  </p:cSld>
  <p:clrMapOvr>
    <a:masterClrMapping/>
  </p:clrMapOvr>
</p:notes>
</file>

<file path=ppt/notesSlides/notesSlide2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E346E-D6F4-DF3C-7DF8-DD76EE447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085B25-A371-CFC6-4552-56393B2DF6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927A4C-E8C5-5756-6911-0D9E9A9BC7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B1104-FF06-274B-E854-33E8C2FE98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905316"/>
      </p:ext>
    </p:extLst>
  </p:cSld>
  <p:clrMapOvr>
    <a:masterClrMapping/>
  </p:clrMapOvr>
</p:notes>
</file>

<file path=ppt/notesSlides/notesSlide2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C7DD4-C609-99B6-4C31-35958CCD1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39078D-1242-1E13-95C9-B8D58078E8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4D0080-2C41-86A3-7AD1-69A85B22B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313A6-60DC-3BD4-195A-08AA9A7272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371974"/>
      </p:ext>
    </p:extLst>
  </p:cSld>
  <p:clrMapOvr>
    <a:masterClrMapping/>
  </p:clrMapOvr>
</p:notes>
</file>

<file path=ppt/notesSlides/notesSlide2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F5C2F-6C08-9DC8-D315-509A7ECA4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0272B0-77FF-0DFB-9918-5F5B226464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94DF2D-5634-C007-0E41-B03BC1F2C3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9BDE72-5DAD-FF78-DDE6-8AC30A8DC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3944"/>
      </p:ext>
    </p:extLst>
  </p:cSld>
  <p:clrMapOvr>
    <a:masterClrMapping/>
  </p:clrMapOvr>
</p:notes>
</file>

<file path=ppt/notesSlides/notesSlide2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BE4C8-80A7-1E85-646C-AF85CA8EE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BD0E70-4D52-3F66-E44C-9C02737B98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2FC5B1-C289-BEAD-20D6-C425C9F7C1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A71845-E6C2-834B-5BDD-61C624C620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725354"/>
      </p:ext>
    </p:extLst>
  </p:cSld>
  <p:clrMapOvr>
    <a:masterClrMapping/>
  </p:clrMapOvr>
</p:notes>
</file>

<file path=ppt/notesSlides/notesSlide2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1BB80-5508-522C-3C25-4E969795C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F214A1-17DB-25C6-09FE-3B759C52E7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E7FF05-3B46-C7E8-B139-15D437F977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EAA55A-93DE-14D9-C057-0A0E81A7CB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108202"/>
      </p:ext>
    </p:extLst>
  </p:cSld>
  <p:clrMapOvr>
    <a:masterClrMapping/>
  </p:clrMapOvr>
</p:notes>
</file>

<file path=ppt/notesSlides/notesSlide2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B8B35-2950-E2EC-ADA9-3C5AC108E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EBC85B-8CCB-B264-0E24-C9E95BF582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733DF0-36DF-50E7-B57C-22ABA4986C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19A6B-1171-5AB6-CFF9-B761341B63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251746"/>
      </p:ext>
    </p:extLst>
  </p:cSld>
  <p:clrMapOvr>
    <a:masterClrMapping/>
  </p:clrMapOvr>
</p:notes>
</file>

<file path=ppt/notesSlides/notesSlide2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9FFF9-9E18-3108-6BD7-2984DF6AC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6B15F5-5880-259D-C051-8A3154E9F3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52A1C0-BF80-833D-EE84-06EEA89B90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A0490-C0D5-4BAA-8C81-BE66E70831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143098"/>
      </p:ext>
    </p:extLst>
  </p:cSld>
  <p:clrMapOvr>
    <a:masterClrMapping/>
  </p:clrMapOvr>
</p:notes>
</file>

<file path=ppt/notesSlides/notesSlide2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7430F-3F76-A743-53F0-860D099F2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6CBC0D-F329-71F3-1F33-5918BB9AFA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2CF672-9E27-5C8C-51B8-2F759D0636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3400D8-8919-C83A-C78B-B3DCDA5962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711111"/>
      </p:ext>
    </p:extLst>
  </p:cSld>
  <p:clrMapOvr>
    <a:masterClrMapping/>
  </p:clrMapOvr>
</p:notes>
</file>

<file path=ppt/notesSlides/notesSlide2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3AADC-DD3F-DBCA-A9ED-18465E1B2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A7BBA4-DA8D-BE21-BE93-4699270331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E7A768-7C42-5BD4-16C6-1D7569013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413FC-6D42-37B6-BA4D-84ECC8D2B5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252268"/>
      </p:ext>
    </p:extLst>
  </p:cSld>
  <p:clrMapOvr>
    <a:masterClrMapping/>
  </p:clrMapOvr>
</p:notes>
</file>

<file path=ppt/notesSlides/notesSlide2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01E07-F7B8-70B7-7A8E-4858A43CB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2C5365-F902-CC3D-6743-62231BF199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AB450E-4F4F-1A94-6251-70616F93AB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CCC81-E929-FA83-14CD-6BAA1056A7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109983"/>
      </p:ext>
    </p:extLst>
  </p:cSld>
  <p:clrMapOvr>
    <a:masterClrMapping/>
  </p:clrMapOvr>
</p:notes>
</file>

<file path=ppt/notesSlides/notesSlide2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E9F34-0C5E-F2BA-2DFD-3A8FCB64D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8833ED-5958-22A3-3E9D-61469B8698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E2CB42-3ADB-A0B1-B82B-1F6002194B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D4CAC-CC9A-EB16-AF43-1DA24BB6F6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392613"/>
      </p:ext>
    </p:extLst>
  </p:cSld>
  <p:clrMapOvr>
    <a:masterClrMapping/>
  </p:clrMapOvr>
</p:notes>
</file>

<file path=ppt/notesSlides/notesSlide2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C189D-9E50-FD99-2024-CA7CC7568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97E3E0-8C5A-2597-290F-62F6396195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3055BD-9CE1-1826-593F-758BD8B1B2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5CC05-ED77-9DC5-542F-EF7785C416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118341"/>
      </p:ext>
    </p:extLst>
  </p:cSld>
  <p:clrMapOvr>
    <a:masterClrMapping/>
  </p:clrMapOvr>
</p:notes>
</file>

<file path=ppt/notesSlides/notesSlide2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54342-B290-971E-7CB4-B13A289FB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F86946-D45D-7076-15F4-383853454A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435D33-3A1B-4823-4101-6744F04564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9E0D1-8446-F355-B49A-A2BCC74D19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850606"/>
      </p:ext>
    </p:extLst>
  </p:cSld>
  <p:clrMapOvr>
    <a:masterClrMapping/>
  </p:clrMapOvr>
</p:notes>
</file>

<file path=ppt/notesSlides/notesSlide2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A9677-EE75-A0CE-B772-86D8D6C0F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A65CFC-465E-0AA6-5AE0-0B77E2E52A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DDE937-E054-CFF5-C512-D6D0D19E78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797532-8CA5-B767-E6E6-20AD56A46F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494361"/>
      </p:ext>
    </p:extLst>
  </p:cSld>
  <p:clrMapOvr>
    <a:masterClrMapping/>
  </p:clrMapOvr>
</p:notes>
</file>

<file path=ppt/notesSlides/notesSlide2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53312-0E4B-1A69-82DA-2E665E4D4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DCDA7F-5795-5878-DE9D-D8335B2C7B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BBCE46-467E-7603-FDEF-14773E45BC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D4531-F216-6E1D-6EEB-98913170AF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023606"/>
      </p:ext>
    </p:extLst>
  </p:cSld>
  <p:clrMapOvr>
    <a:masterClrMapping/>
  </p:clrMapOvr>
</p:notes>
</file>

<file path=ppt/notesSlides/notesSlide2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3C3B4-4114-4550-032D-FC9A54D1F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9D85E9-D73F-DD5F-2FA8-AB8833FA2C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E43E13-2DAC-AD87-A572-86DA7D2331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9A118-9AA8-933F-44B8-94DE81D8AA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990765"/>
      </p:ext>
    </p:extLst>
  </p:cSld>
  <p:clrMapOvr>
    <a:masterClrMapping/>
  </p:clrMapOvr>
</p:notes>
</file>

<file path=ppt/notesSlides/notesSlide2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78B9B-D9AA-F931-001D-0A29A8AA4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CB0481-353D-5CCF-D0AC-A36FDF7216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FF96CE-A1E8-8A18-E602-7BABB7CE97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8DB57-D5B6-9F54-3346-E6BC689CCC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873250"/>
      </p:ext>
    </p:extLst>
  </p:cSld>
  <p:clrMapOvr>
    <a:masterClrMapping/>
  </p:clrMapOvr>
</p:notes>
</file>

<file path=ppt/notesSlides/notesSlide2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45383-E495-62A8-D344-EDCBDC4A2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3643CA-4405-BB72-4DF9-F4DADAB338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246BC2-6481-04C4-372B-282C78736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A8C57C-DAD0-E206-4DCF-8EB034536D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074148"/>
      </p:ext>
    </p:extLst>
  </p:cSld>
  <p:clrMapOvr>
    <a:masterClrMapping/>
  </p:clrMapOvr>
</p:notes>
</file>

<file path=ppt/notesSlides/notesSlide2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58788-7C97-EAC2-2FF2-B833F3AB7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D6F062-1A33-86E6-0CF8-29FD8049D0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4F86F6-03DC-F1E6-DC61-30E2C121C1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2D824-F63F-003D-CE1E-11B11FB9E9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345412"/>
      </p:ext>
    </p:extLst>
  </p:cSld>
  <p:clrMapOvr>
    <a:masterClrMapping/>
  </p:clrMapOvr>
</p:notes>
</file>

<file path=ppt/notesSlides/notesSlide2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1A0D-21BD-5BE6-1F28-66E1CF63E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F1C441-65ED-59D6-D69A-2DB2399E01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A4BED0-82A1-8E85-2600-868AC05BB1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A8A22-DD6F-27FC-42EA-CB4C8510D3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894608"/>
      </p:ext>
    </p:extLst>
  </p:cSld>
  <p:clrMapOvr>
    <a:masterClrMapping/>
  </p:clrMapOvr>
</p:notes>
</file>

<file path=ppt/notesSlides/notesSlide2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0BA5F-7B99-1BDB-803B-570A62A11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12E388-EB9D-37C5-7AC9-5B13CCADCA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3800EB-8DBA-08D4-5FC6-F0B7D3ACA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F75B9-5089-7BEA-0DEF-D9E5026F11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46624"/>
      </p:ext>
    </p:extLst>
  </p:cSld>
  <p:clrMapOvr>
    <a:masterClrMapping/>
  </p:clrMapOvr>
</p:notes>
</file>

<file path=ppt/notesSlides/notesSlide2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53CAD-722D-20EE-0341-96C15F9CD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5FE701-D792-4956-AE94-8FC64CA7E0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DD601D-5938-F6DA-90D7-D96C46654D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0FBCAD-E24F-7420-EE78-5D14824F5C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228070"/>
      </p:ext>
    </p:extLst>
  </p:cSld>
  <p:clrMapOvr>
    <a:masterClrMapping/>
  </p:clrMapOvr>
</p:notes>
</file>

<file path=ppt/notesSlides/notesSlide2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A273C-BFFE-2E2D-3CAD-EC9D9B2A8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24ECF0-C38C-9F72-EEE1-A8FDDC6714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BCB31E-FA10-4161-1670-9079630086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187D5-7098-BEEC-05A9-551D177E3B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126135"/>
      </p:ext>
    </p:extLst>
  </p:cSld>
  <p:clrMapOvr>
    <a:masterClrMapping/>
  </p:clrMapOvr>
</p:notes>
</file>

<file path=ppt/notesSlides/notesSlide2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2A552-31CF-EE36-578B-0F2C18EA8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0BA8A4-6CD4-308F-FF47-4D675BCCF8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6B5988-DA06-CB62-2B98-62A4D6530D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BEA02F-9554-B94F-B2A4-CAD4A26EBA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696586"/>
      </p:ext>
    </p:extLst>
  </p:cSld>
  <p:clrMapOvr>
    <a:masterClrMapping/>
  </p:clrMapOvr>
</p:notes>
</file>

<file path=ppt/notesSlides/notesSlide2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B55F6-BC41-EC08-4253-B2B7BD9F9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BFE8E8-ED3D-560C-C381-2B723D1182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F7ACF8-5EC8-46E7-4B0B-E115C066F1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CA4FFC-B81C-3630-82AB-DEE3D90B7A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480302"/>
      </p:ext>
    </p:extLst>
  </p:cSld>
  <p:clrMapOvr>
    <a:masterClrMapping/>
  </p:clrMapOvr>
</p:notes>
</file>

<file path=ppt/notesSlides/notesSlide2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C394A-10C0-AE86-5959-C2C514D4C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488D84-7A42-64D5-60E7-13FABDD7BD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4706BE-09DB-C1AE-67AD-5EF3001C61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0CA0BE-A651-F2F0-FC65-A56DB58714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251383"/>
      </p:ext>
    </p:extLst>
  </p:cSld>
  <p:clrMapOvr>
    <a:masterClrMapping/>
  </p:clrMapOvr>
</p:notes>
</file>

<file path=ppt/notesSlides/notesSlide2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61857-2266-2792-CF31-B8121E9C7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8BF706-6423-E144-939F-EDA4E5066D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F32727-8699-9503-0A3A-A9AFB7B0C8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19F52D-04B5-66FF-2C15-611F441791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893948"/>
      </p:ext>
    </p:extLst>
  </p:cSld>
  <p:clrMapOvr>
    <a:masterClrMapping/>
  </p:clrMapOvr>
</p:notes>
</file>

<file path=ppt/notesSlides/notesSlide2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6782E-C199-E153-3132-867784C7C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0A19F1-88D0-6BF2-9FA8-CE2AF9A05C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ABCC27-6D5C-D59E-8580-AD7D093132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DCA674-BFDF-87B1-0C01-658043D4CA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797532"/>
      </p:ext>
    </p:extLst>
  </p:cSld>
  <p:clrMapOvr>
    <a:masterClrMapping/>
  </p:clrMapOvr>
</p:notes>
</file>

<file path=ppt/notesSlides/notesSlide2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D2258-6EC3-415B-4E54-0E20D83C4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E37F66-BD64-8813-913B-F9B1CCF505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39F769-DD85-7DB2-07B0-3599774EE6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8A452-C260-1280-446E-2687125A79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594384"/>
      </p:ext>
    </p:extLst>
  </p:cSld>
  <p:clrMapOvr>
    <a:masterClrMapping/>
  </p:clrMapOvr>
</p:notes>
</file>

<file path=ppt/notesSlides/notesSlide2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C18E2-3D51-C5D9-1788-8D3278885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59A3A3-2136-0828-7B57-EEDD0C7972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5184BA-02C3-2E37-CC89-4D7508DC58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C1E3B-A151-0576-975E-C4F93561F3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785100"/>
      </p:ext>
    </p:extLst>
  </p:cSld>
  <p:clrMapOvr>
    <a:masterClrMapping/>
  </p:clrMapOvr>
</p:notes>
</file>

<file path=ppt/notesSlides/notesSlide3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3EEF0-F55D-AE48-807C-ACCD905F7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E3194D-F09E-A407-ACB8-1409BF0C49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CE4E4A-C07D-BFBE-EC4D-59E406A5C8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9D473-E83A-D574-6AD7-F687C0EC2E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4140"/>
      </p:ext>
    </p:extLst>
  </p:cSld>
  <p:clrMapOvr>
    <a:masterClrMapping/>
  </p:clrMapOvr>
</p:notes>
</file>

<file path=ppt/notesSlides/notesSlide3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A6B6E-B698-9959-2BFD-675EA9E38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33311C-83AE-5ABA-C460-748A82B9B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5CB233-971F-9D3F-E861-35B12AC82A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494FD-CB3C-5EA3-4155-3FBE7CD229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688626"/>
      </p:ext>
    </p:extLst>
  </p:cSld>
  <p:clrMapOvr>
    <a:masterClrMapping/>
  </p:clrMapOvr>
</p:notes>
</file>

<file path=ppt/notesSlides/notesSlide3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E64A9-548A-527B-1D92-BC1603C90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9D02E2-6BBE-7670-FE3D-FA6924D470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C7674F-36BF-B945-9EEB-FB7814CDFA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51EE9-FDF4-FBA8-A818-7DE146ACC8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035345"/>
      </p:ext>
    </p:extLst>
  </p:cSld>
  <p:clrMapOvr>
    <a:masterClrMapping/>
  </p:clrMapOvr>
</p:notes>
</file>

<file path=ppt/notesSlides/notesSlide3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DB443-ACC3-5873-775E-F4E5AB2F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159D96-1009-957B-15DB-231EE12419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1AADCB-BF37-A459-CC86-0045D49BE5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A9214-5E05-8D63-53BF-4B7DF90D88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716302"/>
      </p:ext>
    </p:extLst>
  </p:cSld>
  <p:clrMapOvr>
    <a:masterClrMapping/>
  </p:clrMapOvr>
</p:notes>
</file>

<file path=ppt/notesSlides/notesSlide3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E6B28-9A40-C247-C4DD-6888796B1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53A115-D6BC-B8CD-A853-28A893329D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D295B9-F293-F2D9-2BEB-AB4DF9639D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D58825-678D-9DE0-7179-853CD652D6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994045"/>
      </p:ext>
    </p:extLst>
  </p:cSld>
  <p:clrMapOvr>
    <a:masterClrMapping/>
  </p:clrMapOvr>
</p:notes>
</file>

<file path=ppt/notesSlides/notesSlide3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349A7-2AF0-C79C-ADB5-9167F05BD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2BCAC5-DCFC-A02B-FD75-4D7D360C70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3D659D-10CB-C005-0EEF-BA7CB9E58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A4DADD-200B-18FA-7648-7B141757AB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575508"/>
      </p:ext>
    </p:extLst>
  </p:cSld>
  <p:clrMapOvr>
    <a:masterClrMapping/>
  </p:clrMapOvr>
</p:notes>
</file>

<file path=ppt/notesSlides/notesSlide3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7A19E-2951-D28A-D3C6-E95097B02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3DD0FD-969E-6206-13F0-174D65EC3C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A0B35F-BB50-CA5C-12E1-0F08C7C63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A8FEF-9F8F-09B7-02A1-C12AC0811C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39235"/>
      </p:ext>
    </p:extLst>
  </p:cSld>
  <p:clrMapOvr>
    <a:masterClrMapping/>
  </p:clrMapOvr>
</p:notes>
</file>

<file path=ppt/notesSlides/notesSlide3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E688D-713A-7828-F070-6E6DA1CDE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6F845A-4B30-9C4A-0D25-F734D31320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45358F-CD94-96F0-1F2E-004B7FE721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E2566-3D1F-BCDA-2219-E02F0372A3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985595"/>
      </p:ext>
    </p:extLst>
  </p:cSld>
  <p:clrMapOvr>
    <a:masterClrMapping/>
  </p:clrMapOvr>
</p:notes>
</file>

<file path=ppt/notesSlides/notesSlide3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CBF7F-60A1-2CC3-9990-D9AF8F96A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ED7FCD-3A1E-427C-FC1C-BCCEB044FF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B944BA-D97A-C2D4-8BB3-DCE61C53E0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87F1F-A087-8446-870B-E95591FA4A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414623"/>
      </p:ext>
    </p:extLst>
  </p:cSld>
  <p:clrMapOvr>
    <a:masterClrMapping/>
  </p:clrMapOvr>
</p:notes>
</file>

<file path=ppt/notesSlides/notesSlide3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9DD6F-9947-1C7B-BDD7-808C67DB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AC8200-5E2A-AA6F-2C45-6C28BCCDA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D805B5-F715-482A-CE7D-F293E30E8D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465D1-37F0-CE2E-5F2E-3B12802E79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897078"/>
      </p:ext>
    </p:extLst>
  </p:cSld>
  <p:clrMapOvr>
    <a:masterClrMapping/>
  </p:clrMapOvr>
</p:notes>
</file>

<file path=ppt/notesSlides/notesSlide3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77647-4214-551C-713C-B5AE30466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8306D3-BEF8-AEDA-7A33-B93439908F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E468AA-B55A-959F-30E8-63AAA14806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385F7-32E3-85E7-0798-E232F21D82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305099"/>
      </p:ext>
    </p:extLst>
  </p:cSld>
  <p:clrMapOvr>
    <a:masterClrMapping/>
  </p:clrMapOvr>
</p:notes>
</file>

<file path=ppt/notesSlides/notesSlide3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B8A17-0260-89A6-44C2-0FACC1C8C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CA7BB9-4107-E12E-D567-0F89EE10B8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F0A3D1-1344-04C4-61EF-FDA2BED1D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91710D-8621-503B-FDAC-215A8D7F84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239240"/>
      </p:ext>
    </p:extLst>
  </p:cSld>
  <p:clrMapOvr>
    <a:masterClrMapping/>
  </p:clrMapOvr>
</p:notes>
</file>

<file path=ppt/notesSlides/notesSlide3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7E559-3AF4-56C6-DAB9-B5C9674D4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CE2E9F-9187-1E04-B3AA-2D918D4BA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72AF2C-EFC8-293D-4A9A-DA709D9F8B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8F86B-FD45-2943-248F-A190E03FED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638688"/>
      </p:ext>
    </p:extLst>
  </p:cSld>
  <p:clrMapOvr>
    <a:masterClrMapping/>
  </p:clrMapOvr>
</p:notes>
</file>

<file path=ppt/notesSlides/notesSlide3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5C267-8424-A952-DE07-9D04417F9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AD8B69-C74D-FC1B-1941-4BC8C58F4E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8BB718-012F-2631-5E4E-C173A4618E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F5DFEC-7AA6-0BAE-39E5-A7753E4A39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413697"/>
      </p:ext>
    </p:extLst>
  </p:cSld>
  <p:clrMapOvr>
    <a:masterClrMapping/>
  </p:clrMapOvr>
</p:notes>
</file>

<file path=ppt/notesSlides/notesSlide3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42E5C-E35D-BC09-FFCB-F19FD7DE5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203CD5-FD7C-B308-AE15-7DE08F8AC7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FE0C2B-A801-707F-FBA3-B8C360E58A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82CA1-53BC-18C2-1BDD-F7B898903C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722388"/>
      </p:ext>
    </p:extLst>
  </p:cSld>
  <p:clrMapOvr>
    <a:masterClrMapping/>
  </p:clrMapOvr>
</p:notes>
</file>

<file path=ppt/notesSlides/notesSlide3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9C3F1-D29E-3AC2-0933-333F076F2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914FF9-29EF-A54B-26DD-D901E8A3E3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0F4B8B-02BB-886F-64A9-2C02C63537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54114-5F73-F6E8-0F5D-3997BB4A51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841215"/>
      </p:ext>
    </p:extLst>
  </p:cSld>
  <p:clrMapOvr>
    <a:masterClrMapping/>
  </p:clrMapOvr>
</p:notes>
</file>

<file path=ppt/notesSlides/notesSlide3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B972A-9B16-C2ED-C083-DC43D419F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4B7426-6624-A996-18E3-C73B6B421C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945E6A-87DE-46E3-C9A9-B7913BC8D1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3A1DB-E4A0-0BAC-E031-29F8935381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066220"/>
      </p:ext>
    </p:extLst>
  </p:cSld>
  <p:clrMapOvr>
    <a:masterClrMapping/>
  </p:clrMapOvr>
</p:notes>
</file>

<file path=ppt/notesSlides/notesSlide3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0FC91-53B4-526F-509F-FBB80DFA7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41AA4D-EF7F-C970-AF76-B2432CC88E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552585-B43E-0E39-1BEC-71D8C0BC70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E26250-1787-E2F5-5980-EA2B63E61F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948140"/>
      </p:ext>
    </p:extLst>
  </p:cSld>
  <p:clrMapOvr>
    <a:masterClrMapping/>
  </p:clrMapOvr>
</p:notes>
</file>

<file path=ppt/notesSlides/notesSlide3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E9969-D7DA-11C5-30AE-037293722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0B66E3-6706-1DF9-7CDC-20D92442C8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A5D576-3711-5EF0-7390-4BDB654200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9F06F-E2C0-828E-B612-DA1CFA6B09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619885"/>
      </p:ext>
    </p:extLst>
  </p:cSld>
  <p:clrMapOvr>
    <a:masterClrMapping/>
  </p:clrMapOvr>
</p:notes>
</file>

<file path=ppt/notesSlides/notesSlide3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36F91-0B66-EF7D-4555-E6A436585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9CD1CE-5972-BFE6-62AD-8A57714C71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79DCE2-74A1-E83A-8780-34D68B8CB3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ED8A4-FE4C-360B-5A90-6D92ACA1D8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831976"/>
      </p:ext>
    </p:extLst>
  </p:cSld>
  <p:clrMapOvr>
    <a:masterClrMapping/>
  </p:clrMapOvr>
</p:notes>
</file>

<file path=ppt/notesSlides/notesSlide3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72421-09F9-2A8A-0ED7-9F4CF29C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02BFBF-532F-89FE-0A1A-FACB272EFE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BFE683-0A8F-ADC5-1C87-B64D238FA5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56765-A535-B166-B4FB-3C4B77BB04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167868"/>
      </p:ext>
    </p:extLst>
  </p:cSld>
  <p:clrMapOvr>
    <a:masterClrMapping/>
  </p:clrMapOvr>
</p:notes>
</file>

<file path=ppt/notesSlides/notesSlide3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5F82E-1644-7FF3-78C9-60C089D51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A4A0B6-2A3D-098A-A45B-DBD0DC9185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C8F543-951E-CD02-AC12-53516D8430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A36C1-F11A-381F-A548-B0E9145FF7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81196"/>
      </p:ext>
    </p:extLst>
  </p:cSld>
  <p:clrMapOvr>
    <a:masterClrMapping/>
  </p:clrMapOvr>
</p:notes>
</file>

<file path=ppt/notesSlides/notesSlide3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5B2F6-1783-4161-7722-D4ABCC4FE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7BA974-07AA-B8F3-3DB7-FB59DF3BD8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CE32C4-1CCA-3F87-0B0B-7CDAF35D52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2D06A-0B63-017C-82D0-8AB60B400B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642588"/>
      </p:ext>
    </p:extLst>
  </p:cSld>
  <p:clrMapOvr>
    <a:masterClrMapping/>
  </p:clrMapOvr>
</p:notes>
</file>

<file path=ppt/notesSlides/notesSlide3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CBD63-DD23-451E-47D6-98A4BED9D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5C821-2C61-0F7C-8452-D696016B78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FD6388-2051-DD7D-06D5-3EA65027DF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633B68-E872-4FCA-6580-4374F2C5CC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125879"/>
      </p:ext>
    </p:extLst>
  </p:cSld>
  <p:clrMapOvr>
    <a:masterClrMapping/>
  </p:clrMapOvr>
</p:notes>
</file>

<file path=ppt/notesSlides/notesSlide3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1831E-4519-444E-9760-A5C73469A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412F20-3BA9-D95F-BA0F-6C579401CB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60B632-870F-9C48-D210-23DA4D7F5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11479-8B01-4113-17EB-E81922D222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185444"/>
      </p:ext>
    </p:extLst>
  </p:cSld>
  <p:clrMapOvr>
    <a:masterClrMapping/>
  </p:clrMapOvr>
</p:notes>
</file>

<file path=ppt/notesSlides/notesSlide3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8FABD-69DD-E644-70F9-C478B32C6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5BD2A7-C34C-85D1-2CD7-24117D483B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C051B0-9679-BBBF-3508-8D82BD357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2FB37D-CD9A-416E-EE8F-F88A9BD392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846031"/>
      </p:ext>
    </p:extLst>
  </p:cSld>
  <p:clrMapOvr>
    <a:masterClrMapping/>
  </p:clrMapOvr>
</p:notes>
</file>

<file path=ppt/notesSlides/notesSlide3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AC5D2-EE2E-E0E5-66FB-48A82851E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D98D36-8CC9-7AA9-66C7-44B2F5ED28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36001A-956A-2A8B-59DE-BB0A89AC8E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3FBAD0-BF64-768A-0603-60C83BCA07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07536"/>
      </p:ext>
    </p:extLst>
  </p:cSld>
  <p:clrMapOvr>
    <a:masterClrMapping/>
  </p:clrMapOvr>
</p:notes>
</file>

<file path=ppt/notesSlides/notesSlide3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5A5AE-B78B-DB8D-B313-4FCB93E33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8DF1CB-BB55-3536-2EA3-DA947B9A14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6B5B8A-0406-0DAC-F9C2-AE378046D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D6F13-6D8E-1FE9-0E5F-E2722FC527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91902"/>
      </p:ext>
    </p:extLst>
  </p:cSld>
  <p:clrMapOvr>
    <a:masterClrMapping/>
  </p:clrMapOvr>
</p:notes>
</file>

<file path=ppt/notesSlides/notesSlide3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F99B5-591D-4AEA-50D1-EA3F72FFF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9B2BCA-F1F8-0D5A-DC93-6129F632BD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14ABF7-ACAB-A395-B6AB-1A247BDA11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985602-C200-3BA9-DE5A-429A4BA9FC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796214"/>
      </p:ext>
    </p:extLst>
  </p:cSld>
  <p:clrMapOvr>
    <a:masterClrMapping/>
  </p:clrMapOvr>
</p:notes>
</file>

<file path=ppt/notesSlides/notesSlide3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C198C-9746-6019-772A-20CF3045F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FBA6ED-2529-925E-2492-9FF106B7BC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62C3EB-2A4B-0372-EA66-CB00A5F0AF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8C7EB-DD9A-9E83-3993-DE925752A1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922949"/>
      </p:ext>
    </p:extLst>
  </p:cSld>
  <p:clrMapOvr>
    <a:masterClrMapping/>
  </p:clrMapOvr>
</p:notes>
</file>

<file path=ppt/notesSlides/notesSlide3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A5FFA-7D1D-A2F0-658C-ACD8302CE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8FF866-548C-5C65-38B6-6781DDAD65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C18476-54D0-8EF9-2754-A36DEA9322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ABC401-10F8-4BF0-F905-F19E0BACF9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618324"/>
      </p:ext>
    </p:extLst>
  </p:cSld>
  <p:clrMapOvr>
    <a:masterClrMapping/>
  </p:clrMapOvr>
</p:notes>
</file>

<file path=ppt/notesSlides/notesSlide3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AA358-1BBA-D169-ED90-2DAE9A594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AC9EA2-A5E5-B911-83A7-90E95E4B6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6BDB44-2B8D-EBB5-A348-8CBB5558C0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6D719-AED6-EFA5-614D-C11E15C99A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910834"/>
      </p:ext>
    </p:extLst>
  </p:cSld>
  <p:clrMapOvr>
    <a:masterClrMapping/>
  </p:clrMapOvr>
</p:notes>
</file>

<file path=ppt/notesSlides/notesSlide3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63CAA-4730-80D6-5509-0704CF39F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774314-6B4E-7B19-5217-BEF9C82F3A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39690C-682A-4CD1-839B-FE41C69805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04D8F8-3486-96CA-D3F8-659848ACBF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460825"/>
      </p:ext>
    </p:extLst>
  </p:cSld>
  <p:clrMapOvr>
    <a:masterClrMapping/>
  </p:clrMapOvr>
</p:notes>
</file>

<file path=ppt/notesSlides/notesSlide3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D75D7-2071-4E7C-8CD5-EBF5647EF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3ED5FA-4894-3DBE-1196-3B369F62FD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9C2529-92E0-619F-CA89-8EC46940B7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2E47C0-BD1B-92AA-A3D6-B499AABEF9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359205"/>
      </p:ext>
    </p:extLst>
  </p:cSld>
  <p:clrMapOvr>
    <a:masterClrMapping/>
  </p:clrMapOvr>
</p:notes>
</file>

<file path=ppt/notesSlides/notesSlide3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21916-4BD3-EE09-ABBB-EA777D671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6BAC9B-DA46-D764-A414-BEDAFDA718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657366-8323-8E24-E4FE-0A4A0591AE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C121A-ACB5-08A8-3582-38A897C306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501281"/>
      </p:ext>
    </p:extLst>
  </p:cSld>
  <p:clrMapOvr>
    <a:masterClrMapping/>
  </p:clrMapOvr>
</p:notes>
</file>

<file path=ppt/notesSlides/notesSlide3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AD712-56CD-A322-BF4F-D8B91A737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E6BEF5-E0E3-6E06-4AA9-2617ECADA8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DCE2B4-43E0-40CE-20C3-9E4061DCA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D5C7F-6ABE-5B0F-9A2D-6AE95BE351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199376"/>
      </p:ext>
    </p:extLst>
  </p:cSld>
  <p:clrMapOvr>
    <a:masterClrMapping/>
  </p:clrMapOvr>
</p:notes>
</file>

<file path=ppt/notesSlides/notesSlide3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EF8AC-C3B9-FDE6-E779-3310FDDBE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C5454D-660D-BE44-C7D2-1708A70475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CEAFD5-52AE-F09A-3A07-62B8861B2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DE1AFF-4F99-A0F6-6E3A-B3538EA7D0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805344"/>
      </p:ext>
    </p:extLst>
  </p:cSld>
  <p:clrMapOvr>
    <a:masterClrMapping/>
  </p:clrMapOvr>
</p:notes>
</file>

<file path=ppt/notesSlides/notesSlide3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0E05D-3F30-5E64-24A8-8FC3F0251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73E457-1E2F-B4B6-AE1E-383ED41524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2991F2-A270-8337-9786-CFB6C16B99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14D486-09B9-29E2-7DF0-66ED539A2F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822159"/>
      </p:ext>
    </p:extLst>
  </p:cSld>
  <p:clrMapOvr>
    <a:masterClrMapping/>
  </p:clrMapOvr>
</p:notes>
</file>

<file path=ppt/notesSlides/notesSlide3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77C1A-1EC8-84AE-7C52-B1DEEC890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BC02E8-E59D-EB68-73E9-2DD0D592F1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8368F9-F380-D8B9-420B-5B73AE4211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F8AA4-292E-1890-B100-9AFBCFF464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09664"/>
      </p:ext>
    </p:extLst>
  </p:cSld>
  <p:clrMapOvr>
    <a:masterClrMapping/>
  </p:clrMapOvr>
</p:notes>
</file>

<file path=ppt/notesSlides/notesSlide3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799BE-05FA-067D-F663-F3714AE96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41C67F-1450-7D2E-A415-D1A14232D9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024E36-1EE5-8F7F-22FD-C6203A239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C133F-AD8F-FDE0-2EE7-2270EE39BD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586282"/>
      </p:ext>
    </p:extLst>
  </p:cSld>
  <p:clrMapOvr>
    <a:masterClrMapping/>
  </p:clrMapOvr>
</p:notes>
</file>

<file path=ppt/notesSlides/notesSlide3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66C2D-B102-43F5-E25C-D454339BD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CEEC50-E288-4F07-7705-C83068266C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05CC9E-44AD-B06E-FF95-1DB87F56A5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CFAD9E-B21E-9FE0-DE04-08E99F0750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404219"/>
      </p:ext>
    </p:extLst>
  </p:cSld>
  <p:clrMapOvr>
    <a:masterClrMapping/>
  </p:clrMapOvr>
</p:notes>
</file>

<file path=ppt/notesSlides/notesSlide3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CBAF0-E1A3-2CA1-C34F-BA0F18F22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781EE9-0104-F00F-EE6D-029111E7A1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0FA4AF-4571-B547-460C-4260C0BACB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92ABC5-FC76-97BC-E052-D26E0698CB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632700"/>
      </p:ext>
    </p:extLst>
  </p:cSld>
  <p:clrMapOvr>
    <a:masterClrMapping/>
  </p:clrMapOvr>
</p:notes>
</file>

<file path=ppt/notesSlides/notesSlide3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42B7B-C9DE-62C2-8432-C29D6FAC1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DE32CB-9A49-3138-3768-BD7E8A57F1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E127E2-AC63-2102-BFE5-58EE62780D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75DD9-3457-EEE5-53DC-9254C42B02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868529"/>
      </p:ext>
    </p:extLst>
  </p:cSld>
  <p:clrMapOvr>
    <a:masterClrMapping/>
  </p:clrMapOvr>
</p:notes>
</file>

<file path=ppt/notesSlides/notesSlide3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82A0D-DBAF-EE65-7227-F8FDD9236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4A78EB-EED0-CE5B-811C-B3E438E42D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D594A7-49FF-8B33-5169-8C64935ED5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F98A8F-682E-7396-3D51-0323C43E9B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74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6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4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6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8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9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1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2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3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4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6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7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9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0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1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2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3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4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5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6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7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8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9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0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1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2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3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4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5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6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7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8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9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0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1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2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3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4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5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6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7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8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9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0.pn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1.pn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2.pn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3.pn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4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5.pn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6.png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7.pn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8.png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9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0.pn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1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2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3.pn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4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5.pn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6.pn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7.pn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8.pn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9.pn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0.pn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1.pn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2.pn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3.pn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4.pn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5.pn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png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6.pn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7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8.pn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9.pn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0.png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1.pn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2.pn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3.png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4.pn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5.pn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6.pn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7.pn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8.png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8.xml"/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9.png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0.png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1.png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2.png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3.pn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4.png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5.pn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6.pn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7.pn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8.png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9.png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0.png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1.pn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2.png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3.png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4.pn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5.png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6.png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7.png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8.png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9.png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0.png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1.png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2.xml"/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2.png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3.png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4.png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5.png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6.pn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7.png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8.png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9.png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0.png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1.png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2.png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3.png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4.png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5.png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8.xml"/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6.png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5.png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7.png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2.xml"/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8.png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9.png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1.png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2.png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3.png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4.png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5.png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1.xml"/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6.png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7.png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8.png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9.png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0.png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1.png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8.xml"/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2.png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3.png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4.png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5.png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6.png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7.png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6.xml"/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7.xml"/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8.png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9.png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1.xml"/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0.png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1.png"/></Relationships>
</file>

<file path=ppt/slides/_rels/slide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2.png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3.png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4.png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5.png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6.png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6.png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6.png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7.png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8.png"/></Relationships>
</file>

<file path=ppt/slides/_rels/slide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9.png"/></Relationships>
</file>

<file path=ppt/slides/_rels/slide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0.png"/></Relationships>
</file>

<file path=ppt/slides/_rels/slide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1.png"/></Relationships>
</file>

<file path=ppt/slides/_rels/slide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2.png"/></Relationships>
</file>

<file path=ppt/slides/_rels/slide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3.png"/></Relationships>
</file>

<file path=ppt/slides/_rels/slide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2.xml"/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4.png"/></Relationships>
</file>

<file path=ppt/slides/_rels/slide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5.png"/></Relationships>
</file>

<file path=ppt/slides/_rels/slide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5.xml"/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6.xml"/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1.png"/></Relationships>
</file>

<file path=ppt/slides/_rels/slide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6.png"/></Relationships>
</file>

<file path=ppt/slides/_rels/slide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7.png"/></Relationships>
</file>

<file path=ppt/slides/_rels/slide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8.png"/></Relationships>
</file>

<file path=ppt/slides/_rels/slide3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1.xml"/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9.png"/></Relationships>
</file>

<file path=ppt/slides/_rels/slide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0.png"/></Relationships>
</file>

<file path=ppt/slides/_rels/slide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1.png"/></Relationships>
</file>

<file path=ppt/slides/_rels/slide3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2.png"/></Relationships>
</file>

<file path=ppt/slides/_rels/slide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3.png"/></Relationships>
</file>

<file path=ppt/slides/_rels/slide3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7.xml"/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4.png"/></Relationships>
</file>

<file path=ppt/slides/_rels/slide3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5.png"/></Relationships>
</file>

<file path=ppt/slides/_rels/slide3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0.xml"/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6.png"/></Relationships>
</file>

<file path=ppt/slides/_rels/slide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3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7.png"/></Relationships>
</file>

<file path=ppt/slides/_rels/slide3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8.png"/></Relationships>
</file>

<file path=ppt/slides/_rels/slide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9.png"/></Relationships>
</file>

<file path=ppt/slides/_rels/slide3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0.png"/></Relationships>
</file>

<file path=ppt/slides/_rels/slide3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1.png"/></Relationships>
</file>

<file path=ppt/slides/_rels/slide3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2.png"/></Relationships>
</file>

<file path=ppt/slides/_rels/slide3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3.png"/></Relationships>
</file>

<file path=ppt/slides/_rels/slide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4.png"/></Relationships>
</file>

<file path=ppt/slides/_rels/slide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1.xml"/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5.png"/></Relationships>
</file>

<file path=ppt/slides/_rels/slide3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6.png"/></Relationships>
</file>

<file path=ppt/slides/_rels/slide3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7.png"/></Relationships>
</file>

<file path=ppt/slides/_rels/slide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8.png"/></Relationships>
</file>

<file path=ppt/slides/_rels/slide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9.png"/></Relationships>
</file>

<file path=ppt/slides/_rels/slide3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0.png"/></Relationships>
</file>

<file path=ppt/slides/_rels/slide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1.png"/></Relationships>
</file>

<file path=ppt/slides/_rels/slide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2.png"/></Relationships>
</file>

<file path=ppt/slides/_rels/slide3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7.png"/></Relationships>
</file>

<file path=ppt/slides/_rels/slide3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3.png"/></Relationships>
</file>

<file path=ppt/slides/_rels/slide3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4.png"/></Relationships>
</file>

<file path=ppt/slides/_rels/slide3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42121" y="212502"/>
            <a:ext cx="1446870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LEVEL 2: Intermediate – Trainer Development &amp; Performance Excellence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4800" dirty="0">
              <a:latin typeface="Century Gothic" panose="020B0502020202020204" pitchFamily="34" charset="0"/>
            </a:endParaRPr>
          </a:p>
          <a:p>
            <a:r>
              <a:rPr lang="en-US" sz="4800" b="1" dirty="0">
                <a:latin typeface="Century Gothic" panose="020B0502020202020204" pitchFamily="34" charset="0"/>
              </a:rPr>
              <a:t> </a:t>
            </a:r>
            <a:endParaRPr lang="en-US" sz="4800" dirty="0">
              <a:latin typeface="Century Gothic" panose="020B0502020202020204" pitchFamily="34" charset="0"/>
            </a:endParaRPr>
          </a:p>
          <a:p>
            <a:r>
              <a:rPr lang="en-US" sz="40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endParaRPr lang="en-US" sz="4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399327" y="1410794"/>
            <a:ext cx="13831746" cy="814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12246A-9521-4520-8AAA-81FCE0AEA289}"/>
              </a:ext>
            </a:extLst>
          </p:cNvPr>
          <p:cNvSpPr txBox="1"/>
          <p:nvPr/>
        </p:nvSpPr>
        <p:spPr>
          <a:xfrm>
            <a:off x="1256012" y="3314765"/>
            <a:ext cx="49416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Goal:</a:t>
            </a:r>
            <a:r>
              <a:rPr lang="en-US" sz="2800" dirty="0">
                <a:latin typeface="Century Gothic" panose="020B0502020202020204" pitchFamily="34" charset="0"/>
              </a:rPr>
              <a:t> Equip Master trainers to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design impactful programs </a:t>
            </a:r>
            <a:r>
              <a:rPr lang="en-US" sz="2800" dirty="0">
                <a:latin typeface="Century Gothic" panose="020B0502020202020204" pitchFamily="34" charset="0"/>
              </a:rPr>
              <a:t>and coach other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Trainers</a:t>
            </a:r>
            <a:r>
              <a:rPr lang="en-US" sz="2800" dirty="0">
                <a:latin typeface="Century Gothic" panose="020B0502020202020204" pitchFamily="34" charset="0"/>
              </a:rPr>
              <a:t> effectively.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 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C9509A-D4E3-1D97-31D0-9FBBCAAAE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0839" y="2894672"/>
            <a:ext cx="4847086" cy="322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55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271064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1: Advanced Instructional Design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0" y="1177692"/>
            <a:ext cx="13831746" cy="814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12246A-9521-4520-8AAA-81FCE0AEA289}"/>
              </a:ext>
            </a:extLst>
          </p:cNvPr>
          <p:cNvSpPr txBox="1"/>
          <p:nvPr/>
        </p:nvSpPr>
        <p:spPr>
          <a:xfrm>
            <a:off x="6915873" y="1991826"/>
            <a:ext cx="67585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Storyboarding and Sequencing Content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Designing for Blended &amp; E-Learning Environments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Using Case Studies, Role-Plays &amp; Simulations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Applying Learning Science &amp; Behavioral Models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 </a:t>
            </a:r>
            <a:endParaRPr lang="en-US" sz="2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CD7863-B8B3-495E-BACC-C2849E1FDA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6285" y="2056728"/>
            <a:ext cx="4524316" cy="452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02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742121" y="-467487"/>
            <a:ext cx="1446870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2: Coaching and Developing Trainers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1296364" y="2295668"/>
            <a:ext cx="574104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The Trainer-Coach Mindset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Observing and Assessing Training Sessions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Delivering Constructive Feedback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Building Trainer Confidence and Competence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CD7272-823F-ACE0-77F1-9FDA2CB4F4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6840" y="1911374"/>
            <a:ext cx="4484891" cy="448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73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271064"/>
            <a:ext cx="14468708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3: Communication &amp; Facilitation Mastery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6823591" y="2352776"/>
            <a:ext cx="615001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Advanced Facilitation Techniques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Storytelling and Experiential Learning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Managing Emotions and Energy in the Room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Cross-Cultural Communication Skills</a:t>
            </a:r>
          </a:p>
          <a:p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CDF29B-A6F0-9F03-E819-A36E91362E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100" y="2548611"/>
            <a:ext cx="3359967" cy="314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6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554876" y="271064"/>
            <a:ext cx="14468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Module 4: Measuring Training Impact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0DD0-E78A-463A-92A0-918E951AE478}"/>
              </a:ext>
            </a:extLst>
          </p:cNvPr>
          <p:cNvSpPr txBox="1"/>
          <p:nvPr/>
        </p:nvSpPr>
        <p:spPr>
          <a:xfrm>
            <a:off x="7043550" y="1868185"/>
            <a:ext cx="59088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 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Designing Evaluation Tools and Metrics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ROI of Learning &amp; Performance Outcomes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Linking Training to Business Results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Data-Driven Decision-Making in L&amp;D</a:t>
            </a:r>
          </a:p>
          <a:p>
            <a:endParaRPr lang="en-US" sz="2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838E99-B0F2-032A-A9B3-C5B9087033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526" y="2272788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0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B4752B-B0DF-6697-8B34-4FFE9CC22814}"/>
              </a:ext>
            </a:extLst>
          </p:cNvPr>
          <p:cNvSpPr txBox="1"/>
          <p:nvPr/>
        </p:nvSpPr>
        <p:spPr>
          <a:xfrm>
            <a:off x="803413" y="439557"/>
            <a:ext cx="1319636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1: ADVANCED INSTRUCTIONAL DESIGN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6B9B44-DDC9-D1F7-9B0C-DFBA97D1EB4E}"/>
              </a:ext>
            </a:extLst>
          </p:cNvPr>
          <p:cNvSpPr txBox="1"/>
          <p:nvPr/>
        </p:nvSpPr>
        <p:spPr>
          <a:xfrm>
            <a:off x="172791" y="1998858"/>
            <a:ext cx="92549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1: Storyboarding and Sequencing Content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BF3CBD-7AE8-371D-48AC-C3BBDABFD66D}"/>
              </a:ext>
            </a:extLst>
          </p:cNvPr>
          <p:cNvSpPr txBox="1"/>
          <p:nvPr/>
        </p:nvSpPr>
        <p:spPr>
          <a:xfrm>
            <a:off x="414576" y="2730489"/>
            <a:ext cx="7315200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“Design is not just what it looks like and feels like.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Design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is how it works.”</a:t>
            </a: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(Steve Jobs)</a:t>
            </a:r>
          </a:p>
          <a:p>
            <a:pPr rtl="0">
              <a:buNone/>
            </a:pP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Storyboarding and sequencing are how training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works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behind the scenes.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They turn scattered ideas into structured, impactful learning experiences.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1BE2E4-89F0-427B-9FCA-3B2F62747E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4859" y="2645465"/>
            <a:ext cx="3748751" cy="374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7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20A7E-DED9-664C-97AC-2539AF49A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D911FAA-5D8B-EA28-AB64-80F158E2EAC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78738D-F23B-727E-51B4-A023ABFA2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33F96D-1BC3-5500-BC4E-692D5D932B3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58EA31-F5A2-6636-3496-F3B286A5C92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D8CD70-9BEE-9297-BD02-6D7E2A9A26C9}"/>
              </a:ext>
            </a:extLst>
          </p:cNvPr>
          <p:cNvSpPr txBox="1"/>
          <p:nvPr/>
        </p:nvSpPr>
        <p:spPr>
          <a:xfrm>
            <a:off x="5544273" y="1756051"/>
            <a:ext cx="9086127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learners will be able to:</a:t>
            </a:r>
            <a:endParaRPr lang="en-US" sz="2800" b="0" dirty="0">
              <a:effectLst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Differentiate between strong and weak instructional sequencing approaches.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 a storyboard that visually outlines content flow, learner actions, and assessments.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 sequencing methods using cognitive load and adult learning principles.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 narrative and visual mapping techniques to create cohesive learning journeys.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Produce a fully structured storyboard for a short training module, ready for prototype development.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DE0DBE-0316-1370-7014-7F9C4E4480DF}"/>
              </a:ext>
            </a:extLst>
          </p:cNvPr>
          <p:cNvSpPr txBox="1"/>
          <p:nvPr/>
        </p:nvSpPr>
        <p:spPr>
          <a:xfrm>
            <a:off x="803413" y="462527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908E02-775C-D002-6800-F15A541E8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76" y="2313651"/>
            <a:ext cx="4688456" cy="360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605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0EED90-C124-48D4-39F9-E9C5889D5228}"/>
              </a:ext>
            </a:extLst>
          </p:cNvPr>
          <p:cNvSpPr txBox="1"/>
          <p:nvPr/>
        </p:nvSpPr>
        <p:spPr>
          <a:xfrm>
            <a:off x="686995" y="2531773"/>
            <a:ext cx="71953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brilliant idea becomes ineffective when poorly sequenced.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well-structured sequence transforms:</a:t>
            </a:r>
            <a:endParaRPr lang="en-US" sz="2800" b="0" dirty="0">
              <a:effectLst/>
            </a:endParaRP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Complexity → clarity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Content → experience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Concepts → competence</a:t>
            </a: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11D080-C39C-016C-B6BC-958E903E14D1}"/>
              </a:ext>
            </a:extLst>
          </p:cNvPr>
          <p:cNvSpPr txBox="1"/>
          <p:nvPr/>
        </p:nvSpPr>
        <p:spPr>
          <a:xfrm>
            <a:off x="803413" y="421778"/>
            <a:ext cx="111146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 </a:t>
            </a:r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A28CAE-291A-81AB-6807-B96B542A1A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2928" y="2560025"/>
            <a:ext cx="3109550" cy="310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067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0EED90-C124-48D4-39F9-E9C5889D5228}"/>
              </a:ext>
            </a:extLst>
          </p:cNvPr>
          <p:cNvSpPr txBox="1"/>
          <p:nvPr/>
        </p:nvSpPr>
        <p:spPr>
          <a:xfrm>
            <a:off x="663845" y="1529043"/>
            <a:ext cx="7195364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Storyboarding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</a:t>
            </a:r>
            <a:endParaRPr lang="en-US" sz="2800" b="0" dirty="0">
              <a:effectLst/>
            </a:endParaRP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speeds up development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aligns teams and stakeholders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reduces rework (crucial for ADDIE/SAM cycles)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enhances learner engagement and retention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ensures consistent quality across different facilitators</a:t>
            </a: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 global L&amp;D practice, a Master Trainer must be able to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visualize learning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experiences before they are built.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11D080-C39C-016C-B6BC-958E903E14D1}"/>
              </a:ext>
            </a:extLst>
          </p:cNvPr>
          <p:cNvSpPr txBox="1"/>
          <p:nvPr/>
        </p:nvSpPr>
        <p:spPr>
          <a:xfrm>
            <a:off x="803413" y="421778"/>
            <a:ext cx="111146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 </a:t>
            </a:r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B515FD-ED83-4F5E-9781-96869B478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5842" y="1569738"/>
            <a:ext cx="5300713" cy="553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54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21885-8102-B8CD-3C6B-159E99754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D01CFE9-AD9B-EA96-22E5-E0D62620C11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440FB8-7D85-BF92-982D-D3893C898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0EC010-8C6A-CB22-3060-57C8129585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31DC24-77B3-575B-44A0-A3161164672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CC285A-0FA4-66A5-2EC9-92AB1DA92C7A}"/>
              </a:ext>
            </a:extLst>
          </p:cNvPr>
          <p:cNvSpPr txBox="1"/>
          <p:nvPr/>
        </p:nvSpPr>
        <p:spPr>
          <a:xfrm>
            <a:off x="1208527" y="446293"/>
            <a:ext cx="137656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3E5281-31B0-D53B-A93F-82645A37BDC8}"/>
              </a:ext>
            </a:extLst>
          </p:cNvPr>
          <p:cNvSpPr txBox="1"/>
          <p:nvPr/>
        </p:nvSpPr>
        <p:spPr>
          <a:xfrm>
            <a:off x="6619665" y="1930508"/>
            <a:ext cx="801073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What Is Storyboarding?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storyboard is a visual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blueprint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that outlines: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content flow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learner interactions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timing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media elements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transitions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emotional/engagement points</a:t>
            </a: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It functions like a movie script for learning.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4A8610-134F-4C5D-BAE0-586075410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016" y="2133111"/>
            <a:ext cx="5070420" cy="396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47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14751-F4CB-3664-F3D4-160A181E9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2E6A8D7-8111-CA79-F97F-FE373E55CC5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177B0A-9071-9B81-FAD0-A8E2E5F9B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109C19C-A21A-E00D-A02B-F5B29DCBA4D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B6CFB8-70A4-261D-7C7E-BC9180BB0B5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CC88D9-7AC6-BB9A-1B3E-0644CD89B563}"/>
              </a:ext>
            </a:extLst>
          </p:cNvPr>
          <p:cNvSpPr txBox="1"/>
          <p:nvPr/>
        </p:nvSpPr>
        <p:spPr>
          <a:xfrm>
            <a:off x="803413" y="544285"/>
            <a:ext cx="137656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F1A659-F1DB-4212-AA35-3D859DCA5736}"/>
              </a:ext>
            </a:extLst>
          </p:cNvPr>
          <p:cNvSpPr txBox="1"/>
          <p:nvPr/>
        </p:nvSpPr>
        <p:spPr>
          <a:xfrm>
            <a:off x="220718" y="1779449"/>
            <a:ext cx="892328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2. What Is Content Sequencing?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Content sequencing is the intentional ordering of learning elements to maximize comprehension and application.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Powerful sequencing reduces cognitive load and increases learning transfer.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Common models include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Simple-to-Complex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Start with basics → progress to advanced.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Known-to-Unknown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Begin with what learners already understand.</a:t>
            </a:r>
            <a:endParaRPr lang="en-US" sz="2800" b="0" dirty="0"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C452BA-87B6-428D-777E-3A0883AF3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7230" y="2845491"/>
            <a:ext cx="5106674" cy="318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525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63979-1C1C-9959-9F1E-3DD72C837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6B8747E-B27B-0458-B5B1-568EFC8D1DB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AD7AD0-78B9-E249-94C9-CCE0B39A1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BB1BEC-6BB9-BA82-0B89-8BBA6FAC2AC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EBCF84-B26E-AFD0-7D57-25FE636BBF9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EF1851-F165-06C4-10AB-87DA95107A2D}"/>
              </a:ext>
            </a:extLst>
          </p:cNvPr>
          <p:cNvSpPr txBox="1"/>
          <p:nvPr/>
        </p:nvSpPr>
        <p:spPr>
          <a:xfrm>
            <a:off x="803413" y="544285"/>
            <a:ext cx="137656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7B86A3-1D76-1667-0201-89B35B20986A}"/>
              </a:ext>
            </a:extLst>
          </p:cNvPr>
          <p:cNvSpPr txBox="1"/>
          <p:nvPr/>
        </p:nvSpPr>
        <p:spPr>
          <a:xfrm>
            <a:off x="6875362" y="2194947"/>
            <a:ext cx="753512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C. Concrete-to-Abstract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examples first → concepts later.</a:t>
            </a: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D. Whole-to-Part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Provide the big picture → then break into components.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E. Task-Based Sequencing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Order learning according to real job tasks.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blend models based on context, not preference.</a:t>
            </a:r>
            <a:endParaRPr lang="en-US" sz="2800" b="0" dirty="0">
              <a:effectLst/>
            </a:endParaRPr>
          </a:p>
          <a:p>
            <a:pPr rtl="0">
              <a:buNone/>
            </a:pP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580483-1E2C-47E8-BE2F-89D783CEF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018" y="1903806"/>
            <a:ext cx="4477956" cy="447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0983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4D281-854C-F1E3-5AF9-81C92A9C6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EE37392-5FC9-986C-522C-CB854B7135E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93E7D2-C03F-3A4A-75F4-B74694A19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697CC1-84E4-C6D6-7B67-CDFBD001EDC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D7F8CE-9F09-1378-D51D-0E5FDE5196F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B54421-4301-AB44-AF05-CA124CA24D38}"/>
              </a:ext>
            </a:extLst>
          </p:cNvPr>
          <p:cNvSpPr txBox="1"/>
          <p:nvPr/>
        </p:nvSpPr>
        <p:spPr>
          <a:xfrm>
            <a:off x="803413" y="544285"/>
            <a:ext cx="137656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EC317B-BD79-5CC1-2245-EDA6A29EC869}"/>
              </a:ext>
            </a:extLst>
          </p:cNvPr>
          <p:cNvSpPr txBox="1"/>
          <p:nvPr/>
        </p:nvSpPr>
        <p:spPr>
          <a:xfrm>
            <a:off x="686326" y="1517838"/>
            <a:ext cx="10460094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3. Key Storyboarding Components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complete storyboard typically includes: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Lesson title / module name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Content points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methods (activities, videos, demos, discussions)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Learner interactions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Resources/media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Facilitator notes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Timing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Emotional engagement cues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47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8ED07-B606-1309-8A7E-ED3BBA5FE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554DC0B-B9D0-336B-2143-1E354A2A60A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0A527C-10B3-4D33-CF71-3E522F7E1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2AACCF4-9843-4E9E-A350-105992FD019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41C33F-57C9-AC16-307F-3E5BEFBC055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CED2D4-92B8-4338-8C59-EC59C367DA34}"/>
              </a:ext>
            </a:extLst>
          </p:cNvPr>
          <p:cNvSpPr txBox="1"/>
          <p:nvPr/>
        </p:nvSpPr>
        <p:spPr>
          <a:xfrm>
            <a:off x="803413" y="544285"/>
            <a:ext cx="137656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2AF04F-BA5A-8416-6957-8B5518307B95}"/>
              </a:ext>
            </a:extLst>
          </p:cNvPr>
          <p:cNvSpPr txBox="1"/>
          <p:nvPr/>
        </p:nvSpPr>
        <p:spPr>
          <a:xfrm>
            <a:off x="5809782" y="1404463"/>
            <a:ext cx="9837683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4. Storyboard Formats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rtl="0"/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the one that suits your design context:</a:t>
            </a:r>
            <a:endParaRPr lang="en-US" sz="2800" b="0" dirty="0">
              <a:effectLst/>
            </a:endParaRPr>
          </a:p>
          <a:p>
            <a:pPr rtl="0"/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A. Slide-by-Slide Storyboard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(most common)</a:t>
            </a:r>
            <a:endParaRPr lang="en-US" sz="2800" b="1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Ideal for classroom or e-learning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Includes text, visuals, and interactivity</a:t>
            </a:r>
          </a:p>
          <a:p>
            <a:pPr rtl="0"/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B. Linear Narrative Map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Best for scenario-based or story-driven training</a:t>
            </a:r>
          </a:p>
          <a:p>
            <a:pPr rtl="0"/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C. Interaction Flowchart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Works for complex decision-based e-learning</a:t>
            </a:r>
          </a:p>
          <a:p>
            <a:pPr rtl="0"/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D. Video / Animation Storyboard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Frame-by-frame sketch, script, voiceover notes</a:t>
            </a:r>
          </a:p>
          <a:p>
            <a:pPr rtl="0"/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E. Experience Journey Board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Maps learner emotions &amp; decisions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Used in UX learning design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D0DD6D-4930-B63C-B28E-A8E3F4D325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203" y="2258095"/>
            <a:ext cx="4879703" cy="365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87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1896D-5A46-196F-28DD-BED3B144C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C767BE9-B174-9DAC-97C0-C88B13B4FEE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D749D8-D32E-9389-7817-1C799F055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4945CB4-DF72-3DCA-0EC5-17AA16C1716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84FD95-5D0B-61D4-17EC-95428CFE2A4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0FCE1F-4A2B-536C-C168-E1CAFE6FF8C1}"/>
              </a:ext>
            </a:extLst>
          </p:cNvPr>
          <p:cNvSpPr txBox="1"/>
          <p:nvPr/>
        </p:nvSpPr>
        <p:spPr>
          <a:xfrm>
            <a:off x="432352" y="1368992"/>
            <a:ext cx="9380483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Scenario: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company is building a training program on “Effective Customer Communication.”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Poor sequencing:</a:t>
            </a:r>
            <a:endParaRPr lang="en-US" sz="2800" b="0" dirty="0">
              <a:effectLst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Role plays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Communication theory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Customer types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model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Opening activity</a:t>
            </a:r>
          </a:p>
          <a:p>
            <a:pPr rtl="0" fontAlgn="base"/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(This confuses learners, overwhelms beginners, and disrupts flow.)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70BA1A-F4E4-A7BD-7E15-983637B18731}"/>
              </a:ext>
            </a:extLst>
          </p:cNvPr>
          <p:cNvSpPr txBox="1"/>
          <p:nvPr/>
        </p:nvSpPr>
        <p:spPr>
          <a:xfrm>
            <a:off x="864705" y="485554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REAL-WORLD EXAMPLE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A02DDD-87F7-5233-B525-3B6D789985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0393" y="1759674"/>
            <a:ext cx="4173754" cy="387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49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C880E-3E62-3969-4CB5-19286058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4F2AA3B-8DE8-3C27-FD7C-1DA5A13600E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571752-6F67-ABD9-4CD4-F4A045BC8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6C0BF56-82EF-BD9D-5057-1798BEFF969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8C649B-D259-9D82-CB46-BB92A757CAA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EFA76A-C8F4-9453-B8F6-BF6CEB40C64E}"/>
              </a:ext>
            </a:extLst>
          </p:cNvPr>
          <p:cNvSpPr txBox="1"/>
          <p:nvPr/>
        </p:nvSpPr>
        <p:spPr>
          <a:xfrm>
            <a:off x="5543390" y="1404463"/>
            <a:ext cx="8532134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Excellent sequencing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</a:t>
            </a:r>
            <a:endParaRPr lang="en-US" sz="2800" b="0" dirty="0">
              <a:effectLst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Opening activity: “What frustrates you as a customer?” (Known → Unknown)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Big picture: Customer expectations (Whole → Part)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Communication basics (Simple → Complex)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Handling customer emotions (Concrete → Abstract)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Role play practice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and reflection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Real-world application toolkit</a:t>
            </a: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storyboard would map these steps visually, ensuring all designers and facilitators follow the same structure.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878908-2BA4-6C1C-6481-13C7F173B1FC}"/>
              </a:ext>
            </a:extLst>
          </p:cNvPr>
          <p:cNvSpPr txBox="1"/>
          <p:nvPr/>
        </p:nvSpPr>
        <p:spPr>
          <a:xfrm>
            <a:off x="864705" y="538174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REAL-WORLD EXAMPLE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3B7135-9465-0874-B832-29877EFC8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02" y="2270874"/>
            <a:ext cx="4030494" cy="305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983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520C9-1E07-8676-2C26-037D3617F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D9948BA-0F41-9380-567F-F260ED9FCB0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DAD402-C41F-1758-E396-B619FDCC3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1C1D7E-FDEB-651A-4CB9-F50C7CB79C8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FBB09F-5752-B87E-3920-BA2FC20800B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284C3A-9C4B-3660-448B-2486E821FF8D}"/>
              </a:ext>
            </a:extLst>
          </p:cNvPr>
          <p:cNvSpPr txBox="1"/>
          <p:nvPr/>
        </p:nvSpPr>
        <p:spPr>
          <a:xfrm>
            <a:off x="1119352" y="540922"/>
            <a:ext cx="1097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5DD8B7-DBE1-DE8D-0C69-C526F2CA6C60}"/>
              </a:ext>
            </a:extLst>
          </p:cNvPr>
          <p:cNvSpPr txBox="1"/>
          <p:nvPr/>
        </p:nvSpPr>
        <p:spPr>
          <a:xfrm>
            <a:off x="803413" y="1605970"/>
            <a:ext cx="7315200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S.E.E. Model for Structuring Storyboards</a:t>
            </a:r>
          </a:p>
          <a:p>
            <a:pPr rtl="0"/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 —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Sequence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(logical flow)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 —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Engage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(where and how to activate learners)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 —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(how you'll measure learning at each milestone)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ensures your storyboard is not just visual—it’s pedagogically strong.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1AD7DF-47C6-C8AD-CB96-EFC90F1333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792" y="2657451"/>
            <a:ext cx="5039547" cy="278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081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71DBA-4332-4532-F2EF-84E0EAC16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41A1D50-3ABD-74F5-491E-136277F8F45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F454F6-1D34-899E-E134-B422C960D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1CAFE7B-883D-FB5F-BA82-5321694FB57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41289B-D19D-45C8-E4E2-1741E2CB2B4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96F384-2C87-3466-17D4-EFE645C5F157}"/>
              </a:ext>
            </a:extLst>
          </p:cNvPr>
          <p:cNvSpPr txBox="1"/>
          <p:nvPr/>
        </p:nvSpPr>
        <p:spPr>
          <a:xfrm>
            <a:off x="1119352" y="540922"/>
            <a:ext cx="1097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C631C7-4972-5471-4079-56216FBE6C22}"/>
              </a:ext>
            </a:extLst>
          </p:cNvPr>
          <p:cNvSpPr txBox="1"/>
          <p:nvPr/>
        </p:nvSpPr>
        <p:spPr>
          <a:xfrm>
            <a:off x="6965564" y="1762379"/>
            <a:ext cx="731520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The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7-Step Master Trainer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Storyboard Formula</a:t>
            </a:r>
            <a:endParaRPr lang="en-US" sz="2800" b="1" dirty="0">
              <a:effectLst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learning objectives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Select sequencing method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Break content into micro-units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Assign activities to each micro-unit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Add interactions (polls, questions, tasks)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Insert assessment moments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Add visuals, timing, and facilitator notes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81390D-92C1-6319-B487-76863123E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352" y="2630455"/>
            <a:ext cx="4229885" cy="281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8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24B4E-C865-0BC1-1C92-71FB5AAE4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9422893-C94B-9DE6-4C3D-4FC6C6CB3B0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28FB43-0A16-7D7B-5AB0-589381BCE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7E1136C-633F-C413-9A81-927258DCF25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B755C6-7BCF-8B5B-81CE-9BBEBF0D7CE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9DCF23-BF33-2D80-B3A1-AF6F60DB51A2}"/>
              </a:ext>
            </a:extLst>
          </p:cNvPr>
          <p:cNvSpPr txBox="1"/>
          <p:nvPr/>
        </p:nvSpPr>
        <p:spPr>
          <a:xfrm>
            <a:off x="1119352" y="540922"/>
            <a:ext cx="1097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A45473-1642-E0B1-10FE-212A196FFF41}"/>
              </a:ext>
            </a:extLst>
          </p:cNvPr>
          <p:cNvSpPr txBox="1"/>
          <p:nvPr/>
        </p:nvSpPr>
        <p:spPr>
          <a:xfrm>
            <a:off x="554167" y="2144203"/>
            <a:ext cx="1043677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Storyboard Template for Master Trainers (Sections)</a:t>
            </a:r>
            <a:endParaRPr lang="en-US" sz="2800" b="1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Slide/frame number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Objective alignment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Content summary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 or interaction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Media/visuals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Script/notes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point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Time allocation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0E21B0-06DF-2A99-74FD-14113541D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9152" y="3244683"/>
            <a:ext cx="4101734" cy="338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193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53A03-012B-A8B1-064C-C4DF69EEB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FE87BFE-B48C-E84F-E616-1E6F48213D4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063DCB-E6B7-2D35-278C-399B80856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41042BA-ED6B-60B3-1FD0-76D49EC041D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6FDF5F-253F-F586-1971-92D7B9F18D1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4114C-3D76-5DA7-D2FD-0E5D7CE93119}"/>
              </a:ext>
            </a:extLst>
          </p:cNvPr>
          <p:cNvSpPr txBox="1"/>
          <p:nvPr/>
        </p:nvSpPr>
        <p:spPr>
          <a:xfrm>
            <a:off x="6979735" y="1673959"/>
            <a:ext cx="73152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sequencing model do I naturally gravitate toward, and why?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Do I tend to over-sequence (too detailed) or under-sequence (too broad)?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frustrates me most about training that is poorly sequenced?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I use storyboarding to reduce rework or confusion in my future projects?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emotional journey do I want my learners to experience, and how can I map that?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79FB09-C2A5-CFAD-C929-9063DE000010}"/>
              </a:ext>
            </a:extLst>
          </p:cNvPr>
          <p:cNvSpPr txBox="1"/>
          <p:nvPr/>
        </p:nvSpPr>
        <p:spPr>
          <a:xfrm>
            <a:off x="803413" y="494833"/>
            <a:ext cx="118596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 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C791D5-6A5E-8CF4-8AEF-FE2488612A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82" y="2111434"/>
            <a:ext cx="4249272" cy="424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022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CF046-5016-D6C6-5334-350DC15AC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655437B-DE19-440C-D7B5-9D6B1D047F3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0A628A-9010-9E1F-A166-99B449788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D725608-0CEA-6597-E265-BEC449BDB99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05DAD9-812C-F6DC-7D5D-9E7D709394A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703B3E-DB4F-3D38-2292-19AFAB29BD07}"/>
              </a:ext>
            </a:extLst>
          </p:cNvPr>
          <p:cNvSpPr txBox="1"/>
          <p:nvPr/>
        </p:nvSpPr>
        <p:spPr>
          <a:xfrm>
            <a:off x="477942" y="1375282"/>
            <a:ext cx="7312117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Create a Micro-Storyboard (5 Frames Only)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a short topic (e.g., Email Etiquette, Safety Basics, Feedback Model).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Produce a storyboard outline including: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 frames/slides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Content sequence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Interaction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Objective alignment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point</a:t>
            </a: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Upload to your course workspace or Master Trainer Portfolio.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729831-7D56-E748-CD51-A5D19EDB6A2F}"/>
              </a:ext>
            </a:extLst>
          </p:cNvPr>
          <p:cNvSpPr txBox="1"/>
          <p:nvPr/>
        </p:nvSpPr>
        <p:spPr>
          <a:xfrm>
            <a:off x="864705" y="544285"/>
            <a:ext cx="10417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01CDD9-F80E-0BDD-0890-5CAB51DA6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4767" y="2530177"/>
            <a:ext cx="4869237" cy="345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00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F4C7-EC6F-4885-ADEA-AEE4113E74D6}"/>
              </a:ext>
            </a:extLst>
          </p:cNvPr>
          <p:cNvSpPr txBox="1"/>
          <p:nvPr/>
        </p:nvSpPr>
        <p:spPr>
          <a:xfrm>
            <a:off x="633704" y="-447877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406124-7B2C-4D16-D22F-CA6ED3EAF1F3}"/>
              </a:ext>
            </a:extLst>
          </p:cNvPr>
          <p:cNvSpPr txBox="1"/>
          <p:nvPr/>
        </p:nvSpPr>
        <p:spPr>
          <a:xfrm>
            <a:off x="61292" y="1991254"/>
            <a:ext cx="85409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sequencing model works best for new learners?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storyboard type is ideal for e-learning?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element ensures alignment with objectives?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component reduces cognitive overload?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the purpose of interaction flowcharts?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D7197C-59B1-E643-B128-E7C121B09279}"/>
              </a:ext>
            </a:extLst>
          </p:cNvPr>
          <p:cNvSpPr txBox="1"/>
          <p:nvPr/>
        </p:nvSpPr>
        <p:spPr>
          <a:xfrm>
            <a:off x="864705" y="486829"/>
            <a:ext cx="109846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KNOWLEDGE CHECK / QUIZ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855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DF80-9139-FDA6-987E-86E0FD8B8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96248B4-D17E-C1C0-C2AD-CD4167FB010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1366C6-F548-9386-A3EA-CABAD6305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04717BA-6BE4-A01C-B5C7-8A997D38153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8D6F85-898A-3417-E6AA-7F9722086DB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28B246-1BF3-1004-2104-11D47DB5A397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A396C6-BBDC-A0C2-E8D8-A198AA37D0CD}"/>
              </a:ext>
            </a:extLst>
          </p:cNvPr>
          <p:cNvSpPr txBox="1"/>
          <p:nvPr/>
        </p:nvSpPr>
        <p:spPr>
          <a:xfrm>
            <a:off x="4983382" y="1312801"/>
            <a:ext cx="9317549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Mastery Task: Build a Full 10-Frame Storyboard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Requirements: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Select a real training topic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one primary sequencing strategy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Include activities, assessments, visuals, and timing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 the S.E.E. model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Submit with a short rationale for your sequencing choices</a:t>
            </a: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Rubric evaluates: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Logical flow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Cognitive load management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Objective alignment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Creativity and engagement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Completeness and clarity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BCC2DE-6AE2-C3B1-A4F4-9577AD6D2CD4}"/>
              </a:ext>
            </a:extLst>
          </p:cNvPr>
          <p:cNvSpPr txBox="1"/>
          <p:nvPr/>
        </p:nvSpPr>
        <p:spPr>
          <a:xfrm>
            <a:off x="1107528" y="481804"/>
            <a:ext cx="766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</a:t>
            </a:r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0C8780-1569-8F2C-A1CC-43E1A5640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735" y="2385745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276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946AA-212F-BACA-17DA-1ADE49ABD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47BA64E-8A07-5CAC-743B-483EF605108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E8A9A6-8CB6-699D-394E-B7745B6DE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A026980-E788-4F62-8B9A-E82FAA150C4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6CB761-F107-298C-6002-C1D039E0222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5F7C39-0A1D-3A56-8F5C-1FC69BECAF68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8FD9A-1D02-8DC5-B7FE-4B64427A3CB4}"/>
              </a:ext>
            </a:extLst>
          </p:cNvPr>
          <p:cNvSpPr txBox="1"/>
          <p:nvPr/>
        </p:nvSpPr>
        <p:spPr>
          <a:xfrm>
            <a:off x="432352" y="1518765"/>
            <a:ext cx="909002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Storyboarding is the blueprint of effective learning design.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Sequencing makes learning intuitive, engaging, and digestible.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choose sequencing models strategically, not randomly.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strong storyboard aligns objectives, activities, visuals, and assessments.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Storyboarding reduces rework, ensures consistency, and increases impact.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EFA148-18D8-ED2C-810C-E8B66836FDE3}"/>
              </a:ext>
            </a:extLst>
          </p:cNvPr>
          <p:cNvSpPr txBox="1"/>
          <p:nvPr/>
        </p:nvSpPr>
        <p:spPr>
          <a:xfrm>
            <a:off x="1044466" y="636618"/>
            <a:ext cx="766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43609E-5AEF-E517-CF5B-4AF5A5C9D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0941" y="1724710"/>
            <a:ext cx="3582714" cy="358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477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2054D-E63B-A97E-9D4A-AFB5B7633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103FC9D-0C5D-D864-8A6F-4838DFF7140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4F5209-56E4-8CC7-B543-92489FAAF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E2FFDEF-8765-E371-79D9-12C88674BFD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92604E-25E0-AF38-4AB6-32CA9D135B7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0ECFB9-4DA0-BC8B-A6D3-1C1AA00F2624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F2BC22-C088-BFB7-B92D-B2A7995502C0}"/>
              </a:ext>
            </a:extLst>
          </p:cNvPr>
          <p:cNvSpPr txBox="1"/>
          <p:nvPr/>
        </p:nvSpPr>
        <p:spPr>
          <a:xfrm>
            <a:off x="7419372" y="2486409"/>
            <a:ext cx="575261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Storyboard Template (Word)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Sequencing Strategy Selector Tool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Lesson Flow Mapping Worksheet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Storyboard Review Checklist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Cognitive Load Storyboard Guide</a:t>
            </a:r>
          </a:p>
          <a:p>
            <a:br>
              <a:rPr lang="en-US" sz="2800" b="0" dirty="0">
                <a:effectLst/>
              </a:rPr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0198E2-323D-A15F-8409-2B85F4A67132}"/>
              </a:ext>
            </a:extLst>
          </p:cNvPr>
          <p:cNvSpPr txBox="1"/>
          <p:nvPr/>
        </p:nvSpPr>
        <p:spPr>
          <a:xfrm>
            <a:off x="864704" y="696322"/>
            <a:ext cx="115427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 AVAILABLE</a:t>
            </a:r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0C41E3-C376-7DAF-4C77-69E61348F3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503" y="2529014"/>
            <a:ext cx="5319595" cy="321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79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2FB8A-2B63-675F-3299-F69B100FB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44E9AB7-08F8-8413-402C-2D57B7950CE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737857-4251-3C2F-7FFF-4EC2010E8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A1C45C-82E0-737B-09AB-F84D3B4DB43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64319C-BA4D-EEE5-887F-F80AA8B2127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17B88F-1444-585A-8817-F753E1D97E25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55A147-9FB1-2932-28AC-82E308CB9D7F}"/>
              </a:ext>
            </a:extLst>
          </p:cNvPr>
          <p:cNvSpPr txBox="1"/>
          <p:nvPr/>
        </p:nvSpPr>
        <p:spPr>
          <a:xfrm>
            <a:off x="892614" y="539290"/>
            <a:ext cx="138269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1: ADVANCED INSTRUCTIONAL DESIGN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562397-5C78-C8AB-F3E1-9E672BF89D3B}"/>
              </a:ext>
            </a:extLst>
          </p:cNvPr>
          <p:cNvSpPr txBox="1"/>
          <p:nvPr/>
        </p:nvSpPr>
        <p:spPr>
          <a:xfrm>
            <a:off x="100400" y="1751941"/>
            <a:ext cx="105270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2: Designing for Blended &amp; E-Learning Environments</a:t>
            </a:r>
            <a:endParaRPr lang="en-US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056D10-9771-6BEC-DB2C-5C38C9BE1936}"/>
              </a:ext>
            </a:extLst>
          </p:cNvPr>
          <p:cNvSpPr txBox="1"/>
          <p:nvPr/>
        </p:nvSpPr>
        <p:spPr>
          <a:xfrm>
            <a:off x="267635" y="2043735"/>
            <a:ext cx="836707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“If your learners could choose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they learn from you… would they choose your current method?”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Today’s workforce </a:t>
            </a:r>
            <a:r>
              <a:rPr lang="en-US" sz="2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demands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flexible, digital, and multimodal learning experiences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 be a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Master Trainer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you must not only deliver great training—you must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design learning that travels across mediums</a:t>
            </a:r>
            <a:r>
              <a:rPr lang="en-US" sz="2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and still produces impact.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1AA620-C81E-6101-3A33-F2DDBD6B8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1793" y="2837697"/>
            <a:ext cx="3796598" cy="406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6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596A7-EDAD-00BE-E9C1-5CCC25F92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F315AA1-DAD1-0CE7-42E2-DEF7CCECDAA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BEA121-D3D1-7BFB-ABDD-4209F4A73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AAB2CA8-7978-6DDE-25F4-8468F090E57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BCF503-990C-FF51-866E-BC8D2A389DA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F6372B-4EB5-9F61-F38B-968C10DE4B15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428763-ECFE-728B-3B89-77448C11C513}"/>
              </a:ext>
            </a:extLst>
          </p:cNvPr>
          <p:cNvSpPr txBox="1"/>
          <p:nvPr/>
        </p:nvSpPr>
        <p:spPr>
          <a:xfrm>
            <a:off x="5543076" y="1291063"/>
            <a:ext cx="9080938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learners will be able to:</a:t>
            </a:r>
            <a:endParaRPr lang="en-US" sz="2800" b="0" dirty="0">
              <a:effectLst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Compare and contrast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blended vs. e-learning environments using global L&amp;D standards.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when and why to use synchronous, asynchronous, and hybrid learning strategies.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blended learning journeys aligned with ADDIE, SAM, and adult learning theories.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digital pedagogy principles to create engaging, accessible online experiences.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 blended learning outline that integrates technology, interaction, and assessment.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Critically assess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 effectiveness of a blended program using Kirkpatrick’s model.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C50C7B-7C75-264D-B893-E858840102FC}"/>
              </a:ext>
            </a:extLst>
          </p:cNvPr>
          <p:cNvSpPr txBox="1"/>
          <p:nvPr/>
        </p:nvSpPr>
        <p:spPr>
          <a:xfrm>
            <a:off x="864705" y="533620"/>
            <a:ext cx="766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8A1181-2527-C858-7D2C-0925788CC4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471" y="2605262"/>
            <a:ext cx="3758185" cy="301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52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39C66-CF8C-D96E-F0EA-B99AAF598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5E2AC5A-FB90-066F-F3C7-E32150AC634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DC30E3-006D-46E5-115F-83E7A45BA8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3530B3F-A047-5F05-EE96-225B4717331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05914F-577A-84E0-1D5E-63301513CA8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219F5-E216-C2CF-4F2C-5E5EADC58CED}"/>
              </a:ext>
            </a:extLst>
          </p:cNvPr>
          <p:cNvSpPr txBox="1"/>
          <p:nvPr/>
        </p:nvSpPr>
        <p:spPr>
          <a:xfrm>
            <a:off x="0" y="679719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3DEBED-A20C-5162-8A08-6B9211C7A049}"/>
              </a:ext>
            </a:extLst>
          </p:cNvPr>
          <p:cNvSpPr txBox="1"/>
          <p:nvPr/>
        </p:nvSpPr>
        <p:spPr>
          <a:xfrm>
            <a:off x="161692" y="1088571"/>
            <a:ext cx="11123772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Modern learners expect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choice, personalization, and flexibility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Organizations expect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scalable, cost-effective, trackable learning</a:t>
            </a:r>
            <a:r>
              <a:rPr lang="en-US" sz="2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 L&amp;D standards expect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instructionally sound, engaging, inclusive, and measurable 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Blended and e-learning environments: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allow learners to learn anytime, anywhere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reduce classroom time and cost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improve knowledge retention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enable microlearning and personalization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support real-time analytics and adaptive pathways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cater to diverse learning preferences</a:t>
            </a: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Master Trainer must understand how to orchestrate these elements into a cohesive journey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9C4ABE-187E-A7D4-494C-BA53348869E3}"/>
              </a:ext>
            </a:extLst>
          </p:cNvPr>
          <p:cNvSpPr txBox="1"/>
          <p:nvPr/>
        </p:nvSpPr>
        <p:spPr>
          <a:xfrm>
            <a:off x="803413" y="456206"/>
            <a:ext cx="14630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 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3D015E-F973-56CB-9F25-19F4185F9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1939" y="3043348"/>
            <a:ext cx="3435787" cy="343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66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F0A62-5609-F362-DEEA-89FE2C510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C2B51CD-7636-D969-8D01-79ACEEEA1EE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DE63E1-2EA5-3DE9-1D98-8F0739DB7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7F25A8-92C0-4340-728A-6A3174C392D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E9E41F-6691-3DFE-6DBD-2B755C4BE4F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B244D9-EC4E-9A52-6FB1-250B9DCAA1E2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A09B57-2621-855D-764E-0EA50AC4FA40}"/>
              </a:ext>
            </a:extLst>
          </p:cNvPr>
          <p:cNvSpPr txBox="1"/>
          <p:nvPr/>
        </p:nvSpPr>
        <p:spPr>
          <a:xfrm>
            <a:off x="864705" y="382896"/>
            <a:ext cx="13276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F15312-3461-F9BA-5CA4-955D9DBF72F8}"/>
              </a:ext>
            </a:extLst>
          </p:cNvPr>
          <p:cNvSpPr txBox="1"/>
          <p:nvPr/>
        </p:nvSpPr>
        <p:spPr>
          <a:xfrm>
            <a:off x="5753964" y="1596789"/>
            <a:ext cx="871439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Blended Learning: What It Is and What It Isn’t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Blended learning = Intentional integration of online and face-to-face learning.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Not just, “Watch a video, then attend class.”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well-designed blended program ensures: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online components prepare, reinforce, or extend learning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Classroom time is optimized for interaction and application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Digital tools support—not replace—human facilitation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F68F9F-29B1-081F-AAD5-65EF27AD16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900" y="2680033"/>
            <a:ext cx="3619500" cy="302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838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53860-2CC3-A8C7-067C-ADE6F6E09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B7E5653-C801-3358-9460-E60F69595DC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63D6C2-2DFE-21B2-1F0D-69EBA5C25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E5CD753-9066-4348-219D-1E8E1BD6431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F1C11A-99A6-B669-CC68-136576FFFB6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D7C342-7BF4-94A6-34B5-CD3579188C4C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6D02EB-DCEB-2F32-711D-77594BEC94A1}"/>
              </a:ext>
            </a:extLst>
          </p:cNvPr>
          <p:cNvSpPr txBox="1"/>
          <p:nvPr/>
        </p:nvSpPr>
        <p:spPr>
          <a:xfrm>
            <a:off x="864705" y="382896"/>
            <a:ext cx="13276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DBB303-3DE6-F52A-C4D2-21441DFC81C8}"/>
              </a:ext>
            </a:extLst>
          </p:cNvPr>
          <p:cNvSpPr txBox="1"/>
          <p:nvPr/>
        </p:nvSpPr>
        <p:spPr>
          <a:xfrm>
            <a:off x="409203" y="1431426"/>
            <a:ext cx="8873119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E-Learning: Key Characteristics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E-learning is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fully online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learning delivered through: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LMS / LXP systems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Virtual instructor-led training (VILT)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Microlearning modules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Video-based lessons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Interactive learning (quizzes, scenarios, branching)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Digital coaching / nudges</a:t>
            </a: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Key design principle: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Digital learning must be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short, interactive, and visually clear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or users disengage.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9F36CA-5514-50A6-64A8-4AF044884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5698" y="2354755"/>
            <a:ext cx="5182251" cy="356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523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6F3D2-F607-05B7-75AC-69BD3DB4B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112166D-606E-463B-C02B-7CF788E0511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792863-AD11-9923-CF88-914CA1810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8D7DFEF-D15E-8DFE-A902-1B38697A44A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FE6346-E31A-95AA-D09F-D8251EF8AEB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AD352B-9B2A-1FB9-ED46-B19312F8B31F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DC1C54-4D1A-59F7-F00A-17D35C63E401}"/>
              </a:ext>
            </a:extLst>
          </p:cNvPr>
          <p:cNvSpPr txBox="1"/>
          <p:nvPr/>
        </p:nvSpPr>
        <p:spPr>
          <a:xfrm>
            <a:off x="864705" y="382896"/>
            <a:ext cx="13276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C4F9DDF-303F-5979-A931-2340B869C3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074919"/>
              </p:ext>
            </p:extLst>
          </p:nvPr>
        </p:nvGraphicFramePr>
        <p:xfrm>
          <a:off x="220436" y="2653648"/>
          <a:ext cx="14074297" cy="3495040"/>
        </p:xfrm>
        <a:graphic>
          <a:graphicData uri="http://schemas.openxmlformats.org/drawingml/2006/table">
            <a:tbl>
              <a:tblPr/>
              <a:tblGrid>
                <a:gridCol w="2819370">
                  <a:extLst>
                    <a:ext uri="{9D8B030D-6E8A-4147-A177-3AD203B41FA5}">
                      <a16:colId xmlns:a16="http://schemas.microsoft.com/office/drawing/2014/main" val="3200503855"/>
                    </a:ext>
                  </a:extLst>
                </a:gridCol>
                <a:gridCol w="5864290">
                  <a:extLst>
                    <a:ext uri="{9D8B030D-6E8A-4147-A177-3AD203B41FA5}">
                      <a16:colId xmlns:a16="http://schemas.microsoft.com/office/drawing/2014/main" val="2234728946"/>
                    </a:ext>
                  </a:extLst>
                </a:gridCol>
                <a:gridCol w="5390637">
                  <a:extLst>
                    <a:ext uri="{9D8B030D-6E8A-4147-A177-3AD203B41FA5}">
                      <a16:colId xmlns:a16="http://schemas.microsoft.com/office/drawing/2014/main" val="594517855"/>
                    </a:ext>
                  </a:extLst>
                </a:gridCol>
              </a:tblGrid>
              <a:tr h="516078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Type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Description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Best Use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0024854"/>
                  </a:ext>
                </a:extLst>
              </a:tr>
              <a:tr h="91378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Synchronous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Real-time (e.g., Zoom sessions, virtual classrooms)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Collaboration, role plays, discussions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5363806"/>
                  </a:ext>
                </a:extLst>
              </a:tr>
              <a:tr h="91378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Asynchronous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Self-paced (videos, readings, quizzes)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Knowledge learning, reflection, practice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3178177"/>
                  </a:ext>
                </a:extLst>
              </a:tr>
              <a:tr h="91378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Hybrid/Blended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Combines both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Full learning journeys requiring performance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881394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FB987B3-F97B-2283-D83D-AB87B225E5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903663"/>
            <a:ext cx="1463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1F74CB-7126-D440-1B7C-93D2D56D3599}"/>
              </a:ext>
            </a:extLst>
          </p:cNvPr>
          <p:cNvSpPr txBox="1"/>
          <p:nvPr/>
        </p:nvSpPr>
        <p:spPr>
          <a:xfrm>
            <a:off x="220436" y="1730319"/>
            <a:ext cx="9486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Synchronous vs. Asynchronous Learning</a:t>
            </a:r>
            <a:endParaRPr lang="en-US" sz="2800" b="1" dirty="0"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5112E1-1988-E0CA-FB2F-880527AB47C4}"/>
              </a:ext>
            </a:extLst>
          </p:cNvPr>
          <p:cNvSpPr txBox="1"/>
          <p:nvPr/>
        </p:nvSpPr>
        <p:spPr>
          <a:xfrm>
            <a:off x="297996" y="6376772"/>
            <a:ext cx="94869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blend strategically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not randomly.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61444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7AC3A-319B-E4D5-83B0-66BD4C012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649833D-DA77-8270-CBE2-7C45D2872C8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691B9E-BB22-5066-5D27-B1F9C19E1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816D60A-3329-3A27-0A47-1E96D0E2D37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7CA747-7792-3BD9-0982-9206AAEBBED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369F77-A643-FFBA-BB77-3BD09CA4CC7D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8BE009-9B7A-A7C4-889D-C7F937C0CC13}"/>
              </a:ext>
            </a:extLst>
          </p:cNvPr>
          <p:cNvSpPr txBox="1"/>
          <p:nvPr/>
        </p:nvSpPr>
        <p:spPr>
          <a:xfrm>
            <a:off x="980452" y="507831"/>
            <a:ext cx="13276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35F8CF-0818-2223-D522-75DB45C243F1}"/>
              </a:ext>
            </a:extLst>
          </p:cNvPr>
          <p:cNvSpPr txBox="1"/>
          <p:nvPr/>
        </p:nvSpPr>
        <p:spPr>
          <a:xfrm>
            <a:off x="864705" y="1846659"/>
            <a:ext cx="13934127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Instructional Design Considerations for Digital/Blended Formats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Cognitive Load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Break content into digestible units. Use chunking and microlearning.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Engagement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polls, breakout rooms, activities, reflection tasks, quizzes.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C. Accessibility &amp; Inclusivity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subtitles, transcripts, simple language, universal design.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D. Technology Fit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tools that are easy, stable, and align with outcomes.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E. Consistency &amp; Flow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 a seamless learner experience across platforms.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41985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49D58-1680-8441-2171-5E53EFE7F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2103E95-7CCA-0181-4CA4-5EE1009EBD8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CD248A-6FA5-2B39-51D6-26C25CDFF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E273F6F-28CB-9E54-DC46-375BA052A4B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224CCB-5786-09BC-0BE7-61B355C321E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651F37-5274-3297-079E-7C1ED623B7A6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DA5A88-4EAC-4114-C442-05B5FD140629}"/>
              </a:ext>
            </a:extLst>
          </p:cNvPr>
          <p:cNvSpPr txBox="1"/>
          <p:nvPr/>
        </p:nvSpPr>
        <p:spPr>
          <a:xfrm>
            <a:off x="864705" y="507831"/>
            <a:ext cx="13276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412592-C4E4-CBFE-C34F-03F043AE439C}"/>
              </a:ext>
            </a:extLst>
          </p:cNvPr>
          <p:cNvSpPr txBox="1"/>
          <p:nvPr/>
        </p:nvSpPr>
        <p:spPr>
          <a:xfrm>
            <a:off x="159825" y="1846659"/>
            <a:ext cx="8385085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The Digital Learning Experience (DLX) Framework for Master Trainers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complete digital/blended design includes:</a:t>
            </a:r>
            <a:endParaRPr lang="en-US" sz="2800" b="0" dirty="0">
              <a:effectLst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Pre-learning activation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Knowledge acquisition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Practice &amp; application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Reflection &amp; feedback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support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Data collection &amp; improvement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framework aligns with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ADDIE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Kirkpatrick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SAM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Kolb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9EB7B2-9166-43D5-2D20-525338C5BC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9729" y="2521004"/>
            <a:ext cx="4602044" cy="345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84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2EFE8-0537-0384-8025-AADB22C71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FFDDA86-E575-6E0E-658C-0100BA2581D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E93666-8DFC-F751-A617-246723618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61C36C7-5887-36DF-A181-2DBE7EB6348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8C080B-EEC8-CCDC-0E8E-E2AD1BACB7A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4041AF-DC78-999F-43E3-3EFB5CB7BBA3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66F9EC-FCDA-D2A1-354D-C7922DC6F030}"/>
              </a:ext>
            </a:extLst>
          </p:cNvPr>
          <p:cNvSpPr txBox="1"/>
          <p:nvPr/>
        </p:nvSpPr>
        <p:spPr>
          <a:xfrm>
            <a:off x="1040966" y="450787"/>
            <a:ext cx="113664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EXAMPLE (REAL-WORLD SCENARIO)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EFFA33-5653-2B39-E46E-51C67B2BEFB9}"/>
              </a:ext>
            </a:extLst>
          </p:cNvPr>
          <p:cNvSpPr txBox="1"/>
          <p:nvPr/>
        </p:nvSpPr>
        <p:spPr>
          <a:xfrm>
            <a:off x="6771560" y="2398610"/>
            <a:ext cx="766992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Scenario: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company needs training in “Leading Virtual Teams.”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Old Approach (classroom only):</a:t>
            </a:r>
            <a:endParaRPr lang="en-US" sz="2800" b="0" dirty="0">
              <a:effectLst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8-hour workshop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 long, overwhelming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No pre/post learning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Low transfer to real work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913F5D-26E6-A686-D040-B01BF2F3E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0149" y="1920956"/>
            <a:ext cx="3763653" cy="465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282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62C8E-7BFF-4661-C2D4-0C8E9BE94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A98F82-40DA-75AE-A6B0-7813B1D0E14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77C5B8-2EAE-5415-424D-59F46A5DB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1EFE036-06DE-202D-3D3D-2EBA66A4751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088EC5-53CB-4D09-0108-F189A97EADC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B9D1D1-EF7E-C449-FB40-F7FAFABEDF40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F4528D-23C0-D7F4-8368-B7F4ED164EA2}"/>
              </a:ext>
            </a:extLst>
          </p:cNvPr>
          <p:cNvSpPr txBox="1"/>
          <p:nvPr/>
        </p:nvSpPr>
        <p:spPr>
          <a:xfrm>
            <a:off x="448118" y="1467615"/>
            <a:ext cx="9031548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Blended Approach (Master Trainer Standard):</a:t>
            </a:r>
            <a:endParaRPr lang="en-US" sz="2800" b="0" dirty="0">
              <a:effectLst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Pre-work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10-minute video + self-assessment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Virtual workshop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3-hour interactive session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Microlearning modules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3 short asynchronous lessons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Real workplace task + peer collaboration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Reinforcement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Weekly digital nudges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Skills demonstration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Pulse surveys and manager feedback</a:t>
            </a: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structure dramatically improves retention and transfer.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9EAAD9-F92A-AAF8-6CEA-E6530517B7A8}"/>
              </a:ext>
            </a:extLst>
          </p:cNvPr>
          <p:cNvSpPr txBox="1"/>
          <p:nvPr/>
        </p:nvSpPr>
        <p:spPr>
          <a:xfrm>
            <a:off x="1040966" y="450787"/>
            <a:ext cx="113664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EXAMPLE (REAL-WORLD SCENARIO)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8D4078-3D16-374E-C8E4-E74F2760BA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4598" y="2448396"/>
            <a:ext cx="5050713" cy="333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338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EAF5D-5593-064A-6589-EE1374313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551A195-4A9F-6D8A-AD22-BE2F18B3654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1C7BF3-B403-5115-67CB-B020AC1B0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1203208-CB42-F76F-B56C-A0D191E38A6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80B404-A19E-7E3B-7E0F-B2AE87ADED5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03927C-87AE-D3E0-477A-33E1FF835F27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0B528B-7B02-7E65-EC51-EE96B051B3B9}"/>
              </a:ext>
            </a:extLst>
          </p:cNvPr>
          <p:cNvSpPr txBox="1"/>
          <p:nvPr/>
        </p:nvSpPr>
        <p:spPr>
          <a:xfrm>
            <a:off x="981402" y="544286"/>
            <a:ext cx="113629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A10E03-37EF-FF8B-8FA4-071BB3D075AA}"/>
              </a:ext>
            </a:extLst>
          </p:cNvPr>
          <p:cNvSpPr txBox="1"/>
          <p:nvPr/>
        </p:nvSpPr>
        <p:spPr>
          <a:xfrm>
            <a:off x="7142628" y="2229457"/>
            <a:ext cx="766992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Blended Learning Mix Map (BLMM)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Fill in each layer: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Core concepts (Asynchronous)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Practice moments (Synchronous)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Reinforcement (Microlearning)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Application (Work-based tasks)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(Online + live)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support (job aids)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744B16-CDC7-B987-B8B3-41A56DE45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4721" y="2011901"/>
            <a:ext cx="4149633" cy="414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588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19A7D-A12E-0AF8-F16E-82C8D31AD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0997791-799E-278E-B298-814D4F45E9C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6B152F-90FB-D3D9-1361-4F675DE23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89169A4-9246-55BF-1095-A65A842A7FD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481B64-2497-D68F-69C1-D7251F80220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852DA4-F82C-5237-BFE4-6818985E4311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A0EE74-77EC-C9BB-D010-E249A5B35117}"/>
              </a:ext>
            </a:extLst>
          </p:cNvPr>
          <p:cNvSpPr txBox="1"/>
          <p:nvPr/>
        </p:nvSpPr>
        <p:spPr>
          <a:xfrm>
            <a:off x="981402" y="544286"/>
            <a:ext cx="113629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4B4AE1-3447-9252-B731-B96C1FC5D056}"/>
              </a:ext>
            </a:extLst>
          </p:cNvPr>
          <p:cNvSpPr txBox="1"/>
          <p:nvPr/>
        </p:nvSpPr>
        <p:spPr>
          <a:xfrm>
            <a:off x="1078188" y="2083663"/>
            <a:ext cx="716760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The 4 A’s Digital Learning Design Method</a:t>
            </a:r>
          </a:p>
          <a:p>
            <a:pPr rtl="0">
              <a:buNone/>
            </a:pPr>
            <a:endParaRPr lang="en-US" sz="2800" b="1" dirty="0">
              <a:effectLst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Acquire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core content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practice activities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knowledge checks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Anchor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reinforce &amp; transfer to workplace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860F60-70AF-AD64-2E28-0CC31AE28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9059" y="1846659"/>
            <a:ext cx="3723153" cy="372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650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F60A9-0049-F66E-B0D4-9D5497C5A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524B04A-8599-2993-8974-DD924D9CDAE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30DA8C-D5A0-47E9-2D0F-D6049BF20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11BDC39-8133-FF59-82D9-F2D8F7FA3A6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3D3DC7-9F67-702A-0068-F21254AA517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F85E20-3F72-BEA2-8DBA-FCA7B1DFA6BE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ABC4CD-8C55-C06D-E5F5-6F9C2D347BE9}"/>
              </a:ext>
            </a:extLst>
          </p:cNvPr>
          <p:cNvSpPr txBox="1"/>
          <p:nvPr/>
        </p:nvSpPr>
        <p:spPr>
          <a:xfrm>
            <a:off x="981402" y="544286"/>
            <a:ext cx="113629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11435C-B31C-C92F-9820-A412690AC1C4}"/>
              </a:ext>
            </a:extLst>
          </p:cNvPr>
          <p:cNvSpPr txBox="1"/>
          <p:nvPr/>
        </p:nvSpPr>
        <p:spPr>
          <a:xfrm>
            <a:off x="7488820" y="2425780"/>
            <a:ext cx="695344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Digital Accessibility Checklist</a:t>
            </a:r>
            <a:endParaRPr lang="en-US" sz="2800" b="1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High contrast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Subtitles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Screen-reader friendly text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Click areas large enough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Simple language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Transcripts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No auto-play audio</a:t>
            </a:r>
          </a:p>
        </p:txBody>
      </p:sp>
    </p:spTree>
    <p:extLst>
      <p:ext uri="{BB962C8B-B14F-4D97-AF65-F5344CB8AC3E}">
        <p14:creationId xmlns:p14="http://schemas.microsoft.com/office/powerpoint/2010/main" val="244289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9A2EE-4FEE-614A-AC40-C4D1E826F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55B5F7B-6705-0174-2EEF-297179CB4DF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9FE13C-59CC-D462-D979-2F77BCBE2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28C5BF-3C7B-E243-EC78-420DCA2FCAC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F811C6-4DCD-250A-3EDA-37483D14C44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C6B1F0-7360-AE21-0FB7-5A69D51419C9}"/>
              </a:ext>
            </a:extLst>
          </p:cNvPr>
          <p:cNvSpPr txBox="1"/>
          <p:nvPr/>
        </p:nvSpPr>
        <p:spPr>
          <a:xfrm>
            <a:off x="702660" y="-734070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941A8A-D995-EA2A-5BB1-761E75250935}"/>
              </a:ext>
            </a:extLst>
          </p:cNvPr>
          <p:cNvSpPr txBox="1"/>
          <p:nvPr/>
        </p:nvSpPr>
        <p:spPr>
          <a:xfrm>
            <a:off x="320716" y="2132501"/>
            <a:ext cx="897514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learning mode (synchronous or asynchronous) do I naturally prefer designing?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challenges have I observed in virtual or blended environments?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digital tools am I most confident using—and which should I develop competence in?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I design digital learning that respects my learners’ time and attention?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I ensure accessibility for learners of all backgrounds and abilities?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C953A9-7C9C-8501-7094-C36F17D6CD63}"/>
              </a:ext>
            </a:extLst>
          </p:cNvPr>
          <p:cNvSpPr txBox="1"/>
          <p:nvPr/>
        </p:nvSpPr>
        <p:spPr>
          <a:xfrm>
            <a:off x="864704" y="498856"/>
            <a:ext cx="119999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D8736C-213B-4D3F-E6B6-064A6B056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5865" y="1959714"/>
            <a:ext cx="4912394" cy="4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160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8AE04-EA94-7A6D-12C5-4477A4EAE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1E0BA79-1BF3-9A89-DB75-0001426811B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361C38-35A4-028B-4D42-0B8E33CA2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CD36F28-AF15-3355-42A6-BDB0845510C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A62B17-581D-BE82-5690-0569652368F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EB0F0D-162B-8C78-EBA4-37F502E2F0FF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AE4064-A121-8974-FCFF-8A5B13CF683B}"/>
              </a:ext>
            </a:extLst>
          </p:cNvPr>
          <p:cNvSpPr txBox="1"/>
          <p:nvPr/>
        </p:nvSpPr>
        <p:spPr>
          <a:xfrm>
            <a:off x="6234913" y="2062358"/>
            <a:ext cx="884051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Build a Blended Learning Outline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a topic you teach.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 a learning journey with: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Pre-learning activity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 asynchronous components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 synchronous component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workplace application task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assessment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reinforcement strategy</a:t>
            </a: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Upload your outline to your course portfolio.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C4E157-976E-8BC9-6635-6A99DA4FC1AA}"/>
              </a:ext>
            </a:extLst>
          </p:cNvPr>
          <p:cNvSpPr txBox="1"/>
          <p:nvPr/>
        </p:nvSpPr>
        <p:spPr>
          <a:xfrm>
            <a:off x="1001111" y="413903"/>
            <a:ext cx="11579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FFEEE8-4080-393C-162B-57EEAE2A3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345" y="1988983"/>
            <a:ext cx="4363321" cy="436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390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5F512-CC01-3B5E-9B11-D6690CF81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6E520F2-FBCB-8488-A147-047E0741BD3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00276D-1398-1B26-507E-FEBB948CA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55E198-2CEB-8B27-73CF-5ACE18586CF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E26FA4-90A2-C151-271A-D6B8F2232D4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6A3160-0D12-6E5D-94A3-245DC281E0EF}"/>
              </a:ext>
            </a:extLst>
          </p:cNvPr>
          <p:cNvSpPr txBox="1"/>
          <p:nvPr/>
        </p:nvSpPr>
        <p:spPr>
          <a:xfrm>
            <a:off x="432352" y="1837937"/>
            <a:ext cx="844543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Sample questions:</a:t>
            </a:r>
            <a:endParaRPr lang="en-US" sz="2800" b="0" dirty="0">
              <a:effectLst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What’s the main difference between blended learning and e-learning?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learning type supports flexibility and personalization?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the role of pre-learning content?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ADDIE stage is most critical for blended design?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one key accessibility requirement in e-learning?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0BDC5C-A5F6-F619-5E5C-B66A4CFD2CC6}"/>
              </a:ext>
            </a:extLst>
          </p:cNvPr>
          <p:cNvSpPr txBox="1"/>
          <p:nvPr/>
        </p:nvSpPr>
        <p:spPr>
          <a:xfrm>
            <a:off x="864705" y="497711"/>
            <a:ext cx="94435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KNOWLEDGE CHECK / QUIZ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05F528-1359-DE00-AD7E-7C7F27D428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8042" y="2193952"/>
            <a:ext cx="4770734" cy="384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179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4B40E-AD9B-AACE-86A2-7B7008C60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C2C3784-6348-1347-DF5C-63EFA3AD2D3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7FB193-8A01-3FCE-C7C8-DB7F6AC94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43B6B6D-09AD-E9F9-798A-C386A626A3F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34C1CD-3E42-95F7-7E5B-952AC3975B1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36AA60-D6CB-4342-50C0-5215E0072E5A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5B944B-84FD-CD64-D647-C7DCB77D2F03}"/>
              </a:ext>
            </a:extLst>
          </p:cNvPr>
          <p:cNvSpPr txBox="1"/>
          <p:nvPr/>
        </p:nvSpPr>
        <p:spPr>
          <a:xfrm>
            <a:off x="6520638" y="1312801"/>
            <a:ext cx="7669924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Mastery Project: Design a Blended Micro-Course</a:t>
            </a:r>
            <a:endParaRPr lang="en-US" sz="2800" b="0" i="0" u="none" strike="noStrike" dirty="0">
              <a:solidFill>
                <a:srgbClr val="FF0000"/>
              </a:solidFill>
              <a:effectLst/>
              <a:latin typeface="Century Gothic" panose="020B0502020202020204" pitchFamily="34" charset="0"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 a 20–30 minute blended learning experience with:</a:t>
            </a:r>
            <a:endParaRPr lang="en-US" sz="2800" b="0" dirty="0">
              <a:effectLst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Synchronous + asynchronous components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Activities and interactions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Digital tools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Accessibility features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Assessments aligned to objectives</a:t>
            </a: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Post-learning reinforcement plan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587556-C084-2B6F-0948-54FE6C4E6D63}"/>
              </a:ext>
            </a:extLst>
          </p:cNvPr>
          <p:cNvSpPr txBox="1"/>
          <p:nvPr/>
        </p:nvSpPr>
        <p:spPr>
          <a:xfrm>
            <a:off x="903018" y="481804"/>
            <a:ext cx="766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BE8DA0-5017-C727-1967-A306C5665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7060" y="2583726"/>
            <a:ext cx="3030920" cy="214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16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36541-5E08-CF58-C206-C9D11D3A3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CDB9E77-16B9-C6F3-BB0E-1EC1BEB4D79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FA5B3D-7C5B-E461-235E-4AA8DC684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4F2EAF8-E372-6E27-1B35-FB1D542FBC4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9970D1-CF2A-3C38-5165-D15AA319C94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D4AD45-781A-F4E3-C3D9-BBF73B83A2BF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79A131-0EDD-B295-1E21-708949D98A1F}"/>
              </a:ext>
            </a:extLst>
          </p:cNvPr>
          <p:cNvSpPr txBox="1"/>
          <p:nvPr/>
        </p:nvSpPr>
        <p:spPr>
          <a:xfrm>
            <a:off x="660781" y="1698754"/>
            <a:ext cx="827295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Rubric assesses: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Instructional alignment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Appropriateness of blend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Creativity and engagement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Inclusivity and accessibility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Clarity of flow and sequencing</a:t>
            </a: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final output becomes part of your Master Trainer portfolio.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D895E9-279F-A884-11E0-D571195B1D3C}"/>
              </a:ext>
            </a:extLst>
          </p:cNvPr>
          <p:cNvSpPr txBox="1"/>
          <p:nvPr/>
        </p:nvSpPr>
        <p:spPr>
          <a:xfrm>
            <a:off x="864705" y="467860"/>
            <a:ext cx="766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10A189-1374-5381-8E45-03831DF20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3142" y="2091284"/>
            <a:ext cx="3801835" cy="380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103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3E149-FB9A-B2B4-DD81-EAC1E0477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F0AFC61-B73C-1120-E9C5-844F420E516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DBA063-99DE-AB81-251C-F12B50186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99D32F9-EA59-EE4A-A6CA-9192E8F0AA8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ED5B46-051F-D626-256D-FEE5D0200B3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94D86B-262E-6845-A42A-449DD253C36B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085598-3D6B-DFA9-1115-18194259DFBE}"/>
              </a:ext>
            </a:extLst>
          </p:cNvPr>
          <p:cNvSpPr txBox="1"/>
          <p:nvPr/>
        </p:nvSpPr>
        <p:spPr>
          <a:xfrm>
            <a:off x="5772379" y="1006446"/>
            <a:ext cx="8434552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Blended &amp; e-learning expand flexibility, engagement, and the learning ecosystem.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design digital learning using structure, strategy, and learner psychology.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Effective blended design requires intentional sequencing—not random mixing.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Digital engagement relies on interaction, accessibility, and clarity.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Technology should support learning, not complicate it.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Blended learning must integrate seamlessly with assessments, reflection, and workplace application.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A372CD-F9E5-B988-148F-57DC2798BA6E}"/>
              </a:ext>
            </a:extLst>
          </p:cNvPr>
          <p:cNvSpPr txBox="1"/>
          <p:nvPr/>
        </p:nvSpPr>
        <p:spPr>
          <a:xfrm>
            <a:off x="864705" y="555321"/>
            <a:ext cx="766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BE3BA8-D2A5-235E-A6E6-2AF0203D24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8174" y="2204064"/>
            <a:ext cx="36195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535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81BAC-A471-64BA-7A4B-9F80DC2F7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72647B4-D96E-1040-EB1C-557B61FE279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12BC14-3449-93DF-3BEE-CE44F23A9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6E51C30-0B42-B9DA-F819-F1A649DF20E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0FD4AA-BBF3-08E4-9F74-1CD2448BEE3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F8302C-CFA8-BA83-D378-3E212B7216C3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B719BA-4B07-C266-66BE-90775A5018F9}"/>
              </a:ext>
            </a:extLst>
          </p:cNvPr>
          <p:cNvSpPr txBox="1"/>
          <p:nvPr/>
        </p:nvSpPr>
        <p:spPr>
          <a:xfrm>
            <a:off x="571211" y="2297751"/>
            <a:ext cx="766992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Blended Learning Mix Map Template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Digital Learning Design Checklist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Asynchronous/Synchronous Planning Worksheet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Accessibility Requirements Checklist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 Blended Course Blueprint Template</a:t>
            </a:r>
          </a:p>
          <a:p>
            <a:br>
              <a:rPr lang="en-US" sz="2800" b="0" dirty="0">
                <a:effectLst/>
              </a:rPr>
            </a:br>
            <a:br>
              <a:rPr lang="en-US" sz="2800" b="0" dirty="0">
                <a:effectLst/>
              </a:rPr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A776A8-7C6C-1A44-9C55-92E1197A4870}"/>
              </a:ext>
            </a:extLst>
          </p:cNvPr>
          <p:cNvSpPr txBox="1"/>
          <p:nvPr/>
        </p:nvSpPr>
        <p:spPr>
          <a:xfrm>
            <a:off x="864704" y="598183"/>
            <a:ext cx="85107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49F0CF-1E35-B699-E130-518769591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0866" y="2406406"/>
            <a:ext cx="3614130" cy="361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231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74D0A-85C7-3DEB-52C3-85347F31E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E74C02C-D997-9129-2A1B-61D405B9C32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07B5C0-82BC-DAE0-7076-1C9301A30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10692EF-B448-AF2B-AB1F-1FAC3F9EC78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C35991-7AD5-1DD9-13AD-AF56A54E635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E62B99-DDE9-5B80-10C7-45394AFA124E}"/>
              </a:ext>
            </a:extLst>
          </p:cNvPr>
          <p:cNvSpPr txBox="1"/>
          <p:nvPr/>
        </p:nvSpPr>
        <p:spPr>
          <a:xfrm>
            <a:off x="803413" y="439557"/>
            <a:ext cx="13196366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1: ADVANCED INSTRUCTIONAL DESIGN</a:t>
            </a:r>
            <a:endParaRPr lang="en-US" sz="4400" b="1" dirty="0">
              <a:solidFill>
                <a:srgbClr val="FF0000"/>
              </a:solidFill>
              <a:effectLst/>
            </a:endParaRPr>
          </a:p>
          <a:p>
            <a:pPr rtl="0"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C17773-CEEE-FCEB-A4E4-D05AFCFB0F86}"/>
              </a:ext>
            </a:extLst>
          </p:cNvPr>
          <p:cNvSpPr txBox="1"/>
          <p:nvPr/>
        </p:nvSpPr>
        <p:spPr>
          <a:xfrm>
            <a:off x="630621" y="1302396"/>
            <a:ext cx="102797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3: Using Case Studies, Role-Plays &amp; Simulations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A36133-83D6-E414-4C61-D878FC7C7ABA}"/>
              </a:ext>
            </a:extLst>
          </p:cNvPr>
          <p:cNvSpPr txBox="1"/>
          <p:nvPr/>
        </p:nvSpPr>
        <p:spPr>
          <a:xfrm>
            <a:off x="665625" y="1947662"/>
            <a:ext cx="8292662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Tell me and I forget. Teach me and I remember. Involve me and I learn.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” – Benjamin Franklin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Every Master Trainer knows: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real learning happens through experience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studies, role-plays, and simulations transform passive learners into active participants—and active participants into competent performers.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D8F017-396E-340B-7A4A-D7ADA5F28B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6061" y="2122061"/>
            <a:ext cx="4581510" cy="458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0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D3245-EF74-A40B-EE7D-802051CD4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6B2AEB3-9F47-B559-3027-16EEC9DB9A2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ED995E-1A4E-A148-D422-56FC7E183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15A079A-C326-8096-D29A-769B931FA3A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74AE66-99DA-4D32-5C80-D6BDA5317D1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778985-409B-D0C6-8616-AD094A11250A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FAB7FC-1537-CA71-4EE8-A4D82AC4A3A4}"/>
              </a:ext>
            </a:extLst>
          </p:cNvPr>
          <p:cNvSpPr txBox="1"/>
          <p:nvPr/>
        </p:nvSpPr>
        <p:spPr>
          <a:xfrm>
            <a:off x="5659288" y="1101542"/>
            <a:ext cx="9092134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Differentiate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between case studies, role-plays, and simulations and their instructional purpose.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which experiential approach is best suited for different learning outcomes.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effective case studies, role-plays, and simulations that align with adult learning theory.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experiential activities to maximize engagement, learning, and psychological safety.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learner performance using structured rubrics.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Adapt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experiential activities for virtual, hybrid, and e-learning environments.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289F22-5FA0-9FE2-1CA8-AD1551509FAF}"/>
              </a:ext>
            </a:extLst>
          </p:cNvPr>
          <p:cNvSpPr txBox="1"/>
          <p:nvPr/>
        </p:nvSpPr>
        <p:spPr>
          <a:xfrm>
            <a:off x="979956" y="459895"/>
            <a:ext cx="766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6434BD-F9D7-B859-C7BA-F81ECAC69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774" y="2394574"/>
            <a:ext cx="3989809" cy="300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36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F487F-FC9D-240E-5F1A-7FC8EE060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CEDEDE8-257C-63EB-1EBC-B4E4C7DEA71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79F4E6-52BA-D394-4487-4DF3FAC48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764F3A0-56E2-E779-D002-97FACE42B4F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5E2572-2A16-D8CB-2B54-6461A27981B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D70943-6A25-3B6A-AF95-5CE238234758}"/>
              </a:ext>
            </a:extLst>
          </p:cNvPr>
          <p:cNvSpPr txBox="1"/>
          <p:nvPr/>
        </p:nvSpPr>
        <p:spPr>
          <a:xfrm>
            <a:off x="864705" y="-70569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CB5874-7A4E-6976-EA17-3052C41598B4}"/>
              </a:ext>
            </a:extLst>
          </p:cNvPr>
          <p:cNvSpPr txBox="1"/>
          <p:nvPr/>
        </p:nvSpPr>
        <p:spPr>
          <a:xfrm>
            <a:off x="554876" y="1225452"/>
            <a:ext cx="9215803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Organizations expect trainers to close performance gaps—not just deliver knowledge.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Experiential methods enable: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higher retention rates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mindset shifts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hands-on practice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real-world skill transfer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 change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deeper reflection and critical thinking</a:t>
            </a: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Master Trainer must be able to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 and facilitate high-impact experiential learning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that prepares learners for real performance challenges.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2D293-547D-8567-62CC-23C7888C8256}"/>
              </a:ext>
            </a:extLst>
          </p:cNvPr>
          <p:cNvSpPr txBox="1"/>
          <p:nvPr/>
        </p:nvSpPr>
        <p:spPr>
          <a:xfrm>
            <a:off x="864705" y="459787"/>
            <a:ext cx="766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ADBA45-882E-1CB2-317D-DA7312650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0679" y="2080720"/>
            <a:ext cx="4434052" cy="291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775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2EA83-DE88-26B1-E441-E97C5FAFC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24E335F-50FB-151B-C55A-D92884CADB7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5BA92F-799C-EF9C-4796-BD50369B2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882E7E5-9322-7D6B-4C07-4DFC3E75E48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CE23F5-AC48-D352-B87E-6D629C82D00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0CAFF6-8CDC-562D-BD98-8000C4B1518A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1EC085-3A6F-DF8B-27D7-2DA841A57CC9}"/>
              </a:ext>
            </a:extLst>
          </p:cNvPr>
          <p:cNvSpPr txBox="1"/>
          <p:nvPr/>
        </p:nvSpPr>
        <p:spPr>
          <a:xfrm>
            <a:off x="864705" y="382896"/>
            <a:ext cx="13276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012DBA-BD24-3E9A-2D67-41E46F78ECC4}"/>
              </a:ext>
            </a:extLst>
          </p:cNvPr>
          <p:cNvSpPr txBox="1"/>
          <p:nvPr/>
        </p:nvSpPr>
        <p:spPr>
          <a:xfrm>
            <a:off x="6405600" y="1738794"/>
            <a:ext cx="7669924" cy="5575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Case Studies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presents a real or realistic scenario requiring learners to analyze, decide, or solve a problem.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Great for: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Decision-making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Critical thinking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Problem-solving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Applying concepts to real-life situations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6E3F84-2FB6-3D26-1BAD-19B09072D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492" y="2555903"/>
            <a:ext cx="2519198" cy="251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922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16428-A234-B1E9-C8FA-FABA3ACBE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80AD1FB-EF31-46E0-3A25-193AE67AE2F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7A9451-D220-3D35-A901-C3F6720F2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2B1017-0790-8440-BBD1-C0438350DA8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4CD5B3-67EF-4854-5C87-CA14E5F9280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D1FEB7-DC2A-608C-DE99-7DF344F0554E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8E3DE0-CBAE-2A2E-0C99-FA16BF846AB2}"/>
              </a:ext>
            </a:extLst>
          </p:cNvPr>
          <p:cNvSpPr txBox="1"/>
          <p:nvPr/>
        </p:nvSpPr>
        <p:spPr>
          <a:xfrm>
            <a:off x="864705" y="382896"/>
            <a:ext cx="13276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AF7ECF-8CA4-5FAE-78CC-3A75FCD828CD}"/>
              </a:ext>
            </a:extLst>
          </p:cNvPr>
          <p:cNvSpPr txBox="1"/>
          <p:nvPr/>
        </p:nvSpPr>
        <p:spPr>
          <a:xfrm>
            <a:off x="803413" y="2371416"/>
            <a:ext cx="7669924" cy="4729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 Essentials: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Clear context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Relevant conflict or challenge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Structured questions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No obvious right answer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Encourages discussion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>
              <a:buNone/>
            </a:pP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4EED8A-28D0-6F49-19E9-EEA5C4A52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8585" y="2012850"/>
            <a:ext cx="4179605" cy="417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8656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FAE5C-F46C-A9EC-7728-C0F9556FC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736B2D2-316C-1063-7563-A973E05DABE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5F02D3-2050-19F5-436A-6C2544AA7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E13EE81-AFB1-D17A-739D-00F9B1E5077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DD708B-8F17-FBBA-C177-2B9C1713AEB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6DA481-FF28-31AA-2102-2FB45C9CD7DE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96A48B-94FB-5CCA-8265-08F63DB7B424}"/>
              </a:ext>
            </a:extLst>
          </p:cNvPr>
          <p:cNvSpPr txBox="1"/>
          <p:nvPr/>
        </p:nvSpPr>
        <p:spPr>
          <a:xfrm>
            <a:off x="864705" y="382896"/>
            <a:ext cx="13276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420C34-A496-F2E1-8554-1A64B538E0C2}"/>
              </a:ext>
            </a:extLst>
          </p:cNvPr>
          <p:cNvSpPr txBox="1"/>
          <p:nvPr/>
        </p:nvSpPr>
        <p:spPr>
          <a:xfrm>
            <a:off x="6517495" y="1127989"/>
            <a:ext cx="8858451" cy="6135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endParaRPr lang="en-US" b="0" dirty="0">
              <a:effectLst/>
            </a:endParaRPr>
          </a:p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Role-Plays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Role-play allows learners to practice conversations, behaviors, or interpersonal skills.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Great for: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Communication skills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 conversations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Customer service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Leadership behaviors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Conflict resolution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2292BC-9C70-4924-951F-12C399020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352" y="1585696"/>
            <a:ext cx="5715000" cy="49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60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A3E95-C918-7F8A-69D7-050C71EEF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D9E0C25-6808-6DC4-1A6B-A633117F7A1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821880-B685-4D44-B8E9-0F138FBD1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120764A-B78A-37AB-BA34-4497B47E882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7245C3-82ED-CDA0-108C-0D812C341C3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08AE82-6C9C-DCFB-BAFD-6F7BFEEA5C47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923AAB-8112-9826-004C-E3A6D656A522}"/>
              </a:ext>
            </a:extLst>
          </p:cNvPr>
          <p:cNvSpPr txBox="1"/>
          <p:nvPr/>
        </p:nvSpPr>
        <p:spPr>
          <a:xfrm>
            <a:off x="864705" y="382896"/>
            <a:ext cx="13276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ED6D8-9CB5-B90B-7024-4D957C7ECD9F}"/>
              </a:ext>
            </a:extLst>
          </p:cNvPr>
          <p:cNvSpPr txBox="1"/>
          <p:nvPr/>
        </p:nvSpPr>
        <p:spPr>
          <a:xfrm>
            <a:off x="803413" y="2411958"/>
            <a:ext cx="6760324" cy="3744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 Essentials:</a:t>
            </a:r>
            <a:endParaRPr lang="en-US" sz="2800" b="1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Realism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Complexity appropriate to learner level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Consequences and feedback loops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Data to analyze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F1672F-31CE-FFF6-5F5D-39476CA30C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5756" y="2137295"/>
            <a:ext cx="3916264" cy="391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92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D1BB6-22A4-5FAF-0081-2995F3C01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863E1F-9F27-6BC4-9996-031D3B0EEA8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EFF33B-F79A-B290-E58E-7C549FEFC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2B83AD4-3F05-1893-1816-3D51BDB6BC6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81766C-EEFE-989A-F104-604DA73ED7D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9FCB8E-CEE0-6587-5AB9-5DAE98DB0584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3BD4DF-888B-EF07-61E5-EA7F9033BC98}"/>
              </a:ext>
            </a:extLst>
          </p:cNvPr>
          <p:cNvSpPr txBox="1"/>
          <p:nvPr/>
        </p:nvSpPr>
        <p:spPr>
          <a:xfrm>
            <a:off x="1018218" y="483867"/>
            <a:ext cx="766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REAL-WORLD EXAMPLES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838B80-5351-4034-23B9-5DB643310103}"/>
              </a:ext>
            </a:extLst>
          </p:cNvPr>
          <p:cNvSpPr txBox="1"/>
          <p:nvPr/>
        </p:nvSpPr>
        <p:spPr>
          <a:xfrm>
            <a:off x="803413" y="1822695"/>
            <a:ext cx="8099535" cy="3775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1: Case Study — Ethical Leadership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manager discovers a team member falsified data due to pressure for results.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Learners must decide: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action to take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to communicate it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to prevent recurrence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9B75B1-8023-83A7-EAB6-5FB87C45B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9286" y="2355946"/>
            <a:ext cx="4290785" cy="348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59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AF982-A673-78C5-2F2A-33F90B400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6CC5C9C-F247-5D9C-F011-14854DA38C7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7133E8-9A18-17EC-1481-DC86C1BD1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9EB6308-6DE0-9242-FA32-92D980A1D60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3A09F7-EA29-4DC5-A1BA-A8B7FE8EF7E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B96EAA-296D-9626-2FA5-0800AD13549C}"/>
              </a:ext>
            </a:extLst>
          </p:cNvPr>
          <p:cNvSpPr txBox="1"/>
          <p:nvPr/>
        </p:nvSpPr>
        <p:spPr>
          <a:xfrm>
            <a:off x="1265182" y="-1739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D0C5CE-E60A-9F09-104A-BB272B84A8C9}"/>
              </a:ext>
            </a:extLst>
          </p:cNvPr>
          <p:cNvSpPr txBox="1"/>
          <p:nvPr/>
        </p:nvSpPr>
        <p:spPr>
          <a:xfrm>
            <a:off x="1139058" y="590452"/>
            <a:ext cx="766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REAL-WORLD EXAMPLES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87C1F7-8418-8D2B-2EF0-14F61366EDFB}"/>
              </a:ext>
            </a:extLst>
          </p:cNvPr>
          <p:cNvSpPr txBox="1"/>
          <p:nvPr/>
        </p:nvSpPr>
        <p:spPr>
          <a:xfrm>
            <a:off x="5907279" y="1846659"/>
            <a:ext cx="8902947" cy="5498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2: Role-Play — Giving Constructive Feedback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team member arrives late to meetings, affecting project timelines.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Role A: Manager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Role B: Employee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Objective: Conduct a respectful but firm feedback conversation.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814523-44EF-64EF-A58A-67DDD292F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058" y="2320285"/>
            <a:ext cx="3326195" cy="352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254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573BB-6AE1-5271-D4C0-7B755C629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D9204F5-9730-9B4D-AE5E-02B3CF59E9B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AA5232-BD1B-3299-DB78-763B95829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50A077A-178E-D209-DED6-40DA6349E64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FC4396-DB55-E7AC-6600-B2667606561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F5FE11-0386-4DD6-76ED-6814ABA379E5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EA8580-DBF8-2A49-9723-8E551F238577}"/>
              </a:ext>
            </a:extLst>
          </p:cNvPr>
          <p:cNvSpPr txBox="1"/>
          <p:nvPr/>
        </p:nvSpPr>
        <p:spPr>
          <a:xfrm>
            <a:off x="1139058" y="590452"/>
            <a:ext cx="766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REAL-WORLD EXAMPLES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0D1FB7-2ABD-AC82-0300-2070FB0C8851}"/>
              </a:ext>
            </a:extLst>
          </p:cNvPr>
          <p:cNvSpPr txBox="1"/>
          <p:nvPr/>
        </p:nvSpPr>
        <p:spPr>
          <a:xfrm>
            <a:off x="6647960" y="2353040"/>
            <a:ext cx="7669924" cy="420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3: Simulation — Virtual Sales Simulation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Learners navigate a branching digital storyline where customer decisions change based on their choices.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is immediately generated.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1C8DA6-B7EC-753F-66C8-C479DD4E3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058" y="2681521"/>
            <a:ext cx="4305500" cy="286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895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DFC2F-7E92-3868-3278-40CCCAD8A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AF23A28-0776-E74D-C504-432D0030660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6691AC-26D8-560D-EFB3-D6200C552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9B1F812-3254-8298-AF20-038E80CA94F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B9652D-4A36-0931-F513-FD13501CDD2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F132B1-03E6-90E6-4FC6-42164C2265FD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627AEE-E943-7708-6E0B-45461A18F3B5}"/>
              </a:ext>
            </a:extLst>
          </p:cNvPr>
          <p:cNvSpPr txBox="1"/>
          <p:nvPr/>
        </p:nvSpPr>
        <p:spPr>
          <a:xfrm>
            <a:off x="803413" y="2601298"/>
            <a:ext cx="8008106" cy="3590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The S.A.F.E. Design Framework for Experiential Activities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 –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 clarity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–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Authenticity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(realistic and relevant)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 –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Facilitation structure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 –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Evaluation criteria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B02044-9394-1C09-929B-FBE38DBBD487}"/>
              </a:ext>
            </a:extLst>
          </p:cNvPr>
          <p:cNvSpPr txBox="1"/>
          <p:nvPr/>
        </p:nvSpPr>
        <p:spPr>
          <a:xfrm>
            <a:off x="933251" y="913618"/>
            <a:ext cx="766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68D323-647D-4B07-FDFE-C4939B1B3F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1519" y="2232068"/>
            <a:ext cx="4704972" cy="378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5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22906-E328-41DD-03F8-5DB9EC7A1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D62F07C-3145-A66B-0F46-D3564744420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F4C628-ABC1-6F17-BEA6-C18EA88AE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E6B528F-4804-9CC5-F2E6-A8F6203A782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7A08912-DD28-1DDB-C9FA-F87124FFD1F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D6799E-7B5E-4CA9-7A88-2B68A5B1CB45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36DFA7-1495-9257-8056-29CBBBF944E3}"/>
              </a:ext>
            </a:extLst>
          </p:cNvPr>
          <p:cNvSpPr txBox="1"/>
          <p:nvPr/>
        </p:nvSpPr>
        <p:spPr>
          <a:xfrm>
            <a:off x="864705" y="455492"/>
            <a:ext cx="766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12D5B4-02B4-83F1-55F6-B115E64D5AE2}"/>
              </a:ext>
            </a:extLst>
          </p:cNvPr>
          <p:cNvSpPr txBox="1"/>
          <p:nvPr/>
        </p:nvSpPr>
        <p:spPr>
          <a:xfrm>
            <a:off x="7141580" y="2237758"/>
            <a:ext cx="6932886" cy="4175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The Experiential Learning Flow (Based on Kolb)</a:t>
            </a:r>
            <a:endParaRPr lang="en-US" sz="2800" b="1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Experience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Activity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What happened?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Conceptualize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What does this mean?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How will I use this?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A432E3-3B8C-4C35-8616-A850EFCF5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76" y="1658394"/>
            <a:ext cx="5334229" cy="533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343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B0564-446D-EA78-3FDC-961AD0E41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C65495-B50F-4B95-C50F-65315F973D3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127371-72F4-CA65-F7AD-58C674A45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9ED5E2-8634-A191-AAD6-A0F567A5388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61A450-5AEF-4497-CFCE-1063A805176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86674B-7A8E-8700-1E50-F0F097672B88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A6217D-38B4-1899-9B6E-E2767D2BA8D6}"/>
              </a:ext>
            </a:extLst>
          </p:cNvPr>
          <p:cNvSpPr txBox="1"/>
          <p:nvPr/>
        </p:nvSpPr>
        <p:spPr>
          <a:xfrm>
            <a:off x="655459" y="498119"/>
            <a:ext cx="766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6F4473-50BD-D121-4B79-3F36E5F0A830}"/>
              </a:ext>
            </a:extLst>
          </p:cNvPr>
          <p:cNvSpPr txBox="1"/>
          <p:nvPr/>
        </p:nvSpPr>
        <p:spPr>
          <a:xfrm>
            <a:off x="764391" y="2069625"/>
            <a:ext cx="7669924" cy="3898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Role-Play Preparation Template</a:t>
            </a:r>
            <a:endParaRPr lang="en-US" sz="2800" b="1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Purpose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Roles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Instructions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Debrief questions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1945AA-C0E2-726B-EDEE-0217E88D3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2977" y="2104963"/>
            <a:ext cx="3827828" cy="382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124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28A97-77DC-3AE5-BCD0-1B7B6B2C9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F71A424-DEDE-6B05-6E3D-94149436AF5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4B1CDD-B3C1-3D46-B9CB-B1F740030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3CE26C0-F658-AF10-FEAF-D3A214CBCBA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562366-E22E-B7F8-65A9-FC67E1A928D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3C2178-9FA3-28E0-C467-63222E4D2CFC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0E3466-F828-FD10-6BB2-B31D1D66176B}"/>
              </a:ext>
            </a:extLst>
          </p:cNvPr>
          <p:cNvSpPr txBox="1"/>
          <p:nvPr/>
        </p:nvSpPr>
        <p:spPr>
          <a:xfrm>
            <a:off x="864705" y="507831"/>
            <a:ext cx="766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02C0CD-553E-4E2C-3DFB-9B7D18C7C053}"/>
              </a:ext>
            </a:extLst>
          </p:cNvPr>
          <p:cNvSpPr txBox="1"/>
          <p:nvPr/>
        </p:nvSpPr>
        <p:spPr>
          <a:xfrm>
            <a:off x="6569581" y="2396381"/>
            <a:ext cx="7669924" cy="3436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Case Study Development Checklist</a:t>
            </a:r>
            <a:endParaRPr lang="en-US" sz="2800" b="1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Aligns with learning outcomes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Contains a problem to solve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Has realistic complexity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Includes guiding questions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Promotes analysis, not guessing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803869-A3C8-9C0B-A140-6C504826F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239" y="1931461"/>
            <a:ext cx="3946966" cy="394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78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0CB3C-D910-747E-C8B5-9C95DCA8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6ED7804-EFA2-975C-F2E5-1206CF1A7BB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627E9A-02C6-C3EF-4BAF-8468F5A75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D0A4075-A83A-C4AF-CCF1-20458943E9C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3B4A14-0B3A-B8DD-1FFE-6D6A0A85EDA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B672F3-6989-19EF-CC77-B6DABA3010E6}"/>
              </a:ext>
            </a:extLst>
          </p:cNvPr>
          <p:cNvSpPr txBox="1"/>
          <p:nvPr/>
        </p:nvSpPr>
        <p:spPr>
          <a:xfrm>
            <a:off x="864705" y="-606186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857CEB-BB94-59DB-6F3A-D0C5480457C2}"/>
              </a:ext>
            </a:extLst>
          </p:cNvPr>
          <p:cNvSpPr txBox="1"/>
          <p:nvPr/>
        </p:nvSpPr>
        <p:spPr>
          <a:xfrm>
            <a:off x="864705" y="498014"/>
            <a:ext cx="766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2B63ED-8A02-D067-0AB0-7B9DA9FE81AF}"/>
              </a:ext>
            </a:extLst>
          </p:cNvPr>
          <p:cNvSpPr txBox="1"/>
          <p:nvPr/>
        </p:nvSpPr>
        <p:spPr>
          <a:xfrm>
            <a:off x="864705" y="2130571"/>
            <a:ext cx="7669924" cy="4175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Simulation Levels Guide (Beginner → Advanced)</a:t>
            </a:r>
            <a:endParaRPr lang="en-US" sz="2800" b="1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Low fidelity: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Paper-based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Medium fidelity: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Classroom-based scenarios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High fidelity: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Virtual/VR/branching simulations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24EAC9-12FD-59C2-32C6-907BBD5850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8643" y="1921259"/>
            <a:ext cx="3808071" cy="380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409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BBC91-81BE-E698-C8EE-AC5773AF1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C8DF6C9-8315-9DD3-F36E-05BA89D84F8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55B5A6-ECD5-A6A0-F6BD-0A93AD17C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125707F-339D-74B7-2DB3-8BCE8DA1B9F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9BFFD7-DD77-9CF8-125C-C6A8762C971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53257E-021A-CF01-10CA-A510A01F6122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B81E48-8EBC-E221-602D-2BD697447F9B}"/>
              </a:ext>
            </a:extLst>
          </p:cNvPr>
          <p:cNvSpPr txBox="1"/>
          <p:nvPr/>
        </p:nvSpPr>
        <p:spPr>
          <a:xfrm>
            <a:off x="803413" y="1592241"/>
            <a:ext cx="741042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experiential method do I naturally gravitate toward as a trainer? Why?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comfortable am I facilitating role-plays or simulations?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challenges have I faced in running experiential activities?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I ensure psychological safety during high-stakes practice activities?</a:t>
            </a: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I adapt experiential tools for virtual or hybrid delivery?</a:t>
            </a: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C81EE-61D5-FA7C-521E-24AE185DEF71}"/>
              </a:ext>
            </a:extLst>
          </p:cNvPr>
          <p:cNvSpPr txBox="1"/>
          <p:nvPr/>
        </p:nvSpPr>
        <p:spPr>
          <a:xfrm>
            <a:off x="864705" y="480354"/>
            <a:ext cx="133242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68A129-9823-DACE-FA54-C7EC3106C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0316" y="1998850"/>
            <a:ext cx="3652696" cy="439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97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9B32D-8BB1-1095-1656-65580589F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3528550-A116-E6D1-AA50-476F7E36192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CAA005-48EE-ED13-296E-E2AE8EF89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7885599-60BA-5E6E-C133-0BD9647E213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8EDC7E-10A3-4E35-954A-93647DBE34A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9D2A63-D19D-0237-F171-D7C576B5B438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25784D-9721-98FE-0577-2110A5387852}"/>
              </a:ext>
            </a:extLst>
          </p:cNvPr>
          <p:cNvSpPr txBox="1"/>
          <p:nvPr/>
        </p:nvSpPr>
        <p:spPr>
          <a:xfrm>
            <a:off x="864705" y="481804"/>
            <a:ext cx="110634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A23AE6-8702-BE5B-2AE5-6A0F19C87795}"/>
              </a:ext>
            </a:extLst>
          </p:cNvPr>
          <p:cNvSpPr txBox="1"/>
          <p:nvPr/>
        </p:nvSpPr>
        <p:spPr>
          <a:xfrm>
            <a:off x="6513547" y="2256248"/>
            <a:ext cx="7630717" cy="420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Design One Experiential Component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one method: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Role-play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Simulation</a:t>
            </a: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ACF664-DF27-E1EF-A703-14B5946B7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526" y="2256248"/>
            <a:ext cx="3877874" cy="387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576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4E210-2442-2D8D-6C27-D29BCBF36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18ED499-9D64-E48A-11FD-4CA1E365EE7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64F64D-1888-F992-3807-03E8E3A32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0E9156B-4D98-4898-AF31-0C8BF12F647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622D8F-FB39-4842-53AF-699734360A5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99AE77-28A7-050F-5C64-E062A061CD3B}"/>
              </a:ext>
            </a:extLst>
          </p:cNvPr>
          <p:cNvSpPr txBox="1"/>
          <p:nvPr/>
        </p:nvSpPr>
        <p:spPr>
          <a:xfrm>
            <a:off x="432352" y="-441526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79EB0D-BE12-0049-CAA8-BA6D28FABAB4}"/>
              </a:ext>
            </a:extLst>
          </p:cNvPr>
          <p:cNvSpPr txBox="1"/>
          <p:nvPr/>
        </p:nvSpPr>
        <p:spPr>
          <a:xfrm>
            <a:off x="1044466" y="481804"/>
            <a:ext cx="110634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78EA18-7219-5611-A4EE-031C6070B801}"/>
              </a:ext>
            </a:extLst>
          </p:cNvPr>
          <p:cNvSpPr txBox="1"/>
          <p:nvPr/>
        </p:nvSpPr>
        <p:spPr>
          <a:xfrm>
            <a:off x="1006345" y="2266637"/>
            <a:ext cx="6056956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ts val="1200"/>
              </a:spcBef>
            </a:pP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Create a mini design including:</a:t>
            </a:r>
            <a:endParaRPr lang="en-US" sz="2800" dirty="0"/>
          </a:p>
          <a:p>
            <a:pPr marL="914400" lvl="1" indent="-45720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Title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 description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Instructions for learners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Debrief questions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indicators</a:t>
            </a: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184429-57FC-4602-9707-42BF938B1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5771" y="2358969"/>
            <a:ext cx="57150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798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143AC-9354-8225-46D0-5DEC8CF0D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2EC7CA3-BF2D-4A3D-E844-2AAB2D1D6FB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7B47AC-3624-7102-C886-678C8943A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0F65DCA-B3A7-A933-4454-ABD51410A7E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4E5D4A-B648-E628-2726-23C351AEFC0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ABC3C8-8B41-5644-A980-13877B5B5EC5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086268-04F7-68CF-0949-34FA64624DB6}"/>
              </a:ext>
            </a:extLst>
          </p:cNvPr>
          <p:cNvSpPr txBox="1"/>
          <p:nvPr/>
        </p:nvSpPr>
        <p:spPr>
          <a:xfrm>
            <a:off x="6211613" y="1824224"/>
            <a:ext cx="81980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the main benefit of a simulation vs. a case study?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must every role-play include to be effective?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experiential method is best for communication skills?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the role of debriefing in experiential learning?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you measure performance during role-plays?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808721-88F9-2D35-BAF7-02DFCFCE8AFC}"/>
              </a:ext>
            </a:extLst>
          </p:cNvPr>
          <p:cNvSpPr txBox="1"/>
          <p:nvPr/>
        </p:nvSpPr>
        <p:spPr>
          <a:xfrm>
            <a:off x="803413" y="485396"/>
            <a:ext cx="91558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KNOWLEDGE CHECK / QUIZ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74A223-6373-5135-0A03-6ED776D9C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169" y="2529241"/>
            <a:ext cx="4228156" cy="317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400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203EA-388E-BF39-7888-60317EFC2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500F91A-DE05-7EB5-4241-9AFBA5DAF90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0AC267-CE8D-3CAF-4381-DA3609320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8671CED-328F-13FE-6EF8-60A3492EC25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429CDE-736A-B979-A0F9-58FD12A000E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4DF363-D098-4E7C-221B-507E7BBF13CC}"/>
              </a:ext>
            </a:extLst>
          </p:cNvPr>
          <p:cNvSpPr txBox="1"/>
          <p:nvPr/>
        </p:nvSpPr>
        <p:spPr>
          <a:xfrm>
            <a:off x="803413" y="-110749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E83D30-0D9A-E5D8-F819-A401301383A4}"/>
              </a:ext>
            </a:extLst>
          </p:cNvPr>
          <p:cNvSpPr txBox="1"/>
          <p:nvPr/>
        </p:nvSpPr>
        <p:spPr>
          <a:xfrm>
            <a:off x="803413" y="1631067"/>
            <a:ext cx="8321739" cy="6083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Mastery Task: Create a Case Study + Role-Play Package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 both: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✔ A case study (1–2 pages)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✔ A follow-up role-play scenario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Include: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Clear learning objectives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Realistic context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Learner instructions</a:t>
            </a:r>
          </a:p>
          <a:p>
            <a:pPr rtl="0" fontAlgn="base"/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42B38B-47D6-18F5-B863-41863C64FB7C}"/>
              </a:ext>
            </a:extLst>
          </p:cNvPr>
          <p:cNvSpPr txBox="1"/>
          <p:nvPr/>
        </p:nvSpPr>
        <p:spPr>
          <a:xfrm>
            <a:off x="803413" y="647840"/>
            <a:ext cx="109594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MASTERY TASK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A0DB89-0F81-47A3-22C8-E50062A7A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085" y="2461524"/>
            <a:ext cx="4527646" cy="452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311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3D908-5E1F-9970-C81A-D7CF56FA4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976D4A5-269C-024C-4713-F82201FC481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2BB881-169E-82A1-1581-A88CB8E7E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2275B0F-7F21-B8D0-3676-1E51141B893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885514-D823-8C87-F5C6-4D5E83D5891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065904-981A-655A-7524-EF27F5122F98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87A820-4D87-0D2F-E421-D56006790B81}"/>
              </a:ext>
            </a:extLst>
          </p:cNvPr>
          <p:cNvSpPr txBox="1"/>
          <p:nvPr/>
        </p:nvSpPr>
        <p:spPr>
          <a:xfrm>
            <a:off x="5988962" y="1994623"/>
            <a:ext cx="7402948" cy="4606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Debrief questions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Behavior-based rubric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Virtual/hybrid adaptation notes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output becomes part of your Master Trainer portfolio, demonstrating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advanced instructional design competence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408EE7-0B5B-F7ED-6CEB-6793BCA729FF}"/>
              </a:ext>
            </a:extLst>
          </p:cNvPr>
          <p:cNvSpPr txBox="1"/>
          <p:nvPr/>
        </p:nvSpPr>
        <p:spPr>
          <a:xfrm>
            <a:off x="803413" y="647840"/>
            <a:ext cx="109594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MASTERY TASK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98F07E-B141-6881-B9AE-0D20841FE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408" y="2289778"/>
            <a:ext cx="3681098" cy="368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104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FB818-13ED-EBF7-230D-C0F30A356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76072E4-7E48-7C5B-4E5A-3ED4C82CAEF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3D4B57-51CF-0057-48BA-41644AF9F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8AF00D9-C0AF-9444-7158-9F7924BC437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82B8E0-58C4-123D-0965-07065B7503C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3C0BB7-33F0-D4BB-6295-A53D67D52542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FA91C1-60EC-626A-7368-3D6459861A19}"/>
              </a:ext>
            </a:extLst>
          </p:cNvPr>
          <p:cNvSpPr txBox="1"/>
          <p:nvPr/>
        </p:nvSpPr>
        <p:spPr>
          <a:xfrm>
            <a:off x="544011" y="1599395"/>
            <a:ext cx="13597658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Experiential learning is essential for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 transfer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not just knowledge recall.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studies = thinking.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Role-plays = behavior practice.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Simulations = immersive decision-making.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design with clarity, authenticity, facilitation structure, and measurable criteria.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Debriefing is where learning becomes insight and insight becomes behavior.</a:t>
            </a: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Experiential activities can be adapted to all delivery formats—classroom, blended, or fully digital.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F3DEA5-6C41-FD7C-4AAA-88C28A8DE218}"/>
              </a:ext>
            </a:extLst>
          </p:cNvPr>
          <p:cNvSpPr txBox="1"/>
          <p:nvPr/>
        </p:nvSpPr>
        <p:spPr>
          <a:xfrm>
            <a:off x="803413" y="451942"/>
            <a:ext cx="766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01502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26B00-B09F-1F36-1073-C6E0EA78B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B430BA4-ED07-F4E2-8250-6A0F2B39EEE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509D9-8BCC-D05D-C518-F75771CB4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A725841-F2E7-9B1C-5025-EED093937E4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996CA1-EB7C-317E-F8CA-D6CC4D065D1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D4E2C3-A153-114F-9115-7CABCCA8A5DE}"/>
              </a:ext>
            </a:extLst>
          </p:cNvPr>
          <p:cNvSpPr txBox="1"/>
          <p:nvPr/>
        </p:nvSpPr>
        <p:spPr>
          <a:xfrm>
            <a:off x="864705" y="-379044"/>
            <a:ext cx="144687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FE0000"/>
              </a:solidFill>
            </a:endParaRPr>
          </a:p>
          <a:p>
            <a:r>
              <a:rPr lang="en-US" sz="4800" b="1" dirty="0">
                <a:solidFill>
                  <a:srgbClr val="FE0000"/>
                </a:solidFill>
                <a:latin typeface="Century Gothic" panose="020B0502020202020204" pitchFamily="34" charset="0"/>
              </a:rPr>
              <a:t> </a:t>
            </a:r>
            <a:br>
              <a:rPr lang="en-US" sz="4800" dirty="0"/>
            </a:br>
            <a:endParaRPr lang="en-US" sz="4800" b="1" kern="0" dirty="0">
              <a:solidFill>
                <a:srgbClr val="FF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798D7F-35BF-A327-6886-087C18CB7F69}"/>
              </a:ext>
            </a:extLst>
          </p:cNvPr>
          <p:cNvSpPr txBox="1"/>
          <p:nvPr/>
        </p:nvSpPr>
        <p:spPr>
          <a:xfrm>
            <a:off x="6574419" y="2734771"/>
            <a:ext cx="6801823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Study Development Template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Role-Play Design Template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Simulation Design Blueprint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Experiential Learning Debrief Guide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Behavior-Based Assessment Rubric</a:t>
            </a:r>
          </a:p>
          <a:p>
            <a:br>
              <a:rPr lang="en-US" sz="2800" b="0" dirty="0">
                <a:effectLst/>
              </a:rPr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C5859D-DA20-6832-5BB2-42F285BA4CB4}"/>
              </a:ext>
            </a:extLst>
          </p:cNvPr>
          <p:cNvSpPr txBox="1"/>
          <p:nvPr/>
        </p:nvSpPr>
        <p:spPr>
          <a:xfrm>
            <a:off x="783859" y="447822"/>
            <a:ext cx="146303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FB6825-F8E5-4999-AC2D-5033C04D5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009" y="1685628"/>
            <a:ext cx="4265868" cy="489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734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51F7B-533C-3508-9A79-C1BBD18DB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E9BDB14-731C-B6EC-2A82-F4DC1CF58F6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76A902-E54A-F4B8-0237-EAB39A387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A5618EE-E67D-A5D0-4499-72C1B5A6ADB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8AB25B-2349-7253-9267-E528A2A1679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436A29-7C95-9246-3E5E-DF63A05C6A6A}"/>
              </a:ext>
            </a:extLst>
          </p:cNvPr>
          <p:cNvSpPr txBox="1"/>
          <p:nvPr/>
        </p:nvSpPr>
        <p:spPr>
          <a:xfrm>
            <a:off x="803413" y="439557"/>
            <a:ext cx="13196366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1: ADVANCED INSTRUCTIONAL DESIGN</a:t>
            </a:r>
            <a:endParaRPr lang="en-US" sz="4400" b="1" dirty="0">
              <a:solidFill>
                <a:srgbClr val="FF0000"/>
              </a:solidFill>
              <a:effectLst/>
            </a:endParaRPr>
          </a:p>
          <a:p>
            <a:pPr rtl="0"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7254B6-8247-C43C-5FCF-4A312B9B1F48}"/>
              </a:ext>
            </a:extLst>
          </p:cNvPr>
          <p:cNvSpPr txBox="1"/>
          <p:nvPr/>
        </p:nvSpPr>
        <p:spPr>
          <a:xfrm>
            <a:off x="448687" y="1435494"/>
            <a:ext cx="110364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4: Applying Learning Science &amp; Behavioral Models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141CAE-EB7C-7C36-5037-A87FABF06ED0}"/>
              </a:ext>
            </a:extLst>
          </p:cNvPr>
          <p:cNvSpPr txBox="1"/>
          <p:nvPr/>
        </p:nvSpPr>
        <p:spPr>
          <a:xfrm>
            <a:off x="418052" y="1958714"/>
            <a:ext cx="9038464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“If people learned only from information, why would anyone still struggle to change behavior?”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question reveals a truth every Master Trainer must understand: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is not about knowledge transfer—it's about behavior transformation.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lesson equips you with the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science behind how humans learn, change, and sustain new behaviors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enabling you to design training that actually sticks.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FD5969-7BF3-EDA8-3EAD-E1C769D9D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612" y="2666492"/>
            <a:ext cx="3432727" cy="343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8AD5A1-7E22-A3BA-9D74-AC50F361D822}"/>
              </a:ext>
            </a:extLst>
          </p:cNvPr>
          <p:cNvSpPr txBox="1"/>
          <p:nvPr/>
        </p:nvSpPr>
        <p:spPr>
          <a:xfrm>
            <a:off x="330217" y="1383269"/>
            <a:ext cx="14417795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Analyze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core learning science principles and their implications for training design.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Compare and apply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major behavioral models (e.g., COM-B, ABC, Fogg Model).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Integrate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neuroscience-backed strategies to improve memory, retention, and engagement.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learning experiences that drive long-term behavior change.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training effectiveness using behavior-based measurement (Kirkpatrick Level 3).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Adapt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training practices to align with adult learning theory and cognitive science.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C81694-C7F1-316E-A4E8-1DC16A91907D}"/>
              </a:ext>
            </a:extLst>
          </p:cNvPr>
          <p:cNvSpPr txBox="1"/>
          <p:nvPr/>
        </p:nvSpPr>
        <p:spPr>
          <a:xfrm>
            <a:off x="742121" y="521367"/>
            <a:ext cx="74413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44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4283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0D1DC1-3253-FBF3-1DE3-D8243C17FF6A}"/>
              </a:ext>
            </a:extLst>
          </p:cNvPr>
          <p:cNvSpPr txBox="1"/>
          <p:nvPr/>
        </p:nvSpPr>
        <p:spPr>
          <a:xfrm>
            <a:off x="358816" y="1213066"/>
            <a:ext cx="14630400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Most training fails—not because content is wrong, but because it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doesn’t change behavior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science and behavioral models help Master Trainers: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 training that aligns with how the brain actually learns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structure lessons that enhance retention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motivate learners to adopt new behaviors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reduce cognitive load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improve decision-making</a:t>
            </a: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measure real performance outcomes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is the core difference between a trainer and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engineer behavior change—not just deliver lessons.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39669B-F988-16B1-744F-8B143E34231C}"/>
              </a:ext>
            </a:extLst>
          </p:cNvPr>
          <p:cNvSpPr txBox="1"/>
          <p:nvPr/>
        </p:nvSpPr>
        <p:spPr>
          <a:xfrm>
            <a:off x="945931" y="456588"/>
            <a:ext cx="143781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MATTERS?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905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FA574-351D-EF4B-C6BF-25E0379B9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17E3FAB-C2CC-CD30-8302-FA1CDCF830A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9537A0-D937-27E4-E6A6-7CDC9C557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67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56031C-DBCE-9B50-113E-9DD0BB6CDCC5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B9E694-0C09-87D3-B269-6FF18BEA993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03E96E-19BC-3534-E75C-E443470E9710}"/>
              </a:ext>
            </a:extLst>
          </p:cNvPr>
          <p:cNvSpPr txBox="1"/>
          <p:nvPr/>
        </p:nvSpPr>
        <p:spPr>
          <a:xfrm>
            <a:off x="742120" y="484671"/>
            <a:ext cx="13888280" cy="220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>
              <a:buNone/>
            </a:pPr>
            <a:br>
              <a:rPr lang="en-US" sz="4800" b="0" dirty="0">
                <a:solidFill>
                  <a:srgbClr val="FF0000"/>
                </a:solidFill>
                <a:effectLst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B7C87E-C55C-5DFA-9B83-28FA802FCB51}"/>
              </a:ext>
            </a:extLst>
          </p:cNvPr>
          <p:cNvSpPr txBox="1"/>
          <p:nvPr/>
        </p:nvSpPr>
        <p:spPr>
          <a:xfrm>
            <a:off x="617193" y="1584972"/>
            <a:ext cx="7724762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Cognitive Load Theory (CLT)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Humans can only process a limited amount of information at a time.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 types: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Intrinsic load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— complexity of the material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Extraneous load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— distractions, clutter, unnecessary information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Germane load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— the mental effort that leads to learning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72D97F-FCB9-3DC9-F0C6-BEDDB4624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7890" y="2561257"/>
            <a:ext cx="4405568" cy="310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37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ED16E-09D6-2B76-6E3D-D0E216374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570F585-0842-9D3A-0112-4D37D47ADBE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F1D23E-5E99-4B3A-CDE4-4641B9F57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67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1E10472-1603-3A45-39B6-66AF28AE72DB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57C908-C0FB-F725-3DB4-32CC21A8322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DBCFB0-EEDF-15C2-2F66-8CBDF558AE7D}"/>
              </a:ext>
            </a:extLst>
          </p:cNvPr>
          <p:cNvSpPr txBox="1"/>
          <p:nvPr/>
        </p:nvSpPr>
        <p:spPr>
          <a:xfrm>
            <a:off x="742120" y="484671"/>
            <a:ext cx="138882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br>
              <a:rPr lang="en-US" sz="4800" b="0" dirty="0">
                <a:solidFill>
                  <a:srgbClr val="FF0000"/>
                </a:solidFill>
                <a:effectLst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19930A-0FF1-47CE-6CDF-82ADD7CF9585}"/>
              </a:ext>
            </a:extLst>
          </p:cNvPr>
          <p:cNvSpPr txBox="1"/>
          <p:nvPr/>
        </p:nvSpPr>
        <p:spPr>
          <a:xfrm>
            <a:off x="7332962" y="2687821"/>
            <a:ext cx="7346730" cy="3313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Application: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Chunk content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simple visuals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Avoid overloading slides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Provide worked examples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769B4D-F4F1-8DEB-9ADC-791CC1BB5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2425" y="2457936"/>
            <a:ext cx="4315939" cy="354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24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B3BC0-C308-9736-597F-17F67F217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F337736-1253-EFB2-F4CA-C2679BA8DAF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FD506A-AE9B-A442-36F9-D41ED2371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67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42980B7-6B85-A87A-DF4E-CACF6A3E4685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0D90BA-2502-C7FC-F66C-6B5C397A672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373710-415B-1DA2-281E-BF5DAAB564C5}"/>
              </a:ext>
            </a:extLst>
          </p:cNvPr>
          <p:cNvSpPr txBox="1"/>
          <p:nvPr/>
        </p:nvSpPr>
        <p:spPr>
          <a:xfrm>
            <a:off x="742120" y="484671"/>
            <a:ext cx="138882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br>
              <a:rPr lang="en-US" sz="4800" b="0" dirty="0">
                <a:solidFill>
                  <a:srgbClr val="FF0000"/>
                </a:solidFill>
                <a:effectLst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2323CB-C238-81AE-52C5-05E6CF2532BE}"/>
              </a:ext>
            </a:extLst>
          </p:cNvPr>
          <p:cNvSpPr txBox="1"/>
          <p:nvPr/>
        </p:nvSpPr>
        <p:spPr>
          <a:xfrm>
            <a:off x="501445" y="1849129"/>
            <a:ext cx="734673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Spaced Repetition &amp; Retrieval Practice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People forget 70% of new information within 24 hours.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Application: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Space learning over time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Build microlearning reinforcement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low-stakes quizzes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 periodic “boosters”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445135-4B70-4B53-987E-F0E198DDF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4241" y="2095500"/>
            <a:ext cx="5253729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4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F4AFB-2009-D77E-A77E-07C592762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3A91208-38D1-0592-77D4-2D517C78786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DCD3D6-452B-7717-8D30-BB53524CE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67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ABE107-FDF9-DB3C-0704-1DB1F8C8814D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CA1601-4F10-9144-7B43-A6674232E91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4E81AE-3720-7F86-746F-3CD7E5F9C866}"/>
              </a:ext>
            </a:extLst>
          </p:cNvPr>
          <p:cNvSpPr txBox="1"/>
          <p:nvPr/>
        </p:nvSpPr>
        <p:spPr>
          <a:xfrm>
            <a:off x="742120" y="484671"/>
            <a:ext cx="138882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br>
              <a:rPr lang="en-US" sz="4800" b="0" dirty="0">
                <a:solidFill>
                  <a:srgbClr val="FF0000"/>
                </a:solidFill>
                <a:effectLst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AF45C4-1D9B-3905-315E-5FAE05E3C469}"/>
              </a:ext>
            </a:extLst>
          </p:cNvPr>
          <p:cNvSpPr txBox="1"/>
          <p:nvPr/>
        </p:nvSpPr>
        <p:spPr>
          <a:xfrm>
            <a:off x="6531513" y="1798781"/>
            <a:ext cx="8844455" cy="4632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Behavioral Science Models for Training</a:t>
            </a:r>
            <a:endParaRPr lang="en-US" sz="2800" b="1" dirty="0">
              <a:effectLst/>
            </a:endParaRPr>
          </a:p>
          <a:p>
            <a:pPr>
              <a:buNone/>
            </a:pPr>
            <a:br>
              <a:rPr lang="en-US" sz="2800" b="0" dirty="0">
                <a:effectLst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COM-B Model (Capability, Opportunity, Motivation → Behavior)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 happens when learners have: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Capability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(skills, knowledge)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Opportunity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(environmental support)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Motivation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(internal drive)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2995D9-B2B6-8949-F37D-B8B3A08CBB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72" y="1462871"/>
            <a:ext cx="4477445" cy="447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20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45AE3-498C-F618-8261-EF4D636AB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2695EEA-F17C-699D-F145-6880F1A0F55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A85824-9FE3-CE43-F9C1-717770E8F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67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244D553-9EE3-4411-9323-DD56A6ABFE11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717894-F29D-4D3C-9BF9-0E1469FE4DC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869641-53C3-81D0-B765-A8E24B9D080D}"/>
              </a:ext>
            </a:extLst>
          </p:cNvPr>
          <p:cNvSpPr txBox="1"/>
          <p:nvPr/>
        </p:nvSpPr>
        <p:spPr>
          <a:xfrm>
            <a:off x="742120" y="484671"/>
            <a:ext cx="13888280" cy="220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>
              <a:buNone/>
            </a:pPr>
            <a:br>
              <a:rPr lang="en-US" sz="4800" b="0" dirty="0">
                <a:solidFill>
                  <a:srgbClr val="FF0000"/>
                </a:solidFill>
                <a:effectLst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744D85-070E-BB7C-F617-8AC2FC0AE172}"/>
              </a:ext>
            </a:extLst>
          </p:cNvPr>
          <p:cNvSpPr txBox="1"/>
          <p:nvPr/>
        </p:nvSpPr>
        <p:spPr>
          <a:xfrm>
            <a:off x="689704" y="1625483"/>
            <a:ext cx="14929146" cy="6827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Implication: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may fail even if people know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to do.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Capability ≠ behavioral change.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Opportunity and motivation must be designed into the learning journey.</a:t>
            </a:r>
            <a:endParaRPr lang="en-US" sz="2800" b="0" dirty="0">
              <a:effectLst/>
            </a:endParaRPr>
          </a:p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Fogg Behavior Model (B = MAP)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 happens when: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Motivation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Ability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Prompt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9885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F0478-C253-E059-78D2-64D240F29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0FBD00-8FE1-221A-1AF7-7955C00EA1B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AE7553-CAFD-F234-4136-95DDFEBBC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67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068AA73-3EC8-843B-930F-DFB37A14EF98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3148A8-A9F8-F9BD-DDF0-90EBA9D522E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393501-9F47-0C23-0B6B-E3FAB29A2F56}"/>
              </a:ext>
            </a:extLst>
          </p:cNvPr>
          <p:cNvSpPr txBox="1"/>
          <p:nvPr/>
        </p:nvSpPr>
        <p:spPr>
          <a:xfrm>
            <a:off x="742120" y="484671"/>
            <a:ext cx="13888280" cy="220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>
              <a:buNone/>
            </a:pPr>
            <a:br>
              <a:rPr lang="en-US" sz="4800" b="0" dirty="0">
                <a:solidFill>
                  <a:srgbClr val="FF0000"/>
                </a:solidFill>
                <a:effectLst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49D056-CD9D-3C32-9EF3-DEA214CF7C16}"/>
              </a:ext>
            </a:extLst>
          </p:cNvPr>
          <p:cNvSpPr txBox="1"/>
          <p:nvPr/>
        </p:nvSpPr>
        <p:spPr>
          <a:xfrm>
            <a:off x="1241884" y="1250027"/>
            <a:ext cx="10279680" cy="6596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Application: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If the task is too hard → reduce complexity.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If motivation is low → increase personal relevance.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If behavior is inconsistent → add prompts or reminders.</a:t>
            </a:r>
            <a:endParaRPr lang="en-US" sz="2800" b="0" dirty="0">
              <a:effectLst/>
            </a:endParaRPr>
          </a:p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C. ABC Model (Antecedent → Behavior → Consequence)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Used to shape and reinforce behaviors.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Application:</a:t>
            </a:r>
            <a:endParaRPr lang="en-US" sz="2800" b="1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Give cues before behavior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Reinforce desired actions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Reduce reinforcement for undesired behavior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56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72990-ECFF-B170-C4BB-32F1A7A80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B784850-6007-533A-CCA3-2FD39E7863F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9BFB55-B33D-411A-1FD3-B4268B868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67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E12533-C9FC-B83F-0148-3002D593E7FE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BA9D34-0E10-F9ED-0CB2-7D9DD663BC6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B6990D-0235-7EB1-21C0-EF75175E9FBF}"/>
              </a:ext>
            </a:extLst>
          </p:cNvPr>
          <p:cNvSpPr txBox="1"/>
          <p:nvPr/>
        </p:nvSpPr>
        <p:spPr>
          <a:xfrm>
            <a:off x="742120" y="484671"/>
            <a:ext cx="13888280" cy="220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>
              <a:buNone/>
            </a:pPr>
            <a:br>
              <a:rPr lang="en-US" sz="4800" b="0" dirty="0">
                <a:solidFill>
                  <a:srgbClr val="FF0000"/>
                </a:solidFill>
                <a:effectLst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0E5B57-7831-5FC3-50FD-A95825651EEB}"/>
              </a:ext>
            </a:extLst>
          </p:cNvPr>
          <p:cNvSpPr txBox="1"/>
          <p:nvPr/>
        </p:nvSpPr>
        <p:spPr>
          <a:xfrm>
            <a:off x="709790" y="2035547"/>
            <a:ext cx="7346730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Adult Learning Science (Andragogy)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Adults learn best when training is: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problem-centered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experience-based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relevant and immediately applicable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autonomous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collaborative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respectful of prior knowledge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495C32-56F2-4B19-988C-ED25EEDC59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233"/>
          <a:stretch/>
        </p:blipFill>
        <p:spPr>
          <a:xfrm>
            <a:off x="8993529" y="1888092"/>
            <a:ext cx="4051139" cy="457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2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11011-06F6-F6A6-BC3B-88164E072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E017BC5-61B2-AFF5-A031-4A184562BDD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931196-9CF1-D9A9-5FFC-E0DF5D212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67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83D62DF-004B-3707-80B8-4839A803A4B8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1F6211-0AA2-EC7E-5864-5F625FE1D5B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67F791-AC08-2A76-2BD3-8783FD87DE74}"/>
              </a:ext>
            </a:extLst>
          </p:cNvPr>
          <p:cNvSpPr txBox="1"/>
          <p:nvPr/>
        </p:nvSpPr>
        <p:spPr>
          <a:xfrm>
            <a:off x="742121" y="512863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REAL-WORLD EXAMPLES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B748B6-8EEB-5AC3-CB63-73F0F14A6F0D}"/>
              </a:ext>
            </a:extLst>
          </p:cNvPr>
          <p:cNvSpPr txBox="1"/>
          <p:nvPr/>
        </p:nvSpPr>
        <p:spPr>
          <a:xfrm>
            <a:off x="7629547" y="2140643"/>
            <a:ext cx="7346730" cy="4637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1: Customer Service Training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Problem: Agents forget steps under pressure.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Solution using cognitive load theory: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Provide a 4-step “quick card” and give scenario-based practice.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Result: Faster recall and fewer errors.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A22C74-B813-4563-ABEC-99796DE33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55" y="2068873"/>
            <a:ext cx="5715000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8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5983-C1D0-8B5B-B24B-51B9DBD39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A98F20B-83C6-E41B-B27A-FE77839A1F7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D786A9-1B22-99A0-F4F2-20FA6C96C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67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19434EF-0FD8-173E-0CEA-6B7ED537F32B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7637F0-EBA9-B16A-63B0-29556BF6627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CF15E-E0CD-690C-A283-13CE3BD174F6}"/>
              </a:ext>
            </a:extLst>
          </p:cNvPr>
          <p:cNvSpPr txBox="1"/>
          <p:nvPr/>
        </p:nvSpPr>
        <p:spPr>
          <a:xfrm>
            <a:off x="822867" y="643399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REAL-WORLD EXAMPLES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BADB1B-F916-3A4F-E8CF-1E223481EBC0}"/>
              </a:ext>
            </a:extLst>
          </p:cNvPr>
          <p:cNvSpPr txBox="1"/>
          <p:nvPr/>
        </p:nvSpPr>
        <p:spPr>
          <a:xfrm>
            <a:off x="489871" y="2126523"/>
            <a:ext cx="7346730" cy="5068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2: Leadership Training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Problem: Leaders know feedback models but avoid giving feedback.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Solution using COM-B: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Capability: Teach the model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Opportunity: Create safe role-plays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Motivation: Show impact of poor feedback on results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29E1B6-2EE3-4570-96BE-5F15FD572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6601" y="2126523"/>
            <a:ext cx="5715000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21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BEA31-9AF4-EB8B-1D40-B9ACE0F7F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445D7E4-11FD-66F6-CC6A-21E0CAED150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95A572-510F-8441-4D97-3770FCC19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67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12ECB4-EB94-1CDA-3C3B-63B2FDE74636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2D0911-CE9B-30D8-CF5B-084FBD9BA2E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5C9BAF-42ED-CDB9-CE48-AFAC2F699DAA}"/>
              </a:ext>
            </a:extLst>
          </p:cNvPr>
          <p:cNvSpPr txBox="1"/>
          <p:nvPr/>
        </p:nvSpPr>
        <p:spPr>
          <a:xfrm>
            <a:off x="822867" y="643399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REAL-WORLD EXAMPLES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25CDD2-8E8C-E89A-BAE8-ABB8F0A410AB}"/>
              </a:ext>
            </a:extLst>
          </p:cNvPr>
          <p:cNvSpPr txBox="1"/>
          <p:nvPr/>
        </p:nvSpPr>
        <p:spPr>
          <a:xfrm>
            <a:off x="7392431" y="2126523"/>
            <a:ext cx="7346730" cy="5068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3: Compliance Training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Problem: Learners skip reading online modules.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Solution using Fogg model: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Reduce complexity: Micro-videos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Increase motivation: Real-world consequences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Prompts: Weekly reminders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BAA0E3-ED16-47C5-9BCC-F6022F02F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705" y="2126523"/>
            <a:ext cx="5715000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3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7DEBF-C736-9B8A-DB44-D34D4E568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87AF619-A94F-AF6C-DCF0-05B20118990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FDB98E-CFA4-393D-B251-F492CE841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67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F267D6-9195-7ECE-0105-DA7E658F895C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8F4E6D-0609-9F58-ED21-7209B0B5A68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489AC-7F03-44D2-6EF4-82B94975C8A0}"/>
              </a:ext>
            </a:extLst>
          </p:cNvPr>
          <p:cNvSpPr txBox="1"/>
          <p:nvPr/>
        </p:nvSpPr>
        <p:spPr>
          <a:xfrm>
            <a:off x="822867" y="1950105"/>
            <a:ext cx="7346730" cy="5406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The “S.T.I.C.K.” Behavior Change Design Framework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Simplify the task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T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Trigger the behavior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I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Integrate practice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endParaRPr lang="en-US" sz="2800" b="1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endParaRPr lang="en-US" sz="2800" b="1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endParaRPr lang="en-US" sz="2800" b="1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endParaRPr lang="en-US" sz="2800" b="1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1BBF76-4DCF-D387-A366-DD6E40F8A70F}"/>
              </a:ext>
            </a:extLst>
          </p:cNvPr>
          <p:cNvSpPr txBox="1"/>
          <p:nvPr/>
        </p:nvSpPr>
        <p:spPr>
          <a:xfrm>
            <a:off x="996288" y="749238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BBD5C1-4B34-EE67-909C-D278DFA87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5656" y="2556252"/>
            <a:ext cx="3909756" cy="327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67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31E2D-B2E9-DDAD-871B-7263570E1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D868981-886D-C30F-CE11-72FB3508B7E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D14413-F404-CC5E-E056-CE1985CAD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67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72208C9-36A2-5AC9-E899-A470DB4A1787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B4EB4F-6A31-E7E3-16A4-045E860D7FB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39AFA7-509E-E034-BC97-247934EC3104}"/>
              </a:ext>
            </a:extLst>
          </p:cNvPr>
          <p:cNvSpPr txBox="1"/>
          <p:nvPr/>
        </p:nvSpPr>
        <p:spPr>
          <a:xfrm>
            <a:off x="837989" y="606473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26696D-4F23-7515-71FF-29B4093E128E}"/>
              </a:ext>
            </a:extLst>
          </p:cNvPr>
          <p:cNvSpPr txBox="1"/>
          <p:nvPr/>
        </p:nvSpPr>
        <p:spPr>
          <a:xfrm>
            <a:off x="6085090" y="1917833"/>
            <a:ext cx="8686800" cy="559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The 4R Memory Model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Receive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Rehearse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Retain</a:t>
            </a:r>
          </a:p>
          <a:p>
            <a:pPr rtl="0" fontAlgn="base"/>
            <a:endParaRPr lang="en-US" sz="28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rtl="0" fontAlgn="base"/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3. Behavior-Based Objectives Template</a:t>
            </a:r>
            <a:endParaRPr lang="en-US" sz="2800" b="1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“Learners will demonstrate </a:t>
            </a: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X behavior</a:t>
            </a: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 under </a:t>
            </a: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Y conditions</a:t>
            </a: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 measured by </a:t>
            </a: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Z criteria</a:t>
            </a: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.”</a:t>
            </a:r>
            <a:endParaRPr lang="en-US" sz="2800" dirty="0"/>
          </a:p>
          <a:p>
            <a:pPr>
              <a:buNone/>
            </a:pPr>
            <a:br>
              <a:rPr lang="en-US" dirty="0"/>
            </a:br>
            <a:endParaRPr lang="en-US" dirty="0"/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b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2C922D-6FD4-A397-E278-EA77C82204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989" y="2433987"/>
            <a:ext cx="4636835" cy="306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5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3E419-48E7-9704-335B-0358D9964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9F4C193-0DC5-D0B3-286B-D6374A33E6F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296DCA-2F72-E4C8-01EC-85F959646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67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87F237E-4D1E-C242-2EA3-7861333D14CD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2754E7-E4B9-3844-064C-4F621F4CD96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9F64EF-2609-9E32-0F4D-C8D42E2A3DBB}"/>
              </a:ext>
            </a:extLst>
          </p:cNvPr>
          <p:cNvSpPr txBox="1"/>
          <p:nvPr/>
        </p:nvSpPr>
        <p:spPr>
          <a:xfrm>
            <a:off x="822867" y="492721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1981FE-F63C-5F37-BBA7-9628FED935BE}"/>
              </a:ext>
            </a:extLst>
          </p:cNvPr>
          <p:cNvSpPr txBox="1"/>
          <p:nvPr/>
        </p:nvSpPr>
        <p:spPr>
          <a:xfrm>
            <a:off x="791877" y="1941949"/>
            <a:ext cx="7346730" cy="4514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COM-B Training Needs Checklist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Does your training increase: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Capability?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Opportunity?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Motivation?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If not → redesign.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D9AB54-A5A8-D417-DE27-CCAAD182D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3610" y="1859751"/>
            <a:ext cx="4220079" cy="422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23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D0554-CFC6-4CD5-EA29-0C2FDCCCD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C969904-9484-CAB3-44D4-C0D1EE7D1B7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E1313F-C0CC-F1B5-D33C-A7FF8DA2A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67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B8A45D-0FF6-C7EC-B725-ED66FB7AA57C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B8C386-F7DF-B3EE-9F12-3A4159DD7CC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08CC92-C08B-51C5-B926-FFFF91D4B68C}"/>
              </a:ext>
            </a:extLst>
          </p:cNvPr>
          <p:cNvSpPr txBox="1"/>
          <p:nvPr/>
        </p:nvSpPr>
        <p:spPr>
          <a:xfrm>
            <a:off x="6504972" y="2085275"/>
            <a:ext cx="765086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behavioral model resonates with me most? Why?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common learning barriers do my learners face?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I reduce cognitive load in my next session?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Do I design training that supports motivation, not just knowledge?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I create long-term behavior reinforcement?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1F6EC4-92AF-7737-19E6-F5064408DDE9}"/>
              </a:ext>
            </a:extLst>
          </p:cNvPr>
          <p:cNvSpPr txBox="1"/>
          <p:nvPr/>
        </p:nvSpPr>
        <p:spPr>
          <a:xfrm>
            <a:off x="1056289" y="508452"/>
            <a:ext cx="124862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E8291D-5483-A4AB-A7E6-FAC551661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334" y="2583496"/>
            <a:ext cx="5093981" cy="320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71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67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052347-450B-A4A1-A455-575D4270D978}"/>
              </a:ext>
            </a:extLst>
          </p:cNvPr>
          <p:cNvSpPr txBox="1"/>
          <p:nvPr/>
        </p:nvSpPr>
        <p:spPr>
          <a:xfrm>
            <a:off x="516662" y="1250564"/>
            <a:ext cx="8670693" cy="6360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Redesign a Lesson Using Learning Science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Take one lesson you teach.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 at least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 learning science principles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such as: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reducing cognitive load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adding retrieval practice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introducing spaced repetition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including behavior prompts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adjusting motivation drivers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Upload your redesigned version to your portfolio.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0BBC9A-A4F6-7465-A5AB-0868025B5E3A}"/>
              </a:ext>
            </a:extLst>
          </p:cNvPr>
          <p:cNvSpPr txBox="1"/>
          <p:nvPr/>
        </p:nvSpPr>
        <p:spPr>
          <a:xfrm>
            <a:off x="822867" y="447164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441C87-E377-4482-93B3-3E34659264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1908" y="1970787"/>
            <a:ext cx="4288026" cy="428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45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C7FB3-1E34-516B-1CAB-2E3E891FA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01EC4BF-B4CA-E452-389D-E8106ED4E0F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D8A2C4-AF44-1575-729D-960492F18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67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A6F6E42-0654-B0B8-FF72-77263E87EBE8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ACDCBE-9983-C50F-28B5-1B7C1F094C3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83864E-A8F5-31F0-8521-6F42BC19A575}"/>
              </a:ext>
            </a:extLst>
          </p:cNvPr>
          <p:cNvSpPr txBox="1"/>
          <p:nvPr/>
        </p:nvSpPr>
        <p:spPr>
          <a:xfrm>
            <a:off x="6490203" y="1814471"/>
            <a:ext cx="7743463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Sample questions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does COM-B stand for?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memory technique requires learners to recall rather than review?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type of load should trainers reduce?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three conditions must align for behavior (Fogg Model)?</a:t>
            </a: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an example of “Opportunity” in training?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AAFA38-BE5A-77DF-2DBF-5B5BC6ECBFD5}"/>
              </a:ext>
            </a:extLst>
          </p:cNvPr>
          <p:cNvSpPr txBox="1"/>
          <p:nvPr/>
        </p:nvSpPr>
        <p:spPr>
          <a:xfrm>
            <a:off x="742121" y="491737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KNOWLEDGE CHECK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9F97ED-C74E-BBEE-1075-0A4736F0D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121" y="2465407"/>
            <a:ext cx="5046530" cy="304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86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4D1E0-F01B-F527-324F-F36FE9CCE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E9EDFF1-8B00-BA43-DF8B-6EAF62F4D6E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E1D016-29C7-81E8-FFF7-4EAAE0A90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67" y="6975361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1DEB8C1-CA3B-0894-0B1B-F334EFF5579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5CA571-3B91-BC20-245F-98E10FADA3E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D14E72-8DE9-FA96-F601-2DB45A9C267B}"/>
              </a:ext>
            </a:extLst>
          </p:cNvPr>
          <p:cNvSpPr txBox="1"/>
          <p:nvPr/>
        </p:nvSpPr>
        <p:spPr>
          <a:xfrm>
            <a:off x="338729" y="1336694"/>
            <a:ext cx="9364717" cy="6668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Mastery Project: Build a Behavior Change Learning Plan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 a 1–2 page design that includes: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objectives aligned to behavior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Behavioral model selection (COM-B, ABC, or Fogg)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 prompts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Reinforcement plan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Retention strategies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Measurement of behavior change (Kirkpatrick Level 3)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becomes part of your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 Portfolio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2645B2-6E93-01E5-A115-F4FC8DEE626C}"/>
              </a:ext>
            </a:extLst>
          </p:cNvPr>
          <p:cNvSpPr txBox="1"/>
          <p:nvPr/>
        </p:nvSpPr>
        <p:spPr>
          <a:xfrm>
            <a:off x="822867" y="370220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8DD38-2674-7A94-00B9-62733963F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3446" y="1791002"/>
            <a:ext cx="4052198" cy="405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4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F7C20-4B49-4037-03D6-3ACC30BD8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365B7F1-10A2-3AA3-D7DA-D1DB53C4865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45FBC4-24F0-CDFB-C07E-3A87269C6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0D1CE1-92D8-F80E-5B39-9BE23FE4298A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F2D6D0C-880A-28F4-CEE3-14131EECA7D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AC50DB-50B0-3AC5-5698-0FCA5FEA9808}"/>
              </a:ext>
            </a:extLst>
          </p:cNvPr>
          <p:cNvSpPr txBox="1"/>
          <p:nvPr/>
        </p:nvSpPr>
        <p:spPr>
          <a:xfrm>
            <a:off x="6227180" y="951457"/>
            <a:ext cx="8064491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science transforms training from information → retention.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Behavioral models transform training from knowledge → action.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design for cognitive efficiency, motivation, and real-world application.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 change requires capability, opportunity, and motivation.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Reinforcement determines long-term success, not content delivery.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Real mastery is measured when learners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do something differently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not when they understand something new.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CF9F86-B219-88C2-D6C3-CF532703D19E}"/>
              </a:ext>
            </a:extLst>
          </p:cNvPr>
          <p:cNvSpPr txBox="1"/>
          <p:nvPr/>
        </p:nvSpPr>
        <p:spPr>
          <a:xfrm>
            <a:off x="835573" y="472800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BA2959-3F11-78E2-C75F-7DE414F1C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1168" y="2605510"/>
            <a:ext cx="2637770" cy="263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87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489445-CD73-136C-9255-35C2FCA4983F}"/>
              </a:ext>
            </a:extLst>
          </p:cNvPr>
          <p:cNvSpPr txBox="1"/>
          <p:nvPr/>
        </p:nvSpPr>
        <p:spPr>
          <a:xfrm>
            <a:off x="489871" y="2560528"/>
            <a:ext cx="734673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COM-B Training Design Worksheet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Fogg Behavior Design Template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Cognitive Load Reduction Checklist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 Change Learning Plan Template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Science Quick Reference Guide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460E19-B270-E0E1-6E33-9F670DF7F0F7}"/>
              </a:ext>
            </a:extLst>
          </p:cNvPr>
          <p:cNvSpPr txBox="1"/>
          <p:nvPr/>
        </p:nvSpPr>
        <p:spPr>
          <a:xfrm>
            <a:off x="890982" y="445255"/>
            <a:ext cx="134006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DOWNLOADABLE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37EC5C-C120-6D8E-3BB2-0E279879B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5574" y="1915928"/>
            <a:ext cx="3635848" cy="363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6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E646E-6A88-A518-DB14-81C14BC84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C128DBE-38A2-12E1-AA70-24682B0FE7B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4274A9-3789-5E17-DA72-0B8FDB0E5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F713333-D199-15D2-14A4-42CAD84D772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913125-3A85-8CB5-4BE5-F5F02BF4D61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7F8D4B-573B-F6B7-1B7B-8870229A7017}"/>
              </a:ext>
            </a:extLst>
          </p:cNvPr>
          <p:cNvSpPr txBox="1"/>
          <p:nvPr/>
        </p:nvSpPr>
        <p:spPr>
          <a:xfrm>
            <a:off x="709790" y="459076"/>
            <a:ext cx="1415709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2: COACHING &amp; DEVELOPING TRAINERS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AF5187-BD41-D40D-AD5B-5A875C57439D}"/>
              </a:ext>
            </a:extLst>
          </p:cNvPr>
          <p:cNvSpPr txBox="1"/>
          <p:nvPr/>
        </p:nvSpPr>
        <p:spPr>
          <a:xfrm>
            <a:off x="709790" y="1767126"/>
            <a:ext cx="74649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1: The Trainer–Coach Mindset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70A05F-454A-AB03-2C11-9873788DFD1D}"/>
              </a:ext>
            </a:extLst>
          </p:cNvPr>
          <p:cNvSpPr txBox="1"/>
          <p:nvPr/>
        </p:nvSpPr>
        <p:spPr>
          <a:xfrm>
            <a:off x="561372" y="2555537"/>
            <a:ext cx="13507655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“Do I focus more on delivering content—or on unlocking potential?”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Becoming a Master Trainer requires a powerful shift: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💡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 are no longer just delivering learning. You are developing other trainers.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 do that, you must adopt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 mindset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not just a trainer mindset.</a:t>
            </a:r>
            <a:endParaRPr lang="en-US" sz="2800" b="0" dirty="0">
              <a:effectLst/>
            </a:endParaRP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lesson introduces the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mindset, behaviors, and identity of a Trainer-Coach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—a fundamental building block for every Master Trainer.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4500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92619-5176-35EE-9086-BFDC0B150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1B962D9-5203-5099-90CB-32EAF687427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4745C1-1F68-B0DD-EC84-D1874C902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9E49E5-BC7C-AABA-CEEF-F57B53B93166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487C95-B575-DF1F-F78A-91C729794E7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FA6AFE-6A99-250E-289E-AA0D5A33B1C7}"/>
              </a:ext>
            </a:extLst>
          </p:cNvPr>
          <p:cNvSpPr txBox="1"/>
          <p:nvPr/>
        </p:nvSpPr>
        <p:spPr>
          <a:xfrm>
            <a:off x="5328745" y="1408568"/>
            <a:ext cx="9301655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Differentiate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between a trainer mindset and a coach mindset.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Explain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 core principles of coaching psychology applied to trainer development.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Adopt and practice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coaching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behaviours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that elevate engagement, independence, and growth.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Model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coaching language that inspires ownership rather than dependence.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their current coaching strengths and development areas.</a:t>
            </a:r>
          </a:p>
          <a:p>
            <a:pPr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 trainer–coach mindset to real situations involving trainer performance improvement.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E28B17-7456-FC55-7C77-A407CB7239BE}"/>
              </a:ext>
            </a:extLst>
          </p:cNvPr>
          <p:cNvSpPr txBox="1"/>
          <p:nvPr/>
        </p:nvSpPr>
        <p:spPr>
          <a:xfrm>
            <a:off x="709790" y="534636"/>
            <a:ext cx="73703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LEARNING OBJECTIVES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F2488D-2DE2-EEF3-7E6F-483608E9A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90" y="2511900"/>
            <a:ext cx="4479112" cy="29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24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1B7C8-042C-5575-1BFF-3D286C847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9884A9B-ADE7-5BE0-579D-4A674CCC177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B8DAA8-CD59-2826-1FC3-865577614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9AA799B-102A-0BC5-3998-521614C74C93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AEE5BAC-AF58-70FB-D3FD-199BBD60244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3F078B-A604-B19C-664C-472CD7943124}"/>
              </a:ext>
            </a:extLst>
          </p:cNvPr>
          <p:cNvSpPr txBox="1"/>
          <p:nvPr/>
        </p:nvSpPr>
        <p:spPr>
          <a:xfrm>
            <a:off x="709790" y="483882"/>
            <a:ext cx="128173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 FOR MASTER TRAINERS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1F2F39-FC35-3EBC-E409-8906B75A44BB}"/>
              </a:ext>
            </a:extLst>
          </p:cNvPr>
          <p:cNvSpPr txBox="1"/>
          <p:nvPr/>
        </p:nvSpPr>
        <p:spPr>
          <a:xfrm>
            <a:off x="709790" y="2599511"/>
            <a:ext cx="734673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 grow other trainers, you must evolve beyond: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instructing → facilitating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correcting → empowering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telling → questioning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evaluating → developing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managing → partnering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23AABC-DC56-17E3-10AB-687BDB22C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7864" y="2599511"/>
            <a:ext cx="5213661" cy="34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7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2F505-8394-3BF3-A12D-04864E801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75EB42-3E75-C9DC-C9F2-29D86987943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349E9E-4B49-A0E1-9B98-54DF51A59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F5D5C64-397D-F62E-D053-44B8FBDA658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B3476-C0C0-D1BF-0291-8073631A301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52CA89-EFE5-3ADE-54E6-5D916150F490}"/>
              </a:ext>
            </a:extLst>
          </p:cNvPr>
          <p:cNvSpPr txBox="1"/>
          <p:nvPr/>
        </p:nvSpPr>
        <p:spPr>
          <a:xfrm>
            <a:off x="742121" y="412038"/>
            <a:ext cx="128173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 FOR MASTER TRAINERS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6B5C51-D186-5690-DD62-EF3DF2C9A8FC}"/>
              </a:ext>
            </a:extLst>
          </p:cNvPr>
          <p:cNvSpPr txBox="1"/>
          <p:nvPr/>
        </p:nvSpPr>
        <p:spPr>
          <a:xfrm>
            <a:off x="7106939" y="1986447"/>
            <a:ext cx="7346730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trainer–coach mindset accelerates: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improvements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self-awareness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accountability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ownership of learning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confidence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long-term trainer capability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is what distinguishes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from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experienced trainers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FE829D-6BFF-0B6B-EF54-A92B98A333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794" y="2842690"/>
            <a:ext cx="4879282" cy="320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1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A400E-1D6D-374D-9FF4-B9004BEA8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CFFEE79-09BE-00D2-0FC1-BD0DC6DCB1F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53D65D-EF6D-99C0-3A5B-614319BA3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8A39BB9-D693-E85D-3DD8-DDF595736854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0844B3-37AC-351C-D5DC-4A36885F20B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A21EA0-4C97-999E-73B8-4E3C584D498C}"/>
              </a:ext>
            </a:extLst>
          </p:cNvPr>
          <p:cNvSpPr txBox="1"/>
          <p:nvPr/>
        </p:nvSpPr>
        <p:spPr>
          <a:xfrm>
            <a:off x="709790" y="483882"/>
            <a:ext cx="121867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1: TRAINER VS. COACH MINDSET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33F719-49AD-A75A-C212-FB4E65C68292}"/>
              </a:ext>
            </a:extLst>
          </p:cNvPr>
          <p:cNvSpPr txBox="1"/>
          <p:nvPr/>
        </p:nvSpPr>
        <p:spPr>
          <a:xfrm>
            <a:off x="851339" y="1765427"/>
            <a:ext cx="7346730" cy="4298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Mindset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Focused on content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Provides answers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Corrects mistakes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Leads the process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Drives performance through instruction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Reactive: solves issues when they appear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07B435-B7EA-E06A-0CE8-9B4F0E5A8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2877" y="2147392"/>
            <a:ext cx="4652391" cy="336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65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72C81-1C19-7C42-1F4A-CCC0DF142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91EB31A-67C7-2F96-58F7-3B61E9ABA5E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85E652-BBA5-4CF9-9D40-CFD6E7D46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25CD56F-B818-58EC-7688-56BF4B923A4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46871F-EAF4-D029-D537-7D9D136F455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BB238-5E87-5FA7-5124-1321479A7113}"/>
              </a:ext>
            </a:extLst>
          </p:cNvPr>
          <p:cNvSpPr txBox="1"/>
          <p:nvPr/>
        </p:nvSpPr>
        <p:spPr>
          <a:xfrm>
            <a:off x="709790" y="503931"/>
            <a:ext cx="121867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1: TRAINER VS. COACH MINDSET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3FFE5E-D35B-858F-BA87-58BA7D32FFD6}"/>
              </a:ext>
            </a:extLst>
          </p:cNvPr>
          <p:cNvSpPr txBox="1"/>
          <p:nvPr/>
        </p:nvSpPr>
        <p:spPr>
          <a:xfrm>
            <a:off x="6164318" y="1621696"/>
            <a:ext cx="9431836" cy="6160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 Mindset</a:t>
            </a:r>
            <a:endParaRPr lang="en-US" sz="2800" b="1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Focused on the person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Asks powerful questions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Builds self-generated solutions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Guides the process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Drives performance through ownership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Proactive: develops capability for the future</a:t>
            </a: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Key transformation: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From “I am the expert” → “I am a partner in your growth.”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8FDEEC-54CF-774E-03C7-9F97162EF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238" y="2314570"/>
            <a:ext cx="3832326" cy="383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4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4E775-2F0C-95DC-1E21-75F552143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0A69947-050F-DDF2-A73B-9C58A1CDB31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A53690-D09C-65F6-1AED-B1A417D47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711811-45D8-4B00-81FE-E8AE313ED75E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5AD42C-2748-DE63-FF69-FD6474340F0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99C83B-9270-5216-531F-F5AB192329ED}"/>
              </a:ext>
            </a:extLst>
          </p:cNvPr>
          <p:cNvSpPr txBox="1"/>
          <p:nvPr/>
        </p:nvSpPr>
        <p:spPr>
          <a:xfrm>
            <a:off x="709790" y="507131"/>
            <a:ext cx="1429932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2: CORE COACHING PRINCIPLES FOR TRAINER DEVELOPMENT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BBBF71-EB44-559A-245B-06ADE162A2F7}"/>
              </a:ext>
            </a:extLst>
          </p:cNvPr>
          <p:cNvSpPr txBox="1"/>
          <p:nvPr/>
        </p:nvSpPr>
        <p:spPr>
          <a:xfrm>
            <a:off x="709789" y="2186752"/>
            <a:ext cx="6605411" cy="491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Growth Mindset (Carol Dweck)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Trainers CAN learn, grow, and improve with effort and feedback.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reinforce: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progress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practice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E06A22-6FAB-C357-20B1-F432B7327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8330" y="2268639"/>
            <a:ext cx="4504701" cy="337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7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89D60-EFEE-9F82-9F5D-9FB5E8EDD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6428B8D-8A62-94D7-9EB9-0F8D7F8DE08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103977-DAFC-3237-064A-DBC93B420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620DC2-1456-607F-265E-2D731D3DD09E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4210C2-BE48-A7AD-9F7B-0506E987166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B03E8F-BC01-B253-7441-06C0A53122D9}"/>
              </a:ext>
            </a:extLst>
          </p:cNvPr>
          <p:cNvSpPr txBox="1"/>
          <p:nvPr/>
        </p:nvSpPr>
        <p:spPr>
          <a:xfrm>
            <a:off x="709790" y="507131"/>
            <a:ext cx="1429932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2: CORE COACHING PRINCIPLES FOR TRAINER DEVELOPMENT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89F2B5-D652-AA15-3C5F-B40F887E3CC3}"/>
              </a:ext>
            </a:extLst>
          </p:cNvPr>
          <p:cNvSpPr txBox="1"/>
          <p:nvPr/>
        </p:nvSpPr>
        <p:spPr>
          <a:xfrm>
            <a:off x="6902902" y="2460812"/>
            <a:ext cx="7725104" cy="5375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The Principle of Ownership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Great coaches help trainers take responsibility for their learning.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Instead of: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“Here’s what you did wrong.”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“What do you think worked, and what would you improve?”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BF283C-72EA-8F19-3D75-564849FBA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5360" y="2670133"/>
            <a:ext cx="3857501" cy="385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70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6BB41-A5A8-D77F-D70C-238CC89F5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5519E81-9B10-AF8E-FFD4-DC748FEAAC8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F62964-0734-B5F5-39F4-9BCAE67BD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ABF65BB-CE82-1E14-480F-FF68FE734CE6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E6E444-3CCB-341D-6BAA-AD9F9A7FA08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50FF45-252E-8232-CD7D-FF7EC7F35E70}"/>
              </a:ext>
            </a:extLst>
          </p:cNvPr>
          <p:cNvSpPr txBox="1"/>
          <p:nvPr/>
        </p:nvSpPr>
        <p:spPr>
          <a:xfrm>
            <a:off x="709790" y="507131"/>
            <a:ext cx="1429932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2: CORE COACHING PRINCIPLES FOR TRAINER DEVELOPMENT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663C8C-78F9-41F4-B5E9-2EE63281CD0A}"/>
              </a:ext>
            </a:extLst>
          </p:cNvPr>
          <p:cNvSpPr txBox="1"/>
          <p:nvPr/>
        </p:nvSpPr>
        <p:spPr>
          <a:xfrm>
            <a:off x="1439237" y="2639602"/>
            <a:ext cx="6420215" cy="3898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The 80/20 Coaching Rule</a:t>
            </a:r>
            <a:endParaRPr lang="en-US" sz="2800" b="1" dirty="0">
              <a:effectLst/>
            </a:endParaRPr>
          </a:p>
          <a:p>
            <a:pPr marL="342900" indent="-3429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80% asking</a:t>
            </a:r>
          </a:p>
          <a:p>
            <a:pPr marL="342900" indent="-3429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20% telling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Powerful questions help trainers analyze and internalize their development.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0FA94-D9F3-73AD-3AD1-6B557202E7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432" y="2208074"/>
            <a:ext cx="5422771" cy="406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5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25569-318D-FD57-3183-71653EE97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8F63D6C-FB76-2587-5F1E-62DE8D59896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D807E6-F8AB-4E3C-826A-FACC00D6D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3F8D841-E952-FB98-420D-BF6772B27EDC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94AA77-1227-D744-0AA5-0438F521580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D3FC2-3F9C-0CEA-9F54-4C54DC17AC05}"/>
              </a:ext>
            </a:extLst>
          </p:cNvPr>
          <p:cNvSpPr txBox="1"/>
          <p:nvPr/>
        </p:nvSpPr>
        <p:spPr>
          <a:xfrm>
            <a:off x="709790" y="507131"/>
            <a:ext cx="1429932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2: CORE COACHING PRINCIPLES FOR TRAINER DEVELOPMENT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4D79EE-499B-88B8-C1E2-0E7964225238}"/>
              </a:ext>
            </a:extLst>
          </p:cNvPr>
          <p:cNvSpPr txBox="1"/>
          <p:nvPr/>
        </p:nvSpPr>
        <p:spPr>
          <a:xfrm>
            <a:off x="6400800" y="2312130"/>
            <a:ext cx="7670154" cy="5806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The GROW Coaching Model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Widely used in leadership coaching; ideal for developing trainers.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oal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eality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ptions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ay Forward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use GROW to build a structured developmental experience</a:t>
            </a: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C465C3-030B-A554-749E-11F16135F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807" y="2946540"/>
            <a:ext cx="3766775" cy="37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12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FC8FE-EC1D-A8F2-ECFF-30AD6CF29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409F8C0-3D41-8FCF-AAA7-18C5FB2C556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721F9C-85AA-6169-73A4-5DA2D0026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968009C-9E25-3C71-C478-065837329B15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FE6D4F-31E9-4B02-45B2-61258D75B35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86A16C-4CE2-56EF-F1D4-14F49344B881}"/>
              </a:ext>
            </a:extLst>
          </p:cNvPr>
          <p:cNvSpPr txBox="1"/>
          <p:nvPr/>
        </p:nvSpPr>
        <p:spPr>
          <a:xfrm>
            <a:off x="709790" y="507131"/>
            <a:ext cx="1429932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2: CORE COACHING PRINCIPLES FOR TRAINER DEVELOPMENT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D70316-B50A-62B0-3B3D-82B5CD3555BB}"/>
              </a:ext>
            </a:extLst>
          </p:cNvPr>
          <p:cNvSpPr txBox="1"/>
          <p:nvPr/>
        </p:nvSpPr>
        <p:spPr>
          <a:xfrm>
            <a:off x="894985" y="2938023"/>
            <a:ext cx="6339192" cy="3775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Psychological Safety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No trainer grows if they fear criticism.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Coaches build environments where trainers feel safe to explore, try, and fail.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400" dirty="0"/>
            </a:b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BA4378-E8F5-4AC9-926E-6D3CB0591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794" y="2058092"/>
            <a:ext cx="4938414" cy="493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1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08A65-DD5F-F91F-FB7A-D80198CB4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5726FEE-A1B6-252C-5449-7C2A0CFE83F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B9C561-E659-2BCF-107A-52650FB29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B995A42-9CFD-CC2A-98F0-6DA6B7CD3A1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17F261-83C8-E8E6-F314-766C0C58C2C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836FBE-322E-54E8-BF55-2C57EEA47C90}"/>
              </a:ext>
            </a:extLst>
          </p:cNvPr>
          <p:cNvSpPr txBox="1"/>
          <p:nvPr/>
        </p:nvSpPr>
        <p:spPr>
          <a:xfrm>
            <a:off x="1087821" y="580337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REAL-WORLD EXAMPLES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7C5FDE-1FD0-3906-204C-A5F651E974BC}"/>
              </a:ext>
            </a:extLst>
          </p:cNvPr>
          <p:cNvSpPr txBox="1"/>
          <p:nvPr/>
        </p:nvSpPr>
        <p:spPr>
          <a:xfrm>
            <a:off x="7315200" y="2340640"/>
            <a:ext cx="5780579" cy="4760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1: Trainer Struggles with Timing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Trainer mindset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“You need better time management. Stick to the agenda.”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Coach mindset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“What part of your facilitation tends to take longer than expected? Why?”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5E70BD-460E-4846-8C83-443CBCCAE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399" y="2462116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50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002CF-21EA-CB84-E845-94C0C64D6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304B696-D50B-BD99-FB11-865734100D7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5A1FFB-4E78-E5CF-B0BB-0B8CDE9F0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9848D40-6125-DCF5-CC9D-E660DF48A618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C5FF28-45CA-539A-93BD-027E5659A10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044252-3302-2D5A-0B48-7ECBEBCB5A53}"/>
              </a:ext>
            </a:extLst>
          </p:cNvPr>
          <p:cNvSpPr txBox="1"/>
          <p:nvPr/>
        </p:nvSpPr>
        <p:spPr>
          <a:xfrm>
            <a:off x="1087821" y="580337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REAL-WORLD EXAMPLES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00A23A-A42D-BE83-E539-EF4D5D1B1DDA}"/>
              </a:ext>
            </a:extLst>
          </p:cNvPr>
          <p:cNvSpPr txBox="1"/>
          <p:nvPr/>
        </p:nvSpPr>
        <p:spPr>
          <a:xfrm>
            <a:off x="709790" y="2189768"/>
            <a:ext cx="6767456" cy="432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2: Trainer Feels Nervous Delivering Online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Trainer mindset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“Use your notes. Practice more.”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Coach mindset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“What part of virtual delivery feels most challenging? What would help you feel more confident?”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D968F6-DE0C-4AEE-A504-C4B6A9CA7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5499" y="1759734"/>
            <a:ext cx="4575986" cy="448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89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02055-4229-F676-0B70-59105905A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9B94C91-1D40-A159-DEFF-8E575714875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2F19FC-E498-85EF-2C94-8A8BDBBB7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113A16C-129C-DA28-4BF0-5C2A3CF26A03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2535EB-C268-5ED6-CF02-2DB38F6B9FA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DA54A8-13E6-2389-1194-2501F56ED40A}"/>
              </a:ext>
            </a:extLst>
          </p:cNvPr>
          <p:cNvSpPr txBox="1"/>
          <p:nvPr/>
        </p:nvSpPr>
        <p:spPr>
          <a:xfrm>
            <a:off x="742121" y="501467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REAL-WORLD EXAMPLES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421DA0-E9AC-DF38-D4A2-AA8140C83565}"/>
              </a:ext>
            </a:extLst>
          </p:cNvPr>
          <p:cNvSpPr txBox="1"/>
          <p:nvPr/>
        </p:nvSpPr>
        <p:spPr>
          <a:xfrm>
            <a:off x="7237371" y="2313065"/>
            <a:ext cx="6305208" cy="432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3: Trainer Doesn’t Engage Learners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Trainer mindset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“Add more activities.”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Coach mindset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“What signals tell you learners are disengaged? What strategies have you tried?”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1948A7-7503-4251-B9EC-B6FBF28E9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821" y="1923822"/>
            <a:ext cx="5055835" cy="505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85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9D747-396D-4082-1FAE-2524BF820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C90D310-4055-0F2A-24A2-274F50177DC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763E57-6F04-750D-B908-C0FEC7BDB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DFA8744-ADC1-85A1-6665-4BE9F3ABDFC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DE8BDD-2F7A-2D39-AC37-1A91EF24B76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500936-B6CA-E7EF-C171-47EEF0CD4EB7}"/>
              </a:ext>
            </a:extLst>
          </p:cNvPr>
          <p:cNvSpPr txBox="1"/>
          <p:nvPr/>
        </p:nvSpPr>
        <p:spPr>
          <a:xfrm>
            <a:off x="709790" y="515001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A242DC-6184-50DE-9AE0-1ED4F31933CF}"/>
              </a:ext>
            </a:extLst>
          </p:cNvPr>
          <p:cNvSpPr txBox="1"/>
          <p:nvPr/>
        </p:nvSpPr>
        <p:spPr>
          <a:xfrm>
            <a:off x="6653049" y="1527671"/>
            <a:ext cx="9459310" cy="5698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Trainer–Coach Mindset Shift Chart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(You already have a Trainer vs. Master Trainer comparison chart—this builds on it.)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The Master Trainer Coaching Behaviors List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Asking before telling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Encouraging self-evaluation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Giving strengths-first feedback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Creating developmental goals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Holding space for reflection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Challenging limiting beliefs</a:t>
            </a: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40E064-C969-73BE-0EF3-AEAB93B14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119" y="2071515"/>
            <a:ext cx="3260178" cy="326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13EFC-4A6F-5882-8DF3-74056906D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5C9B199-044A-D878-F468-238C134AC93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928EF9-CE4B-4299-B67A-BD3DE2E7D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2700B6D-7761-ADDE-C757-B8CAA883C13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A41C93-592F-0F97-A29E-711621260B4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E947E4-EC28-CFD5-1A8B-4FE3553F6B88}"/>
              </a:ext>
            </a:extLst>
          </p:cNvPr>
          <p:cNvSpPr txBox="1"/>
          <p:nvPr/>
        </p:nvSpPr>
        <p:spPr>
          <a:xfrm>
            <a:off x="831055" y="452143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B396C1-9AE0-261A-68BD-11C9688337D3}"/>
              </a:ext>
            </a:extLst>
          </p:cNvPr>
          <p:cNvSpPr txBox="1"/>
          <p:nvPr/>
        </p:nvSpPr>
        <p:spPr>
          <a:xfrm>
            <a:off x="709791" y="1902238"/>
            <a:ext cx="7589258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Powerful Coaching Questions for Trainers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“What outcome were you aiming for?”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“How do you think learners received that?”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“What would you try if you could redo it?”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“What strengths did you use today?”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“What skill do you want to focus on next?”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ED0F83-2CBD-4E8E-80DB-296B1ED989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0424" y="1290073"/>
            <a:ext cx="5351517" cy="535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0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398B1-DE5D-2F0D-CC5C-9DCF015D6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63BC895-D10F-81F7-F5CB-70477452729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14D6F1-43E3-2202-5851-2F3615431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FCCB7C1-7676-797A-D7C9-212621FB7A64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C4BB02-5605-3CC9-33EC-A57B975A575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59898-0DF9-1BA5-64A7-2D0009508573}"/>
              </a:ext>
            </a:extLst>
          </p:cNvPr>
          <p:cNvSpPr txBox="1"/>
          <p:nvPr/>
        </p:nvSpPr>
        <p:spPr>
          <a:xfrm>
            <a:off x="6018486" y="2063767"/>
            <a:ext cx="749650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mindset do I default to—trainer or coach?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comfortable am I with asking open, exploratory questions?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triggers me to switch back into “telling mode”?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I create more psychological safety for trainers I support?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one coaching behavior I can start practicing immediately?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32FB92-AFA7-BBA0-CE71-672FB61D011E}"/>
              </a:ext>
            </a:extLst>
          </p:cNvPr>
          <p:cNvSpPr txBox="1"/>
          <p:nvPr/>
        </p:nvSpPr>
        <p:spPr>
          <a:xfrm>
            <a:off x="709790" y="436653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DD5ED1-DB70-3D53-C24C-DCF24AC78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618" y="2634971"/>
            <a:ext cx="2714625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6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A0432-F0A2-864D-1DD1-77C9D095E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0CD2AEB-E547-E821-161E-927239C5A4E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390601-0DF8-6F50-FDDE-CAEB55391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84DD11A-02F3-8EC9-A083-B489C1A6415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C3F1C0-1A51-8325-377F-EAC909D8C01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2122D7-9C55-ECA3-606F-4565E4044996}"/>
              </a:ext>
            </a:extLst>
          </p:cNvPr>
          <p:cNvSpPr txBox="1"/>
          <p:nvPr/>
        </p:nvSpPr>
        <p:spPr>
          <a:xfrm>
            <a:off x="254412" y="1503447"/>
            <a:ext cx="9179473" cy="6114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Select one trainer you have developed, mentored, or observed in the past.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Write down: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challenges they faced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you responded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you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would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respond now using the coach mindset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Upload your short reflection to your portfolio.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7F3CFE-0F9C-4990-6DCA-69F851C8FEE8}"/>
              </a:ext>
            </a:extLst>
          </p:cNvPr>
          <p:cNvSpPr txBox="1"/>
          <p:nvPr/>
        </p:nvSpPr>
        <p:spPr>
          <a:xfrm>
            <a:off x="742121" y="505243"/>
            <a:ext cx="1272277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ACTIVITY: APPLY THE TRAINER–COACH MINDSET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52E291-E7E5-4D1E-4E69-0C9809C341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1697" y="2506266"/>
            <a:ext cx="4719974" cy="372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88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68E59-ED59-9DCC-BE72-81585A387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F79CD82-C292-6F20-D00E-940A1C26A43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8AD1B2-5FE0-FD39-483E-77274FB40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9DF0F35-B603-FF65-FBAB-D4FD7BEDF7C5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287416-31C4-6979-A6A7-B978C452AF3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D95DB3-BE3C-69A9-58C0-D7D7E75DB066}"/>
              </a:ext>
            </a:extLst>
          </p:cNvPr>
          <p:cNvSpPr txBox="1"/>
          <p:nvPr/>
        </p:nvSpPr>
        <p:spPr>
          <a:xfrm>
            <a:off x="5470635" y="1760122"/>
            <a:ext cx="9648496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the primary difference between a trainer mindset and a coach mindset?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model helps structure coaching conversations?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psychological safety, and why is it critical?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Why does the 80/20 rule matter in coaching?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one benefit of asking questions instead of giving advice?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51B0A4-DFE7-0BBB-2421-80BD6950746C}"/>
              </a:ext>
            </a:extLst>
          </p:cNvPr>
          <p:cNvSpPr txBox="1"/>
          <p:nvPr/>
        </p:nvSpPr>
        <p:spPr>
          <a:xfrm>
            <a:off x="742121" y="521367"/>
            <a:ext cx="75910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QUICK QUIZ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67E9A9-A390-BB9A-A259-6A2151B24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44" y="1955437"/>
            <a:ext cx="4318725" cy="431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01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D0940-EAEE-0607-12A4-0C5100870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14E4FF5-48C8-732E-8D44-65A9D12D221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8DDF47-A479-91C4-DF0C-DD1AB3FCD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FB2FB00-6AD0-6244-D1DA-E9B559159794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F65B01-05AD-FFDB-62F8-9C6FDB06EB9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B7BC7C-7EB3-D6E0-633D-63EC691C455B}"/>
              </a:ext>
            </a:extLst>
          </p:cNvPr>
          <p:cNvSpPr txBox="1"/>
          <p:nvPr/>
        </p:nvSpPr>
        <p:spPr>
          <a:xfrm>
            <a:off x="559480" y="1352364"/>
            <a:ext cx="8639162" cy="6945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 a Trainer Coaching Plan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 a 1-page plan to coach a trainer in improving one skill area (e.g., engagement, delivery, questioning, materials use).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plan must include: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GROW model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 coaching questions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 feedback technique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 action/follow-up structure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mindset shifts required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This becomes part of your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Master Trainer Coaching Portfolio</a:t>
            </a:r>
            <a:r>
              <a:rPr lang="en-US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br>
              <a:rPr lang="en-US" sz="2800" dirty="0"/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C26BD2-5AE1-EF4B-C44B-B4660DA2B8AB}"/>
              </a:ext>
            </a:extLst>
          </p:cNvPr>
          <p:cNvSpPr txBox="1"/>
          <p:nvPr/>
        </p:nvSpPr>
        <p:spPr>
          <a:xfrm>
            <a:off x="949873" y="521367"/>
            <a:ext cx="74176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MASTERY TASK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9A68EB-AB86-0C4C-E6D2-B99D8CDE3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1340" y="1871039"/>
            <a:ext cx="4260756" cy="426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44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B50C6-A3D2-F308-E8F8-E85164370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52DA66F-A12F-A4C3-5276-8E4C2447008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E08F31-0561-A272-EE57-463FA5BEB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E4904C-CDCE-6742-3B7A-CEDFB72EE764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E3878B-99EF-00D5-CC3D-68387B40935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48085A-5CAC-036F-E538-E24F6F56B7F3}"/>
              </a:ext>
            </a:extLst>
          </p:cNvPr>
          <p:cNvSpPr txBox="1"/>
          <p:nvPr/>
        </p:nvSpPr>
        <p:spPr>
          <a:xfrm>
            <a:off x="5312780" y="1892127"/>
            <a:ext cx="931762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builds knowledge; coaching builds capability.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operate from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coach-first mindset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Questioning is more powerful than telling.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development requires ownership, safety, and guided reflection.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 psychology provides tools that elevate trainer performance.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Trainer–Coach mindset is a foundational skill for global Master Trainers.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030E8B-28CB-A4F4-74C2-6F697176A62B}"/>
              </a:ext>
            </a:extLst>
          </p:cNvPr>
          <p:cNvSpPr txBox="1"/>
          <p:nvPr/>
        </p:nvSpPr>
        <p:spPr>
          <a:xfrm>
            <a:off x="742121" y="488236"/>
            <a:ext cx="74176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TAKEAWAYS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B09DAF-AF16-B21D-CE79-ACDFA2768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847" y="2315603"/>
            <a:ext cx="3774452" cy="301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2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00740-EF17-F66C-C0CD-70890F743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83D58A4-B832-DBE0-9F92-C7F2FB6244A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B9BE81-CF94-B20A-DA31-C5AD1904D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F44D346-C862-144B-A6AC-FFBF8C54BB6B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195433-0822-D3D5-4D65-E71F829357B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74763D-ADE3-2EAB-E1AF-D73B3BFFE30D}"/>
              </a:ext>
            </a:extLst>
          </p:cNvPr>
          <p:cNvSpPr txBox="1"/>
          <p:nvPr/>
        </p:nvSpPr>
        <p:spPr>
          <a:xfrm>
            <a:off x="709790" y="459076"/>
            <a:ext cx="1415709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2: COACHING &amp; DEVELOPING TRAINERS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4F2FBB-9129-B02A-C299-080ED91FE98D}"/>
              </a:ext>
            </a:extLst>
          </p:cNvPr>
          <p:cNvSpPr txBox="1"/>
          <p:nvPr/>
        </p:nvSpPr>
        <p:spPr>
          <a:xfrm>
            <a:off x="709788" y="1528017"/>
            <a:ext cx="91006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2: Observing and Assessing Training Sessions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D3F776-29A8-6C7D-83C8-DBCB4B572285}"/>
              </a:ext>
            </a:extLst>
          </p:cNvPr>
          <p:cNvSpPr txBox="1"/>
          <p:nvPr/>
        </p:nvSpPr>
        <p:spPr>
          <a:xfrm>
            <a:off x="709788" y="2263046"/>
            <a:ext cx="873375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Quote: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“You cannot improve what you do not first observe.” – Peter Drucker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do not just watch training—they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analyze, interpret, diagnose, and coach for performance growth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lesson will equip participants with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structured, reliable, and globally recognized approach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for observing and assessing trainers in real and simulated sessions.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D4276A-1D7D-5777-C12C-3306F957CA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979" y="2591212"/>
            <a:ext cx="3748542" cy="374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5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D03E1-1CE9-43C8-DDB2-0A93D6B24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38A1B35-3511-2E60-19BB-C5C43FA185E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17D594-C21D-1A5B-F24A-9047A73A3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1A6CEBA-BE78-03EC-4D4F-977D4C948E9A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DA1822-2AE7-CD7A-032C-702ED3669F7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17E9CF-CC04-D0F4-8E49-1684479B2DD7}"/>
              </a:ext>
            </a:extLst>
          </p:cNvPr>
          <p:cNvSpPr txBox="1"/>
          <p:nvPr/>
        </p:nvSpPr>
        <p:spPr>
          <a:xfrm>
            <a:off x="4907667" y="1352364"/>
            <a:ext cx="988073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Explain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 purpose and principles of trainer observation and assessment.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structured observation methods using global L&amp;D quality frameworks.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trainer performance using objective, behavior-based criteria.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performance strengths and gaps using validated observation tools.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Provide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evidence-based feedback grounded in coaching psychology.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an observation plan and scoring rubric for trainer development.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546496-CBCC-54A1-42EC-D1628507108D}"/>
              </a:ext>
            </a:extLst>
          </p:cNvPr>
          <p:cNvSpPr txBox="1"/>
          <p:nvPr/>
        </p:nvSpPr>
        <p:spPr>
          <a:xfrm>
            <a:off x="512380" y="496113"/>
            <a:ext cx="74255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 LEARNING OBJECTIVES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548DFC-8B84-3617-0CC1-8F05863CB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28" y="2267598"/>
            <a:ext cx="3554468" cy="355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01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75475-3E75-01AD-2FD1-1A83C3403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1426732-581C-144C-EAF5-90B574ED10C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D3EFDD-F798-A62F-EE6D-981E431CD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201864-3271-D2C1-7608-BB69EF7AD30D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9F0340-FFAA-4EE4-179B-E448CE82A05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B715D2-8F82-F834-661C-CFEBFCCC8A4E}"/>
              </a:ext>
            </a:extLst>
          </p:cNvPr>
          <p:cNvSpPr txBox="1"/>
          <p:nvPr/>
        </p:nvSpPr>
        <p:spPr>
          <a:xfrm>
            <a:off x="742121" y="542424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92DC4B-B191-4061-F51C-D1196468A035}"/>
              </a:ext>
            </a:extLst>
          </p:cNvPr>
          <p:cNvSpPr txBox="1"/>
          <p:nvPr/>
        </p:nvSpPr>
        <p:spPr>
          <a:xfrm>
            <a:off x="1126479" y="2260233"/>
            <a:ext cx="638549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observation is the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engine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of: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Certification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Quality assurance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 development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 conversations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consistency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Organizational learning excellence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E2EAB4-2053-4E30-BB51-C76E2AE047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4046" y="2160440"/>
            <a:ext cx="4774868" cy="387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7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966EC-9FF7-E462-688C-E96022996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518A834-C89C-D44F-0DC4-5723121ED25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1E14B3-AE31-CAEE-7338-472AC9A31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474BFD9-9863-0257-4471-28CA213EA0B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07DE26B-A0E9-0BB7-D019-41BCF824F54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AB625E-CC34-BFB3-FEB2-D5992FFF5C0C}"/>
              </a:ext>
            </a:extLst>
          </p:cNvPr>
          <p:cNvSpPr txBox="1"/>
          <p:nvPr/>
        </p:nvSpPr>
        <p:spPr>
          <a:xfrm>
            <a:off x="742121" y="459076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E1DB28-E647-6F9B-C86F-207DFCD7ECE8}"/>
              </a:ext>
            </a:extLst>
          </p:cNvPr>
          <p:cNvSpPr txBox="1"/>
          <p:nvPr/>
        </p:nvSpPr>
        <p:spPr>
          <a:xfrm>
            <a:off x="7386620" y="2244118"/>
            <a:ext cx="614076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Without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structured observation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trainer improvement depends on guesswork.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With it, performance becomes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predictable, measurable, and developable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is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core global competency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for all Master Trainers.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C706BC-1063-4D3F-85DB-56496DF1F6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698" y="2491455"/>
            <a:ext cx="5715000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61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8CD9C-7DCC-E237-AF5E-8780AE501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C8F888-F47B-31B9-B97D-9C2C1282AB2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9E589C-FD32-39D4-0F8A-95FC86DC2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831B2E-0CE2-D8B5-9B78-9B14D0314487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09E342-FE1A-AC7B-017D-75152F2CA44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077ECB-53E6-FF35-F3F1-61F82D6136BB}"/>
              </a:ext>
            </a:extLst>
          </p:cNvPr>
          <p:cNvSpPr txBox="1"/>
          <p:nvPr/>
        </p:nvSpPr>
        <p:spPr>
          <a:xfrm>
            <a:off x="709790" y="382895"/>
            <a:ext cx="1267054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1: WHAT OBSERVATION REALLY IS (AND IS NOT)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58AEB1-0FB6-F6B2-3C99-7BB6D68B362C}"/>
              </a:ext>
            </a:extLst>
          </p:cNvPr>
          <p:cNvSpPr txBox="1"/>
          <p:nvPr/>
        </p:nvSpPr>
        <p:spPr>
          <a:xfrm>
            <a:off x="709790" y="2459561"/>
            <a:ext cx="734673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Observation IS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</a:t>
            </a:r>
            <a:endParaRPr lang="en-US" sz="2800" b="1" dirty="0">
              <a:effectLst/>
            </a:endParaRP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structured process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Based on behaviors, not opinions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Evidence-driven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Supportive and developmental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Objective and consistent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Focused on learning outcomes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A3BCA7-F6BC-3B10-D863-E56015F44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0474" y="2093654"/>
            <a:ext cx="5070048" cy="433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8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73258-CE9F-5355-5BF0-B45AFE70A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7E9C2D4-96DF-2761-0162-5ED41DCAF02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D8352D-276B-BC8E-4DD1-2B5BBAB9C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F62228-593A-35A0-1B06-0C148DA65A19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E9978F-0FED-5C9E-686E-A39FCAAD85A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7879C1-A09C-33E6-905D-E06AD859DEC9}"/>
              </a:ext>
            </a:extLst>
          </p:cNvPr>
          <p:cNvSpPr txBox="1"/>
          <p:nvPr/>
        </p:nvSpPr>
        <p:spPr>
          <a:xfrm>
            <a:off x="709790" y="430204"/>
            <a:ext cx="1417525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1: WHAT OBSERVATION REALLY IS (AND IS NOT)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34077B-9161-B373-BE95-3564A89F70E1}"/>
              </a:ext>
            </a:extLst>
          </p:cNvPr>
          <p:cNvSpPr txBox="1"/>
          <p:nvPr/>
        </p:nvSpPr>
        <p:spPr>
          <a:xfrm>
            <a:off x="6350768" y="2548966"/>
            <a:ext cx="759299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Observation IS NOT:</a:t>
            </a:r>
            <a:endParaRPr lang="en-US" sz="2800" b="1" dirty="0">
              <a:effectLst/>
            </a:endParaRP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Personal judgment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Nitpicking or faultfinding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test designed to catch mistakes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Based on liking or disliking the trainer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one-time event</a:t>
            </a: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observe to understand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not to criticize.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90DB29-2F7C-E9E7-FA01-E09153B95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719" y="2698342"/>
            <a:ext cx="3577559" cy="357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91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B3A3A-21CB-9A8A-C04D-D6AB6EC8D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BD67A42-D512-9CD7-B468-9150C771691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BE20DD-144B-B5D6-94ED-D6AF9705D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E4C3A4-59A6-AAF5-9CE9-D85DB43EB07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C35A08-9478-9EBB-C228-349D77CB4F9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5F21BA-7AB7-A779-3A99-29807ABD3109}"/>
              </a:ext>
            </a:extLst>
          </p:cNvPr>
          <p:cNvSpPr txBox="1"/>
          <p:nvPr/>
        </p:nvSpPr>
        <p:spPr>
          <a:xfrm>
            <a:off x="867274" y="544024"/>
            <a:ext cx="1360564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2: TYPES OF TRAINER OBSERVATION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07E126-1EE3-400C-4881-4AC2FAE09166}"/>
              </a:ext>
            </a:extLst>
          </p:cNvPr>
          <p:cNvSpPr txBox="1"/>
          <p:nvPr/>
        </p:nvSpPr>
        <p:spPr>
          <a:xfrm>
            <a:off x="5602147" y="1561793"/>
            <a:ext cx="9186078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Live Observation (Physical or Virtual)</a:t>
            </a:r>
            <a:endParaRPr lang="en-US" sz="2800" b="1" dirty="0">
              <a:effectLst/>
            </a:endParaRPr>
          </a:p>
          <a:p>
            <a:pPr rtl="0"/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Watching the trainer deliver in real time.</a:t>
            </a:r>
            <a:endParaRPr lang="en-US" sz="2800" b="0" dirty="0">
              <a:effectLst/>
            </a:endParaRPr>
          </a:p>
          <a:p>
            <a:pPr rtl="0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Recorded Observation</a:t>
            </a:r>
            <a:endParaRPr lang="en-US" sz="2800" b="1" dirty="0">
              <a:effectLst/>
            </a:endParaRPr>
          </a:p>
          <a:p>
            <a:pPr rtl="0"/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Allows deeper analysis and repeated review.</a:t>
            </a:r>
            <a:endParaRPr lang="en-US" sz="2800" b="0" dirty="0">
              <a:effectLst/>
            </a:endParaRPr>
          </a:p>
          <a:p>
            <a:pPr rtl="0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Simulated Observation</a:t>
            </a:r>
            <a:endParaRPr lang="en-US" sz="2800" b="1" dirty="0">
              <a:effectLst/>
            </a:endParaRPr>
          </a:p>
          <a:p>
            <a:pPr rtl="0"/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Role-play or mock sessions for coaching and certification.</a:t>
            </a:r>
            <a:endParaRPr lang="en-US" sz="2800" b="0" dirty="0">
              <a:effectLst/>
            </a:endParaRPr>
          </a:p>
          <a:p>
            <a:pPr rtl="0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Peer Observation</a:t>
            </a:r>
            <a:endParaRPr lang="en-US" sz="2800" b="1" dirty="0">
              <a:effectLst/>
            </a:endParaRPr>
          </a:p>
          <a:p>
            <a:pPr rtl="0"/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Used for peer coaching and continuous improvement.</a:t>
            </a:r>
            <a:endParaRPr lang="en-US" sz="2800" b="0" dirty="0">
              <a:effectLst/>
            </a:endParaRPr>
          </a:p>
          <a:p>
            <a:pPr rtl="0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Self-Observation</a:t>
            </a:r>
            <a:endParaRPr lang="en-US" sz="2800" b="1" dirty="0">
              <a:effectLst/>
            </a:endParaRPr>
          </a:p>
          <a:p>
            <a:pPr rtl="0"/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Trainers assess their own delivery using video, reflection, and checklists</a:t>
            </a:r>
            <a:endParaRPr lang="en-US" sz="2800" b="0" dirty="0">
              <a:effectLst/>
            </a:endParaRPr>
          </a:p>
          <a:p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5F396C-D185-D1A1-2E2F-60039DE7B0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994" y="2546431"/>
            <a:ext cx="3748509" cy="374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1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7E12E-1BB6-4409-2F63-EE4645D7F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09E2D4-C3C0-F704-C740-15FB9A29A43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D89AD3-4E88-CB96-6C6A-A3C9B7893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3275539-1BB0-445F-4EE5-779AD3BBFB4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9F09E8-BFBE-D0A9-23BF-191F1DC03B1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340F23-6688-1A5D-6F97-B84B8DB7082C}"/>
              </a:ext>
            </a:extLst>
          </p:cNvPr>
          <p:cNvSpPr txBox="1"/>
          <p:nvPr/>
        </p:nvSpPr>
        <p:spPr>
          <a:xfrm>
            <a:off x="867274" y="544024"/>
            <a:ext cx="136056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3: </a:t>
            </a:r>
            <a:r>
              <a:rPr lang="en-US" sz="4800" b="1" dirty="0">
                <a:solidFill>
                  <a:srgbClr val="FF0000"/>
                </a:solidFill>
              </a:rPr>
              <a:t>WHAT MASTER TRAINERS LOOK FOR</a:t>
            </a:r>
          </a:p>
          <a:p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49E970-CC9B-B35E-5BFE-9DC63B29EB0C}"/>
              </a:ext>
            </a:extLst>
          </p:cNvPr>
          <p:cNvSpPr txBox="1"/>
          <p:nvPr/>
        </p:nvSpPr>
        <p:spPr>
          <a:xfrm>
            <a:off x="721365" y="1779449"/>
            <a:ext cx="7242019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global competency areas include: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Preparation</a:t>
            </a:r>
            <a:endParaRPr lang="en-US" sz="2800" b="1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Clarity of objectives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Alignment with audience needs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Instructional design quality</a:t>
            </a: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Delivery Skills</a:t>
            </a:r>
            <a:endParaRPr lang="en-US" sz="2800" b="1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Presentation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Engagement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Questioning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Energy and presence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1A5174-6157-D9FA-DE0D-3DB2F37F9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1565" y="1986518"/>
            <a:ext cx="4290789" cy="429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3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A83F8-3FD4-5BCA-E9F8-29AC4F21B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8DDBD6B-80C0-07C6-7ADC-65D342235A6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30D73E-8057-33F6-132E-702A2740A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0EB326D-7C1D-AD5B-092D-DA3D5A404734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011460-6582-3BD9-578B-3D81A540301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FE1AAE-206C-365C-167E-542FF967FFD1}"/>
              </a:ext>
            </a:extLst>
          </p:cNvPr>
          <p:cNvSpPr txBox="1"/>
          <p:nvPr/>
        </p:nvSpPr>
        <p:spPr>
          <a:xfrm>
            <a:off x="867274" y="544024"/>
            <a:ext cx="136056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3: </a:t>
            </a:r>
            <a:r>
              <a:rPr lang="en-US" sz="4800" b="1" dirty="0">
                <a:solidFill>
                  <a:srgbClr val="FF0000"/>
                </a:solidFill>
              </a:rPr>
              <a:t>WHAT MASTER TRAINERS LOOK FOR</a:t>
            </a:r>
          </a:p>
          <a:p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4553FF-33B5-8D51-27E6-BC40BDEE2809}"/>
              </a:ext>
            </a:extLst>
          </p:cNvPr>
          <p:cNvSpPr txBox="1"/>
          <p:nvPr/>
        </p:nvSpPr>
        <p:spPr>
          <a:xfrm>
            <a:off x="7542304" y="2113684"/>
            <a:ext cx="73467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Learning Experience</a:t>
            </a:r>
            <a:endParaRPr lang="en-US" sz="2800" b="1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Activities and interaction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Learner-centered approach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of adult learning principles</a:t>
            </a: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Learning Transfer</a:t>
            </a:r>
            <a:endParaRPr lang="en-US" sz="2800" b="1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Relevance to work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Application-focused design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Clear examples and scenarios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A93A92-6CC5-3604-C343-41955CBCFC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5975" y="2299190"/>
            <a:ext cx="4560734" cy="379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32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F8B2D-D8D4-36E3-A364-65BC99518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07BE041-00A4-C85F-9626-F89AA4B6F6A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A3C108-6312-8AF9-FFE3-D07F2C77F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E2901DC-53D9-0FDC-3BE9-5DB0DEFE3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814D59-D251-1D6D-9514-9F95448CA36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329C61-C838-E7A9-778B-694C64AFE230}"/>
              </a:ext>
            </a:extLst>
          </p:cNvPr>
          <p:cNvSpPr txBox="1"/>
          <p:nvPr/>
        </p:nvSpPr>
        <p:spPr>
          <a:xfrm>
            <a:off x="867274" y="544024"/>
            <a:ext cx="136056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3: </a:t>
            </a:r>
            <a:r>
              <a:rPr lang="en-US" sz="4800" b="1" dirty="0">
                <a:solidFill>
                  <a:srgbClr val="FF0000"/>
                </a:solidFill>
              </a:rPr>
              <a:t>WHAT MASTER TRAINERS LOOK FOR</a:t>
            </a:r>
          </a:p>
          <a:p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BCD3EF-9023-DBDC-DF29-C2525FEF5E7A}"/>
              </a:ext>
            </a:extLst>
          </p:cNvPr>
          <p:cNvSpPr txBox="1"/>
          <p:nvPr/>
        </p:nvSpPr>
        <p:spPr>
          <a:xfrm>
            <a:off x="867274" y="1868599"/>
            <a:ext cx="6894777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Logistics &amp; Technology</a:t>
            </a:r>
            <a:endParaRPr lang="en-US" sz="2800" b="1" dirty="0">
              <a:effectLst/>
            </a:endParaRP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Time management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Materials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Tools and platforms</a:t>
            </a: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6. Professional Conduct</a:t>
            </a:r>
            <a:endParaRPr lang="en-US" sz="2800" b="1" dirty="0">
              <a:effectLst/>
            </a:endParaRP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Ethics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Respect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Inclusion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Psychological safety</a:t>
            </a: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These form the foundation of your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Observation Rubric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(provided as a template).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1411C1-22D7-F875-970F-A886913C2F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5113"/>
          <a:stretch>
            <a:fillRect/>
          </a:stretch>
        </p:blipFill>
        <p:spPr>
          <a:xfrm>
            <a:off x="8378839" y="2136558"/>
            <a:ext cx="4859181" cy="363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02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FCC68-1698-3D58-F616-FDED75286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200A1D8-A6CA-E31D-46A8-87615AC45F4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6E79BA-C1F0-077C-731F-9EC98C5E1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CA4B41-E401-694E-8E21-126BBCE6173D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20F6D7-417D-A675-9725-E38B95A565B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FC7331-47B7-79DE-8977-73A07FA6D25E}"/>
              </a:ext>
            </a:extLst>
          </p:cNvPr>
          <p:cNvSpPr txBox="1"/>
          <p:nvPr/>
        </p:nvSpPr>
        <p:spPr>
          <a:xfrm>
            <a:off x="815303" y="521367"/>
            <a:ext cx="140858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4: </a:t>
            </a:r>
            <a:r>
              <a:rPr lang="en-US" sz="4800" b="1" dirty="0">
                <a:solidFill>
                  <a:srgbClr val="FF0000"/>
                </a:solidFill>
              </a:rPr>
              <a:t>HOW TO OBSERVE LIKE A MASTER TRAINER</a:t>
            </a:r>
          </a:p>
          <a:p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32834C-CEFC-6168-64EF-CBEA61AC2534}"/>
              </a:ext>
            </a:extLst>
          </p:cNvPr>
          <p:cNvSpPr txBox="1"/>
          <p:nvPr/>
        </p:nvSpPr>
        <p:spPr>
          <a:xfrm>
            <a:off x="6653533" y="2810997"/>
            <a:ext cx="734673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Step 1: Pre-Observation Planning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Ask: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the session objective?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Who are the learners?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the trainer trying to achieve?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specific skills am I assessing?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9EF421-ECA0-765F-ACD2-0FB9D2351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646" y="2377710"/>
            <a:ext cx="4471328" cy="447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31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5C1A5-433B-F454-BFBE-1E70B5450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D80775C-7F4F-2496-51B3-4E85107E518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5381DF-1022-FB74-EA6A-FC537C367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C319668-880E-1555-7765-BD6E1B37639E}"/>
              </a:ext>
            </a:extLst>
          </p:cNvPr>
          <p:cNvSpPr/>
          <p:nvPr/>
        </p:nvSpPr>
        <p:spPr>
          <a:xfrm>
            <a:off x="-48430" y="-232072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9FEC9E-D01D-D778-8FC3-46BA37C77CE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BCCCC6-A045-C7E0-77A1-2FA1E2107CFF}"/>
              </a:ext>
            </a:extLst>
          </p:cNvPr>
          <p:cNvSpPr txBox="1"/>
          <p:nvPr/>
        </p:nvSpPr>
        <p:spPr>
          <a:xfrm>
            <a:off x="0" y="810665"/>
            <a:ext cx="147585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4: </a:t>
            </a:r>
            <a:r>
              <a:rPr lang="en-US" sz="4800" b="1" dirty="0">
                <a:solidFill>
                  <a:srgbClr val="FF0000"/>
                </a:solidFill>
              </a:rPr>
              <a:t>HOW TO OBSERVE LIKE A MASTER TRAINER</a:t>
            </a:r>
          </a:p>
          <a:p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F68BEC-A3F5-9C97-BBF1-813A1A46063C}"/>
              </a:ext>
            </a:extLst>
          </p:cNvPr>
          <p:cNvSpPr txBox="1"/>
          <p:nvPr/>
        </p:nvSpPr>
        <p:spPr>
          <a:xfrm>
            <a:off x="693691" y="2210832"/>
            <a:ext cx="857406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Step 2: Neutral, Behavior-Based Observation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Focus on: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Words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Reactions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Evidence of learning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Avoid: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Opinions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Interpretations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Assumptions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87A52C-FDD2-CF73-2677-56EEC15497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5798"/>
          <a:stretch>
            <a:fillRect/>
          </a:stretch>
        </p:blipFill>
        <p:spPr>
          <a:xfrm>
            <a:off x="9012370" y="2852348"/>
            <a:ext cx="4399270" cy="370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78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5DFCC-CADF-0315-FB59-8B9ABC15B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A93ED03-6F61-59EF-BC0E-F39D02A6392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E93D16-A3DF-A763-1701-19EFA78BB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CA37E16-280A-08A2-6A9A-C169599A3FDD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0701358-386E-E783-EA6B-3AE7E750C3F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A78B91-444A-2344-1D17-0D69A22DB48E}"/>
              </a:ext>
            </a:extLst>
          </p:cNvPr>
          <p:cNvSpPr txBox="1"/>
          <p:nvPr/>
        </p:nvSpPr>
        <p:spPr>
          <a:xfrm>
            <a:off x="867274" y="544024"/>
            <a:ext cx="1360564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4: </a:t>
            </a:r>
            <a:r>
              <a:rPr lang="en-US" sz="4800" b="1" dirty="0">
                <a:solidFill>
                  <a:srgbClr val="FF0000"/>
                </a:solidFill>
              </a:rPr>
              <a:t>HOW TO OBSERVE LIKE A MASTER TRAINER</a:t>
            </a:r>
          </a:p>
          <a:p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CC1C15-6B2B-6620-6067-98FF5FB578F1}"/>
              </a:ext>
            </a:extLst>
          </p:cNvPr>
          <p:cNvSpPr txBox="1"/>
          <p:nvPr/>
        </p:nvSpPr>
        <p:spPr>
          <a:xfrm>
            <a:off x="5231757" y="2618581"/>
            <a:ext cx="905991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Step 3: Evidence Documentation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Write only what you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or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hear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not what you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think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Instead of: “The trainer was not engaging.”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Use: “The trainer asked zero questions in the first 15 minutes.”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0C7289-4C74-3BE7-DBDF-826BE333C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634" y="2640580"/>
            <a:ext cx="3377321" cy="337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06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02379-D7FD-D9BF-EE97-29EE2A152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AD1828D-9C1C-FCD6-CC2D-E5BD77A767A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519DCC-9C62-3949-5B28-0F321EC94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E28C328-73C3-0540-1634-42F4AA852211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950AE6-0547-3D26-F7B4-FCE2AA3CFBD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7C3C51-0E41-EADC-8647-4D6C3CD1BB14}"/>
              </a:ext>
            </a:extLst>
          </p:cNvPr>
          <p:cNvSpPr txBox="1"/>
          <p:nvPr/>
        </p:nvSpPr>
        <p:spPr>
          <a:xfrm>
            <a:off x="867274" y="544024"/>
            <a:ext cx="1360564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4: </a:t>
            </a:r>
            <a:r>
              <a:rPr lang="en-US" sz="4800" b="1" dirty="0">
                <a:solidFill>
                  <a:srgbClr val="FF0000"/>
                </a:solidFill>
              </a:rPr>
              <a:t>HOW TO OBSERVE LIKE A MASTER TRAINER</a:t>
            </a:r>
          </a:p>
          <a:p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18A24D-9EE8-2C9B-C794-B8BEB5088FD5}"/>
              </a:ext>
            </a:extLst>
          </p:cNvPr>
          <p:cNvSpPr txBox="1"/>
          <p:nvPr/>
        </p:nvSpPr>
        <p:spPr>
          <a:xfrm>
            <a:off x="949051" y="2641224"/>
            <a:ext cx="635076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S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tep 4: Rating and Scoring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a standardized rubric: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Not Yet Competent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Partially Competent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Highly Competent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F10DC3-AD27-7AFD-B4AF-F9737163E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3876" y="2365869"/>
            <a:ext cx="5884249" cy="399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43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37C33-4A0B-0654-31AB-6194363E8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716119F-8C5D-5B35-0277-91AFA66A5FA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CB4DC5-0E83-E9B2-5047-03D2B5091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D5FBA8-0F72-4E95-3AAD-B3210B466A73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C33E1E-C331-B503-09D0-58861FEB417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91F9E1-12DE-62AC-0BF7-502FAC321390}"/>
              </a:ext>
            </a:extLst>
          </p:cNvPr>
          <p:cNvSpPr txBox="1"/>
          <p:nvPr/>
        </p:nvSpPr>
        <p:spPr>
          <a:xfrm>
            <a:off x="867274" y="544024"/>
            <a:ext cx="1360564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SECTION 4: </a:t>
            </a:r>
            <a:r>
              <a:rPr lang="en-US" sz="4800" b="1" dirty="0">
                <a:solidFill>
                  <a:srgbClr val="FF0000"/>
                </a:solidFill>
              </a:rPr>
              <a:t>HOW TO OBSERVE LIKE A MASTER TRAINER</a:t>
            </a:r>
          </a:p>
          <a:p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EE08A8-14F7-7668-8A99-A8149CB81AF8}"/>
              </a:ext>
            </a:extLst>
          </p:cNvPr>
          <p:cNvSpPr txBox="1"/>
          <p:nvPr/>
        </p:nvSpPr>
        <p:spPr>
          <a:xfrm>
            <a:off x="7425560" y="2459562"/>
            <a:ext cx="734673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Step 5: Post-Observation Coaching Conversation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GROW Model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SBI Feedback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Strengths-first approach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Collaborative improvement planning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1B6CB4-035E-37C7-E183-AE110780E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394" y="2702630"/>
            <a:ext cx="4056288" cy="349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85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CE1FF-3DE1-5D7B-030A-5B3ADC577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2C9C186-381C-6233-1567-1B028EA6C88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B47B8C-8ACA-C003-ECD7-76F71E3C5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1B103F-F3B3-F7BE-356D-74765B53E738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F1E00D-CBC1-03AE-0FA7-BD50F6BAD27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8EDC25-DBD7-4ADA-E8BF-BE1CB22DB79C}"/>
              </a:ext>
            </a:extLst>
          </p:cNvPr>
          <p:cNvSpPr txBox="1"/>
          <p:nvPr/>
        </p:nvSpPr>
        <p:spPr>
          <a:xfrm>
            <a:off x="742121" y="544286"/>
            <a:ext cx="98061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REAL-WORLD CASE EXAMPLES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E6DF5A-0E9B-F5C4-E3C1-D97B5CDB57E5}"/>
              </a:ext>
            </a:extLst>
          </p:cNvPr>
          <p:cNvSpPr txBox="1"/>
          <p:nvPr/>
        </p:nvSpPr>
        <p:spPr>
          <a:xfrm>
            <a:off x="1064871" y="2372810"/>
            <a:ext cx="662071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1: Trainer Overloads Slides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Observation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25 slides in 30 minutes.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Impact: Learner overload, low retention.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Coaching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“What is essential for this objective? What can be broken into activities?”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CB6604-04E1-D99F-FAC4-1D6785B2E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7782" y="2121070"/>
            <a:ext cx="3985640" cy="367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04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00C53-73F7-D9F8-C0B2-58DE65A70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2E52C9C-44BD-76E6-25ED-536EFAF82FD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3A6F8C-F81E-4637-97C4-6922C87C9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1A8F887-BE59-9C9D-1B63-170470241C4D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916F3C-3607-2EB1-4D55-F3A5BA0CD6F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E5CF6A-4EF6-21DC-78F6-2EB0EAD35155}"/>
              </a:ext>
            </a:extLst>
          </p:cNvPr>
          <p:cNvSpPr txBox="1"/>
          <p:nvPr/>
        </p:nvSpPr>
        <p:spPr>
          <a:xfrm>
            <a:off x="742121" y="544286"/>
            <a:ext cx="98061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REAL-WORLD CASE EXAMPLES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FE1EB6-FD72-78D0-5B18-E86490CDF2FF}"/>
              </a:ext>
            </a:extLst>
          </p:cNvPr>
          <p:cNvSpPr txBox="1"/>
          <p:nvPr/>
        </p:nvSpPr>
        <p:spPr>
          <a:xfrm>
            <a:off x="6840637" y="2534797"/>
            <a:ext cx="705749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2: Trainer Ignores Questions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Observation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4 learner questions skipped.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Impact: Low psychological safety.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“How do you typically prioritize questions? What could you try next time?”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B7A0D5-692F-4A14-8D25-70C1D28474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502" r="-989" b="33715"/>
          <a:stretch/>
        </p:blipFill>
        <p:spPr>
          <a:xfrm>
            <a:off x="1125516" y="2121070"/>
            <a:ext cx="4476631" cy="385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56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51633-ED7A-EC0D-7C6C-F4DE73595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57247BC-6646-0EAF-BB31-5509CEAD5C0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C88134-FE44-52A5-65E9-90E701882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798354-AF24-FD74-7ADD-DF2489FC0037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67D932-B923-B08A-68FE-D05297D7220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8DE8F5-E8C9-0388-6487-79088BFE1151}"/>
              </a:ext>
            </a:extLst>
          </p:cNvPr>
          <p:cNvSpPr txBox="1"/>
          <p:nvPr/>
        </p:nvSpPr>
        <p:spPr>
          <a:xfrm>
            <a:off x="742121" y="544286"/>
            <a:ext cx="98061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REAL-WORLD CASE EXAMPLES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86315B-A3FE-1A4C-3B15-C6D0545AB5A3}"/>
              </a:ext>
            </a:extLst>
          </p:cNvPr>
          <p:cNvSpPr txBox="1"/>
          <p:nvPr/>
        </p:nvSpPr>
        <p:spPr>
          <a:xfrm>
            <a:off x="1145894" y="2336514"/>
            <a:ext cx="657307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3: Trainer Depends on Notes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Observation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Used script 80% of the session.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Impact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Reduced presence.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Coaching: “What content feels least familiar to you? How can we build your confidence there?”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0F54CB-E8F4-7FC6-2048-02C6BC4ED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9507" y="1903179"/>
            <a:ext cx="3754999" cy="37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38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5C216-99FE-2826-8583-3E7062EA9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44FBC12-D8A8-771C-0CA2-81731D6D019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AFE629-FA4D-3152-ADAB-B4A529D4F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3143FD-0EF7-3475-EC14-D69DAA95738C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EE2EBA-056C-D0CF-1C72-31F925ECE92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F9176E-8AE1-D394-9710-5696649822F8}"/>
              </a:ext>
            </a:extLst>
          </p:cNvPr>
          <p:cNvSpPr txBox="1"/>
          <p:nvPr/>
        </p:nvSpPr>
        <p:spPr>
          <a:xfrm>
            <a:off x="742121" y="521367"/>
            <a:ext cx="111462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85E40A-C0D4-3F08-4CE8-6F00A7321C81}"/>
              </a:ext>
            </a:extLst>
          </p:cNvPr>
          <p:cNvSpPr txBox="1"/>
          <p:nvPr/>
        </p:nvSpPr>
        <p:spPr>
          <a:xfrm>
            <a:off x="6539697" y="2398932"/>
            <a:ext cx="73344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Trainer Observation Rubric (Behavior-Based)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(category, indicators, scoring levels)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Evidence Recording Sheet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(“I observed…, I heard…”, timestamp record)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Pre-Observation Briefing Checklist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(objectives, expectations, agreements)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CC35E4-A274-4285-8227-8D7B932F51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915" y="2098151"/>
            <a:ext cx="4398551" cy="439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4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D49B2-5B33-CB2D-97D4-4A92D085E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021624B-04FD-C2D7-11A2-1FEB6AB7CB0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354B5F-C697-51D9-D02F-FAC62B1D6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889C426-EC61-7C02-E10F-DC8EA97EBE7C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F708A-8058-EB74-716C-4ADF60D0773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EA1CB0-E0B5-E9B5-33FF-A9DE61BC5698}"/>
              </a:ext>
            </a:extLst>
          </p:cNvPr>
          <p:cNvSpPr txBox="1"/>
          <p:nvPr/>
        </p:nvSpPr>
        <p:spPr>
          <a:xfrm>
            <a:off x="709790" y="631758"/>
            <a:ext cx="111462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9DDEFE-FBC4-3C4A-0CC8-BC153B591DCE}"/>
              </a:ext>
            </a:extLst>
          </p:cNvPr>
          <p:cNvSpPr txBox="1"/>
          <p:nvPr/>
        </p:nvSpPr>
        <p:spPr>
          <a:xfrm>
            <a:off x="489871" y="2248271"/>
            <a:ext cx="749666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Post-Observation Coaching Template (GROW Model)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Master Trainer Objectivity Rules</a:t>
            </a:r>
            <a:endParaRPr lang="en-US" sz="2800" b="1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Separate behavior from intention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Separate trainer performance from learner performance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Avoid halo/horn effect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Stay consistent across sessions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87DA2C-29BC-4803-A454-099BA7548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517" y="2248271"/>
            <a:ext cx="5257292" cy="337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43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37E110-3541-06B4-8996-D2652D7457C8}"/>
              </a:ext>
            </a:extLst>
          </p:cNvPr>
          <p:cNvSpPr txBox="1"/>
          <p:nvPr/>
        </p:nvSpPr>
        <p:spPr>
          <a:xfrm>
            <a:off x="742121" y="487551"/>
            <a:ext cx="117606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6F222E-E22A-EE09-0E8E-D733EBBA75BD}"/>
              </a:ext>
            </a:extLst>
          </p:cNvPr>
          <p:cNvSpPr txBox="1"/>
          <p:nvPr/>
        </p:nvSpPr>
        <p:spPr>
          <a:xfrm>
            <a:off x="6069724" y="1666016"/>
            <a:ext cx="856067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my current approach to observing trainers?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biases might influence how I assess trainer performance?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observation skill do I need to strengthen most?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comfortable am I documenting neutral, factual evidence?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will I do differently based on this lesson?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828694-183B-4823-189A-509E391C0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38" y="2339410"/>
            <a:ext cx="5149986" cy="355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3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3D2311-1422-B223-613E-3334933791E2}"/>
              </a:ext>
            </a:extLst>
          </p:cNvPr>
          <p:cNvSpPr txBox="1"/>
          <p:nvPr/>
        </p:nvSpPr>
        <p:spPr>
          <a:xfrm>
            <a:off x="709790" y="1375283"/>
            <a:ext cx="934895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Watch a recording of any training session (live or online).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Document:</a:t>
            </a:r>
            <a:endParaRPr lang="en-US" sz="2800" b="0" dirty="0">
              <a:effectLst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10 evidence-based behaviors observed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strengths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improvement areas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 powerful coaching questions you would ask</a:t>
            </a:r>
          </a:p>
          <a:p>
            <a:pPr rtl="0" fontAlgn="base"/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Upload your notes to your course portfolio.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07B3BD-0684-5988-9836-7163F9ACC719}"/>
              </a:ext>
            </a:extLst>
          </p:cNvPr>
          <p:cNvSpPr txBox="1"/>
          <p:nvPr/>
        </p:nvSpPr>
        <p:spPr>
          <a:xfrm>
            <a:off x="867104" y="544286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2D341F-ED68-C7F1-F008-A945C281D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3670" y="1803432"/>
            <a:ext cx="4126939" cy="412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78012"/>
      </p:ext>
    </p:extLst>
  </p:cSld>
  <p:clrMapOvr>
    <a:masterClrMapping/>
  </p:clrMapOvr>
  <p:transition spd="slow">
    <p:comb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05015-4C8F-46ED-9A13-8E604E7D3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5EA2DC3-E398-452B-1EE2-A313D53A2DF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2B6044-D0B9-7E61-74A1-4156F4716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7EF575B-E25D-5035-5D46-75FB057BAA78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BC68E0-AA3F-63C0-DAA8-B09D8797D01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751A8B-3F74-4587-835B-78BF7F3DAD98}"/>
              </a:ext>
            </a:extLst>
          </p:cNvPr>
          <p:cNvSpPr txBox="1"/>
          <p:nvPr/>
        </p:nvSpPr>
        <p:spPr>
          <a:xfrm>
            <a:off x="5151331" y="2116054"/>
            <a:ext cx="895173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 a Complete Observation &amp; Coaching Plan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submission must include: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1-page observation rubric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 evidence recording sheet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coaching conversation script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development plan for the trainer</a:t>
            </a: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becomes part of your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 Certification Portfolio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0C669E-7574-F1F6-5512-C5B831E73BA4}"/>
              </a:ext>
            </a:extLst>
          </p:cNvPr>
          <p:cNvSpPr txBox="1"/>
          <p:nvPr/>
        </p:nvSpPr>
        <p:spPr>
          <a:xfrm>
            <a:off x="742121" y="521367"/>
            <a:ext cx="79142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MASTERY TASK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C8874F-ED40-DD02-6064-4B4A150007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213" y="2116054"/>
            <a:ext cx="3405069" cy="340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775661"/>
      </p:ext>
    </p:extLst>
  </p:cSld>
  <p:clrMapOvr>
    <a:masterClrMapping/>
  </p:clrMapOvr>
  <p:transition spd="slow">
    <p:comb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EBD8B-AD2C-ACA2-F50F-8713B1292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C6A97A5-7EE9-D87C-494A-EF756B8D6D4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B4375C-C710-9631-66CC-ED56E8623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D267E1D-C1A7-137E-92B2-46DC1DAB8F76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29619E-8A7F-AE3B-2B0F-298193032AC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17681C-6C94-696C-22D0-005D5A5E593E}"/>
              </a:ext>
            </a:extLst>
          </p:cNvPr>
          <p:cNvSpPr txBox="1"/>
          <p:nvPr/>
        </p:nvSpPr>
        <p:spPr>
          <a:xfrm>
            <a:off x="709790" y="2094851"/>
            <a:ext cx="1300621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Observation is a structured, objective, and developmental process.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rely on evidence, not assumptions.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Observation supports certification, quality assurance, and performance improvement.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becomes powerful when grounded in coaching psychology.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Consistency, objectivity, and behavioral evidence are the hallmarks of world-class observation.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53A50C-8CA8-E94A-B78F-3BAEA380BFC3}"/>
              </a:ext>
            </a:extLst>
          </p:cNvPr>
          <p:cNvSpPr txBox="1"/>
          <p:nvPr/>
        </p:nvSpPr>
        <p:spPr>
          <a:xfrm>
            <a:off x="742121" y="543005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89105"/>
      </p:ext>
    </p:extLst>
  </p:cSld>
  <p:clrMapOvr>
    <a:masterClrMapping/>
  </p:clrMapOvr>
  <p:transition spd="slow">
    <p:comb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6DF7E-978B-A68F-06E4-23EAD50A8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652D6C0-36D7-05CA-6CC6-2E79FB1B33C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B915D8-BAB3-9391-4F00-68503E80D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1C01E09-FB8C-FF93-3461-A56ED05596AC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23FBA3-F513-06BC-D807-FD7C6A072E3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5F5816-5BAD-1930-A9A9-F2D4846A7F64}"/>
              </a:ext>
            </a:extLst>
          </p:cNvPr>
          <p:cNvSpPr txBox="1"/>
          <p:nvPr/>
        </p:nvSpPr>
        <p:spPr>
          <a:xfrm>
            <a:off x="7520152" y="2447107"/>
            <a:ext cx="734673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Observation Rubric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Evidence Recording Sheet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Pre-Observation Checklist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Post-Observation Coaching Template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Observation Bias Guardrail Sheet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Performance Rating Scale</a:t>
            </a:r>
          </a:p>
          <a:p>
            <a:br>
              <a:rPr lang="en-US" sz="2800" b="0" dirty="0">
                <a:effectLst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14C312-719A-BB98-C858-1FFD895019EE}"/>
              </a:ext>
            </a:extLst>
          </p:cNvPr>
          <p:cNvSpPr txBox="1"/>
          <p:nvPr/>
        </p:nvSpPr>
        <p:spPr>
          <a:xfrm>
            <a:off x="945931" y="673404"/>
            <a:ext cx="134637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F0F487-7455-3E78-8FD2-0B3C69389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6029" y="2345155"/>
            <a:ext cx="3795647" cy="379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0689"/>
      </p:ext>
    </p:extLst>
  </p:cSld>
  <p:clrMapOvr>
    <a:masterClrMapping/>
  </p:clrMapOvr>
  <p:transition spd="slow">
    <p:comb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92CA8-CBC5-3921-8271-1BCBD95E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30A995F-25D0-746A-3F40-8EFD1617C1A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5418B2-4AAB-9DDA-51FC-4A4B45B71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9D7260-1EC4-C121-510E-1640BAA58EF1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63F3B9-F6DD-011D-A3D1-BB46B594B06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7BC238-68D7-FFD1-97BD-B285DED21C30}"/>
              </a:ext>
            </a:extLst>
          </p:cNvPr>
          <p:cNvSpPr txBox="1"/>
          <p:nvPr/>
        </p:nvSpPr>
        <p:spPr>
          <a:xfrm>
            <a:off x="709790" y="459076"/>
            <a:ext cx="1415709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2: COACHING &amp; DEVELOPING TRAINERS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1B0CD1-6801-FDB4-889C-36D117EA664D}"/>
              </a:ext>
            </a:extLst>
          </p:cNvPr>
          <p:cNvSpPr txBox="1"/>
          <p:nvPr/>
        </p:nvSpPr>
        <p:spPr>
          <a:xfrm>
            <a:off x="563617" y="2064787"/>
            <a:ext cx="94632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3: Delivering Constructive Feedback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736ACD-67C8-BB13-C2B1-E039318C340A}"/>
              </a:ext>
            </a:extLst>
          </p:cNvPr>
          <p:cNvSpPr txBox="1"/>
          <p:nvPr/>
        </p:nvSpPr>
        <p:spPr>
          <a:xfrm>
            <a:off x="709791" y="2746701"/>
            <a:ext cx="1358188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“Feedback is the breakfast of champions.” — Ken Blanchard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Yet most trainers avoid it, fear it, or deliver it poorly. What separates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good trainer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from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is not subject expertise—it is the ability to develop others through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high-quality, actionable, human-centered feedback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happens to a training function where feedback is inconsistent, vague, or avoided altogether?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lesson gives you the capability to prevent that failure.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8213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9DB7D-2B61-E214-6B44-59D01EBB4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C6B92C1-7CD1-BCEE-95F4-2EC446E8350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37B808-0242-4DBD-97CF-4B67A36E6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BF79535-AB8D-A5BA-F0D3-1CD877B6B40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B688A3-4A2B-197E-1057-D8EB28472DC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6674D6-C7A3-CB27-D635-1124FD93E630}"/>
              </a:ext>
            </a:extLst>
          </p:cNvPr>
          <p:cNvSpPr txBox="1"/>
          <p:nvPr/>
        </p:nvSpPr>
        <p:spPr>
          <a:xfrm>
            <a:off x="709790" y="1276125"/>
            <a:ext cx="8465741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training performance using criteria-based observation checklists.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Synthesize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performance insights into targeted, constructive feedback for trainer growth.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structured feedback models to real or simulated training sessions.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personalized feedback plans that accelerate trainer development.</a:t>
            </a:r>
          </a:p>
          <a:p>
            <a:pPr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Demonstrate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mastery by delivering feedback using supportive, coaching-centric conversation techniques.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27439C-2896-FA1E-FA8E-E1E608C64E80}"/>
              </a:ext>
            </a:extLst>
          </p:cNvPr>
          <p:cNvSpPr txBox="1"/>
          <p:nvPr/>
        </p:nvSpPr>
        <p:spPr>
          <a:xfrm>
            <a:off x="742121" y="494707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113B37-06F5-38C4-11F2-CCF12F726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0073" y="2360038"/>
            <a:ext cx="3728246" cy="372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789929"/>
      </p:ext>
    </p:extLst>
  </p:cSld>
  <p:clrMapOvr>
    <a:masterClrMapping/>
  </p:clrMapOvr>
  <p:transition spd="slow">
    <p:comb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34E67-7E9E-92E6-3F03-2A4CE6E8A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6A755B7-E506-0BAE-D752-C1B61CE77CB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603DC-921D-D7A0-5B5B-412FEFEF5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D30B028-598D-4385-77AE-D9A0D0A47034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69CECA-131C-96FF-4DA2-54480B07BBA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9E0135-3E3E-70E0-06C3-D2DFE840C292}"/>
              </a:ext>
            </a:extLst>
          </p:cNvPr>
          <p:cNvSpPr txBox="1"/>
          <p:nvPr/>
        </p:nvSpPr>
        <p:spPr>
          <a:xfrm>
            <a:off x="5180327" y="1654389"/>
            <a:ext cx="9372699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are not just instructors—they are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developers of talent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multipliers of capability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The quality of feedback determines: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fast trainers improve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Whether learning standards rise or drop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consistently the organization delivers learning outcomes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culture of psychological safety and continuous development</a:t>
            </a: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 global, modern learning ecosystems,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ability to give feedback is a strategic asset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FD242F-501B-7F19-6611-2B0DD6F4E113}"/>
              </a:ext>
            </a:extLst>
          </p:cNvPr>
          <p:cNvSpPr txBox="1"/>
          <p:nvPr/>
        </p:nvSpPr>
        <p:spPr>
          <a:xfrm>
            <a:off x="742121" y="521367"/>
            <a:ext cx="76462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Matters?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8B23DE-F15A-278B-3FE8-5C33F6880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26" y="2289233"/>
            <a:ext cx="3911299" cy="304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546970"/>
      </p:ext>
    </p:extLst>
  </p:cSld>
  <p:clrMapOvr>
    <a:masterClrMapping/>
  </p:clrMapOvr>
  <p:transition spd="slow">
    <p:comb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45751-706C-1960-E0CA-52C4A52E4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4828D51-D773-0274-665F-5FF95225E76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724D40-5025-20AD-8FC9-113930807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68D91A1-E6B1-C650-34CD-7DC64F5A4CE7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55406F-C976-9ED5-308E-3751D8C9094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4805D9-C967-F064-BF4B-E980522C4093}"/>
              </a:ext>
            </a:extLst>
          </p:cNvPr>
          <p:cNvSpPr txBox="1"/>
          <p:nvPr/>
        </p:nvSpPr>
        <p:spPr>
          <a:xfrm>
            <a:off x="742120" y="434713"/>
            <a:ext cx="140774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323BD4-B523-E767-CF59-F77F462EA5FE}"/>
              </a:ext>
            </a:extLst>
          </p:cNvPr>
          <p:cNvSpPr txBox="1"/>
          <p:nvPr/>
        </p:nvSpPr>
        <p:spPr>
          <a:xfrm>
            <a:off x="6423948" y="1982493"/>
            <a:ext cx="777818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What is Constructive Feedback?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that is: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Behavior-based, not personal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Future-focused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Actionable and clear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Delivered with empathy and professionalism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Supports performance enhancement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2790E2-A518-BE00-57B4-524742F17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90" y="2468547"/>
            <a:ext cx="4675467" cy="246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762816"/>
      </p:ext>
    </p:extLst>
  </p:cSld>
  <p:clrMapOvr>
    <a:masterClrMapping/>
  </p:clrMapOvr>
  <p:transition spd="slow">
    <p:comb/>
  </p:transition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869F4-027B-1CDA-A223-6044FBC03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2A5AC76-9D62-3AFC-4090-7FABF573EF2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D69CBA-2E49-5E5B-33BD-D7FA0927E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F679546-7455-335E-3BB2-3BE02D2C4A2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39AC9E-9321-E8B9-9088-863DAAC22AB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E9CD6D-BD0D-B0C5-85B4-F1C3A8D92699}"/>
              </a:ext>
            </a:extLst>
          </p:cNvPr>
          <p:cNvSpPr txBox="1"/>
          <p:nvPr/>
        </p:nvSpPr>
        <p:spPr>
          <a:xfrm>
            <a:off x="742120" y="434713"/>
            <a:ext cx="140774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BE9B02-6F86-5943-AFCA-85A59197F1EC}"/>
              </a:ext>
            </a:extLst>
          </p:cNvPr>
          <p:cNvSpPr txBox="1"/>
          <p:nvPr/>
        </p:nvSpPr>
        <p:spPr>
          <a:xfrm>
            <a:off x="443572" y="1693520"/>
            <a:ext cx="8607631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The Science Behind Effective Feedback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Grounded in: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Kolb’s Learning Cycle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(Reflection → Conceptualization → Experimentation)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Growth Mindset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(Carol Dweck)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Cognitive Load Theory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(limit overload)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Social Learning Theory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(modeling and reinforcement)</a:t>
            </a: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Effective feedback accelerates the trainer’s ability to integrate learning into practice.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B256BF-9681-D5A2-9033-CB6E1448E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4560" y="2663768"/>
            <a:ext cx="5081955" cy="290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02216"/>
      </p:ext>
    </p:extLst>
  </p:cSld>
  <p:clrMapOvr>
    <a:masterClrMapping/>
  </p:clrMapOvr>
  <p:transition spd="slow">
    <p:comb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D3EB2-360C-3B47-8522-E5D75E7A6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5F33C38-038D-6533-7019-385A7E46253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502F05-6D55-8F9A-B334-D09C6B3A3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A280E88-3EF2-E023-2AB3-306E2512E760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A781F6-1D81-C758-4FA9-21F20DBD0ED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2C1D22-E32D-4770-AA2F-5838B69B009B}"/>
              </a:ext>
            </a:extLst>
          </p:cNvPr>
          <p:cNvSpPr txBox="1"/>
          <p:nvPr/>
        </p:nvSpPr>
        <p:spPr>
          <a:xfrm>
            <a:off x="709790" y="534561"/>
            <a:ext cx="93016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CD6A90-369C-34B4-A180-4D09C01C2FC9}"/>
              </a:ext>
            </a:extLst>
          </p:cNvPr>
          <p:cNvSpPr txBox="1"/>
          <p:nvPr/>
        </p:nvSpPr>
        <p:spPr>
          <a:xfrm>
            <a:off x="5682313" y="2268825"/>
            <a:ext cx="889175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The SBI Model (Situation – Behavior – Impact)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Situation: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When the activity started this morning…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I observed you skipped the instructions slide…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Impact: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Learners looked confused and lost time…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Clear. Neutral. Actionable.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The AID Model (Action – Impact – Desired Outcome)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Ideal for coaching-style conversations.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9A0F1D-71C0-C83E-70F4-B07D551F5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27" y="2255895"/>
            <a:ext cx="3619500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965335"/>
      </p:ext>
    </p:extLst>
  </p:cSld>
  <p:clrMapOvr>
    <a:masterClrMapping/>
  </p:clrMapOvr>
  <p:transition spd="slow">
    <p:comb/>
  </p:transition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A77BA-2A27-D11A-86DF-9567D4C01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4E5E1CC-0B9D-EA04-19F9-8FDE19782B7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1D9145-1D3B-EE1B-5814-3E7564D0D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9DAF79C-A78B-6EF8-EBBE-241D3BB126F6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DD9729-57AE-D8EC-4CAC-B9EAF545B66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0692EF-2D8E-0465-9F7C-D208AD5AD128}"/>
              </a:ext>
            </a:extLst>
          </p:cNvPr>
          <p:cNvSpPr txBox="1"/>
          <p:nvPr/>
        </p:nvSpPr>
        <p:spPr>
          <a:xfrm>
            <a:off x="709790" y="627238"/>
            <a:ext cx="93016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838BFD-61A7-7217-DA2C-0B4E725900A8}"/>
              </a:ext>
            </a:extLst>
          </p:cNvPr>
          <p:cNvSpPr txBox="1"/>
          <p:nvPr/>
        </p:nvSpPr>
        <p:spPr>
          <a:xfrm>
            <a:off x="554876" y="2510593"/>
            <a:ext cx="734673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C. The COIN Model (Context – Observation – Impact – Next Steps)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Great for future-oriented development.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D. The “3:1” Feedback Balance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 reinforcement comments for every one developmental point.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A7BE5B-B3F1-65C3-1403-C08F9DAFA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7842" y="2054174"/>
            <a:ext cx="4121252" cy="412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727552"/>
      </p:ext>
    </p:extLst>
  </p:cSld>
  <p:clrMapOvr>
    <a:masterClrMapping/>
  </p:clrMapOvr>
  <p:transition spd="slow">
    <p:comb/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BCC0F-423D-E7C4-2AD7-8D89D6021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7341C43-A873-B087-9018-8BDACB1E04A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6FBD17-AC36-4A94-7B6F-D954EE58A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725489-0F46-A922-8726-3C0C5C56E450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CD375C-52AC-FFEA-914D-A064387551C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6E50D9-07B7-A8A1-8254-2FF1DC447C61}"/>
              </a:ext>
            </a:extLst>
          </p:cNvPr>
          <p:cNvSpPr txBox="1"/>
          <p:nvPr/>
        </p:nvSpPr>
        <p:spPr>
          <a:xfrm>
            <a:off x="742121" y="477856"/>
            <a:ext cx="93016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C22660-5655-BCDC-CC17-2A8F2D00B00F}"/>
              </a:ext>
            </a:extLst>
          </p:cNvPr>
          <p:cNvSpPr txBox="1"/>
          <p:nvPr/>
        </p:nvSpPr>
        <p:spPr>
          <a:xfrm>
            <a:off x="6561649" y="2007675"/>
            <a:ext cx="930165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E. The Master Trainer Feedback Criteria</a:t>
            </a:r>
            <a:endParaRPr lang="en-US" sz="2800" b="1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Clarity of instruction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Engagement technique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Facilitation vs. lecturing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outcomes achieved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Time and flow management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Handling questions and learners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of adult-learning strategies</a:t>
            </a: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becomes your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evaluation rubric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45764E-BB46-C379-7766-1DD9BB2D6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843" y="2234812"/>
            <a:ext cx="3759976" cy="375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653575"/>
      </p:ext>
    </p:extLst>
  </p:cSld>
  <p:clrMapOvr>
    <a:masterClrMapping/>
  </p:clrMapOvr>
  <p:transition spd="slow">
    <p:comb/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3E283-B245-DC2A-D5A6-E2DA63126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2AABD2E-C49F-3BB4-0123-9F7BCF152E7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22F62D-A6FA-0744-A8F3-AF03D911B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0A354F-7A14-8F38-1374-B6455B0F53A3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CF25E0-0200-2AA3-BD34-A0D636AE36A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EB45BC-CC9F-1317-2CC2-80F500DDAA05}"/>
              </a:ext>
            </a:extLst>
          </p:cNvPr>
          <p:cNvSpPr txBox="1"/>
          <p:nvPr/>
        </p:nvSpPr>
        <p:spPr>
          <a:xfrm>
            <a:off x="742121" y="544286"/>
            <a:ext cx="111304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and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DA7BFB-1F5A-2ED1-2DA6-19FC2D36DE0C}"/>
              </a:ext>
            </a:extLst>
          </p:cNvPr>
          <p:cNvSpPr txBox="1"/>
          <p:nvPr/>
        </p:nvSpPr>
        <p:spPr>
          <a:xfrm>
            <a:off x="478296" y="1587022"/>
            <a:ext cx="944320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 1: Trainer Over-Talks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trainer dominates discussion and leaves little room for learner participation.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Ineffective feedback: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“You talk too much.”</a:t>
            </a:r>
            <a:endParaRPr lang="en-US" sz="2800" b="0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Effective SBI feedback: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“In the group exercise (Situation), you answered most of the questions yourself (Behavior), which reduced learner participation (Impact). To increase engagement, consider using prompts or redirecting questions back to participants.”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51AA8A-71EE-9EE5-79EF-F8161C9D6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851" y="2656258"/>
            <a:ext cx="2969038" cy="296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7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B6470-5E97-DFD8-95B9-AE4C762FD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F8E7839-6FAA-1A93-D535-B334F2C90CD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852B16-01A3-33E3-B25E-952EBC754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777D2E7-29E4-B0BF-97D3-047F5000926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77AC18-2B65-5F1C-A3F2-ED2D3C042B2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AAB8CB-97EC-669C-46C4-682C58906BAD}"/>
              </a:ext>
            </a:extLst>
          </p:cNvPr>
          <p:cNvSpPr txBox="1"/>
          <p:nvPr/>
        </p:nvSpPr>
        <p:spPr>
          <a:xfrm>
            <a:off x="742121" y="544286"/>
            <a:ext cx="111304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and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455472-6DBF-0E41-FC0A-3BC2D347B344}"/>
              </a:ext>
            </a:extLst>
          </p:cNvPr>
          <p:cNvSpPr txBox="1"/>
          <p:nvPr/>
        </p:nvSpPr>
        <p:spPr>
          <a:xfrm>
            <a:off x="6163719" y="1638169"/>
            <a:ext cx="794582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 2: Trainer Struggles With Questions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COIN Example:</a:t>
            </a:r>
            <a:endParaRPr lang="en-US" sz="2800" b="0" dirty="0">
              <a:effectLst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Context: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During the Q&amp;A portion…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Observation: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You appeared uncertain when learners asked process-based questions…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Impact: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Learners seemed less confident in the content…</a:t>
            </a:r>
          </a:p>
          <a:p>
            <a:pPr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Next Steps: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Let’s plan a knowledge-refresh and create sample Q&amp;A banks for you to practice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FF5760-EA0C-6FF0-58A8-32F2D57C0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318" y="1978560"/>
            <a:ext cx="4318081" cy="431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09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31B3C-A630-BF8A-8DF6-21360C4DA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DE5427A-D12A-1C12-4A28-C107A3F9E4F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4A5D9A-62FA-1AC5-C645-892BFEBDC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2DA000A-AD6E-5B13-147A-920E54EB594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239010-230D-B94C-D7E4-D1F1181243C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1CA253-CF1A-9DC4-234B-4501DC069895}"/>
              </a:ext>
            </a:extLst>
          </p:cNvPr>
          <p:cNvSpPr txBox="1"/>
          <p:nvPr/>
        </p:nvSpPr>
        <p:spPr>
          <a:xfrm>
            <a:off x="338729" y="1689562"/>
            <a:ext cx="867914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Real-Time Feedback Reconstruction</a:t>
            </a:r>
            <a:endParaRPr lang="en-US" sz="2800" b="1" dirty="0">
              <a:effectLst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Watch a trainer-delivery sample (provided in platform).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5 observable behaviors.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Rewrite unstructured feedback into the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SBI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or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COIN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model.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Draft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two-minute feedback script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you would deliver.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Submit your script for automated and instructor review.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939ADE-20C1-B4B1-2464-0373DF35B8FC}"/>
              </a:ext>
            </a:extLst>
          </p:cNvPr>
          <p:cNvSpPr txBox="1"/>
          <p:nvPr/>
        </p:nvSpPr>
        <p:spPr>
          <a:xfrm>
            <a:off x="709790" y="571618"/>
            <a:ext cx="106574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E5524F-41F8-CC8F-8758-B7DFDC09D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3089" y="2741573"/>
            <a:ext cx="3803431" cy="197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2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B1C06-054C-DC7A-EBD7-1D5A1E7E7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338C9B7-B1AD-9C5D-BC73-0803351EB6D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61A3ED-15DF-6DA2-E391-00E16A96D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1DFF704-FC12-D3CA-3A6D-47C7331FC643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CBCAA3-684F-9E51-3A3B-7F5429C0563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5F12A8-A333-A94F-0AC7-3C2A0DF8CD8A}"/>
              </a:ext>
            </a:extLst>
          </p:cNvPr>
          <p:cNvSpPr txBox="1"/>
          <p:nvPr/>
        </p:nvSpPr>
        <p:spPr>
          <a:xfrm>
            <a:off x="4895423" y="1698754"/>
            <a:ext cx="9396248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makes giving feedback uncomfortable for you?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does your personal communication style affect how you deliver feedback?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model (SBI, AID, COIN) feels natural to you and why?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Think of a trainer you coached before—how could your feedback have been more developmental?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2BF073-128D-3DBE-19C9-AE449DA58F69}"/>
              </a:ext>
            </a:extLst>
          </p:cNvPr>
          <p:cNvSpPr txBox="1"/>
          <p:nvPr/>
        </p:nvSpPr>
        <p:spPr>
          <a:xfrm>
            <a:off x="1135117" y="494863"/>
            <a:ext cx="107836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8D1894-A12A-FFCA-E794-C03F0300BA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931" y="2044562"/>
            <a:ext cx="2356669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8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3777A-9795-69B7-E3B9-334B72054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72739C9-78D2-7613-75F5-A6EE12C5DE6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B56B48-3C70-19F7-7705-EDCE304F0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2FDB41C-6B7A-F013-C439-39FE1A27475E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32AD88-8F15-FD53-CCF1-232D73D559C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748D1D-227B-05FA-874D-6CE9BBCB7DA4}"/>
              </a:ext>
            </a:extLst>
          </p:cNvPr>
          <p:cNvSpPr txBox="1"/>
          <p:nvPr/>
        </p:nvSpPr>
        <p:spPr>
          <a:xfrm>
            <a:off x="582469" y="1698754"/>
            <a:ext cx="857406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Task</a:t>
            </a:r>
            <a:endParaRPr lang="en-US" sz="2800" b="1" dirty="0">
              <a:effectLst/>
            </a:endParaRP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Using the provided observation checklist:</a:t>
            </a:r>
            <a:endParaRPr lang="en-US" sz="2800" b="0" dirty="0">
              <a:effectLst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Watch a recorded training session.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 a structured feedback report using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SBI or COIN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Provide three reinforcement points and one development point.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Propose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30-day training improvement plan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for the trainer.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393583-A9FB-4F6D-25A2-6D1668059575}"/>
              </a:ext>
            </a:extLst>
          </p:cNvPr>
          <p:cNvSpPr txBox="1"/>
          <p:nvPr/>
        </p:nvSpPr>
        <p:spPr>
          <a:xfrm>
            <a:off x="709790" y="521367"/>
            <a:ext cx="98376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Assessment &amp;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8D8299-ED4D-C943-E819-287F579F9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3831" y="1442709"/>
            <a:ext cx="3268389" cy="326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97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C3C8E-D78C-A7B3-C3A0-748468C0A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21E5D4B-EFEC-542B-AB90-4D58216E46D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33866F-E713-1075-39B8-9B1CDDCD6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D42192E-E32C-1556-B8E5-654F4BC4411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29B3E8-31DD-50B7-9870-2A76289AC3C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018351-8684-B0E4-1F97-463320DC6B41}"/>
              </a:ext>
            </a:extLst>
          </p:cNvPr>
          <p:cNvSpPr txBox="1"/>
          <p:nvPr/>
        </p:nvSpPr>
        <p:spPr>
          <a:xfrm>
            <a:off x="709790" y="521367"/>
            <a:ext cx="98376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Assessment &amp;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1749918-C597-1348-FAC8-9E89B99696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515280"/>
              </p:ext>
            </p:extLst>
          </p:nvPr>
        </p:nvGraphicFramePr>
        <p:xfrm>
          <a:off x="1119178" y="2222479"/>
          <a:ext cx="12801432" cy="4414520"/>
        </p:xfrm>
        <a:graphic>
          <a:graphicData uri="http://schemas.openxmlformats.org/drawingml/2006/table">
            <a:tbl>
              <a:tblPr/>
              <a:tblGrid>
                <a:gridCol w="2847039">
                  <a:extLst>
                    <a:ext uri="{9D8B030D-6E8A-4147-A177-3AD203B41FA5}">
                      <a16:colId xmlns:a16="http://schemas.microsoft.com/office/drawing/2014/main" val="413516559"/>
                    </a:ext>
                  </a:extLst>
                </a:gridCol>
                <a:gridCol w="4547069">
                  <a:extLst>
                    <a:ext uri="{9D8B030D-6E8A-4147-A177-3AD203B41FA5}">
                      <a16:colId xmlns:a16="http://schemas.microsoft.com/office/drawing/2014/main" val="3579441463"/>
                    </a:ext>
                  </a:extLst>
                </a:gridCol>
                <a:gridCol w="2703662">
                  <a:extLst>
                    <a:ext uri="{9D8B030D-6E8A-4147-A177-3AD203B41FA5}">
                      <a16:colId xmlns:a16="http://schemas.microsoft.com/office/drawing/2014/main" val="886749314"/>
                    </a:ext>
                  </a:extLst>
                </a:gridCol>
                <a:gridCol w="2703662">
                  <a:extLst>
                    <a:ext uri="{9D8B030D-6E8A-4147-A177-3AD203B41FA5}">
                      <a16:colId xmlns:a16="http://schemas.microsoft.com/office/drawing/2014/main" val="2881401924"/>
                    </a:ext>
                  </a:extLst>
                </a:gridCol>
              </a:tblGrid>
              <a:tr h="488950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Criteria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Excellent (Mastery)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Competent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Needs Development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8789965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Observation Accuracy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Behavior-based, objective, aligned to model</a:t>
                      </a:r>
                      <a:endParaRPr lang="en-US" sz="24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Mostly objective</a:t>
                      </a:r>
                      <a:endParaRPr lang="en-US" sz="24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Vague or subjective</a:t>
                      </a:r>
                      <a:endParaRPr lang="en-US" sz="24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61698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Feedback Structure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Clear use of SBI/COIN/AID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Partial structure</a:t>
                      </a:r>
                      <a:endParaRPr lang="en-US" sz="24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 structure</a:t>
                      </a:r>
                      <a:endParaRPr lang="en-US" sz="24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322945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Development Plan</a:t>
                      </a:r>
                      <a:endParaRPr lang="en-US" sz="24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Strategic, scalable, actionable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Some actionable steps</a:t>
                      </a:r>
                      <a:endParaRPr lang="en-US" sz="24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Unclear or unrealistic</a:t>
                      </a:r>
                      <a:endParaRPr lang="en-US" sz="24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1058325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Communication Tone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Supportive, neutral, coaching-based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Generally professional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Critical or defensive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040281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D44134BD-44DF-7B58-27B6-885065EAF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790" y="1529982"/>
            <a:ext cx="943399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Mastery requires scoring “Excellent” in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all four criteria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75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4D848-DD7F-3BCD-1DBC-8E46D87E9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51B1444-3AF5-80A7-8932-D593EACAE8B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5C73B9-FF04-D787-6C3A-31F1E18A4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B108B75-ECD3-E9FB-876D-AF0C67FDC43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01AA35-AED4-BD48-F6A4-7CD328C4115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389417-F554-B035-F27B-37D4F5CD391F}"/>
              </a:ext>
            </a:extLst>
          </p:cNvPr>
          <p:cNvSpPr txBox="1"/>
          <p:nvPr/>
        </p:nvSpPr>
        <p:spPr>
          <a:xfrm>
            <a:off x="5370538" y="1852185"/>
            <a:ext cx="928589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is a developmental tool, not an evaluation tool.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best feedback is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specific, structured, and supportive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models such as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SBI, AID, COIN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to remove emotion and focus on behaviors.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shift from “judging performance” to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 performance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Consistent, high-quality feedback accelerates trainer excellence and elevates the entire learning ecosystem.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98B53C-AAD0-E925-DE1D-A5A5EA9F6E6B}"/>
              </a:ext>
            </a:extLst>
          </p:cNvPr>
          <p:cNvSpPr txBox="1"/>
          <p:nvPr/>
        </p:nvSpPr>
        <p:spPr>
          <a:xfrm>
            <a:off x="993228" y="660662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11B226-9C5D-FDC1-48DE-080EB17B9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90" y="2454408"/>
            <a:ext cx="3858899" cy="287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55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C26A7-E48D-27B5-C089-9974D397D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E0DAAF0-04A3-F973-6098-76CA0A909A8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1AEBD9-6429-DAEA-DF95-DA224BE02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0EC4A9-3BB1-359A-3980-82FB06C0F030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B533E8-D9D9-10DE-AA6A-7811DEDE290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EB80BA-0BE0-319E-0A11-E594A4D409CF}"/>
              </a:ext>
            </a:extLst>
          </p:cNvPr>
          <p:cNvSpPr txBox="1"/>
          <p:nvPr/>
        </p:nvSpPr>
        <p:spPr>
          <a:xfrm>
            <a:off x="564507" y="2028674"/>
            <a:ext cx="877626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Feedback Conversation Script Template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SBI &amp; COIN Feedback Worksheet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Performance Observation Checklist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30-Day Development Plan Template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Constructive Feedback Planning Guide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Difficult Feedback Script Examples</a:t>
            </a:r>
          </a:p>
          <a:p>
            <a:pPr rtl="0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These resources support immediate real-world application in both virtual and in-person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b="0" dirty="0">
                <a:effectLst/>
              </a:rPr>
            </a:br>
            <a:br>
              <a:rPr lang="en-US" sz="2800" b="0" dirty="0">
                <a:effectLst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F11D43-18E2-BB8E-1AA3-9E85E44FF99D}"/>
              </a:ext>
            </a:extLst>
          </p:cNvPr>
          <p:cNvSpPr txBox="1"/>
          <p:nvPr/>
        </p:nvSpPr>
        <p:spPr>
          <a:xfrm>
            <a:off x="772850" y="720463"/>
            <a:ext cx="105152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FCE02D-F299-40FE-98BD-98193B9D3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0770" y="1727637"/>
            <a:ext cx="4430210" cy="443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68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31DD8-EC10-E85F-DCFB-7E9394D53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C0DABC9-9061-180A-4C15-0D4B92875B8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40CF51-4088-1BF8-3778-7D0B18531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B85A00F-0344-327C-6C58-C85AE8290AFE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6A0242-CF81-C4F6-0DE2-DF4A41044DA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9D5040-B7F9-69FF-6A21-8B2D87264DA8}"/>
              </a:ext>
            </a:extLst>
          </p:cNvPr>
          <p:cNvSpPr txBox="1"/>
          <p:nvPr/>
        </p:nvSpPr>
        <p:spPr>
          <a:xfrm>
            <a:off x="709790" y="459076"/>
            <a:ext cx="1415709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2: COACHING &amp; DEVELOPING TRAINERS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450D5F-569D-5761-4FB7-7878DC3428F7}"/>
              </a:ext>
            </a:extLst>
          </p:cNvPr>
          <p:cNvSpPr txBox="1"/>
          <p:nvPr/>
        </p:nvSpPr>
        <p:spPr>
          <a:xfrm>
            <a:off x="532085" y="1425983"/>
            <a:ext cx="10472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4: Building Trainer Confidence and Competence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05C0C7-87A9-0FED-E5B7-1B52364E8302}"/>
              </a:ext>
            </a:extLst>
          </p:cNvPr>
          <p:cNvSpPr txBox="1"/>
          <p:nvPr/>
        </p:nvSpPr>
        <p:spPr>
          <a:xfrm>
            <a:off x="5918328" y="2307842"/>
            <a:ext cx="7296542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“Confidence comes from competence, and competence is built through consistent, structured, intentional practice.”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Professional Development Maxim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Thought-provoking question: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If your trainees trust you to guide their learning journey, what skills must you demonstrate—consistently—to earn that trust?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408DED-9011-1CB5-2365-D5C22746DB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9477" y="3425772"/>
            <a:ext cx="361950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5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12519-8108-E953-D683-020D23480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F7A0356-F9D4-B07E-B891-6950591EC78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7CC84A-869A-2020-5122-650329AE6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7D269FE-5A72-C995-7226-38D7CAA8291B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1DB6B8-E93A-9C2A-9B86-CA621CE20F0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80825D-9456-8EE8-A211-C39AADFA9B71}"/>
              </a:ext>
            </a:extLst>
          </p:cNvPr>
          <p:cNvSpPr txBox="1"/>
          <p:nvPr/>
        </p:nvSpPr>
        <p:spPr>
          <a:xfrm>
            <a:off x="709791" y="2321062"/>
            <a:ext cx="660540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implement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personalized confidence-building and competence-development strategies for trainers, using coaching techniques and evidence-based learning science principles.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AB3A3F-82F1-AB5C-C56E-4F8554E7AC7D}"/>
              </a:ext>
            </a:extLst>
          </p:cNvPr>
          <p:cNvSpPr txBox="1"/>
          <p:nvPr/>
        </p:nvSpPr>
        <p:spPr>
          <a:xfrm>
            <a:off x="868900" y="544286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Learning Objective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09C8E4-95E0-F6FB-59D8-FE39BC132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301" y="2618637"/>
            <a:ext cx="4175043" cy="286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7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D3FBD-0523-71FC-25F2-C9FE0D93D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61C9A60-8E83-A10B-7966-C1DBD15AF1F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A56541-D3C8-940A-6B4A-A6F774810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E10550-C9B0-ED81-4F8C-7EBDDFE383FC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14AB91-E6D1-0A32-91B9-902F0552118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50CD21-AF7B-95AD-814E-2CD59188F41C}"/>
              </a:ext>
            </a:extLst>
          </p:cNvPr>
          <p:cNvSpPr txBox="1"/>
          <p:nvPr/>
        </p:nvSpPr>
        <p:spPr>
          <a:xfrm>
            <a:off x="5364796" y="1991141"/>
            <a:ext cx="854491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Even the most knowledgeable trainer may fail in the classroom if they lack confidence. Similarly, confidence without competence leads to weak delivery, misinformation, or inability to transfer skills.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Master Trainer must be able to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coach trainers</a:t>
            </a:r>
            <a:r>
              <a:rPr lang="en-US" sz="2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 both dimensions, creating a balanced, reliable, high-performing talent pipeline.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3C128-1358-FF49-E6E7-AD70E5643418}"/>
              </a:ext>
            </a:extLst>
          </p:cNvPr>
          <p:cNvSpPr txBox="1"/>
          <p:nvPr/>
        </p:nvSpPr>
        <p:spPr>
          <a:xfrm>
            <a:off x="742121" y="521367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698423-F54A-5C25-3910-D23091380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173" y="2533006"/>
            <a:ext cx="2319284" cy="266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0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166DB-6F88-5A1E-DC29-FF77BBF48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2E0B3F0-2673-0CBE-23D2-E12D80061BE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5EF207-CC9A-A76A-7D41-3554BEF74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938B63B-5B64-79E8-2906-47C56E949FC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AFC99F-FD3F-A6E9-259E-FA4F1E95630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ACE86F-BDB8-B1FC-0C3D-19257409B75C}"/>
              </a:ext>
            </a:extLst>
          </p:cNvPr>
          <p:cNvSpPr txBox="1"/>
          <p:nvPr/>
        </p:nvSpPr>
        <p:spPr>
          <a:xfrm>
            <a:off x="863278" y="592879"/>
            <a:ext cx="11950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206AD1-1608-E19E-C23E-A09AC6C9BE7B}"/>
              </a:ext>
            </a:extLst>
          </p:cNvPr>
          <p:cNvSpPr txBox="1"/>
          <p:nvPr/>
        </p:nvSpPr>
        <p:spPr>
          <a:xfrm>
            <a:off x="709790" y="1930272"/>
            <a:ext cx="12836956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Organizations depend on confident, competent trainers to: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Strengthen learning culture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Improve performance outcomes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Increase learner engagement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Reduce training errors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Build credibility and trust in L&amp;D functions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When you master coaching for confidence and competence, you elevate your impact from trainer to transformation catalyst.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470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C85BD-3245-EE25-F446-718F83358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CC2CDC3-FF8F-E643-8267-47E77E6A707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FAD6BA-577C-181D-10CE-7F29BF8BA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D26CEA2-75E5-599C-3E29-D16E6402C845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24A6AA-FC15-AD56-AF7E-32A8819DE9C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B406F0-7444-7473-C3A0-8891F6A8E97B}"/>
              </a:ext>
            </a:extLst>
          </p:cNvPr>
          <p:cNvSpPr txBox="1"/>
          <p:nvPr/>
        </p:nvSpPr>
        <p:spPr>
          <a:xfrm>
            <a:off x="742121" y="542537"/>
            <a:ext cx="11950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3CAC15-E136-7E0A-8929-A1FBCCFA0B76}"/>
              </a:ext>
            </a:extLst>
          </p:cNvPr>
          <p:cNvSpPr txBox="1"/>
          <p:nvPr/>
        </p:nvSpPr>
        <p:spPr>
          <a:xfrm>
            <a:off x="6867723" y="1804837"/>
            <a:ext cx="8103475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What Is Trainer Confidence?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confidence is the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internal belief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in one’s ability to deliver learning effectively.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It is influenced by: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Psychological safety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Experience and exposure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Preparation quality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Mastery of subject and facilitation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Ability to manage uncertainty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1AEB5E-6850-418F-94E0-11C404172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4661" y="1876727"/>
            <a:ext cx="4643142" cy="461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2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87E96-A213-C063-B344-82CD272E8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7CD65F1-B2FD-A6D9-FF60-56A66FF2C53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6990CF-502A-92DF-E0BE-18FF0888E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54461A7-C167-3847-6526-01B7B762C400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4EA63F-9DEF-2B66-EA0F-F577C9303D1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F25B6C-9967-A051-1DFF-9970A8F7B8CB}"/>
              </a:ext>
            </a:extLst>
          </p:cNvPr>
          <p:cNvSpPr txBox="1"/>
          <p:nvPr/>
        </p:nvSpPr>
        <p:spPr>
          <a:xfrm>
            <a:off x="742121" y="467869"/>
            <a:ext cx="11950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6B0246-556B-D612-F8BF-8BDBA12E9FAF}"/>
              </a:ext>
            </a:extLst>
          </p:cNvPr>
          <p:cNvSpPr txBox="1"/>
          <p:nvPr/>
        </p:nvSpPr>
        <p:spPr>
          <a:xfrm>
            <a:off x="709790" y="2002851"/>
            <a:ext cx="8235337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Deep dive: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Confidence grows through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progressive mastery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not motivational pep talks. Evidence-based confidence building involves: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Repetition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Reflection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loops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Exposure to challenge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Skills reinforcement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066C3F-8B96-1C39-5BA8-F8108FE77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0303" y="2412602"/>
            <a:ext cx="4820307" cy="321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50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0C95C-A58C-7954-2E26-266F4345B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8EA4D07-D06F-0C0D-4FA3-FFAE957E227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C46E5F-0095-EC05-6052-B0E47ABC8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85CD6BB-2DA8-1460-C2F4-E723ED99E79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F36075-4EAA-6A58-FFE8-F8968E7543E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EE61D1-2FE2-643B-A4C3-9BCE2B30578D}"/>
              </a:ext>
            </a:extLst>
          </p:cNvPr>
          <p:cNvSpPr txBox="1"/>
          <p:nvPr/>
        </p:nvSpPr>
        <p:spPr>
          <a:xfrm>
            <a:off x="742121" y="488739"/>
            <a:ext cx="11950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BDA3A4-1239-1405-5392-1FC825AF2F67}"/>
              </a:ext>
            </a:extLst>
          </p:cNvPr>
          <p:cNvSpPr txBox="1"/>
          <p:nvPr/>
        </p:nvSpPr>
        <p:spPr>
          <a:xfrm>
            <a:off x="6087865" y="1963124"/>
            <a:ext cx="8542535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What Is Trainer Competence?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competence is the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observable ability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to perform training tasks at a high standard.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It includes: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Instructional design capability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Facilitation mastery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literacy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Classroom management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technology proficiency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AF6DF-53F4-AC93-792D-AF62A71427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952" y="2618531"/>
            <a:ext cx="3853027" cy="271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8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423B7-5C1D-255F-2540-6DB30750D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47DE439-F8D3-7482-5084-9B6BF1C63A2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3A4E83-12D4-7FE1-52B1-9CFF16356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CEF9799-A8D9-3DE2-0A57-F48A84B6D024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82E92F-5BC8-8EE4-91E9-716DE8555BF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F4AACA-9A14-AABC-445A-960724241C1F}"/>
              </a:ext>
            </a:extLst>
          </p:cNvPr>
          <p:cNvSpPr txBox="1"/>
          <p:nvPr/>
        </p:nvSpPr>
        <p:spPr>
          <a:xfrm>
            <a:off x="709790" y="446475"/>
            <a:ext cx="11950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0210EE-118F-426C-7151-24C6E19EDDF3}"/>
              </a:ext>
            </a:extLst>
          </p:cNvPr>
          <p:cNvSpPr txBox="1"/>
          <p:nvPr/>
        </p:nvSpPr>
        <p:spPr>
          <a:xfrm>
            <a:off x="606075" y="1683365"/>
            <a:ext cx="7346730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is developed through a structured cycle:</a:t>
            </a:r>
            <a:endParaRPr lang="en-US" sz="2800" b="0" dirty="0">
              <a:effectLst/>
            </a:endParaRPr>
          </a:p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Practice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Reflection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Refinement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demonstration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8DE1D0-B4DB-42D9-A7F8-82EABA287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6759" y="1486950"/>
            <a:ext cx="4880782" cy="488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5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7F76C-6727-6802-6675-D2A9AB74F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8E09C87-6CB4-C6FE-5FE2-878E05D5705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87D657-5F31-EFD8-84C9-ECC1599A3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F31DF80-63FA-00E2-44E8-48599E20DF20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4BA9DD-B5D6-99A5-4D56-FAAA7B5C39C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66B92A-4C7B-DFFE-9C4F-C4AC702AFA96}"/>
              </a:ext>
            </a:extLst>
          </p:cNvPr>
          <p:cNvSpPr txBox="1"/>
          <p:nvPr/>
        </p:nvSpPr>
        <p:spPr>
          <a:xfrm>
            <a:off x="930166" y="508422"/>
            <a:ext cx="11950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A0D3E6-56F3-3BFA-709B-2276D4A59675}"/>
              </a:ext>
            </a:extLst>
          </p:cNvPr>
          <p:cNvSpPr txBox="1"/>
          <p:nvPr/>
        </p:nvSpPr>
        <p:spPr>
          <a:xfrm>
            <a:off x="6211614" y="1883705"/>
            <a:ext cx="8418786" cy="5806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The Confidence–Competence Loop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Confidence and competence reinforce one another.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When competence goes up → confidence increases.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When confidence increases → performance quality improves → competence deepens.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Master Trainer designs interventions to strengthen both simultaneously.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385266-27C7-9CDD-DE3D-35DD53CCC7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1464" y="2824162"/>
            <a:ext cx="361950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09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A4714-88A7-64D7-BBB3-E677E06E8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AD7774C-E039-676A-598F-F42F9742746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7AE102-9FCF-9E8D-158E-B07658415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0A35B3-FCCD-65FF-E4E2-1FC8168180B5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AE3593-0676-7F74-92F1-7B4B67EBCDC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EB0757-9995-9949-FFC8-F347E9B06765}"/>
              </a:ext>
            </a:extLst>
          </p:cNvPr>
          <p:cNvSpPr txBox="1"/>
          <p:nvPr/>
        </p:nvSpPr>
        <p:spPr>
          <a:xfrm>
            <a:off x="742120" y="483882"/>
            <a:ext cx="118860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6ED8B4-9D95-299C-00B2-545B2788EC14}"/>
              </a:ext>
            </a:extLst>
          </p:cNvPr>
          <p:cNvSpPr txBox="1"/>
          <p:nvPr/>
        </p:nvSpPr>
        <p:spPr>
          <a:xfrm>
            <a:off x="583324" y="1518279"/>
            <a:ext cx="7079117" cy="6006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Coaching Techniques for Developing Trainers</a:t>
            </a:r>
            <a:endParaRPr lang="en-US" sz="2800" b="1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Skill Mapping</a:t>
            </a:r>
            <a:r>
              <a:rPr lang="en-US" sz="2800" b="1" dirty="0"/>
              <a:t>: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gaps by analyzing observable behavior vs expected standards.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Capability Stretching</a:t>
            </a:r>
            <a:r>
              <a:rPr lang="en-US" sz="2800" b="1" dirty="0"/>
              <a:t>: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Provide progressively challenging tasks to expand capability.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c. Scaffolded Practice</a:t>
            </a:r>
            <a:r>
              <a:rPr lang="en-US" sz="2800" b="1" dirty="0"/>
              <a:t>: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Break complex training tasks into manageable chunks.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153F68-C8EC-2C70-1636-03354C4AE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8499" y="2655125"/>
            <a:ext cx="4699521" cy="357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57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E4EFE-F43F-0E74-46B5-83F2FC22C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6470E67-EB9B-E744-14E8-F75B7B7393B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E7E07C-A986-D03A-26A4-90711FE58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2EFA8F0-8569-C03F-EF19-068BB05D8CDA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97F3A1-F733-3D88-9D00-D086D0877E4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87C09A-D5F1-A233-6AE6-829A149B24C7}"/>
              </a:ext>
            </a:extLst>
          </p:cNvPr>
          <p:cNvSpPr txBox="1"/>
          <p:nvPr/>
        </p:nvSpPr>
        <p:spPr>
          <a:xfrm>
            <a:off x="709790" y="400931"/>
            <a:ext cx="11950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96438B-4769-59ED-0767-2C1380B57F33}"/>
              </a:ext>
            </a:extLst>
          </p:cNvPr>
          <p:cNvSpPr txBox="1"/>
          <p:nvPr/>
        </p:nvSpPr>
        <p:spPr>
          <a:xfrm>
            <a:off x="7477246" y="1042736"/>
            <a:ext cx="6814425" cy="6560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d. Modeling and Demonstration</a:t>
            </a:r>
            <a:r>
              <a:rPr lang="en-US" sz="2800" b="1" dirty="0"/>
              <a:t>: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 demonstrates a technique first before the trainer practices.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e. Micro-Feedback</a:t>
            </a:r>
            <a:r>
              <a:rPr lang="en-US" sz="2800" b="1" dirty="0"/>
              <a:t>: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Small, specific, and immediate feedback for rapid adaptation.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f. Guided Reflection</a:t>
            </a:r>
            <a:r>
              <a:rPr lang="en-US" sz="2800" b="1" dirty="0"/>
              <a:t>: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structured reflection to deepen awareness.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g. Confidence Anchoring</a:t>
            </a:r>
            <a:r>
              <a:rPr lang="en-US" sz="2800" b="1" dirty="0"/>
              <a:t>: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Help trainers identify past successes and transfer them to new contexts.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1DC8EB-D695-4504-B461-FC5A0E9C4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6018" y="2824816"/>
            <a:ext cx="5715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7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21B65-75B2-5D3A-52B8-479CE0679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93393D0-F00E-407E-361B-E2A14A8996C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BE8C2C-CD75-6004-D916-B9367B2C9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4606DBA-C3AC-1F3D-FF74-E3BB37518455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1C4E75-41EE-EC60-7377-23944027681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7EA9DD-8453-B890-3536-E561F67949E2}"/>
              </a:ext>
            </a:extLst>
          </p:cNvPr>
          <p:cNvSpPr txBox="1"/>
          <p:nvPr/>
        </p:nvSpPr>
        <p:spPr>
          <a:xfrm>
            <a:off x="742121" y="507918"/>
            <a:ext cx="100741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Examples and Case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515B6B-737B-FE13-C296-FAB42708597E}"/>
              </a:ext>
            </a:extLst>
          </p:cNvPr>
          <p:cNvSpPr txBox="1"/>
          <p:nvPr/>
        </p:nvSpPr>
        <p:spPr>
          <a:xfrm>
            <a:off x="520760" y="1168501"/>
            <a:ext cx="7326875" cy="7222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 1: The Knowledgeable but Nervous Trainer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Maria knows her content thoroughly but shakes when answering questions.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Observe her session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Master Trainer would: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guided reflection to explore root causes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Provide exposure to low-risk Q&amp;A practice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Reinforce success through micro-wins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modeling to demonstrate effective responses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312007-FBF0-4F70-B1EB-D30F207B0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8395" y="1385918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9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4DCAC-2E7D-72A4-016E-D3312921C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54D333C-3BB4-C4C1-1F18-6189C7798A3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E6B78D-B427-88FA-6181-F60AFDEAE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EABDA23-2A23-CA65-74D7-8BDA514E5651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FEB586-424F-5067-C98E-8D8B60FC199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3E4F14-7F3B-6C46-D2B9-27615A86CCC0}"/>
              </a:ext>
            </a:extLst>
          </p:cNvPr>
          <p:cNvSpPr txBox="1"/>
          <p:nvPr/>
        </p:nvSpPr>
        <p:spPr>
          <a:xfrm>
            <a:off x="742121" y="481918"/>
            <a:ext cx="100741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Examples and Case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DD98DC-B7C1-CA17-1FD5-DF69196EB4B6}"/>
              </a:ext>
            </a:extLst>
          </p:cNvPr>
          <p:cNvSpPr txBox="1"/>
          <p:nvPr/>
        </p:nvSpPr>
        <p:spPr>
          <a:xfrm>
            <a:off x="6805658" y="1697872"/>
            <a:ext cx="8021256" cy="5775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 2: The Confident but Underperforming Trainer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Tunde presents confidently but lacks structure and accuracy.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Master Trainer would: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Conduct a capability assessment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Build a skill-improvement plan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Demonstrate proper lesson planning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Assign scaffolded practice tasks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Implement a competency rubric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1F99E1-D61B-4411-B196-B070FB5F10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6015" y="2165912"/>
            <a:ext cx="5135072" cy="389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04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E848A-9D3B-5A9A-B2E2-6CB09F09F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E6609AE-9E9F-E219-C793-18C23A84C15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608E29-620E-67CC-49F2-9425DD674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0E83960-7ED1-66C5-92F0-84B137AFE71A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E5C5B1-FED5-E996-5C23-FE00BA58111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26E604-5006-55C9-5E38-2AEB052A5FA2}"/>
              </a:ext>
            </a:extLst>
          </p:cNvPr>
          <p:cNvSpPr txBox="1"/>
          <p:nvPr/>
        </p:nvSpPr>
        <p:spPr>
          <a:xfrm>
            <a:off x="982741" y="627237"/>
            <a:ext cx="112016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and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65D760-02B1-98E4-E8BA-43EF53FCBB22}"/>
              </a:ext>
            </a:extLst>
          </p:cNvPr>
          <p:cNvSpPr txBox="1"/>
          <p:nvPr/>
        </p:nvSpPr>
        <p:spPr>
          <a:xfrm>
            <a:off x="982741" y="1676674"/>
            <a:ext cx="7346730" cy="4175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Trainer Confidence Framework (T-CF)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four-part confidence coaching structure: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Preparation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Familiarity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Exposure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D8C60D-4D92-F70F-9583-DE940D7CA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7433" y="1915908"/>
            <a:ext cx="3911878" cy="521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3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3F161-7E56-9FF6-7B15-3461B6443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ABDBA5F-34BE-C2BE-4EE7-EF2561CC076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289299-BEC0-F547-6CC6-8EC4E64F4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5E9F5F3-0EA2-D00B-FEFD-FDF83DDBAC51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93BB07-CF62-DE6C-AFB1-51911DAADEF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FB2852-5F92-9D27-C456-911CA7DA43BF}"/>
              </a:ext>
            </a:extLst>
          </p:cNvPr>
          <p:cNvSpPr txBox="1"/>
          <p:nvPr/>
        </p:nvSpPr>
        <p:spPr>
          <a:xfrm>
            <a:off x="742121" y="448665"/>
            <a:ext cx="112016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and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77DE9C-E7C6-E43C-CAEB-CDFDF19FD85F}"/>
              </a:ext>
            </a:extLst>
          </p:cNvPr>
          <p:cNvSpPr txBox="1"/>
          <p:nvPr/>
        </p:nvSpPr>
        <p:spPr>
          <a:xfrm>
            <a:off x="6061922" y="1635648"/>
            <a:ext cx="8574066" cy="6181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3-Level Coaching Intervention Model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1: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Skill acquisition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2: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Skill application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3: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Skill integration and autonomy</a:t>
            </a:r>
          </a:p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Trainer Growth Plan Template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 Gap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Development Strategy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Practice Task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Evidence of Competence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Timeline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 Notes</a:t>
            </a: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2CC5F5-A33B-1054-AC05-D329B050A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671" y="2140015"/>
            <a:ext cx="3526375" cy="438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90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58410-7279-28F1-3F91-8268968CB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673CB90-EF0B-BA6F-D495-BDCCFCAC968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410AB9-1C41-E04F-2AFE-C03DF9F86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ABEC3D0-47A8-2DEC-F062-3D60A912FBA6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DD1082-3503-6B64-8424-E9210E3ED2E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699BCE-851A-5B58-604E-A42681FE3B10}"/>
              </a:ext>
            </a:extLst>
          </p:cNvPr>
          <p:cNvSpPr txBox="1"/>
          <p:nvPr/>
        </p:nvSpPr>
        <p:spPr>
          <a:xfrm>
            <a:off x="742121" y="433307"/>
            <a:ext cx="103737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05FEE3-8101-B3B5-239D-AE1D67209A86}"/>
              </a:ext>
            </a:extLst>
          </p:cNvPr>
          <p:cNvSpPr txBox="1"/>
          <p:nvPr/>
        </p:nvSpPr>
        <p:spPr>
          <a:xfrm>
            <a:off x="467179" y="1843450"/>
            <a:ext cx="857406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dimension—confidence or competence—do you naturally coach more effectively? Why?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Think about a trainer you’ve coached. What specific behavior signaled a lack of confidence?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currently preventing your trainers from reaching high competence levels?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you integrate structured practice into your coaching routine?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E1A80A-0EED-8AB8-3FE2-5866BC293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8952" y="2172267"/>
            <a:ext cx="3958250" cy="395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5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C7980-B784-FF80-C90D-283534143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0AB0414-3887-FCCF-B181-424320BD296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CE504E-CBE5-725F-57DB-5A4A176F3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5BCD3AD-189F-7DCD-E249-03AD6651DA7E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4EB66B-CF26-BF50-E714-78A4BFE870C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07B1D6-B47D-E9B1-064F-9480024F6670}"/>
              </a:ext>
            </a:extLst>
          </p:cNvPr>
          <p:cNvSpPr txBox="1"/>
          <p:nvPr/>
        </p:nvSpPr>
        <p:spPr>
          <a:xfrm>
            <a:off x="6447099" y="1453432"/>
            <a:ext cx="7720314" cy="7068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Build a Trainer Confidence &amp; Competence Plan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one trainer you supervise.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 a one-page plan using this structure: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Trainer’s current strengths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Confidence gaps (observable)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Competence gaps (based on performance)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Interventions you will use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Practice opportunities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schedule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Metrics to observe improvement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204E93-3284-4D5F-2AB9-DAA7F32BE884}"/>
              </a:ext>
            </a:extLst>
          </p:cNvPr>
          <p:cNvSpPr txBox="1"/>
          <p:nvPr/>
        </p:nvSpPr>
        <p:spPr>
          <a:xfrm>
            <a:off x="1035135" y="435987"/>
            <a:ext cx="98692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A59216-FA2F-EBA0-8C8F-ACB7B4F80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724" y="2138847"/>
            <a:ext cx="4284378" cy="428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6E5D9-4732-5362-B16D-66FB569B6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CA4AB13-1588-F98B-2EF3-41A260214FB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060C69-85ED-B1BE-C6BB-B84EB1076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56322F5-8FF1-68B4-8723-0A04AD5C881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E69927-68B9-AC88-549E-48DECCC800D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7EF095-36DB-D255-0D63-7367BB5F6535}"/>
              </a:ext>
            </a:extLst>
          </p:cNvPr>
          <p:cNvSpPr txBox="1"/>
          <p:nvPr/>
        </p:nvSpPr>
        <p:spPr>
          <a:xfrm>
            <a:off x="709790" y="544286"/>
            <a:ext cx="88125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Assessment &amp;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5F284A-32EB-CBB1-97B1-30416478E860}"/>
              </a:ext>
            </a:extLst>
          </p:cNvPr>
          <p:cNvSpPr txBox="1"/>
          <p:nvPr/>
        </p:nvSpPr>
        <p:spPr>
          <a:xfrm>
            <a:off x="709791" y="1287498"/>
            <a:ext cx="8364762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Task: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Using a real or hypothetical trainer, design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three-week coaching intervention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that addresses confidence and competence simultaneously.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plan must include: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goals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Planned practice tasks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methods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Measurement indicators (Kirkpatrick Level 2 &amp; 3)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Expected performance outcomes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AB23EE-A6D7-AA36-6189-0BC31F7F4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3140" y="2328415"/>
            <a:ext cx="4743358" cy="357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77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50013-3955-FB41-B2FD-B58DFA4AE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B24577A-A750-8080-1DE1-46057D35C59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9A7BBC-1CE0-41E5-65EA-370000C60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02D0062-0BA6-9F36-5D34-F7298518168B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39D036-4BFF-CE07-653C-10DDB1E7281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E7500F-43CC-71C5-BAB8-2AAD412F6FF0}"/>
              </a:ext>
            </a:extLst>
          </p:cNvPr>
          <p:cNvSpPr txBox="1"/>
          <p:nvPr/>
        </p:nvSpPr>
        <p:spPr>
          <a:xfrm>
            <a:off x="709790" y="488805"/>
            <a:ext cx="88125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Assessment &amp;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C51C50-4677-4605-8A7A-E091930256A2}"/>
              </a:ext>
            </a:extLst>
          </p:cNvPr>
          <p:cNvSpPr txBox="1"/>
          <p:nvPr/>
        </p:nvSpPr>
        <p:spPr>
          <a:xfrm>
            <a:off x="6724891" y="2280944"/>
            <a:ext cx="6655443" cy="4327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Rubric (10 points):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Clarity and specificity (2)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Evidence-based approaches (2)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Integration of confidence &amp; competence strategies (2)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Practicality and feasibility (2)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Evaluation metrics (2)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2E9F23-D678-1179-A6D5-4F19BCDE1B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528" y="1919569"/>
            <a:ext cx="4327553" cy="432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57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F03CD-F32B-14D5-435B-C74F3CB19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67F2A70-A96F-B779-8EFD-5D30328E7FD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46B79-E2D5-BDF4-DE87-39E78790B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DC0B009-002A-2FE4-2129-111F61A656AD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21B036-F4A6-B077-ECEC-C3F313F6730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22493E-3D19-9F31-82FE-9E6FBDCC8125}"/>
              </a:ext>
            </a:extLst>
          </p:cNvPr>
          <p:cNvSpPr txBox="1"/>
          <p:nvPr/>
        </p:nvSpPr>
        <p:spPr>
          <a:xfrm>
            <a:off x="709790" y="1654389"/>
            <a:ext cx="7612407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Confidence and competence are interdependent, not isolated.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Trainers need structured coaching—not generic encouragement—to grow.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Competence is built through practice; confidence grows through evidence of success.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use intentional frameworks, reflective practice, and feedback loops.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ability to build both dimensions determines your impact as a trainer developer.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758108-627D-7A94-12CC-B717406B4B22}"/>
              </a:ext>
            </a:extLst>
          </p:cNvPr>
          <p:cNvSpPr txBox="1"/>
          <p:nvPr/>
        </p:nvSpPr>
        <p:spPr>
          <a:xfrm>
            <a:off x="742121" y="521367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7698E2-6735-1592-8E19-5C7E929A21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5506" y="2412123"/>
            <a:ext cx="3734034" cy="373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78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819D8-7BC5-FCB6-B90E-18C0106DD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F21497F-0425-E2D6-F821-5EC0E0F76F3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852664-9D4C-84F1-5813-FB354224A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2738F8-65D5-7F80-3643-FB81A1C36078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A3FADF-0F6A-9FFB-DEC3-66EAC400917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F00DEA-0987-D9F0-2D9F-E1DB862795FA}"/>
              </a:ext>
            </a:extLst>
          </p:cNvPr>
          <p:cNvSpPr txBox="1"/>
          <p:nvPr/>
        </p:nvSpPr>
        <p:spPr>
          <a:xfrm>
            <a:off x="7315200" y="1994512"/>
            <a:ext cx="6478760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Available in the program downloads: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Competence Rubric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Confidence-Building Reflection Sheet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Growth Plan Template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 Feedback Script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 Practice Assignment Template</a:t>
            </a:r>
          </a:p>
          <a:p>
            <a:br>
              <a:rPr lang="en-US" sz="2800" b="0" dirty="0">
                <a:effectLst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668D54-9118-DDF3-2C07-C8E4C98FAEAF}"/>
              </a:ext>
            </a:extLst>
          </p:cNvPr>
          <p:cNvSpPr txBox="1"/>
          <p:nvPr/>
        </p:nvSpPr>
        <p:spPr>
          <a:xfrm>
            <a:off x="742121" y="492963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975225-C704-4675-A59B-EC2CA2355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936" y="2453833"/>
            <a:ext cx="5469993" cy="364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22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55C5F-ACA6-BFAE-3EE0-34C5AA3F3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AC9C45A-1FBA-4248-94B2-C4573460E8B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A6ECEF-4503-BE21-045C-546E8FC24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2A16283-684F-5108-3BCD-444D074DF8C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D54F33-D1A4-E580-AEA4-913D1381123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4047B0-F38D-C57A-1F94-AE6A294748BE}"/>
              </a:ext>
            </a:extLst>
          </p:cNvPr>
          <p:cNvSpPr txBox="1"/>
          <p:nvPr/>
        </p:nvSpPr>
        <p:spPr>
          <a:xfrm>
            <a:off x="742121" y="440025"/>
            <a:ext cx="127466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3: Communication &amp; Facilitation Mastery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0AD2AE-80EC-2E9B-160C-1FE5F20DE66F}"/>
              </a:ext>
            </a:extLst>
          </p:cNvPr>
          <p:cNvSpPr txBox="1"/>
          <p:nvPr/>
        </p:nvSpPr>
        <p:spPr>
          <a:xfrm>
            <a:off x="280856" y="2116301"/>
            <a:ext cx="83399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Lesson 1: Advanced Facilitation Techniques</a:t>
            </a:r>
            <a:endParaRPr lang="en-US" sz="2800" b="1" dirty="0">
              <a:effectLst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AD6232-1BFB-F6F5-C01E-C33A75AFC4FD}"/>
              </a:ext>
            </a:extLst>
          </p:cNvPr>
          <p:cNvSpPr txBox="1"/>
          <p:nvPr/>
        </p:nvSpPr>
        <p:spPr>
          <a:xfrm>
            <a:off x="709790" y="2893713"/>
            <a:ext cx="692950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“Great facilitators don’t teach; they create the conditions where learning becomes inevitable.” – Adapted from Illich</a:t>
            </a:r>
            <a:endParaRPr lang="en-US" sz="2800" b="0" dirty="0">
              <a:effectLst/>
            </a:endParaRPr>
          </a:p>
          <a:p>
            <a:pPr>
              <a:buNone/>
            </a:pP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When learners leave your session, do they remember what you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said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—or what you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made them experience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?</a:t>
            </a: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054773-E0C6-2F93-59A9-F8B7C80E5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0770" y="2500042"/>
            <a:ext cx="3745871" cy="374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30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A0216-E987-4A70-EA9E-5BAC9958F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8F18ACF-248F-4822-1985-4996DBD3D13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328224-131E-F609-0BD1-0E8E0D6A4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6186D55-B215-EED4-B6A0-D691C1D50AA5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73EC4A-80AA-E62F-5271-47CF0330DFC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03834E-66BE-C667-CA22-AB79F92B7245}"/>
              </a:ext>
            </a:extLst>
          </p:cNvPr>
          <p:cNvSpPr txBox="1"/>
          <p:nvPr/>
        </p:nvSpPr>
        <p:spPr>
          <a:xfrm>
            <a:off x="6609144" y="2064145"/>
            <a:ext cx="6779701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adapt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advanced learning experiences using high-impact facilitation techniques that deepen understanding, strengthen engagement, and elevate learner performance across virtual, in-person, and hybrid environments.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1DEC92-FA98-F6E2-9B10-D80132FE7D56}"/>
              </a:ext>
            </a:extLst>
          </p:cNvPr>
          <p:cNvSpPr txBox="1"/>
          <p:nvPr/>
        </p:nvSpPr>
        <p:spPr>
          <a:xfrm>
            <a:off x="709790" y="434771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3BB869-9312-A0BF-9C73-69B98E333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555" y="2419815"/>
            <a:ext cx="3782476" cy="378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3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0B610A-11DA-F311-1B8C-974538D7D621}"/>
              </a:ext>
            </a:extLst>
          </p:cNvPr>
          <p:cNvSpPr txBox="1"/>
          <p:nvPr/>
        </p:nvSpPr>
        <p:spPr>
          <a:xfrm>
            <a:off x="709790" y="460964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95C158-F05A-165C-9CCC-25038DC60AB2}"/>
              </a:ext>
            </a:extLst>
          </p:cNvPr>
          <p:cNvSpPr txBox="1"/>
          <p:nvPr/>
        </p:nvSpPr>
        <p:spPr>
          <a:xfrm>
            <a:off x="554876" y="1731222"/>
            <a:ext cx="14075524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Modern learners are overwhelmed, distracted, and pressed for time. They require training that is dynamic, experiential, and relevant.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Organizations depend on facilitators who can: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Shift participants from passive listeners to active problem-solvers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Navigate diverse learner personalities and motivations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Adapt mid-session with confidence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Drive behavior change, not just content recall</a:t>
            </a: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Advanced facilitation is what differentiates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who delivers information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from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 who engineers transformation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05889977"/>
      </p:ext>
    </p:extLst>
  </p:cSld>
  <p:clrMapOvr>
    <a:masterClrMapping/>
  </p:clrMapOvr>
  <p:transition spd="slow">
    <p:comb/>
  </p:transition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DF8FC-3029-F84E-E26E-31EE92A39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DD41ACC-AB7F-5DD9-746C-F816749DFEC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5385F6-8FB4-FE99-1C63-E2480875E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2922B7-1268-2195-CC87-6434551976F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79BA44-B28E-2961-B731-16B50E291C8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72AEAD-301D-5A9E-F444-577FB0B5D409}"/>
              </a:ext>
            </a:extLst>
          </p:cNvPr>
          <p:cNvSpPr txBox="1"/>
          <p:nvPr/>
        </p:nvSpPr>
        <p:spPr>
          <a:xfrm>
            <a:off x="709790" y="529788"/>
            <a:ext cx="134637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 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214B8-BB77-973F-D497-296218854BD6}"/>
              </a:ext>
            </a:extLst>
          </p:cNvPr>
          <p:cNvSpPr txBox="1"/>
          <p:nvPr/>
        </p:nvSpPr>
        <p:spPr>
          <a:xfrm>
            <a:off x="6677941" y="644344"/>
            <a:ext cx="7495602" cy="7376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What Is Advanced Facilitation?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Advanced facilitation is the art of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guiding learning through exploration, inquiry, participation, and co-creation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rather than lecturing.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It involves: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Diagnostic observation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Strategic questioning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Energy and engagement control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Adaptive delivery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Orchestration of group dynamics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Supporting psychological safety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Guiding without dominating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D807A7-EC03-A8DF-A107-133A65432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22" y="2689166"/>
            <a:ext cx="4717831" cy="244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84829"/>
      </p:ext>
    </p:extLst>
  </p:cSld>
  <p:clrMapOvr>
    <a:masterClrMapping/>
  </p:clrMapOvr>
  <p:transition spd="slow">
    <p:comb/>
  </p:transition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FDB49-4334-F0E9-098C-84593713A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F1E51F4-9A3A-744D-0C52-2516366A882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36C899-9D4E-1B3D-0A0E-20156F7DC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DB5FE1E-0491-57AE-9EC4-932B4F48B36D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73476C-3FC4-8922-8176-B8C63B35C5D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F21AF0-5B46-9514-A411-253EC6AEBDF3}"/>
              </a:ext>
            </a:extLst>
          </p:cNvPr>
          <p:cNvSpPr txBox="1"/>
          <p:nvPr/>
        </p:nvSpPr>
        <p:spPr>
          <a:xfrm>
            <a:off x="709790" y="529788"/>
            <a:ext cx="13463752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 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CC0C9F-676D-B42F-8D81-711139562D99}"/>
              </a:ext>
            </a:extLst>
          </p:cNvPr>
          <p:cNvSpPr txBox="1"/>
          <p:nvPr/>
        </p:nvSpPr>
        <p:spPr>
          <a:xfrm>
            <a:off x="421425" y="2009723"/>
            <a:ext cx="6424658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Effective facilitators use behavioral science, communication psychology, and adult learning principles to trigger meaningful participation and long-term retention.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25193F-0CEB-46D6-8C72-B29DF38C6B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0868" y="12573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168628"/>
      </p:ext>
    </p:extLst>
  </p:cSld>
  <p:clrMapOvr>
    <a:masterClrMapping/>
  </p:clrMapOvr>
  <p:transition spd="slow">
    <p:comb/>
  </p:transition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439BD-9BF3-1D24-8D38-40FE65035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660FEAF-C49D-6087-2FAA-2A17E00FAA8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FC37A4-6A83-CD72-5101-CA5AEDF6A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813FB7-1C46-66A2-74BA-B9D464BD23A4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346910-CE2B-48D3-BECF-A4F0570EF71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34D7B7-D81E-87E8-6731-3E96AAAF1A8C}"/>
              </a:ext>
            </a:extLst>
          </p:cNvPr>
          <p:cNvSpPr txBox="1"/>
          <p:nvPr/>
        </p:nvSpPr>
        <p:spPr>
          <a:xfrm>
            <a:off x="709790" y="529788"/>
            <a:ext cx="13463752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 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7D3FE5-5D4A-D31E-E15A-ABDCA4629ED5}"/>
              </a:ext>
            </a:extLst>
          </p:cNvPr>
          <p:cNvSpPr txBox="1"/>
          <p:nvPr/>
        </p:nvSpPr>
        <p:spPr>
          <a:xfrm>
            <a:off x="6568975" y="1543145"/>
            <a:ext cx="7604567" cy="6006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Essential Advanced Facilitation Competencies</a:t>
            </a:r>
            <a:endParaRPr lang="en-US" sz="2800" b="1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Masterful Questioning Techniques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questions that promote critical thinking: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Divergent questions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Convergent questions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Probing questions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Reflective questions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Application-based questions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C91726-07A5-CCBB-CF7A-85BB3437F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526" y="2599659"/>
            <a:ext cx="4024148" cy="294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4139"/>
      </p:ext>
    </p:extLst>
  </p:cSld>
  <p:clrMapOvr>
    <a:masterClrMapping/>
  </p:clrMapOvr>
  <p:transition spd="slow">
    <p:comb/>
  </p:transition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4809B-52AF-3BE9-84B8-422EC8BA7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CC1F8C6-ADAC-561B-1C41-A3D0D2F9FEC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6D4C0C-5596-9B9D-9384-25B067BA6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2CBDC0-4E3E-1842-C5F6-A4045800694E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E240BE-EC2C-4DC3-A10B-16DAB97B388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506FB5-B1B1-F576-9A04-998F60606EE2}"/>
              </a:ext>
            </a:extLst>
          </p:cNvPr>
          <p:cNvSpPr txBox="1"/>
          <p:nvPr/>
        </p:nvSpPr>
        <p:spPr>
          <a:xfrm>
            <a:off x="709790" y="529788"/>
            <a:ext cx="13463752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 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7D071E-E27D-CEFA-28F9-CAF5433A7625}"/>
              </a:ext>
            </a:extLst>
          </p:cNvPr>
          <p:cNvSpPr txBox="1"/>
          <p:nvPr/>
        </p:nvSpPr>
        <p:spPr>
          <a:xfrm>
            <a:off x="252933" y="2336614"/>
            <a:ext cx="13163522" cy="3954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Orchestrating Participation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Ensure balanced contribution by: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Managing dominant voices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Encouraging quieter learners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Using structured participation formats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Applying equitable turn-taking tools</a:t>
            </a: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BC68F9-5993-4A17-CBAA-08F756A9A3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9828" y="2139746"/>
            <a:ext cx="3709486" cy="370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59881"/>
      </p:ext>
    </p:extLst>
  </p:cSld>
  <p:clrMapOvr>
    <a:masterClrMapping/>
  </p:clrMapOvr>
  <p:transition spd="slow">
    <p:comb/>
  </p:transition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3F895-9356-B85D-779B-6C69B91E3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82B43FA-48D2-C29A-BEDD-81282CF79F4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97341F-7366-9E86-3701-FD5EDA1B5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E59AF34-724B-F988-F144-DB8D72685240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F9D6B6-6919-8717-5F01-E88E3CAB090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F7842D-918F-C959-16FF-711E18B8E140}"/>
              </a:ext>
            </a:extLst>
          </p:cNvPr>
          <p:cNvSpPr txBox="1"/>
          <p:nvPr/>
        </p:nvSpPr>
        <p:spPr>
          <a:xfrm>
            <a:off x="709790" y="468205"/>
            <a:ext cx="13463752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 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CFE61A-0CF1-CF9B-AE80-01F3F50EDA5F}"/>
              </a:ext>
            </a:extLst>
          </p:cNvPr>
          <p:cNvSpPr txBox="1"/>
          <p:nvPr/>
        </p:nvSpPr>
        <p:spPr>
          <a:xfrm>
            <a:off x="6127328" y="906344"/>
            <a:ext cx="9249513" cy="6940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c. Real-Time Adaptation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Ability to read the room and adjust using:</a:t>
            </a:r>
          </a:p>
          <a:p>
            <a:pPr fontAlgn="base"/>
            <a:r>
              <a:rPr lang="en-US" sz="2800" dirty="0">
                <a:latin typeface="Century Gothic" panose="020B0502020202020204" pitchFamily="34" charset="0"/>
              </a:rPr>
              <a:t>Energy checks</a:t>
            </a:r>
          </a:p>
          <a:p>
            <a:pPr fontAlgn="base"/>
            <a:r>
              <a:rPr lang="en-US" sz="2800" dirty="0">
                <a:latin typeface="Century Gothic" panose="020B0502020202020204" pitchFamily="34" charset="0"/>
              </a:rPr>
              <a:t>Quick polls</a:t>
            </a:r>
          </a:p>
          <a:p>
            <a:pPr fontAlgn="base"/>
            <a:r>
              <a:rPr lang="en-US" sz="2800" dirty="0">
                <a:latin typeface="Century Gothic" panose="020B0502020202020204" pitchFamily="34" charset="0"/>
              </a:rPr>
              <a:t>Learning pulse assessments</a:t>
            </a:r>
          </a:p>
          <a:p>
            <a:pPr fontAlgn="base"/>
            <a:r>
              <a:rPr lang="en-US" sz="2800" dirty="0">
                <a:latin typeface="Century Gothic" panose="020B0502020202020204" pitchFamily="34" charset="0"/>
              </a:rPr>
              <a:t>Scaffolded explanations</a:t>
            </a:r>
            <a:endParaRPr lang="en-US" sz="2800" dirty="0"/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d. Cognitive Load Management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Help learners process information by applying: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Chunking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Signposting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Pausing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Visual anchors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Recap loops</a:t>
            </a: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70555C-0AEC-3A8E-1D8E-7541C001A1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981" y="2484169"/>
            <a:ext cx="3528391" cy="352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683324"/>
      </p:ext>
    </p:extLst>
  </p:cSld>
  <p:clrMapOvr>
    <a:masterClrMapping/>
  </p:clrMapOvr>
  <p:transition spd="slow">
    <p:comb/>
  </p:transition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F2F14-4844-2E1D-6A49-63AB31A08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624E92D-4B75-C075-C4F4-D191E0506B4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AB1DF1-6793-19A0-AA88-3B67A0875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DAC28EB-7597-741C-3618-C6B23171939A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3D22E7-9B6C-C736-E81E-FA35AAC51D3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5F8175-68EA-0121-D4D3-B77165BE51A4}"/>
              </a:ext>
            </a:extLst>
          </p:cNvPr>
          <p:cNvSpPr txBox="1"/>
          <p:nvPr/>
        </p:nvSpPr>
        <p:spPr>
          <a:xfrm>
            <a:off x="709790" y="442330"/>
            <a:ext cx="13463752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 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D7BAC4-398C-8F06-C1F7-816515CB432A}"/>
              </a:ext>
            </a:extLst>
          </p:cNvPr>
          <p:cNvSpPr txBox="1"/>
          <p:nvPr/>
        </p:nvSpPr>
        <p:spPr>
          <a:xfrm>
            <a:off x="507722" y="2154350"/>
            <a:ext cx="7224292" cy="4580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e. Emotional Intelligence in Facilitation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Advanced facilitators are skilled at: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Creating psychological safety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Recognizing learner frustration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Responding empathetically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Using tone, presence, and calm authority</a:t>
            </a:r>
            <a:endParaRPr lang="en-US" sz="2800" b="1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80F176-9DDF-45C8-9CF2-E97DB577F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1804" y="1419345"/>
            <a:ext cx="5005210" cy="50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1549"/>
      </p:ext>
    </p:extLst>
  </p:cSld>
  <p:clrMapOvr>
    <a:masterClrMapping/>
  </p:clrMapOvr>
  <p:transition spd="slow">
    <p:comb/>
  </p:transition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1B67A-9DDF-A627-F04E-54FB3756B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1FC4A11-95C1-F999-E1C9-CD2DBD38059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FB7700-A5AE-D8C6-F954-A2CF7887D2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4F08028-007B-C1AE-A3E8-8DF0B020228E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E92D86-2EBE-8884-3C08-9436E24FDFE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8EB7E2-C7B8-DEC7-8043-3A512F58A82C}"/>
              </a:ext>
            </a:extLst>
          </p:cNvPr>
          <p:cNvSpPr txBox="1"/>
          <p:nvPr/>
        </p:nvSpPr>
        <p:spPr>
          <a:xfrm>
            <a:off x="709790" y="529788"/>
            <a:ext cx="13463752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 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48A04A-24B8-0182-38A7-D5B8E400F668}"/>
              </a:ext>
            </a:extLst>
          </p:cNvPr>
          <p:cNvSpPr txBox="1"/>
          <p:nvPr/>
        </p:nvSpPr>
        <p:spPr>
          <a:xfrm>
            <a:off x="7110249" y="2230867"/>
            <a:ext cx="7346730" cy="4483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f. Orchestrating Collaborative Learning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structures such as: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Think–Pair–Share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Round Robins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Breakout strategy maps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Structured debates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Peer coaching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8E78B9-344E-4D6A-A1E5-09B6B213A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91" y="1633255"/>
            <a:ext cx="5092019" cy="509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7734"/>
      </p:ext>
    </p:extLst>
  </p:cSld>
  <p:clrMapOvr>
    <a:masterClrMapping/>
  </p:clrMapOvr>
  <p:transition spd="slow">
    <p:comb/>
  </p:transition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D0EEA-885F-A9FF-EE42-BBB6CDC22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32BB100-96A9-D1A0-5621-E576159E439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2A0883-5652-1F26-C53A-93CF8D5CB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5463747-6B0A-3C35-3CBE-D2C94FC37AA6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19A22E-98B6-6FEC-2312-9FDB53CEE2C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797B23-36C8-01DF-63A9-5FF1E9AB73F2}"/>
              </a:ext>
            </a:extLst>
          </p:cNvPr>
          <p:cNvSpPr txBox="1"/>
          <p:nvPr/>
        </p:nvSpPr>
        <p:spPr>
          <a:xfrm>
            <a:off x="709790" y="529788"/>
            <a:ext cx="13463752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 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8BED1D-BD0A-46C2-13A8-8871368798CF}"/>
              </a:ext>
            </a:extLst>
          </p:cNvPr>
          <p:cNvSpPr txBox="1"/>
          <p:nvPr/>
        </p:nvSpPr>
        <p:spPr>
          <a:xfrm>
            <a:off x="675606" y="1785595"/>
            <a:ext cx="7346730" cy="5268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Advanced Facilitation Models &amp; Frameworks</a:t>
            </a:r>
            <a:endParaRPr lang="en-US" sz="2800" b="1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5D High-Impact Facilitation Framework</a:t>
            </a:r>
            <a:endParaRPr lang="en-US" sz="280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 the Environment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Direct the Flow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Drive Participation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Deepen Understanding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Demonstrate Application</a:t>
            </a:r>
            <a:b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E74D27-D954-47C7-9C2D-96FC369D3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6520" y="1074074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996536"/>
      </p:ext>
    </p:extLst>
  </p:cSld>
  <p:clrMapOvr>
    <a:masterClrMapping/>
  </p:clrMapOvr>
  <p:transition spd="slow">
    <p:comb/>
  </p:transition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3AC12-4242-6342-8DC9-9C91F7057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CADFEC3-B083-1388-EC26-73CC3F10469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BDA573-983F-3638-DACE-E84E53B70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F729FEB-4D8C-4660-30CB-27A4DDDFC888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AA0A1B-3C05-18C9-488C-C6737F052EE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A1A6FF-D8C0-D1F5-8209-D1E5E9EBBD57}"/>
              </a:ext>
            </a:extLst>
          </p:cNvPr>
          <p:cNvSpPr txBox="1"/>
          <p:nvPr/>
        </p:nvSpPr>
        <p:spPr>
          <a:xfrm>
            <a:off x="709790" y="529788"/>
            <a:ext cx="13463752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 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252EE-5BF6-F32E-11BB-BBA487DA9CD1}"/>
              </a:ext>
            </a:extLst>
          </p:cNvPr>
          <p:cNvSpPr txBox="1"/>
          <p:nvPr/>
        </p:nvSpPr>
        <p:spPr>
          <a:xfrm>
            <a:off x="7031422" y="2356970"/>
            <a:ext cx="7346730" cy="4175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PACER Model (for adaptive in-the-moment facilitation)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ause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ssess learner signals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hoose appropriate technique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ngage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eflect and recalibrate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CE8DC0-52A8-3718-B755-46167E06F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0624" y="2795453"/>
            <a:ext cx="3194363" cy="319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14314"/>
      </p:ext>
    </p:extLst>
  </p:cSld>
  <p:clrMapOvr>
    <a:masterClrMapping/>
  </p:clrMapOvr>
  <p:transition spd="slow">
    <p:comb/>
  </p:transition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D8029-EAC2-E5C3-4957-DA1FAA523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B5D70CE-2128-C4DC-0B70-0A0E459BDA8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FFC0D2-FFD6-5488-E1C9-6EDFB362D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F2825D3-3149-6D8C-0EDB-5B681FD41FF0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D66274-738D-F9DE-F639-F56F72525DA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E48629-F751-7CB7-90F7-A709FF80E8E2}"/>
              </a:ext>
            </a:extLst>
          </p:cNvPr>
          <p:cNvSpPr txBox="1"/>
          <p:nvPr/>
        </p:nvSpPr>
        <p:spPr>
          <a:xfrm>
            <a:off x="554876" y="1987637"/>
            <a:ext cx="8576440" cy="491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Example 1: The Overloaded Learners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team of engineers is overwhelmed by technical content.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facilitator switches to: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Micro-chunking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Demonstration → practice loops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Round-robin problem clarification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Result: retention increases by 40%.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D2AF8B-D25C-4B6D-B0DA-C8CAE444ED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053" y="2276414"/>
            <a:ext cx="4902361" cy="36767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323B62-2F56-4F13-A96D-90DE373DC11A}"/>
              </a:ext>
            </a:extLst>
          </p:cNvPr>
          <p:cNvSpPr txBox="1"/>
          <p:nvPr/>
        </p:nvSpPr>
        <p:spPr>
          <a:xfrm>
            <a:off x="709790" y="544286"/>
            <a:ext cx="9387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Case Study 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10108658"/>
      </p:ext>
    </p:extLst>
  </p:cSld>
  <p:clrMapOvr>
    <a:masterClrMapping/>
  </p:clrMapOvr>
  <p:transition spd="slow">
    <p:comb/>
  </p:transition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081E1-65E9-052F-E646-31A747A6D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0EBA3D7-F2EC-2FFE-95D3-5F779A3D48E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3895DD-3B42-BCEA-7501-60B0C3170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C4E6216-E80F-817C-E46A-AAF0831F836A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524F78-370D-CCFC-A400-2FC991F8253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77A90A-4265-4848-1590-3B2F2E59B5A0}"/>
              </a:ext>
            </a:extLst>
          </p:cNvPr>
          <p:cNvSpPr txBox="1"/>
          <p:nvPr/>
        </p:nvSpPr>
        <p:spPr>
          <a:xfrm>
            <a:off x="7222602" y="2003202"/>
            <a:ext cx="6956385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Example 2: Silent Room Syndrome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group of new hires remains passive.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facilitator uses: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Warm-up reflection prompt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Small-group breakout discussions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Sticky-note contributions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Result: participation increases from 15% to 85%.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2C29D1-6865-4D98-BBBE-DD470438B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444" y="1720040"/>
            <a:ext cx="4851301" cy="495091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A788A7C-BEBA-42E7-8B5C-B4B5584FD2A2}"/>
              </a:ext>
            </a:extLst>
          </p:cNvPr>
          <p:cNvSpPr txBox="1"/>
          <p:nvPr/>
        </p:nvSpPr>
        <p:spPr>
          <a:xfrm>
            <a:off x="839164" y="507482"/>
            <a:ext cx="734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Case Study </a:t>
            </a:r>
          </a:p>
        </p:txBody>
      </p:sp>
    </p:spTree>
    <p:extLst>
      <p:ext uri="{BB962C8B-B14F-4D97-AF65-F5344CB8AC3E}">
        <p14:creationId xmlns:p14="http://schemas.microsoft.com/office/powerpoint/2010/main" val="4157411574"/>
      </p:ext>
    </p:extLst>
  </p:cSld>
  <p:clrMapOvr>
    <a:masterClrMapping/>
  </p:clrMapOvr>
  <p:transition spd="slow">
    <p:comb/>
  </p:transition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04946-2724-CDAD-F6B2-07C393FC8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D86CCA6-3170-BC48-0041-1506F9C2137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87CB2E-BCAA-A7AA-2674-42003BFF9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29189F5-A132-2923-D353-EC23C7AB7441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7EEC43-3DFB-53C8-9321-4844B1DE1BF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8D5641-8027-B7F3-8813-2E2629C32FD3}"/>
              </a:ext>
            </a:extLst>
          </p:cNvPr>
          <p:cNvSpPr txBox="1"/>
          <p:nvPr/>
        </p:nvSpPr>
        <p:spPr>
          <a:xfrm>
            <a:off x="578025" y="1488805"/>
            <a:ext cx="7438787" cy="491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Example 3: Heated Debate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disagreement starts during a leadership session.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facilitator: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Reframes the issue using neutral language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Establishes discussion norms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Uses structured debate format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Result: safe, guided, productive dialogue resumes.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F422C3-8C69-431C-85B3-7443A4A9B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1403" y="2951546"/>
            <a:ext cx="4395486" cy="34992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95ED2BD-DA5D-4160-B7AC-00270919F515}"/>
              </a:ext>
            </a:extLst>
          </p:cNvPr>
          <p:cNvSpPr txBox="1"/>
          <p:nvPr/>
        </p:nvSpPr>
        <p:spPr>
          <a:xfrm>
            <a:off x="827590" y="501420"/>
            <a:ext cx="7349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Case Study </a:t>
            </a:r>
          </a:p>
        </p:txBody>
      </p:sp>
    </p:spTree>
    <p:extLst>
      <p:ext uri="{BB962C8B-B14F-4D97-AF65-F5344CB8AC3E}">
        <p14:creationId xmlns:p14="http://schemas.microsoft.com/office/powerpoint/2010/main" val="3134212676"/>
      </p:ext>
    </p:extLst>
  </p:cSld>
  <p:clrMapOvr>
    <a:masterClrMapping/>
  </p:clrMapOvr>
  <p:transition spd="slow">
    <p:comb/>
  </p:transition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DDCA3-DB02-D68C-D9E3-B04144A63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7C58AAB-D9E4-7CE9-76AA-E19BFBF0413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E37314-26C9-F35B-71DF-C47D9932F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E17F0BB-34E5-3653-3C37-2E34C96CD6BD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4C3773-A0E0-3527-C9E0-81054451522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9782E0-0371-D3D6-CE9C-797B37129289}"/>
              </a:ext>
            </a:extLst>
          </p:cNvPr>
          <p:cNvSpPr txBox="1"/>
          <p:nvPr/>
        </p:nvSpPr>
        <p:spPr>
          <a:xfrm>
            <a:off x="742121" y="535796"/>
            <a:ext cx="12123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AA781B-345E-186B-505C-26E0061641E0}"/>
              </a:ext>
            </a:extLst>
          </p:cNvPr>
          <p:cNvSpPr txBox="1"/>
          <p:nvPr/>
        </p:nvSpPr>
        <p:spPr>
          <a:xfrm>
            <a:off x="7315200" y="1580773"/>
            <a:ext cx="7346730" cy="5068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1: The Master Trainer Question Bank (MTQB)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Includes 40+ facilitator-ready questions across: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Engagement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Application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Problem-solving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Debriefing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60F7B7-36F8-6C17-8E98-5DD392BB1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1209" y="1998757"/>
            <a:ext cx="4043064" cy="404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6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6ED4C-8B54-BEDB-867B-64F076DF6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BE73FE7-4A56-8068-C246-0807C1AA55E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004000-9927-31E2-42A8-0D226C734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280493-4D60-6C3D-A738-029A21ED92D5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9DA370-3E77-1FDE-0911-FDB1790D453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BCA003-83FA-6D6D-0619-C2A3BD4B5C9B}"/>
              </a:ext>
            </a:extLst>
          </p:cNvPr>
          <p:cNvSpPr txBox="1"/>
          <p:nvPr/>
        </p:nvSpPr>
        <p:spPr>
          <a:xfrm>
            <a:off x="802008" y="607348"/>
            <a:ext cx="12123683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ECD3CB-FB74-1251-D369-38115E88A898}"/>
              </a:ext>
            </a:extLst>
          </p:cNvPr>
          <p:cNvSpPr txBox="1"/>
          <p:nvPr/>
        </p:nvSpPr>
        <p:spPr>
          <a:xfrm>
            <a:off x="709790" y="1863969"/>
            <a:ext cx="7346730" cy="491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2: The Intervention Matrix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technique based on learner behavior: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Low participation → Pair share, polls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High resistance → Scenario anchoring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High energy → Role-play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Low comprehension → Analogies, visual aids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983BAE-51A0-28ED-3B17-571700B4E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5179" y="2074942"/>
            <a:ext cx="3341469" cy="334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25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67311-57EF-166A-62B4-6F69CE140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224077D-C641-F845-5960-3A68ED6E52B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CBD37A-0572-C87D-9C2C-805B03612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A20D49-E491-8607-6287-5C04B7B247CE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FDFE41-5B07-8EDA-7DEB-72F7DDAEA31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6CE0BD-C85B-0102-1EF8-92767B9ECAD0}"/>
              </a:ext>
            </a:extLst>
          </p:cNvPr>
          <p:cNvSpPr txBox="1"/>
          <p:nvPr/>
        </p:nvSpPr>
        <p:spPr>
          <a:xfrm>
            <a:off x="802008" y="607348"/>
            <a:ext cx="12123683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561C68-DBCD-F315-1FB9-E0B3F4F210E5}"/>
              </a:ext>
            </a:extLst>
          </p:cNvPr>
          <p:cNvSpPr txBox="1"/>
          <p:nvPr/>
        </p:nvSpPr>
        <p:spPr>
          <a:xfrm>
            <a:off x="7315200" y="2271078"/>
            <a:ext cx="7346730" cy="4483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3: The Facilitator’s Adaptive Techniques Toolkit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 actionable list of: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12 engagement moves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10 participation structures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8 pacing strategies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6 emotional intelligence interventions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2005B3-A2A4-638E-CD4F-B1FEB98BE3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306" y="2191186"/>
            <a:ext cx="3981655" cy="398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44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40057-E002-4B7D-3CE1-70E0A1B79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328E064-2913-F447-F38D-3834CC1BD8D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1DEE46-5041-CA81-4121-77406BC4D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48B648-C584-C8F0-A369-F72C4214615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4FE979-0411-E026-2729-DE8F4052EA9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952916-65FA-31CB-41DE-418DCCFC90D7}"/>
              </a:ext>
            </a:extLst>
          </p:cNvPr>
          <p:cNvSpPr txBox="1"/>
          <p:nvPr/>
        </p:nvSpPr>
        <p:spPr>
          <a:xfrm>
            <a:off x="802008" y="607348"/>
            <a:ext cx="12123683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34DD9D-7946-1D56-3005-9883ABA3B409}"/>
              </a:ext>
            </a:extLst>
          </p:cNvPr>
          <p:cNvSpPr txBox="1"/>
          <p:nvPr/>
        </p:nvSpPr>
        <p:spPr>
          <a:xfrm>
            <a:off x="567559" y="1985409"/>
            <a:ext cx="7346730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4: The Learning Flow Navigator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Helps facilitators maintain a structured flow using: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Opening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Engagement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Deep learning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Integration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Close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4417C1-9066-4274-8904-EECA87088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9128" y="2037924"/>
            <a:ext cx="4841012" cy="484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49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15807-27EB-8D1E-4752-1ED5CB709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FE4BF89-D3ED-549D-2D8B-E9DDD1B004F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683428-C3E2-5088-B0BE-4C3324484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5D2D96-7E99-928F-EF91-CDC99DF5A8B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4193F1-EED5-B70B-F401-BED4B443AAF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E69D53-0971-9763-82FF-F0A644A72632}"/>
              </a:ext>
            </a:extLst>
          </p:cNvPr>
          <p:cNvSpPr txBox="1"/>
          <p:nvPr/>
        </p:nvSpPr>
        <p:spPr>
          <a:xfrm>
            <a:off x="7407797" y="2136596"/>
            <a:ext cx="690357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facilitation technique do you rely on most—and why?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learner behaviors challenge you the most today?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comfortable are you with real-time adaptation?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advanced engagement method could immediately elevate your sessions?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810DF1-4C73-2A91-664E-CF32E1C6C1F9}"/>
              </a:ext>
            </a:extLst>
          </p:cNvPr>
          <p:cNvSpPr txBox="1"/>
          <p:nvPr/>
        </p:nvSpPr>
        <p:spPr>
          <a:xfrm>
            <a:off x="709790" y="742483"/>
            <a:ext cx="119656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A8F83A-34D7-71A0-247C-366286B3E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6330" y="2542481"/>
            <a:ext cx="4962895" cy="330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88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43DB5-01EE-ECF6-1D4F-3FE0570A2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9A15AF6-7DE5-A9FD-CC65-84B5D92E2EF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367FE5-71F6-8404-2E3B-4E7971438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169C2B5-3C29-98F6-1C35-3BD9ADCA9146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57A795-6A1A-4E6C-299C-18A449F1F86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DFDEB8-9E1B-8058-0266-74F90D0C8946}"/>
              </a:ext>
            </a:extLst>
          </p:cNvPr>
          <p:cNvSpPr txBox="1"/>
          <p:nvPr/>
        </p:nvSpPr>
        <p:spPr>
          <a:xfrm>
            <a:off x="6655443" y="1616127"/>
            <a:ext cx="7783574" cy="6668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The Toolkit Integration Challenge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Select an upcoming session you will deliver.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 the following: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advanced facilitation techniques.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Map each technique to a specific moment in your lesson plan.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Explain why you chose each technique and what learning impact you expect.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Submit the completed map as your practice assignment.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A7D9AA-244E-7AC2-720A-C5AC32C82604}"/>
              </a:ext>
            </a:extLst>
          </p:cNvPr>
          <p:cNvSpPr txBox="1"/>
          <p:nvPr/>
        </p:nvSpPr>
        <p:spPr>
          <a:xfrm>
            <a:off x="918391" y="479513"/>
            <a:ext cx="9938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FA9196-B768-EDE2-1EFE-6FF1EC79BF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494" y="2240510"/>
            <a:ext cx="3437458" cy="270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62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B0AE6-0DD2-7E7F-A19B-AB146F153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B9D6BC0-99F3-88C5-F6B8-9D8C2B67C0C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AE6297-7F18-7819-399C-5E5346AFB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09B79BE-DFC8-52CD-43AF-B12A4908BBCA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602527-89BE-FFF8-593D-DEEC1FCEB16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9ACF96-FEF5-D959-ED5E-49134695DB1E}"/>
              </a:ext>
            </a:extLst>
          </p:cNvPr>
          <p:cNvSpPr txBox="1"/>
          <p:nvPr/>
        </p:nvSpPr>
        <p:spPr>
          <a:xfrm>
            <a:off x="742121" y="521367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Assessment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71E342-B637-58A6-5885-0D44F2A875A9}"/>
              </a:ext>
            </a:extLst>
          </p:cNvPr>
          <p:cNvSpPr txBox="1"/>
          <p:nvPr/>
        </p:nvSpPr>
        <p:spPr>
          <a:xfrm>
            <a:off x="338729" y="1564103"/>
            <a:ext cx="7114696" cy="6206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Task: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Review a 20–30 minute recorded facilitation session (your own or another’s).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 using the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Advanced Facilitation Rubric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across: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Engagement strategies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Questioning techniques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Adaptive moves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Presence and EI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flow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710712-603A-158B-FCC7-53EFF786E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229" y="2509613"/>
            <a:ext cx="4888895" cy="321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5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7B913-F963-085B-9B22-ED9E00D57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35687FA-C2FB-3280-C7DC-A2B1D7D47B9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E2A42C-AA8C-DA2F-E840-831D137BF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5F422D-1443-9EF1-CCFD-88E9FB962310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A69F48-3209-81F5-9D57-0D822538DD6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CA7B74-28C3-1CC2-6F98-009115ACE8E7}"/>
              </a:ext>
            </a:extLst>
          </p:cNvPr>
          <p:cNvSpPr txBox="1"/>
          <p:nvPr/>
        </p:nvSpPr>
        <p:spPr>
          <a:xfrm>
            <a:off x="742121" y="459076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Assessment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690213-E750-9B02-819E-3D426D0B22C1}"/>
              </a:ext>
            </a:extLst>
          </p:cNvPr>
          <p:cNvSpPr txBox="1"/>
          <p:nvPr/>
        </p:nvSpPr>
        <p:spPr>
          <a:xfrm>
            <a:off x="6843831" y="1230272"/>
            <a:ext cx="7346730" cy="654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Write a one-page analysis identifying: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was done well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Growth opportunities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Two techniques to implement next time</a:t>
            </a: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Rubric (10 points)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Accuracy of evaluation (2)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of evidence-based language (2)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Depth of insight (2)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Quality of recommendations (2)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Completion and clarity (2)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7EF904-EA1F-8F7D-2C55-4CBA4D87A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99" y="2035860"/>
            <a:ext cx="4156659" cy="415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2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6C0FC-3238-E8AE-D041-22A3537BB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74C1887-43C0-9581-B8FE-D28E2079D62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794EEF-877A-5A04-54DD-B59022165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9358A78-AC45-11DC-2623-9AA9F8A36059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5DD928-0582-F83F-8A7E-C5F5D955322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70AD2A-4790-B2ED-F859-5F744474652D}"/>
              </a:ext>
            </a:extLst>
          </p:cNvPr>
          <p:cNvSpPr txBox="1"/>
          <p:nvPr/>
        </p:nvSpPr>
        <p:spPr>
          <a:xfrm>
            <a:off x="338729" y="1788523"/>
            <a:ext cx="8267518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Advanced facilitation transforms training from content delivery into active experiential learning.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Master Trainer must orchestrate participation, manage energy, and adapt dynamically.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Advanced facilitation draws on psychology, communication science, and instructional design.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When applied correctly, these techniques significantly improve learner retention, engagement, and behavior change.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E481DD-EAB7-575D-24BB-7376058FE072}"/>
              </a:ext>
            </a:extLst>
          </p:cNvPr>
          <p:cNvSpPr txBox="1"/>
          <p:nvPr/>
        </p:nvSpPr>
        <p:spPr>
          <a:xfrm>
            <a:off x="799123" y="496490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875CF0-FE57-FDBD-6CDD-6E14BC0B2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8883" y="2833581"/>
            <a:ext cx="4071451" cy="407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49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9938B-E9E5-A158-4F6D-CB2A29581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E824D19-B5FF-C99B-39DA-7273BC8C517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EE2AD3-F3D3-EA6D-7F65-BE293ED68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6FFC60-3713-9C27-2422-D46C4EC01509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AEB611-89B5-B546-6ADC-57846847C95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BB8449-AE38-9FEC-F073-E7B134BD9609}"/>
              </a:ext>
            </a:extLst>
          </p:cNvPr>
          <p:cNvSpPr txBox="1"/>
          <p:nvPr/>
        </p:nvSpPr>
        <p:spPr>
          <a:xfrm>
            <a:off x="6747642" y="1537946"/>
            <a:ext cx="7346730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Available for download in the program pack: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Advanced Facilitation Techniques Playbook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 Question Bank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Adaptive Techniques Toolkit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Session Observation Checklist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Facilitation Intervention Matrix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Advanced Facilitation Rubric (PDF)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Lesson Plan Integration Template</a:t>
            </a:r>
          </a:p>
          <a:p>
            <a:pPr>
              <a:buNone/>
            </a:pPr>
            <a:br>
              <a:rPr lang="en-US" b="0" dirty="0">
                <a:effectLst/>
              </a:rPr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0BF434-0D83-1D4B-257B-0C1A001476C0}"/>
              </a:ext>
            </a:extLst>
          </p:cNvPr>
          <p:cNvSpPr txBox="1"/>
          <p:nvPr/>
        </p:nvSpPr>
        <p:spPr>
          <a:xfrm>
            <a:off x="1150883" y="627237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AB1BD0-CAC5-99F6-DE6A-78B877A19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904" y="2182227"/>
            <a:ext cx="3955057" cy="395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35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1716D-5C43-31DB-E403-E7A8641B3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8A1D485-E021-8ED9-482D-F3D65290E7E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74D2D7-220B-71B0-2663-B610CDF05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8E58E7-1882-0423-D96A-394FA794CE2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9A0EB3-D004-7D05-EC3D-64E58559451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47984B-CAE8-307F-A7CB-D7E9D46129AD}"/>
              </a:ext>
            </a:extLst>
          </p:cNvPr>
          <p:cNvSpPr txBox="1"/>
          <p:nvPr/>
        </p:nvSpPr>
        <p:spPr>
          <a:xfrm>
            <a:off x="742120" y="440025"/>
            <a:ext cx="138882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3: Communication &amp; Facilitation Mastery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D40C4C-1A3D-002E-0A38-654AE4F91B59}"/>
              </a:ext>
            </a:extLst>
          </p:cNvPr>
          <p:cNvSpPr txBox="1"/>
          <p:nvPr/>
        </p:nvSpPr>
        <p:spPr>
          <a:xfrm>
            <a:off x="338729" y="2029618"/>
            <a:ext cx="94435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Lesson 2: Storytelling and Experiential Learning</a:t>
            </a:r>
            <a:endParaRPr lang="en-US" sz="2800" b="1" dirty="0"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2674C4-94C8-EC4C-F79E-62192BC4738C}"/>
              </a:ext>
            </a:extLst>
          </p:cNvPr>
          <p:cNvSpPr txBox="1"/>
          <p:nvPr/>
        </p:nvSpPr>
        <p:spPr>
          <a:xfrm>
            <a:off x="519863" y="2668935"/>
            <a:ext cx="840302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“People may forget what you taught them, but they will never forget how you made them feel.” – Maya Angelou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Thought-provoking question: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If your participants remembered only the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stories and experiences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in your training, would that be enough to transform their behavior?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704786-442A-C6D6-74DA-DA5F21B72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4776" y="2254542"/>
            <a:ext cx="4302090" cy="430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DA36A8-99FE-EF7B-E76B-12C1E28223CD}"/>
              </a:ext>
            </a:extLst>
          </p:cNvPr>
          <p:cNvSpPr txBox="1"/>
          <p:nvPr/>
        </p:nvSpPr>
        <p:spPr>
          <a:xfrm>
            <a:off x="6249328" y="2295566"/>
            <a:ext cx="7346731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 and facilitate transformational learning experiences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using intentional storytelling and experiential learning strategies that increase engagement, deepen emotional connection, and drive long-term behavior change.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5225D0-76A1-AD15-2384-6D230A57354D}"/>
              </a:ext>
            </a:extLst>
          </p:cNvPr>
          <p:cNvSpPr txBox="1"/>
          <p:nvPr/>
        </p:nvSpPr>
        <p:spPr>
          <a:xfrm>
            <a:off x="929966" y="479894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Learning Objective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556F0C-7FBD-0CA5-0525-8FC133CCE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1242" y="2181091"/>
            <a:ext cx="3646424" cy="452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710780"/>
      </p:ext>
    </p:extLst>
  </p:cSld>
  <p:clrMapOvr>
    <a:masterClrMapping/>
  </p:clrMapOvr>
  <p:transition spd="slow">
    <p:comb/>
  </p:transition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E7A8A-24BD-B523-B526-4919C473A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2638DFC-82A7-C556-41CF-7CFCF064C4B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7545A4-7C80-A0D9-82EE-EA39F0D2C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22CE01-2EB8-2061-6774-9ED64B33D0BC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F5D1D67-0B38-2A47-3799-55A016D56CB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24CB91-57BA-8955-4E82-35EB9C842F2B}"/>
              </a:ext>
            </a:extLst>
          </p:cNvPr>
          <p:cNvSpPr txBox="1"/>
          <p:nvPr/>
        </p:nvSpPr>
        <p:spPr>
          <a:xfrm>
            <a:off x="742121" y="532088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Why This Matter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04FD24-E337-2741-8582-B5A1BF0214EB}"/>
              </a:ext>
            </a:extLst>
          </p:cNvPr>
          <p:cNvSpPr txBox="1"/>
          <p:nvPr/>
        </p:nvSpPr>
        <p:spPr>
          <a:xfrm>
            <a:off x="6537901" y="2090230"/>
            <a:ext cx="734673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 modern learning environments: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Attention spans are shorter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Learners want meaning, not memorization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Adult learners connect faster when content feels relatable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Experiences create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emotional anchors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that increase retention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CD8131-BFCA-8FE3-E207-F38AB88983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312" y="2491722"/>
            <a:ext cx="3901575" cy="294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241161"/>
      </p:ext>
    </p:extLst>
  </p:cSld>
  <p:clrMapOvr>
    <a:masterClrMapping/>
  </p:clrMapOvr>
  <p:transition spd="slow">
    <p:comb/>
  </p:transition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325E9-EB98-482E-0419-2B104E07D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383EB13-748C-E0EC-8A55-06062E4EB8B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127F0C-88B3-5C3E-5CA1-D29E5EE9B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818C72-2CAB-C064-E18B-BC548825C96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E9430A-63A0-61D1-4C3A-81E5D18FD2F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7417F4-0E4E-D445-FC8A-B04306C8BFAF}"/>
              </a:ext>
            </a:extLst>
          </p:cNvPr>
          <p:cNvSpPr txBox="1"/>
          <p:nvPr/>
        </p:nvSpPr>
        <p:spPr>
          <a:xfrm>
            <a:off x="1025100" y="544286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E378CB-B0EA-8271-3B27-2710E8780862}"/>
              </a:ext>
            </a:extLst>
          </p:cNvPr>
          <p:cNvSpPr txBox="1"/>
          <p:nvPr/>
        </p:nvSpPr>
        <p:spPr>
          <a:xfrm>
            <a:off x="478296" y="1639331"/>
            <a:ext cx="7977351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Storytelling and experiential learning empower Master Trainers to: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Make abstract concepts practical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Connect emotionally with learners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Build trust quickly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Demonstrate application through real-world parallels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Produce stronger learning impact at Levels 2–4 of the Kirkpatrick Model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is the difference between a trainer who informs and a Master Trainer who transforms.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74B4E3-4382-CF0E-8BE8-9334C6DD4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4552" y="2119855"/>
            <a:ext cx="4255072" cy="42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81313"/>
      </p:ext>
    </p:extLst>
  </p:cSld>
  <p:clrMapOvr>
    <a:masterClrMapping/>
  </p:clrMapOvr>
  <p:transition spd="slow">
    <p:comb/>
  </p:transition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808B4-4F5B-BF61-926C-8AED79D83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F509805-B573-0889-44A4-19C3B00C4B2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A17E0E-1E52-E7DB-A7B1-ED936E7D0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11B330-BFC2-E034-4B4D-4FBC5F6BC63C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0C696A-2480-F8AC-5796-1BF62A2567F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AB0D5D-A3B5-14AF-BF9F-27DDF59706B4}"/>
              </a:ext>
            </a:extLst>
          </p:cNvPr>
          <p:cNvSpPr txBox="1"/>
          <p:nvPr/>
        </p:nvSpPr>
        <p:spPr>
          <a:xfrm>
            <a:off x="816215" y="521367"/>
            <a:ext cx="134322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9789ED-A6CF-B479-82DA-E737D92E0E9F}"/>
              </a:ext>
            </a:extLst>
          </p:cNvPr>
          <p:cNvSpPr txBox="1"/>
          <p:nvPr/>
        </p:nvSpPr>
        <p:spPr>
          <a:xfrm>
            <a:off x="6130390" y="1264538"/>
            <a:ext cx="9222827" cy="7530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What Is Storytelling in Training?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Storytelling is the intentional use of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real-world narratives, metaphors, and emotions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to create meaning and accelerate understanding.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relatable character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challenge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turning point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lesson or insight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call to action</a:t>
            </a:r>
          </a:p>
          <a:p>
            <a:pPr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Stories activate multiple regions of the brain (sensory, emotional, memory), making learning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stickier and more impactful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 rtl="0" fontAlgn="base">
              <a:spcAft>
                <a:spcPts val="1200"/>
              </a:spcAft>
            </a:pP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08A9F1-C794-6815-D83F-8989CF1A1A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08040">
            <a:off x="663171" y="2222786"/>
            <a:ext cx="4670534" cy="282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945827"/>
      </p:ext>
    </p:extLst>
  </p:cSld>
  <p:clrMapOvr>
    <a:masterClrMapping/>
  </p:clrMapOvr>
  <p:transition spd="slow">
    <p:comb/>
  </p:transition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6D10C-571A-8B65-E016-5772C8DFC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CED2DEF-23B4-0279-E141-5BA80589B91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5286BC-B109-6642-F42E-704194E1D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52FFEC0-E439-4AC5-CD05-377FCF5F11B8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3F0C9-0FC0-1211-E05B-3BE324ADF4A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7F2DDF-DB0E-36EF-8E82-A018BE9570D4}"/>
              </a:ext>
            </a:extLst>
          </p:cNvPr>
          <p:cNvSpPr txBox="1"/>
          <p:nvPr/>
        </p:nvSpPr>
        <p:spPr>
          <a:xfrm>
            <a:off x="816215" y="521367"/>
            <a:ext cx="134322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294E5D-B9E8-3918-6F36-98D14B80368D}"/>
              </a:ext>
            </a:extLst>
          </p:cNvPr>
          <p:cNvSpPr txBox="1"/>
          <p:nvPr/>
        </p:nvSpPr>
        <p:spPr>
          <a:xfrm>
            <a:off x="336134" y="1599388"/>
            <a:ext cx="8859878" cy="6791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Experiential Learning Explained (Kolb’s Cycle)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Kolb identifies four stages that lead to holistic learning: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Concrete Experience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Doing / experiencing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Reflective Observation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Reviewing what happened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Abstract Conceptualization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Making sense of the experience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Active Experimentation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Applying what was learned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design learning that moves participants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through all four phases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D8CE9A-D13F-A99E-7090-5FD936447A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6317" y="2268638"/>
            <a:ext cx="4382208" cy="416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06388"/>
      </p:ext>
    </p:extLst>
  </p:cSld>
  <p:clrMapOvr>
    <a:masterClrMapping/>
  </p:clrMapOvr>
  <p:transition spd="slow">
    <p:comb/>
  </p:transition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930E7-3737-B42D-7345-3AA0A113A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0AA5415-9E03-B9CC-A50D-7CFD983AA19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D14DBB-426E-E064-232B-654415D5D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A8495CF-3919-D2D7-12B7-09199110FEE1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0935C1-1EFF-F440-D294-1DDDBB099A4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C7A79C-44A5-4473-16B8-9710312E25BE}"/>
              </a:ext>
            </a:extLst>
          </p:cNvPr>
          <p:cNvSpPr txBox="1"/>
          <p:nvPr/>
        </p:nvSpPr>
        <p:spPr>
          <a:xfrm>
            <a:off x="816215" y="521367"/>
            <a:ext cx="13432220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AFA75E-1FFF-FAD3-DF08-E411ECFDE626}"/>
              </a:ext>
            </a:extLst>
          </p:cNvPr>
          <p:cNvSpPr txBox="1"/>
          <p:nvPr/>
        </p:nvSpPr>
        <p:spPr>
          <a:xfrm>
            <a:off x="6266094" y="1162851"/>
            <a:ext cx="8548502" cy="6545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The Science Behind Story + Experience</a:t>
            </a:r>
            <a:endParaRPr lang="en-US" sz="2800" b="1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Emotional Contagion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Emotions in stories activate empathy, building connection and retention.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Mirror Neurons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When people hear a story, their brains simulate the experience.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c. Cognitive Encoding</a:t>
            </a:r>
            <a:endParaRPr lang="en-US" sz="2800" b="1" dirty="0"/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Experiences create multi-sensory memory pathways—leading to stronger recall.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62F711-6A14-4060-064B-0520423193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215" y="2511300"/>
            <a:ext cx="5126110" cy="375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418356"/>
      </p:ext>
    </p:extLst>
  </p:cSld>
  <p:clrMapOvr>
    <a:masterClrMapping/>
  </p:clrMapOvr>
  <p:transition spd="slow">
    <p:comb/>
  </p:transition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CB37A-F26F-5D9B-496E-AEFFD8C88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DFC7B75-AA12-F8E6-367C-391500DE1DF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F13D98-493B-CB5D-338E-2D22F3060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FF27F2-06CD-2D6C-7A20-7F9713C8684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992F94-9F91-1ADF-035B-1D57800409F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7E79F5-C2E1-68F5-21DC-808CDF027FDA}"/>
              </a:ext>
            </a:extLst>
          </p:cNvPr>
          <p:cNvSpPr txBox="1"/>
          <p:nvPr/>
        </p:nvSpPr>
        <p:spPr>
          <a:xfrm>
            <a:off x="816215" y="521367"/>
            <a:ext cx="13432220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95579A-9434-C6EF-0B6A-E36D1EA88051}"/>
              </a:ext>
            </a:extLst>
          </p:cNvPr>
          <p:cNvSpPr txBox="1"/>
          <p:nvPr/>
        </p:nvSpPr>
        <p:spPr>
          <a:xfrm>
            <a:off x="816215" y="1947653"/>
            <a:ext cx="7346730" cy="5899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Types of Stories Master Trainers Use</a:t>
            </a:r>
            <a:endParaRPr lang="en-US" sz="2800" b="1" dirty="0">
              <a:effectLst/>
            </a:endParaRPr>
          </a:p>
          <a:p>
            <a:pPr marL="342900" indent="-3429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Origin stories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(How I learned this lesson…)</a:t>
            </a:r>
          </a:p>
          <a:p>
            <a:pPr marL="342900" indent="-3429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Failure stories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(What went wrong and why…)</a:t>
            </a:r>
          </a:p>
          <a:p>
            <a:pPr marL="342900" indent="-3429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Success stories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(Here’s what worked…)</a:t>
            </a:r>
          </a:p>
          <a:p>
            <a:pPr marL="342900" indent="-3429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Learner stories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(Shared experiences from participants)</a:t>
            </a:r>
          </a:p>
          <a:p>
            <a:pPr marL="342900" indent="-3429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Metaphor stories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(Pictures that illustrate a concept)</a:t>
            </a:r>
          </a:p>
          <a:p>
            <a:pPr marL="342900" indent="-3429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Future stories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(Envisioning possibilities)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145950-A930-5A7E-6BDF-0CFD41370F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6724" y="2319897"/>
            <a:ext cx="3621338" cy="362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819993"/>
      </p:ext>
    </p:extLst>
  </p:cSld>
  <p:clrMapOvr>
    <a:masterClrMapping/>
  </p:clrMapOvr>
  <p:transition spd="slow">
    <p:comb/>
  </p:transition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B4865-82B1-C156-5BE0-316869F07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AED253-2F82-963B-459D-600D480F014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B5F94F-26FE-886A-9B81-CDAEAACD7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695A5E7-3F28-414D-FAFB-3AD7D113CD2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2283E3-4934-1308-0B49-6F73D5D4F01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564F9B-AFC0-4FD0-E882-320D746480FE}"/>
              </a:ext>
            </a:extLst>
          </p:cNvPr>
          <p:cNvSpPr txBox="1"/>
          <p:nvPr/>
        </p:nvSpPr>
        <p:spPr>
          <a:xfrm>
            <a:off x="816215" y="521367"/>
            <a:ext cx="13432220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789603-D99B-CABC-ABE0-96E5E7D9DD9A}"/>
              </a:ext>
            </a:extLst>
          </p:cNvPr>
          <p:cNvSpPr txBox="1"/>
          <p:nvPr/>
        </p:nvSpPr>
        <p:spPr>
          <a:xfrm>
            <a:off x="7008130" y="1849966"/>
            <a:ext cx="7346730" cy="5191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Types of Experiential Activities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Scenario-based simulations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Role-plays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studies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Debrief circles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Hot-seat coaching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Hands-on tasks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Problem-solving challenges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games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Immersive reflection moments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294E80-4CEA-73D7-6608-21D5E54A089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7332"/>
          <a:stretch>
            <a:fillRect/>
          </a:stretch>
        </p:blipFill>
        <p:spPr>
          <a:xfrm>
            <a:off x="1885950" y="2305050"/>
            <a:ext cx="3619500" cy="299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98228"/>
      </p:ext>
    </p:extLst>
  </p:cSld>
  <p:clrMapOvr>
    <a:masterClrMapping/>
  </p:clrMapOvr>
  <p:transition spd="slow">
    <p:comb/>
  </p:transition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3D844-386E-48F5-D222-7D86BB232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9ED5FE6-2842-BCA9-60FF-53C8C3449C5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1CCEFA-C428-4B1D-BEA5-01EFDB35B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9D0FC7-C09C-C923-F76B-AE8C49BD4AE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B6702AA-30A0-0165-1469-76C0BC971B9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54FFA7-55B1-32A6-2C29-559A8C4C07AE}"/>
              </a:ext>
            </a:extLst>
          </p:cNvPr>
          <p:cNvSpPr txBox="1"/>
          <p:nvPr/>
        </p:nvSpPr>
        <p:spPr>
          <a:xfrm>
            <a:off x="709789" y="1573560"/>
            <a:ext cx="11049379" cy="6206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Example 1: A Leadership Training Transformation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Instead of explaining “accountability,” a facilitator shares a story of a team member who failed due to miscommunication—and how a simple weekly check-in solved the issue.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story leads into a short simulation of the check-in conversation.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Result: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Participants connect instantly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They understand the concept emotionally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They remember the practice steps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B43627-7239-8632-F83F-43E48C8FEF2C}"/>
              </a:ext>
            </a:extLst>
          </p:cNvPr>
          <p:cNvSpPr txBox="1"/>
          <p:nvPr/>
        </p:nvSpPr>
        <p:spPr>
          <a:xfrm>
            <a:off x="709790" y="659611"/>
            <a:ext cx="118399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Case Studies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96528168"/>
      </p:ext>
    </p:extLst>
  </p:cSld>
  <p:clrMapOvr>
    <a:masterClrMapping/>
  </p:clrMapOvr>
  <p:transition spd="slow">
    <p:comb/>
  </p:transition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F4A33-99DD-6095-B3D4-674BF95E2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6078620-A8BA-9973-AFE0-4D8C4F551E0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560191-1232-5612-526D-507AD3427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4EF964B-FD4E-FE02-D636-D06E95EB7B9A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AE2B2A-57ED-C0E5-6AF7-45F2BC0A80B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E1BF59-AE23-17E2-3940-40C8C8F32B74}"/>
              </a:ext>
            </a:extLst>
          </p:cNvPr>
          <p:cNvSpPr txBox="1"/>
          <p:nvPr/>
        </p:nvSpPr>
        <p:spPr>
          <a:xfrm>
            <a:off x="709790" y="659611"/>
            <a:ext cx="11839902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Case Studies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D6FF1A-DB4F-B156-3571-1D08C1389A72}"/>
              </a:ext>
            </a:extLst>
          </p:cNvPr>
          <p:cNvSpPr txBox="1"/>
          <p:nvPr/>
        </p:nvSpPr>
        <p:spPr>
          <a:xfrm>
            <a:off x="6169306" y="1812034"/>
            <a:ext cx="7786028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Example 2: Behavioral Safety Training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factory training uses an accident case simulation based on a real event.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Learners: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Role-play the sequence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Debrief what went wrong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Draw prevention lessons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Result: 65% improvement in policy compliance.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B4DCE5-7E68-6B69-A17E-FC8260468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480" y="2188710"/>
            <a:ext cx="3588289" cy="358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239536"/>
      </p:ext>
    </p:extLst>
  </p:cSld>
  <p:clrMapOvr>
    <a:masterClrMapping/>
  </p:clrMapOvr>
  <p:transition spd="slow">
    <p:comb/>
  </p:transition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EE906-7645-045D-6DB4-07C8E05CD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42F1CD2-4B05-921F-CA44-EDE6C874A21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B9139D-9A4A-38BD-9A6E-AAE2B43A3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DAE2DD-E753-4588-95EE-08C83AB3CBDC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0038BA-262B-1018-0D34-CF26744C4D9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253569-4E4C-CC25-D629-7A67261CE5CD}"/>
              </a:ext>
            </a:extLst>
          </p:cNvPr>
          <p:cNvSpPr txBox="1"/>
          <p:nvPr/>
        </p:nvSpPr>
        <p:spPr>
          <a:xfrm>
            <a:off x="6735468" y="2137444"/>
            <a:ext cx="7346730" cy="432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Example 3: Customer Service Training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facilitator plays two audio recordings: one excellent, one terrible.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Participants re-enact both and reflect.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Result: Understanding becomes visceral, not theoretical.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BFE29-DD82-5827-4C82-85EC006687F5}"/>
              </a:ext>
            </a:extLst>
          </p:cNvPr>
          <p:cNvSpPr txBox="1"/>
          <p:nvPr/>
        </p:nvSpPr>
        <p:spPr>
          <a:xfrm>
            <a:off x="709790" y="659611"/>
            <a:ext cx="11839902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Case Studies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5A17B9-E097-4219-D6F9-B343323894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028" y="2221075"/>
            <a:ext cx="3867934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987844"/>
      </p:ext>
    </p:extLst>
  </p:cSld>
  <p:clrMapOvr>
    <a:masterClrMapping/>
  </p:clrMapOvr>
  <p:transition spd="slow">
    <p:comb/>
  </p:transition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C2657-D3C2-F766-61BA-4B75491E8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9B4A734-BB46-1D0D-3E36-222014B4F84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B6D523-AB78-510F-01E7-EC1AF8A97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1A84356-C838-65A5-E92F-637032CE2D4B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68989B-03F1-C6F5-4DC4-06F9D6FD79F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A1600E-BAE6-EB18-ED66-884D4BB7E935}"/>
              </a:ext>
            </a:extLst>
          </p:cNvPr>
          <p:cNvSpPr txBox="1"/>
          <p:nvPr/>
        </p:nvSpPr>
        <p:spPr>
          <a:xfrm>
            <a:off x="742121" y="597423"/>
            <a:ext cx="103579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7F16B2-5257-E788-9D1D-3D8C412D8AD2}"/>
              </a:ext>
            </a:extLst>
          </p:cNvPr>
          <p:cNvSpPr txBox="1"/>
          <p:nvPr/>
        </p:nvSpPr>
        <p:spPr>
          <a:xfrm>
            <a:off x="709790" y="2104000"/>
            <a:ext cx="7346730" cy="432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The 5-Step Trainer Story Framework (TSF)</a:t>
            </a:r>
            <a:endParaRPr lang="en-US" sz="2800" b="1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Set the Scene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→ Context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Introduce the Tension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→ Problem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Reveal the Turning Point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→ Insight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Deliver the Lesson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→ Application</a:t>
            </a:r>
          </a:p>
          <a:p>
            <a:pPr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Call to Action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→ What participants should do differently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AB5FCB-FB09-DB15-596F-5E2F8B94B1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4720" y="2248210"/>
            <a:ext cx="5982321" cy="352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416968"/>
      </p:ext>
    </p:extLst>
  </p:cSld>
  <p:clrMapOvr>
    <a:masterClrMapping/>
  </p:clrMapOvr>
  <p:transition spd="slow">
    <p:comb/>
  </p:transition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CAA0C-DC71-989A-D788-63BA8DC7D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8F27F82-D991-99C2-455F-E3364EB7A85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7ED2E4-2C52-9AB6-F3CC-36ED1E8AE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DDA8037-1A54-7C65-1F71-5C27220A0CDE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EFE78E-308D-33E2-5DBC-D8CCA29C2A2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FDB1BE-3E3B-0A29-8B25-4EBAEE8AD6AD}"/>
              </a:ext>
            </a:extLst>
          </p:cNvPr>
          <p:cNvSpPr txBox="1"/>
          <p:nvPr/>
        </p:nvSpPr>
        <p:spPr>
          <a:xfrm>
            <a:off x="1072055" y="431989"/>
            <a:ext cx="10357944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3D2F14-BE3B-145E-D842-845418A6383B}"/>
              </a:ext>
            </a:extLst>
          </p:cNvPr>
          <p:cNvSpPr txBox="1"/>
          <p:nvPr/>
        </p:nvSpPr>
        <p:spPr>
          <a:xfrm>
            <a:off x="6967958" y="2088604"/>
            <a:ext cx="6991109" cy="4052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The ELX: Experiential Learning Exercise Blueprint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ELX when designing experiences: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xperience (What will they do?)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earn (What should they extract?)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X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and (How will they apply it?)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4F6CA8-5BB4-4557-BBDB-13C5B65FA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333" y="2187080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83029"/>
      </p:ext>
    </p:extLst>
  </p:cSld>
  <p:clrMapOvr>
    <a:masterClrMapping/>
  </p:clrMapOvr>
  <p:transition spd="slow">
    <p:comb/>
  </p:transition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60C88-5B6C-8742-E74F-2E1FDD369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BA2D532-1A58-3C45-C7D5-8B738F42583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D107BB-A458-E263-71E8-1A4415A13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01D7826-D704-798C-B48A-0CC27C918658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19A733-29E2-5B98-4E6A-F313F0ADFE3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AAAFA5-FAB5-BE43-D70F-3048AC26BE0F}"/>
              </a:ext>
            </a:extLst>
          </p:cNvPr>
          <p:cNvSpPr txBox="1"/>
          <p:nvPr/>
        </p:nvSpPr>
        <p:spPr>
          <a:xfrm>
            <a:off x="1072055" y="627237"/>
            <a:ext cx="10357944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B7B791-DAAA-3F29-7C84-B0ED8720ABBB}"/>
              </a:ext>
            </a:extLst>
          </p:cNvPr>
          <p:cNvSpPr txBox="1"/>
          <p:nvPr/>
        </p:nvSpPr>
        <p:spPr>
          <a:xfrm>
            <a:off x="594043" y="2465439"/>
            <a:ext cx="7346730" cy="3621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The Experience Triangle (ET3)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Every experiential activity must have: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Purpose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(Why are we doing this?)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Process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(How will it work?)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Payoff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(What should learners gain?)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51B0EE-E625-87B8-9A85-BC32BCA26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1963" y="2465439"/>
            <a:ext cx="4506012" cy="334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780931"/>
      </p:ext>
    </p:extLst>
  </p:cSld>
  <p:clrMapOvr>
    <a:masterClrMapping/>
  </p:clrMapOvr>
  <p:transition spd="slow">
    <p:comb/>
  </p:transition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B46A-24E8-CBA1-CD75-FA8857A20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5CE498-6BC4-8510-5EBE-219617DE492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15B72F-3F75-E68F-8FB3-978930836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6C1EFE7-32C4-5AE7-6649-317832D70F4A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BF9058-2CAA-F6F7-E5EC-E24EF704DCF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320E81-C685-6401-ED9C-AA9B703C88CF}"/>
              </a:ext>
            </a:extLst>
          </p:cNvPr>
          <p:cNvSpPr txBox="1"/>
          <p:nvPr/>
        </p:nvSpPr>
        <p:spPr>
          <a:xfrm>
            <a:off x="1072055" y="627237"/>
            <a:ext cx="10357944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EC8017-665A-9DCA-926F-8939938DC85C}"/>
              </a:ext>
            </a:extLst>
          </p:cNvPr>
          <p:cNvSpPr txBox="1"/>
          <p:nvPr/>
        </p:nvSpPr>
        <p:spPr>
          <a:xfrm>
            <a:off x="7315199" y="1959314"/>
            <a:ext cx="6416565" cy="4483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Story-to-Concept Mapping Template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Shows how your story links to: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Core principles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Real-world application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opportunities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760311-29F1-4BFF-B23A-803567E79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027" y="2180958"/>
            <a:ext cx="5715000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969720"/>
      </p:ext>
    </p:extLst>
  </p:cSld>
  <p:clrMapOvr>
    <a:masterClrMapping/>
  </p:clrMapOvr>
  <p:transition spd="slow">
    <p:comb/>
  </p:transition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2F12E-BB8A-913F-5272-7A0CDE530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FAE7B18-FD36-AF46-DDAB-6155D16BC11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81D6C0-374A-DA48-796E-658E69236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E50B2BC-F686-8237-94F0-3DD393C979B9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C15143-B140-588F-D0DB-6DC1653241E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640928-5955-0BF1-75FB-F351BC2B4D2A}"/>
              </a:ext>
            </a:extLst>
          </p:cNvPr>
          <p:cNvSpPr txBox="1"/>
          <p:nvPr/>
        </p:nvSpPr>
        <p:spPr>
          <a:xfrm>
            <a:off x="443570" y="1598898"/>
            <a:ext cx="879715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story from your life or career best illustrates a concept you teach often?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emotions do you want participants to feel in your sessions?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comfortable are you with experiential facilitation?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part of Kolb’s cycle do you currently skip or underuse?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story or activity could make your next session unforgettable?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C54DD5-E1CD-7247-C46B-AA2FE73CDF25}"/>
              </a:ext>
            </a:extLst>
          </p:cNvPr>
          <p:cNvSpPr txBox="1"/>
          <p:nvPr/>
        </p:nvSpPr>
        <p:spPr>
          <a:xfrm>
            <a:off x="709788" y="416456"/>
            <a:ext cx="123282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B0BD1A-BA3C-9CA0-A43C-D29D85B97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9663" y="1435195"/>
            <a:ext cx="4527475" cy="452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800760"/>
      </p:ext>
    </p:extLst>
  </p:cSld>
  <p:clrMapOvr>
    <a:masterClrMapping/>
  </p:clrMapOvr>
  <p:transition spd="slow">
    <p:comb/>
  </p:transition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ED623-1A4E-0894-CB92-83EA81C51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10BFA06-6884-8AC5-D8AA-E74ED3028FD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CF0A49-18A8-8FBF-CE7D-1B6DBD00B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1BC26E-B4DF-E38B-DDCF-9A469CC48C75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F11E3-DE1C-7D3B-FB64-6557FB6F3D7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8C4059-D24A-FC21-7A22-C6015AC32526}"/>
              </a:ext>
            </a:extLst>
          </p:cNvPr>
          <p:cNvSpPr txBox="1"/>
          <p:nvPr/>
        </p:nvSpPr>
        <p:spPr>
          <a:xfrm>
            <a:off x="5845215" y="1464664"/>
            <a:ext cx="8535632" cy="6483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The 10-Minute Story-Experience Build</a:t>
            </a:r>
            <a:endParaRPr lang="en-US" sz="2800" b="1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a training topic you deliver frequently.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Create: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short story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that illustrates the key message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experiential activity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that reinforces the concept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Map both to Kolb’s learning cycle using the provided template.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Record a 2-minute audio or video practicing your story delivery.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Submit as part of your practice portfolio.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79A42-A1B3-EF1E-DE26-31E44D5A16DA}"/>
              </a:ext>
            </a:extLst>
          </p:cNvPr>
          <p:cNvSpPr txBox="1"/>
          <p:nvPr/>
        </p:nvSpPr>
        <p:spPr>
          <a:xfrm>
            <a:off x="977463" y="544286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F4769B-25D9-6D9B-31AA-4987091A59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762"/>
          <a:stretch>
            <a:fillRect/>
          </a:stretch>
        </p:blipFill>
        <p:spPr>
          <a:xfrm>
            <a:off x="404265" y="2279313"/>
            <a:ext cx="5036685" cy="389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330107"/>
      </p:ext>
    </p:extLst>
  </p:cSld>
  <p:clrMapOvr>
    <a:masterClrMapping/>
  </p:clrMapOvr>
  <p:transition spd="slow">
    <p:comb/>
  </p:transition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3FF58-2A00-3648-0136-8EE31855D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7993A53-CFC7-EAB8-C315-CFF2942FBB2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4EE67A-D373-692B-8C82-C42E1945C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281FFE8-8C36-6026-B22C-87E1FCCD1D16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ED73A7-9791-F658-33EA-B51C2F86D26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5DC9F8-F0BE-6AE3-555D-BF0E5079E719}"/>
              </a:ext>
            </a:extLst>
          </p:cNvPr>
          <p:cNvSpPr txBox="1"/>
          <p:nvPr/>
        </p:nvSpPr>
        <p:spPr>
          <a:xfrm>
            <a:off x="709791" y="1325918"/>
            <a:ext cx="7857928" cy="6668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Mini Assessment: Story &amp; Experience Alignment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Write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300–400 word training story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using the 5-Step Story Framework.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Then design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10-minute experiential activity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that aligns with the same lesson.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Rubric (10 points):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Story clarity &amp; structure (2)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Emotional connection (2)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 relevance &amp; flow (2)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of Kolb’s cycle (2)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Practicality &amp; applicability (2)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65E982-196C-B1CC-B599-D57E0BC73F84}"/>
              </a:ext>
            </a:extLst>
          </p:cNvPr>
          <p:cNvSpPr txBox="1"/>
          <p:nvPr/>
        </p:nvSpPr>
        <p:spPr>
          <a:xfrm>
            <a:off x="742121" y="519604"/>
            <a:ext cx="103579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Assessment and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F72381-0B7C-3582-C5AB-1E97C92D72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7718" y="2430684"/>
            <a:ext cx="5585033" cy="467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020895"/>
      </p:ext>
    </p:extLst>
  </p:cSld>
  <p:clrMapOvr>
    <a:masterClrMapping/>
  </p:clrMapOvr>
  <p:transition spd="slow">
    <p:comb/>
  </p:transition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05960-A071-4A2D-07D0-2C0A9A758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9E2547D-8A56-24A1-2402-34852141A9B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87C613-1C06-495F-954C-B73DCF43E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2FB8533-AC73-828E-DDA7-0D54E95D7BC5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C30CF7-C1F1-AC23-088E-11604CA8F8A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57161C-D295-B483-945E-FA564CFA4F30}"/>
              </a:ext>
            </a:extLst>
          </p:cNvPr>
          <p:cNvSpPr txBox="1"/>
          <p:nvPr/>
        </p:nvSpPr>
        <p:spPr>
          <a:xfrm>
            <a:off x="5912069" y="1359572"/>
            <a:ext cx="8336366" cy="6114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Storytelling and experiential learning create deep emotional and cognitive impact.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Stories simplify complexity, humanize learning, and increase retention.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Experiential learning builds capability through action, not explanation.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skillfully weave stories, emotions, and structured activities into a powerful learning journey.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When aligned with Kolb’s cycle, experiences produce transformation—not just understanding.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706909-7C6E-35A0-B568-764F4B8E6DE8}"/>
              </a:ext>
            </a:extLst>
          </p:cNvPr>
          <p:cNvSpPr txBox="1"/>
          <p:nvPr/>
        </p:nvSpPr>
        <p:spPr>
          <a:xfrm>
            <a:off x="835572" y="521367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CBF62F-A41E-D99A-6D2E-28EEE963E8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057" y="2424619"/>
            <a:ext cx="3619500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391166"/>
      </p:ext>
    </p:extLst>
  </p:cSld>
  <p:clrMapOvr>
    <a:masterClrMapping/>
  </p:clrMapOvr>
  <p:transition spd="slow">
    <p:comb/>
  </p:transition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15A86-F3B0-47D8-C20B-CF0B15549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F45113-B0DD-FAB8-86F7-758EFDC4CCC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0F15FA-E97F-3E01-E47E-7D9B994A7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7666839-719E-07E8-F712-ACF57342077D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478635-576F-51F7-A084-90E75604333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B418FA-D425-9016-92F3-08063A203ECE}"/>
              </a:ext>
            </a:extLst>
          </p:cNvPr>
          <p:cNvSpPr txBox="1"/>
          <p:nvPr/>
        </p:nvSpPr>
        <p:spPr>
          <a:xfrm>
            <a:off x="709790" y="1376273"/>
            <a:ext cx="7346730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 will receive the following downloadable templates: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Story Map Worksheet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5-Step Story Framework Template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Experiential Learning Exercise Blueprint (ELX)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Kolb Cycle Activity Planner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Debrief Questions Bank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Story-to-Concept Mapping Sheet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Experience Triangle Checklist</a:t>
            </a:r>
          </a:p>
          <a:p>
            <a:pPr>
              <a:buNone/>
            </a:pPr>
            <a:br>
              <a:rPr lang="en-US" sz="2800" b="0" dirty="0">
                <a:effectLst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E7311B-8B70-BFF5-3BE0-91D17CBECB7F}"/>
              </a:ext>
            </a:extLst>
          </p:cNvPr>
          <p:cNvSpPr txBox="1"/>
          <p:nvPr/>
        </p:nvSpPr>
        <p:spPr>
          <a:xfrm>
            <a:off x="709790" y="486663"/>
            <a:ext cx="97115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A6C625-EFA1-6775-2EF1-7104EB6AE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8833" y="1736050"/>
            <a:ext cx="5221777" cy="444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31025"/>
      </p:ext>
    </p:extLst>
  </p:cSld>
  <p:clrMapOvr>
    <a:masterClrMapping/>
  </p:clrMapOvr>
  <p:transition spd="slow">
    <p:comb/>
  </p:transition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54B47-90F3-AC24-B61D-0EF1E659B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5F06299-D6F4-4B72-E796-87F4463C30B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11AE5B-9E68-725D-CBB4-9A10EC60A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58D9D3-A92C-E666-617D-A48CF6F60F63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FEDCCE-0D99-A314-416C-307715011EE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CA1B50-C79E-7632-2E32-8B32AB6D4E6B}"/>
              </a:ext>
            </a:extLst>
          </p:cNvPr>
          <p:cNvSpPr txBox="1"/>
          <p:nvPr/>
        </p:nvSpPr>
        <p:spPr>
          <a:xfrm>
            <a:off x="742121" y="440025"/>
            <a:ext cx="147563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3: Communication &amp; Facilitation Mastery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CB0957-93B8-3C69-CAB8-D18355D26074}"/>
              </a:ext>
            </a:extLst>
          </p:cNvPr>
          <p:cNvSpPr txBox="1"/>
          <p:nvPr/>
        </p:nvSpPr>
        <p:spPr>
          <a:xfrm>
            <a:off x="693858" y="1385362"/>
            <a:ext cx="1034217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Lesson 3: Managing Emotions and Energy in the Room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91C4AA-6131-1167-C68C-148512FDA9CF}"/>
              </a:ext>
            </a:extLst>
          </p:cNvPr>
          <p:cNvSpPr txBox="1"/>
          <p:nvPr/>
        </p:nvSpPr>
        <p:spPr>
          <a:xfrm>
            <a:off x="5864948" y="2942892"/>
            <a:ext cx="8258536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“People will forget what you said, they will forget what you did, but they will never forget how you made them feel.”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— Maya Angelou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you manage emotional dynamics determines the quality of learning, psychological safety, and participant engagement.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9BAEB7-7BA1-9E5B-AD79-A83D4C6DB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916" y="2980521"/>
            <a:ext cx="4459283" cy="355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6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94E23-205A-D427-776D-11CA9F4C0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CF084CA-E5B1-9CC3-BD8A-6F7A74073D4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2DD355-C301-C6A0-1052-80336A6E2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A55206-99B5-BFE2-AE2C-81C5E04486F5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168434-EFFE-D1B7-E798-585E9098A20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810779-24DA-859E-ACE6-F31DF40E8FB0}"/>
              </a:ext>
            </a:extLst>
          </p:cNvPr>
          <p:cNvSpPr txBox="1"/>
          <p:nvPr/>
        </p:nvSpPr>
        <p:spPr>
          <a:xfrm>
            <a:off x="289909" y="1477680"/>
            <a:ext cx="9322663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Master Trainer candidates will be able to: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 emotional cues and group energy to adjust facilitation strategies in real time.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 evidence-based emotional regulation and relational intelligence techniques to maintain psychological safety.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 and implement interventions that address disengagement, tension, conflict, or low motivation in training environments.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Demonstrate mastery in balancing task focus with emotional climate to achieve learning outcomes.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20AAF7-7BFD-6ACC-6445-7664B9650261}"/>
              </a:ext>
            </a:extLst>
          </p:cNvPr>
          <p:cNvSpPr txBox="1"/>
          <p:nvPr/>
        </p:nvSpPr>
        <p:spPr>
          <a:xfrm>
            <a:off x="709790" y="521367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FEE0FC-1C06-6DB4-CD44-33D0C73283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6116" y="1799120"/>
            <a:ext cx="4190035" cy="410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960140"/>
      </p:ext>
    </p:extLst>
  </p:cSld>
  <p:clrMapOvr>
    <a:masterClrMapping/>
  </p:clrMapOvr>
  <p:transition spd="slow">
    <p:comb/>
  </p:transition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E2E0D-10BC-E2F0-5D06-2D82EB953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7C26F82-8822-9197-D246-101523CB5C5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812F99-04D1-F9EE-8CEB-7EAF38315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95BFB8-DE55-5686-AF8E-6A69490D647C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1D5ECF-3FEF-5F0B-E9FD-57B20FB4027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205BA6-5CBB-C819-5444-6C7A7F7327BF}"/>
              </a:ext>
            </a:extLst>
          </p:cNvPr>
          <p:cNvSpPr txBox="1"/>
          <p:nvPr/>
        </p:nvSpPr>
        <p:spPr>
          <a:xfrm>
            <a:off x="5625296" y="919906"/>
            <a:ext cx="8518568" cy="7755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Even the most well-designed training fails if the emotional climate is tense, unmotivated, or unsafe.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must navigate: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Low energy after lunch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Anxiety in new learners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Resistance from experienced professionals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Conflict between participants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Over-dominant personalities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Tired, distracted, or disengaged groups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ability to read and respond to emotional and energy dynamics separates average trainers from globally recognized master facilitators.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B16702-02A6-EFB5-6638-50C901F8C82F}"/>
              </a:ext>
            </a:extLst>
          </p:cNvPr>
          <p:cNvSpPr txBox="1"/>
          <p:nvPr/>
        </p:nvSpPr>
        <p:spPr>
          <a:xfrm>
            <a:off x="742121" y="504408"/>
            <a:ext cx="75201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3FC0D1-C6B7-9D70-4DA4-2643E09EE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952" y="2415449"/>
            <a:ext cx="4006161" cy="302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75817"/>
      </p:ext>
    </p:extLst>
  </p:cSld>
  <p:clrMapOvr>
    <a:masterClrMapping/>
  </p:clrMapOvr>
  <p:transition spd="slow">
    <p:comb/>
  </p:transition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348BE-861D-CB47-A175-845A30A5A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49E0C19-CB02-97A6-8B26-8B81E581635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129382-543A-57DE-379A-996E2A0B2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7047FF-9352-A4BA-9377-42205004DC97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75081A-4F4B-7863-D38C-702B64EEE0B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81CF35-3A4C-42EF-8C83-5CDC6C4225B8}"/>
              </a:ext>
            </a:extLst>
          </p:cNvPr>
          <p:cNvSpPr txBox="1"/>
          <p:nvPr/>
        </p:nvSpPr>
        <p:spPr>
          <a:xfrm>
            <a:off x="851338" y="613085"/>
            <a:ext cx="11887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C512E8-E191-C7FF-DCDC-62F912D88757}"/>
              </a:ext>
            </a:extLst>
          </p:cNvPr>
          <p:cNvSpPr txBox="1"/>
          <p:nvPr/>
        </p:nvSpPr>
        <p:spPr>
          <a:xfrm>
            <a:off x="397200" y="1569538"/>
            <a:ext cx="7772399" cy="6237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Emotional Intelligence in Training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leverage four EI competencies: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Self-awareness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Self-regulation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Social awareness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Relationship management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EI allows trainers to regulate their own state while influencing the emotional climate in the room.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585FDA-AA07-8497-4587-F3C70D3C4D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5075" y="2640244"/>
            <a:ext cx="3932149" cy="294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11983"/>
      </p:ext>
    </p:extLst>
  </p:cSld>
  <p:clrMapOvr>
    <a:masterClrMapping/>
  </p:clrMapOvr>
  <p:transition spd="slow">
    <p:comb/>
  </p:transition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06143-E432-93F8-AE74-34540CD08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EB8AE08-A0FC-6BB7-A800-F715CECCC83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D82194-2C17-FCCA-C581-697786E32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9722BA-3B93-9BCB-11DF-A459E6FF3151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63CE7C-E131-C9D1-1B1B-56CE66C4329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F2C222-E057-9F3C-D2BF-2AF601F69B1A}"/>
              </a:ext>
            </a:extLst>
          </p:cNvPr>
          <p:cNvSpPr txBox="1"/>
          <p:nvPr/>
        </p:nvSpPr>
        <p:spPr>
          <a:xfrm>
            <a:off x="851338" y="521367"/>
            <a:ext cx="11887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542E6B-B8FE-5466-B6F8-97B543F3747B}"/>
              </a:ext>
            </a:extLst>
          </p:cNvPr>
          <p:cNvSpPr txBox="1"/>
          <p:nvPr/>
        </p:nvSpPr>
        <p:spPr>
          <a:xfrm>
            <a:off x="6637284" y="1230581"/>
            <a:ext cx="7346730" cy="5929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The Energy Curve in Adult Learning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Groups naturally move through cycles: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High anticipation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Settling in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Dip in energy (often mid-session)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Re-engagement through interaction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End-of-session fatigue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Recognizing this helps you plan the right interventions at the right moments.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583FBA-834D-9C21-31A8-F4FACA3B5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768" y="2281502"/>
            <a:ext cx="3636246" cy="363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69030"/>
      </p:ext>
    </p:extLst>
  </p:cSld>
  <p:clrMapOvr>
    <a:masterClrMapping/>
  </p:clrMapOvr>
  <p:transition spd="slow">
    <p:comb/>
  </p:transition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E8A43-5CFA-76F1-3B65-5B5CE958F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A66390C-69D5-8D8D-D2D9-B33B5C85706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E26A24-E334-F285-867A-EAD30BD35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175DE2-F832-88EE-EB7A-299BC89988C8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878617-0205-555C-1F79-270007E67C8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F5C723-C663-0A3D-4D2A-FC1ACC46AFD7}"/>
              </a:ext>
            </a:extLst>
          </p:cNvPr>
          <p:cNvSpPr txBox="1"/>
          <p:nvPr/>
        </p:nvSpPr>
        <p:spPr>
          <a:xfrm>
            <a:off x="851338" y="613085"/>
            <a:ext cx="11887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48977E-73AC-D568-DB5D-C422C5FE9C86}"/>
              </a:ext>
            </a:extLst>
          </p:cNvPr>
          <p:cNvSpPr txBox="1"/>
          <p:nvPr/>
        </p:nvSpPr>
        <p:spPr>
          <a:xfrm>
            <a:off x="338729" y="1735512"/>
            <a:ext cx="8529145" cy="491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Psychological Safety as a Performance Driver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psychologically safe room encourages: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Participation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Risk-taking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Sharing of real challenges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Application of learning</a:t>
            </a: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Safety reduces fear-based emotional responses that block learning.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7C62E5-5F0D-8979-3AA5-8D5691FBB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6234" y="2045074"/>
            <a:ext cx="3580221" cy="358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397751"/>
      </p:ext>
    </p:extLst>
  </p:cSld>
  <p:clrMapOvr>
    <a:masterClrMapping/>
  </p:clrMapOvr>
  <p:transition spd="slow">
    <p:comb/>
  </p:transition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E3B7D-2FE0-81B9-7E1A-19E24DD10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467C13A-9412-184C-DC7F-188B4998FD5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47EECE-127D-93FF-DBF3-2E52EC701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40DC0EF-A754-A13D-A2E6-EE4CBF3F2581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D2A573-89C8-0326-A9E6-995B51E2B4F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4D9484-0A9A-0AF9-86CC-B178807C8754}"/>
              </a:ext>
            </a:extLst>
          </p:cNvPr>
          <p:cNvSpPr txBox="1"/>
          <p:nvPr/>
        </p:nvSpPr>
        <p:spPr>
          <a:xfrm>
            <a:off x="742121" y="479114"/>
            <a:ext cx="11887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3D5187-2F60-1639-D22B-096DF313596C}"/>
              </a:ext>
            </a:extLst>
          </p:cNvPr>
          <p:cNvSpPr txBox="1"/>
          <p:nvPr/>
        </p:nvSpPr>
        <p:spPr>
          <a:xfrm>
            <a:off x="7080114" y="1325918"/>
            <a:ext cx="7346730" cy="6237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Emotional Triggers in Training Rooms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Common sources: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Feeling judged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Fear of being wrong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Cultural differences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Power dynamics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Unclear expectations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Work stress carried into the session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master trainer anticipates and diffuses triggers early.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5612AD-952C-4BA3-8E18-ECD7FCB3DC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90" y="1862331"/>
            <a:ext cx="5596195" cy="450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274071"/>
      </p:ext>
    </p:extLst>
  </p:cSld>
  <p:clrMapOvr>
    <a:masterClrMapping/>
  </p:clrMapOvr>
  <p:transition spd="slow">
    <p:comb/>
  </p:transition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6BA7C-337C-0EDC-DCC9-29A5B32E7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2524214-8552-D85C-3C02-C51256B12EA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0F7F9A-FCE0-F64B-B131-9A8707A22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6E3337-F13A-3FF1-5828-D7D3CC8F7DD1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017199-4D31-9DBE-B851-B495B27B88D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EA1704-FC65-191A-0CC9-B84813893765}"/>
              </a:ext>
            </a:extLst>
          </p:cNvPr>
          <p:cNvSpPr txBox="1"/>
          <p:nvPr/>
        </p:nvSpPr>
        <p:spPr>
          <a:xfrm>
            <a:off x="851338" y="613085"/>
            <a:ext cx="11887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562981-B94B-5E24-A3E6-5368062F3D29}"/>
              </a:ext>
            </a:extLst>
          </p:cNvPr>
          <p:cNvSpPr txBox="1"/>
          <p:nvPr/>
        </p:nvSpPr>
        <p:spPr>
          <a:xfrm>
            <a:off x="851338" y="1603492"/>
            <a:ext cx="7346730" cy="5775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Managing the Trainer’s Own Emotions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emotional state sets the emotional baseline of the room.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 must master: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Grounding techniques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Neutral body language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Voice modulation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Calm, intentional responses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Emotional detachment from participant behaviors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D241DC-8F00-CF4D-FBAD-A00ED8473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8553" y="1911355"/>
            <a:ext cx="5012137" cy="378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17752"/>
      </p:ext>
    </p:extLst>
  </p:cSld>
  <p:clrMapOvr>
    <a:masterClrMapping/>
  </p:clrMapOvr>
  <p:transition spd="slow">
    <p:comb/>
  </p:transition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890C1-6D73-F5F2-1B1E-EDA417CD1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FFC7669-257B-A48B-B7E4-8F734FF4308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2CF0A8-C663-E3EA-1EDA-B7B1A9B51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206FAEB-5533-A6C9-E247-0230183C40CA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ECC782-2B1F-0EDB-C8B9-CC9C4A7DFF0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0C6A0C-D402-15EA-76BB-227F150A4094}"/>
              </a:ext>
            </a:extLst>
          </p:cNvPr>
          <p:cNvSpPr txBox="1"/>
          <p:nvPr/>
        </p:nvSpPr>
        <p:spPr>
          <a:xfrm>
            <a:off x="851338" y="613085"/>
            <a:ext cx="11887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544313-429A-2E52-A750-5ABCA430D05C}"/>
              </a:ext>
            </a:extLst>
          </p:cNvPr>
          <p:cNvSpPr txBox="1"/>
          <p:nvPr/>
        </p:nvSpPr>
        <p:spPr>
          <a:xfrm>
            <a:off x="7110249" y="1692274"/>
            <a:ext cx="7346730" cy="5729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Examples &amp; Scenarios</a:t>
            </a:r>
            <a:endParaRPr lang="en-US" sz="2800" b="1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1: The Low-Energy Morning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group joins a session looking tired. You sense lethargy and minimal responses.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master trainer might: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energizers intentionally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Start with a reflective or personal connection activity</a:t>
            </a: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Shift to movement-based or group-based learning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695E7C-67A0-45E2-A4B7-5665D9533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338" y="1704616"/>
            <a:ext cx="5396301" cy="539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824581"/>
      </p:ext>
    </p:extLst>
  </p:cSld>
  <p:clrMapOvr>
    <a:masterClrMapping/>
  </p:clrMapOvr>
  <p:transition spd="slow">
    <p:comb/>
  </p:transition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806ED-35AE-CB29-FCC7-652206348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B4B0E9B-6BBF-5F59-E07F-5CC726CB093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A2FABA-86C8-C5A2-8506-2AE68E9F0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CA050E3-CC65-99F0-C4C4-325E71E27CCC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E49799-85BB-27DE-0FEE-C47AC797CD1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55BE41-69E6-A7E9-4695-8BDADEB975F1}"/>
              </a:ext>
            </a:extLst>
          </p:cNvPr>
          <p:cNvSpPr txBox="1"/>
          <p:nvPr/>
        </p:nvSpPr>
        <p:spPr>
          <a:xfrm>
            <a:off x="709790" y="485295"/>
            <a:ext cx="11887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CBDC7C-8A9C-1C2C-8B22-6E2D015F2925}"/>
              </a:ext>
            </a:extLst>
          </p:cNvPr>
          <p:cNvSpPr txBox="1"/>
          <p:nvPr/>
        </p:nvSpPr>
        <p:spPr>
          <a:xfrm>
            <a:off x="709790" y="1738412"/>
            <a:ext cx="7346730" cy="491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2: The Resistant Expert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senior employee challenges everything you say.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 response: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Validate expertise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Integrate them as a contributor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Shift from confrontation to collaboration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9B95AD-C08F-4EC0-B29A-AA51E0D57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0086" y="1257300"/>
            <a:ext cx="381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01444"/>
      </p:ext>
    </p:extLst>
  </p:cSld>
  <p:clrMapOvr>
    <a:masterClrMapping/>
  </p:clrMapOvr>
  <p:transition spd="slow">
    <p:comb/>
  </p:transition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1256D-9F0E-D60E-B6BD-C74A3C0D2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24AB439-07E1-FF80-FA61-69A2939C06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1321AC-A01F-DBFF-4387-CA3B62229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BC2EA7B-FF91-50A5-E612-3495012BAB5F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E9D006-E915-939C-F223-0B9F351B95B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4C151C-000D-83B9-2E3C-7F3D930B22A4}"/>
              </a:ext>
            </a:extLst>
          </p:cNvPr>
          <p:cNvSpPr txBox="1"/>
          <p:nvPr/>
        </p:nvSpPr>
        <p:spPr>
          <a:xfrm>
            <a:off x="851338" y="613085"/>
            <a:ext cx="11887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76F65E-412D-01A3-1949-4CAB4D681A79}"/>
              </a:ext>
            </a:extLst>
          </p:cNvPr>
          <p:cNvSpPr txBox="1"/>
          <p:nvPr/>
        </p:nvSpPr>
        <p:spPr>
          <a:xfrm>
            <a:off x="6526924" y="1716275"/>
            <a:ext cx="8371488" cy="4483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3: The Emotional Participant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participant becomes unusually quiet after feedback.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 response: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Check in privately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Acknowledge feelings without judgment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Reinforce psychological safety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BA53D2-EE39-0B16-2B19-A2DB527DA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50" y="1935847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13367"/>
      </p:ext>
    </p:extLst>
  </p:cSld>
  <p:clrMapOvr>
    <a:masterClrMapping/>
  </p:clrMapOvr>
  <p:transition spd="slow">
    <p:comb/>
  </p:transition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8228F-D461-6F20-AFA8-59D53358B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B93E78-7342-F3D5-3ED6-8D7180AF52E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43DDDC-6392-4E93-5470-C0F6AB882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FC4D38-67B1-D761-1242-ACFC68CFBFDE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696071-9947-B5DC-CF6B-AEE08FE24DB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D34E02-015B-1BAA-8045-601340147658}"/>
              </a:ext>
            </a:extLst>
          </p:cNvPr>
          <p:cNvSpPr txBox="1"/>
          <p:nvPr/>
        </p:nvSpPr>
        <p:spPr>
          <a:xfrm>
            <a:off x="742121" y="445595"/>
            <a:ext cx="102475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AE296C-4BBD-1165-9A76-E7E476D72DB1}"/>
              </a:ext>
            </a:extLst>
          </p:cNvPr>
          <p:cNvSpPr txBox="1"/>
          <p:nvPr/>
        </p:nvSpPr>
        <p:spPr>
          <a:xfrm>
            <a:off x="709790" y="2017857"/>
            <a:ext cx="7346730" cy="4606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The R.E.A.D. Model for Reading the Room</a:t>
            </a:r>
            <a:endParaRPr lang="en-US" sz="2800" b="1" dirty="0">
              <a:effectLst/>
            </a:endParaRPr>
          </a:p>
          <a:p>
            <a:pPr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 – Recognize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emotional cues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 – 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causes and impacts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– Adjust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approach and facilitation strategy</a:t>
            </a: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 – Direct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 session toward safety and engagement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F20526-9616-D103-83A8-59FE8D305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9068" y="2381902"/>
            <a:ext cx="3235716" cy="323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745590"/>
      </p:ext>
    </p:extLst>
  </p:cSld>
  <p:clrMapOvr>
    <a:masterClrMapping/>
  </p:clrMapOvr>
  <p:transition spd="slow">
    <p:comb/>
  </p:transition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FF0D1-AB60-FF07-91DE-F84901D8D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F614957-0352-C45B-E4DD-CFE6FE76497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9A62EE-F235-429B-F27B-3103E0B5E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DCF34C7-452D-EAFF-BB7B-6BC83246E56B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D8EEFA-5EA8-FF2F-8A2A-EE50A611B32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5C424-8A59-9252-EAA3-4AC7054E068D}"/>
              </a:ext>
            </a:extLst>
          </p:cNvPr>
          <p:cNvSpPr txBox="1"/>
          <p:nvPr/>
        </p:nvSpPr>
        <p:spPr>
          <a:xfrm>
            <a:off x="742121" y="445595"/>
            <a:ext cx="102475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506C434-6F1A-B0C3-A5D4-9052C1DBD3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316919"/>
              </p:ext>
            </p:extLst>
          </p:nvPr>
        </p:nvGraphicFramePr>
        <p:xfrm>
          <a:off x="1407520" y="2517140"/>
          <a:ext cx="11815360" cy="3195320"/>
        </p:xfrm>
        <a:graphic>
          <a:graphicData uri="http://schemas.openxmlformats.org/drawingml/2006/table">
            <a:tbl>
              <a:tblPr/>
              <a:tblGrid>
                <a:gridCol w="2807726">
                  <a:extLst>
                    <a:ext uri="{9D8B030D-6E8A-4147-A177-3AD203B41FA5}">
                      <a16:colId xmlns:a16="http://schemas.microsoft.com/office/drawing/2014/main" val="995490495"/>
                    </a:ext>
                  </a:extLst>
                </a:gridCol>
                <a:gridCol w="2900364">
                  <a:extLst>
                    <a:ext uri="{9D8B030D-6E8A-4147-A177-3AD203B41FA5}">
                      <a16:colId xmlns:a16="http://schemas.microsoft.com/office/drawing/2014/main" val="1983470670"/>
                    </a:ext>
                  </a:extLst>
                </a:gridCol>
                <a:gridCol w="6107270">
                  <a:extLst>
                    <a:ext uri="{9D8B030D-6E8A-4147-A177-3AD203B41FA5}">
                      <a16:colId xmlns:a16="http://schemas.microsoft.com/office/drawing/2014/main" val="762693788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Energy Level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Emotional Tone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Trainer Intervention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278553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Low Energy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Passive, tired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Movement, energizers, pair-share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985595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High Energy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Hyperactive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Grounding, reflection, structure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238189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Negative Energy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Resistance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Validation, conflict management tools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943999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Neutral Energy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Stable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Maintain momentum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4589439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98899CD9-5199-9067-B98D-0D59DF857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412" y="1276592"/>
            <a:ext cx="5466561" cy="938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77744" rIns="91440" bIns="5078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The Energy Intervention Grid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219017"/>
      </p:ext>
    </p:extLst>
  </p:cSld>
  <p:clrMapOvr>
    <a:masterClrMapping/>
  </p:clrMapOvr>
  <p:transition spd="slow">
    <p:comb/>
  </p:transition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0D599-C609-D7D1-8949-73DB0DA9F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085883-A72C-3F5D-64C3-4D5E673D0E9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AB777E-F5F6-32CE-9E6C-EF5FEDCE4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C5833BF-D4C6-CCCA-7938-AEDF293AF0A1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0E973B-3F07-BE16-CFAF-0FB8920B91E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8B42CC-6C9D-8782-F1AA-0A8D4295748D}"/>
              </a:ext>
            </a:extLst>
          </p:cNvPr>
          <p:cNvSpPr txBox="1"/>
          <p:nvPr/>
        </p:nvSpPr>
        <p:spPr>
          <a:xfrm>
            <a:off x="742121" y="445595"/>
            <a:ext cx="102475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C24798-A587-7558-4467-9C3BAA4576E8}"/>
              </a:ext>
            </a:extLst>
          </p:cNvPr>
          <p:cNvSpPr txBox="1"/>
          <p:nvPr/>
        </p:nvSpPr>
        <p:spPr>
          <a:xfrm>
            <a:off x="8009681" y="2206644"/>
            <a:ext cx="5619948" cy="34676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The S.O.F.T. Skills for Emotional Mastery</a:t>
            </a:r>
            <a:endParaRPr lang="en-US" sz="2800" b="1" dirty="0">
              <a:effectLst/>
            </a:endParaRPr>
          </a:p>
          <a:p>
            <a:pPr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 – Self-Regulation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 – Observation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 – Flexibility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in delivery</a:t>
            </a: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 – Tactful Responses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82A849-A7BF-44D2-891F-B388CEF5D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214" y="1600923"/>
            <a:ext cx="5027753" cy="502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063432"/>
      </p:ext>
    </p:extLst>
  </p:cSld>
  <p:clrMapOvr>
    <a:masterClrMapping/>
  </p:clrMapOvr>
  <p:transition spd="slow">
    <p:comb/>
  </p:transition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76DC8-3251-D669-51E0-96A31CB27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6792FA0-B184-2752-F36C-300791361A6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5D4AE8-C01A-36CB-2DFC-611F93699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82919A9-C7D6-EF23-AE30-0857282EC87B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E2DA9F-D3FC-E9C7-E50A-991527F34CA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154EC8-7FC1-514F-0995-FE91B19606A1}"/>
              </a:ext>
            </a:extLst>
          </p:cNvPr>
          <p:cNvSpPr txBox="1"/>
          <p:nvPr/>
        </p:nvSpPr>
        <p:spPr>
          <a:xfrm>
            <a:off x="742121" y="445595"/>
            <a:ext cx="102475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E6C8D0-54AD-33D2-AA34-9C4A2A62755A}"/>
              </a:ext>
            </a:extLst>
          </p:cNvPr>
          <p:cNvSpPr txBox="1"/>
          <p:nvPr/>
        </p:nvSpPr>
        <p:spPr>
          <a:xfrm>
            <a:off x="1365813" y="2304048"/>
            <a:ext cx="5903088" cy="3621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The 3-Minute Reset Tool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When energy drops significantly: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Pause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Give a short reflective task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Reset the emotional climate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C88313-BD54-ED4B-D87C-3719F2BD8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2121" y="1901903"/>
            <a:ext cx="4238438" cy="423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04747"/>
      </p:ext>
    </p:extLst>
  </p:cSld>
  <p:clrMapOvr>
    <a:masterClrMapping/>
  </p:clrMapOvr>
  <p:transition spd="slow">
    <p:comb/>
  </p:transition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C4717-24BD-1334-394B-16CF09201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98A6133-9097-FAB8-1095-7BC4B6E706B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A0B13D-2808-88A4-9C68-AAC24B8D4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E303BF7-6F41-EBAB-E512-661B1AA14E09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F6F849-A190-D4AB-6D43-33ECEB71BE2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BA87B2-0E11-6B38-BFCC-84DC01B7F5DB}"/>
              </a:ext>
            </a:extLst>
          </p:cNvPr>
          <p:cNvSpPr txBox="1"/>
          <p:nvPr/>
        </p:nvSpPr>
        <p:spPr>
          <a:xfrm>
            <a:off x="6554464" y="2030780"/>
            <a:ext cx="7346730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emotional patterns do you naturally respond well to?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participant behaviors create emotional triggers for you?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does your emotional state influence your facilitation style?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early signs help you detect disengagement or tension?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you increase your range of emotional and energy interventions?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F05F55-2212-95A9-9BF1-03BB62294445}"/>
              </a:ext>
            </a:extLst>
          </p:cNvPr>
          <p:cNvSpPr txBox="1"/>
          <p:nvPr/>
        </p:nvSpPr>
        <p:spPr>
          <a:xfrm>
            <a:off x="985644" y="582691"/>
            <a:ext cx="113669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FF916C-712E-CBBF-C755-336CB8236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6076" y="2180661"/>
            <a:ext cx="3868278" cy="386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59677"/>
      </p:ext>
    </p:extLst>
  </p:cSld>
  <p:clrMapOvr>
    <a:masterClrMapping/>
  </p:clrMapOvr>
  <p:transition spd="slow">
    <p:comb/>
  </p:transition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ABE19-0F4B-26C7-2992-7E175C7C0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0DDC092-B3F8-CADA-0321-B63BA41BDED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1B178C-B82A-A13D-3167-BD916C9C1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AEDC4E9-E5FE-B310-9B44-AA2038C2D7E0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964E48-5904-5E36-5976-0CF6D030FEA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A6F017-A305-32B3-2969-125A10E34CF5}"/>
              </a:ext>
            </a:extLst>
          </p:cNvPr>
          <p:cNvSpPr txBox="1"/>
          <p:nvPr/>
        </p:nvSpPr>
        <p:spPr>
          <a:xfrm>
            <a:off x="742121" y="458206"/>
            <a:ext cx="93016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EF6E68-B10E-8AC0-50E6-03DE61B92364}"/>
              </a:ext>
            </a:extLst>
          </p:cNvPr>
          <p:cNvSpPr txBox="1"/>
          <p:nvPr/>
        </p:nvSpPr>
        <p:spPr>
          <a:xfrm>
            <a:off x="815303" y="2049316"/>
            <a:ext cx="8671034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“Read the Room Simulation”</a:t>
            </a:r>
            <a:endParaRPr lang="en-US" sz="2800" b="1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 are given four scenarios (resistant participant, disengaged group, conflict, emotional participant).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For each scenario: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the emotional cues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Diagnose likely causes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interventions from the Energy Grid</a:t>
            </a:r>
          </a:p>
          <a:p>
            <a:pPr marL="742950" lvl="1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Script your facilitator response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6279C0-0017-C3D2-BCDC-E0EE75073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6337" y="2188976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544971"/>
      </p:ext>
    </p:extLst>
  </p:cSld>
  <p:clrMapOvr>
    <a:masterClrMapping/>
  </p:clrMapOvr>
  <p:transition spd="slow">
    <p:comb/>
  </p:transition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F19A1-A9B2-DC25-E6CF-72484279F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C6475BE-B594-E3B5-EBB5-95EEB6AE183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C9A177-7DAF-2AC1-94C0-0DE7E9F46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CAE4001-CCB3-7DB9-5A1B-0A12C1D14231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BF3529C-46FF-FDCC-1568-A9F6FD71DA3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A5DE3A-2689-E34C-3447-35D0FABAD61A}"/>
              </a:ext>
            </a:extLst>
          </p:cNvPr>
          <p:cNvSpPr txBox="1"/>
          <p:nvPr/>
        </p:nvSpPr>
        <p:spPr>
          <a:xfrm>
            <a:off x="742121" y="521367"/>
            <a:ext cx="93016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A463D-64E8-E595-8268-47109A0CFCD9}"/>
              </a:ext>
            </a:extLst>
          </p:cNvPr>
          <p:cNvSpPr txBox="1"/>
          <p:nvPr/>
        </p:nvSpPr>
        <p:spPr>
          <a:xfrm>
            <a:off x="7315200" y="1756805"/>
            <a:ext cx="7346730" cy="5375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Optional Facilitator Practice Round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Practice a 3-minute segment where you intentionally manage energy: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Boosting energy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Redirecting energy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Creating calm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Managing tension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Record and self-assess.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26405D-1884-7C4F-ECED-0B7491A206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931" r="15490"/>
          <a:stretch/>
        </p:blipFill>
        <p:spPr>
          <a:xfrm>
            <a:off x="1539433" y="2156935"/>
            <a:ext cx="3784922" cy="486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97824"/>
      </p:ext>
    </p:extLst>
  </p:cSld>
  <p:clrMapOvr>
    <a:masterClrMapping/>
  </p:clrMapOvr>
  <p:transition spd="slow">
    <p:comb/>
  </p:transition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6A0D2-7992-D38B-768B-4CE4DAF71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26144EF-B4C1-4AA4-1646-1A22C9EDBC7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3EB766-D1D7-EE54-19D8-9ABDA50F1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F7345DC-FE71-4199-89B2-57F1C794CE34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AB7A79-611A-5485-A33D-6DE9ACE75B4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456C1C-8E5F-0643-2B02-3BBECBEA4EDF}"/>
              </a:ext>
            </a:extLst>
          </p:cNvPr>
          <p:cNvSpPr txBox="1"/>
          <p:nvPr/>
        </p:nvSpPr>
        <p:spPr>
          <a:xfrm>
            <a:off x="709790" y="1580773"/>
            <a:ext cx="7346730" cy="5068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Short Scenario Assessment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Read three scenarios and select: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dominant emotional cue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appropriate intervention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sample line of facilitator dialogue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question: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team becomes argumentative during a group activity. What do you do?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D80BD8-FD24-9536-AD3C-D19C40A09DB9}"/>
              </a:ext>
            </a:extLst>
          </p:cNvPr>
          <p:cNvSpPr txBox="1"/>
          <p:nvPr/>
        </p:nvSpPr>
        <p:spPr>
          <a:xfrm>
            <a:off x="709790" y="588082"/>
            <a:ext cx="99007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Assessment &amp; Practice Task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EA3A61-CD80-83ED-2194-467F787D3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3529" y="1742164"/>
            <a:ext cx="4026194" cy="402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503536"/>
      </p:ext>
    </p:extLst>
  </p:cSld>
  <p:clrMapOvr>
    <a:masterClrMapping/>
  </p:clrMapOvr>
  <p:transition spd="slow">
    <p:comb/>
  </p:transition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CBBAC-7718-306E-DA54-4DE1891A0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A3D6B40-D667-B288-54F7-B0F56E2EBAD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A5FD05-1651-08CC-2D58-C3351D4ED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4844939-CF21-D523-2E80-CEBAC36E7294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4CBC05-D3A8-A72F-376C-72CFC983AF2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FEF336-601B-BAFE-15FE-4B7E0E42BBF0}"/>
              </a:ext>
            </a:extLst>
          </p:cNvPr>
          <p:cNvSpPr txBox="1"/>
          <p:nvPr/>
        </p:nvSpPr>
        <p:spPr>
          <a:xfrm>
            <a:off x="7078718" y="1719168"/>
            <a:ext cx="7346730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Participants demonstrate mastery by: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Successfully diagnosing emotional and energy patterns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Selecting appropriate interventions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Applying emotional intelligence in role-play scenarios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Maintaining psychological safety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Reflecting on their own emotional management habits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81E716-0F98-536B-ACD3-41A9645DFEE9}"/>
              </a:ext>
            </a:extLst>
          </p:cNvPr>
          <p:cNvSpPr txBox="1"/>
          <p:nvPr/>
        </p:nvSpPr>
        <p:spPr>
          <a:xfrm>
            <a:off x="855330" y="511476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Mastery Check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4C5BFB-4A83-BBFA-B50A-92C802963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9968" y="2214847"/>
            <a:ext cx="4035482" cy="403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87534"/>
      </p:ext>
    </p:extLst>
  </p:cSld>
  <p:clrMapOvr>
    <a:masterClrMapping/>
  </p:clrMapOvr>
  <p:transition spd="slow">
    <p:comb/>
  </p:transition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D50CB-54D8-87D0-84DB-D9366A158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876027F-8C2F-CC3A-F854-7F1F0E14D1F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93F8CD-2E4E-322A-9BE3-0B2CFE387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761487F-D7FA-4450-7D16-0C976D9D87D8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3E86D0-A7FE-D1D7-107A-84F1D24AA23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3AD6BE-73C6-A2AA-B7C6-C2C21B477CEB}"/>
              </a:ext>
            </a:extLst>
          </p:cNvPr>
          <p:cNvSpPr txBox="1"/>
          <p:nvPr/>
        </p:nvSpPr>
        <p:spPr>
          <a:xfrm>
            <a:off x="709789" y="1541185"/>
            <a:ext cx="8544569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Emotional and energy management is a core competency of master trainers.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 must read emotional cues, regulate your own emotions, and guide group energy intentionally.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Psychological safety is the foundation of productive learning.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behavior shapes the emotional climate—every moment, every gesture.</a:t>
            </a: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Mastery comes from deliberate practice, self-awareness, and flexible interventions.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9602ED-4133-0066-B244-EBB18CD62F95}"/>
              </a:ext>
            </a:extLst>
          </p:cNvPr>
          <p:cNvSpPr txBox="1"/>
          <p:nvPr/>
        </p:nvSpPr>
        <p:spPr>
          <a:xfrm>
            <a:off x="859520" y="440550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BCF6B6-AFE6-3085-68D1-9AE69A23F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0607" y="1922264"/>
            <a:ext cx="3715474" cy="386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15622"/>
      </p:ext>
    </p:extLst>
  </p:cSld>
  <p:clrMapOvr>
    <a:masterClrMapping/>
  </p:clrMapOvr>
  <p:transition spd="slow">
    <p:comb/>
  </p:transition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BFE10-8237-EECB-F985-FE3A999FB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BE5EE8A-FEE1-8E21-B031-1F67E893599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65A17E-6A8E-8F4E-24FE-9AE192D02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1134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C850A7-E6EB-95EB-3F7B-A5F022BED5BA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F9C7A4-7622-1122-DC26-5010FDD89C4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63D425-58C7-05ED-1AFE-CB9774974CCC}"/>
              </a:ext>
            </a:extLst>
          </p:cNvPr>
          <p:cNvSpPr txBox="1"/>
          <p:nvPr/>
        </p:nvSpPr>
        <p:spPr>
          <a:xfrm>
            <a:off x="6481535" y="1683365"/>
            <a:ext cx="8148865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Included in your program toolkit: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Emotional Cues Observation Sheet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Energy Intervention Grid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Emotional Self-Regulation Checklist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Managing Difficult Emotional Moments Guide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Psychological Safety Quick Assessment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“Read the Room” Scenario Cards</a:t>
            </a:r>
          </a:p>
          <a:p>
            <a:br>
              <a:rPr lang="en-US" sz="2800" b="0" dirty="0">
                <a:effectLst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3B4DA0-2917-DD2E-53DF-FADED4A8032E}"/>
              </a:ext>
            </a:extLst>
          </p:cNvPr>
          <p:cNvSpPr txBox="1"/>
          <p:nvPr/>
        </p:nvSpPr>
        <p:spPr>
          <a:xfrm>
            <a:off x="742121" y="617324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98A4DB-10C7-96DB-BE84-821AA79ED6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121" y="2082478"/>
            <a:ext cx="5227417" cy="348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256804"/>
      </p:ext>
    </p:extLst>
  </p:cSld>
  <p:clrMapOvr>
    <a:masterClrMapping/>
  </p:clrMapOvr>
  <p:transition spd="slow">
    <p:comb/>
  </p:transition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06177-0876-D859-FAF4-C1344C079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9C5FF7D-F6C8-DCB3-2880-6953D03B419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9A0D10-473A-1041-55EE-892DCF815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4370" y="7100918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91C146-BD85-D58B-D8A3-D8BE98BB5112}"/>
              </a:ext>
            </a:extLst>
          </p:cNvPr>
          <p:cNvSpPr/>
          <p:nvPr/>
        </p:nvSpPr>
        <p:spPr>
          <a:xfrm>
            <a:off x="-32331" y="-1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A521B0-37CC-2810-1F03-05D12849684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551526-D05C-1E82-10F9-9323673968DF}"/>
              </a:ext>
            </a:extLst>
          </p:cNvPr>
          <p:cNvSpPr txBox="1"/>
          <p:nvPr/>
        </p:nvSpPr>
        <p:spPr>
          <a:xfrm>
            <a:off x="742120" y="440025"/>
            <a:ext cx="151383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3: Communication &amp; Facilitation Mastery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5F9289-1D12-463A-24F0-1B573650AB87}"/>
              </a:ext>
            </a:extLst>
          </p:cNvPr>
          <p:cNvSpPr txBox="1"/>
          <p:nvPr/>
        </p:nvSpPr>
        <p:spPr>
          <a:xfrm>
            <a:off x="338729" y="1626613"/>
            <a:ext cx="86079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Lesson 4: Cross-Cultural Communication Skills</a:t>
            </a:r>
            <a:endParaRPr lang="en-US" sz="2800" b="1" dirty="0"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D7BD33-ABA4-E406-FFA6-F9DABABB4030}"/>
              </a:ext>
            </a:extLst>
          </p:cNvPr>
          <p:cNvSpPr txBox="1"/>
          <p:nvPr/>
        </p:nvSpPr>
        <p:spPr>
          <a:xfrm>
            <a:off x="338729" y="2322467"/>
            <a:ext cx="7645934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Thought-provoking question: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“Have you ever said something perfectly normal in your culture but realized it was misunderstood or even offensive to someone from a different background?”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lesson helps you prevent that moment in the training room.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6A8FAC-2094-2EA7-49A5-9BF6A7751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9271" y="2271295"/>
            <a:ext cx="36195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B23E6E-19FA-D5BC-7B3E-50F8058D5DD1}"/>
              </a:ext>
            </a:extLst>
          </p:cNvPr>
          <p:cNvSpPr txBox="1"/>
          <p:nvPr/>
        </p:nvSpPr>
        <p:spPr>
          <a:xfrm>
            <a:off x="5463250" y="1573312"/>
            <a:ext cx="860852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Analyze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cultural variables that influence communication and facilitation in diverse learning environments.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training design and delivery decisions through a cross-cultural lens.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intercultural communication frameworks to enhance inclusivity and learner engagement.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Adapt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facilitation approaches to meet the needs of culturally diverse audiences.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85A2DD-81F6-3EE9-8818-6C2411A55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95E158-2E7D-B7DB-0877-BCFE724C3517}"/>
              </a:ext>
            </a:extLst>
          </p:cNvPr>
          <p:cNvSpPr txBox="1"/>
          <p:nvPr/>
        </p:nvSpPr>
        <p:spPr>
          <a:xfrm>
            <a:off x="174961" y="470566"/>
            <a:ext cx="74255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27F4A6-D6BC-1B1A-0C0B-45D245D3D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799" y="2388762"/>
            <a:ext cx="4233128" cy="30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7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490E4-77D8-269B-5AD7-CEF983733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73C374B-8B05-12DC-AE4C-0422DBABB81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CE44C0-8492-FAD8-1833-95882F309266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AACD12-DE80-A870-075D-6C5873670E6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A9F198-38DD-69EC-17A7-491529BC8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0110DF-40D2-9EE6-A79B-E6697914AA18}"/>
              </a:ext>
            </a:extLst>
          </p:cNvPr>
          <p:cNvSpPr txBox="1"/>
          <p:nvPr/>
        </p:nvSpPr>
        <p:spPr>
          <a:xfrm>
            <a:off x="622737" y="1501956"/>
            <a:ext cx="767631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Today’s trainers work across borders—physically and virtually. Participants in the same session may differ in:</a:t>
            </a:r>
            <a:endParaRPr lang="en-US" sz="2800" b="0" dirty="0">
              <a:effectLst/>
            </a:endParaRPr>
          </a:p>
          <a:p>
            <a:pPr marL="571500" indent="-5715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Language</a:t>
            </a:r>
          </a:p>
          <a:p>
            <a:pPr marL="571500" indent="-5715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Values</a:t>
            </a:r>
          </a:p>
          <a:p>
            <a:pPr marL="571500" indent="-5715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Communication styles</a:t>
            </a:r>
          </a:p>
          <a:p>
            <a:pPr marL="571500" indent="-5715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Power distance</a:t>
            </a:r>
          </a:p>
          <a:p>
            <a:pPr marL="571500" indent="-5715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Attitudes toward time</a:t>
            </a:r>
          </a:p>
          <a:p>
            <a:pPr marL="571500" indent="-5715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Expectations of authority</a:t>
            </a:r>
          </a:p>
          <a:p>
            <a:pPr marL="571500" indent="-5715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preferences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D1CEAE-DC50-22AC-7589-2431FA63E1A8}"/>
              </a:ext>
            </a:extLst>
          </p:cNvPr>
          <p:cNvSpPr txBox="1"/>
          <p:nvPr/>
        </p:nvSpPr>
        <p:spPr>
          <a:xfrm>
            <a:off x="371060" y="493456"/>
            <a:ext cx="733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9B545A-8CC7-4142-974D-65215EA66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8415" y="1709615"/>
            <a:ext cx="4988334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0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4D6ED-1AFD-CC54-52FD-2607CEE7C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E69DEAB-4E26-C0D5-C595-19391EC16D4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7B73A4-D384-E14B-F1CB-649422BD353A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7532B3-C9E8-A170-8E2B-139AAD7D12F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2E151B-B915-06FC-336F-258B1D3AA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718FEA-3DB5-05DF-8E5E-2C5B8D0904A3}"/>
              </a:ext>
            </a:extLst>
          </p:cNvPr>
          <p:cNvSpPr txBox="1"/>
          <p:nvPr/>
        </p:nvSpPr>
        <p:spPr>
          <a:xfrm>
            <a:off x="371060" y="525382"/>
            <a:ext cx="733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EE2EE8-33F6-D61C-45F2-D83DAEC51C2D}"/>
              </a:ext>
            </a:extLst>
          </p:cNvPr>
          <p:cNvSpPr txBox="1"/>
          <p:nvPr/>
        </p:nvSpPr>
        <p:spPr>
          <a:xfrm>
            <a:off x="7639291" y="2249821"/>
            <a:ext cx="5382228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Master Trainer must be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culturally intelligent</a:t>
            </a:r>
            <a:r>
              <a:rPr lang="en-US" sz="2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globally sensitive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intentionally inclusive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—because culture shapes how adults learn, engage, question, collaborate, and give feedback.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6BAD27-51D1-4A46-9D0A-F43BFBD6F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121" y="2249821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71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77E8E-02CD-3130-2B28-CC5821336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0E0208C-CD3A-CCFC-0D34-EECFBAE9C25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82C75B-F151-BA9E-2AD5-2C45702EA6AA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D60266-3923-88F3-9853-CF573FAA1BE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99CEE3-C401-1330-E474-3F2851880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1DEEA0-CFB4-22AE-4598-03E35FC7F7FE}"/>
              </a:ext>
            </a:extLst>
          </p:cNvPr>
          <p:cNvSpPr txBox="1"/>
          <p:nvPr/>
        </p:nvSpPr>
        <p:spPr>
          <a:xfrm>
            <a:off x="543910" y="501688"/>
            <a:ext cx="132193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51725B-9CB0-5AB8-4CB0-73F2F97D090C}"/>
              </a:ext>
            </a:extLst>
          </p:cNvPr>
          <p:cNvSpPr txBox="1"/>
          <p:nvPr/>
        </p:nvSpPr>
        <p:spPr>
          <a:xfrm>
            <a:off x="6099859" y="1558382"/>
            <a:ext cx="8366771" cy="5883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What Is Cross-Cultural Communication?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ability to exchange information effectively with people from different cultural backgrounds.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Deep Dive: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Cross-cultural communication includes: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Language &amp; semantics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Body language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Power distance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(hierarchy)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Context level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(high-context vs low-context cultures)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66B568-F85D-6F24-F0B5-2F73D3620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534" y="2573036"/>
            <a:ext cx="3850728" cy="256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5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331CA-633C-A1EC-82B5-ACF4B0E7B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68F26AD-7E0C-970A-5573-3F06ABB84C7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C35373-0D32-D0A6-1AA8-38E71401F51F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A25309-70C1-0B8F-EFBF-05AD1B5998B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F0BE1E-5E37-5EE4-7888-8410CDFB9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681BA4-98CD-5880-50F7-7B1F20421BCA}"/>
              </a:ext>
            </a:extLst>
          </p:cNvPr>
          <p:cNvSpPr txBox="1"/>
          <p:nvPr/>
        </p:nvSpPr>
        <p:spPr>
          <a:xfrm>
            <a:off x="543910" y="501688"/>
            <a:ext cx="132193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ED2EBA-A8A2-A489-E728-2EA94640D085}"/>
              </a:ext>
            </a:extLst>
          </p:cNvPr>
          <p:cNvSpPr txBox="1"/>
          <p:nvPr/>
        </p:nvSpPr>
        <p:spPr>
          <a:xfrm>
            <a:off x="371060" y="1686318"/>
            <a:ext cx="7152484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Individualism vs collectivism</a:t>
            </a: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Time orientation</a:t>
            </a: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 (monochronic vs polychronic)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Feedback style</a:t>
            </a: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 (direct vs indirect)</a:t>
            </a:r>
          </a:p>
          <a:p>
            <a:pPr marL="457200" indent="-45720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Comfort with ambiguity</a:t>
            </a:r>
            <a:b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These influence how learners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Participate in discussions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Ask questions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 to activities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Challenge ideas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Accept feedback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Show agreement or disagreement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0574F6-0613-3D6E-686C-7E653AB05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4270" y="2239759"/>
            <a:ext cx="5084582" cy="338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4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9E9CD-D894-68F7-E914-3E16A561F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AEB4355-2EF0-37A7-8CF3-5B1CC77735C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C0481-2EF3-2C64-1AF1-CB68A3A5AE63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6EFA5C-9231-99FA-B963-C56C6F72B4B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413B66-1A00-AC79-75BD-190BDDFD8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59514F-A71F-BAC1-2FF2-4B24254ACE76}"/>
              </a:ext>
            </a:extLst>
          </p:cNvPr>
          <p:cNvSpPr txBox="1"/>
          <p:nvPr/>
        </p:nvSpPr>
        <p:spPr>
          <a:xfrm>
            <a:off x="543910" y="1707635"/>
            <a:ext cx="14086490" cy="5806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 1: High-Context vs Low-Context</a:t>
            </a:r>
            <a:endParaRPr lang="en-US" sz="2800" b="1" dirty="0">
              <a:effectLst/>
            </a:endParaRPr>
          </a:p>
          <a:p>
            <a:pPr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Low-context cultures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(US, Germany, UK) expect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clear instructions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direct communication.</a:t>
            </a: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High-context cultures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(Japan, Nigeria, UAE) expect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relational cues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indirect communication.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If you ask: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“Does anyone have questions?”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low-context participant responds easily.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high-context participant may remain silent out of respect or uncertainty.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D4CC1A-3980-1581-CE90-5A55D9381CC8}"/>
              </a:ext>
            </a:extLst>
          </p:cNvPr>
          <p:cNvSpPr txBox="1"/>
          <p:nvPr/>
        </p:nvSpPr>
        <p:spPr>
          <a:xfrm>
            <a:off x="543910" y="513171"/>
            <a:ext cx="124220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3525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80D37-53D7-6C96-995D-7F8F1BC16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2A79563-F905-1F6F-CE96-691C75D2E15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343A2-D0A6-12DC-5289-A910B8DF73FC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FDBCA4-6600-4034-BFF3-360FDAC4444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0031EF-3F34-2CE9-1356-137EE2925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217C78-5320-360A-947C-270B47429FD7}"/>
              </a:ext>
            </a:extLst>
          </p:cNvPr>
          <p:cNvSpPr txBox="1"/>
          <p:nvPr/>
        </p:nvSpPr>
        <p:spPr>
          <a:xfrm>
            <a:off x="703296" y="2030800"/>
            <a:ext cx="6646628" cy="432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 2: Power Distance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 high power-distance cultures, learners may avoid disagreeing with the trainer publicly.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trainer expecting open debate may misinterpret silence as confusion or lack of engagement.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15AEE9-AEA1-FB25-9888-CA2C2891057A}"/>
              </a:ext>
            </a:extLst>
          </p:cNvPr>
          <p:cNvSpPr txBox="1"/>
          <p:nvPr/>
        </p:nvSpPr>
        <p:spPr>
          <a:xfrm>
            <a:off x="371060" y="405314"/>
            <a:ext cx="124220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4F3126-B223-1EDF-798C-7A667BC3A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7004" y="2199109"/>
            <a:ext cx="4313126" cy="431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67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FACFE-5942-DA49-BB09-DEA01BFA6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7E70571-CF39-6C89-9169-25F5DE4A3A8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51A5DD-8B73-B25C-7889-8F24BF9578B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83E74D-2567-24DD-1867-CA46C9D1614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F3B3C8-F210-63A1-03D6-B6DD3EFC7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FF35D6-135B-BF69-B358-CA558CA3D812}"/>
              </a:ext>
            </a:extLst>
          </p:cNvPr>
          <p:cNvSpPr txBox="1"/>
          <p:nvPr/>
        </p:nvSpPr>
        <p:spPr>
          <a:xfrm>
            <a:off x="7572871" y="2165548"/>
            <a:ext cx="6442772" cy="3898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 3: Feedback Style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Direct feedback (e.g., US, Israel, Netherlands) may feel harsh to cultures that prefer indirect or face-saving communication (e.g., Philippines, China, Middle East).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C8EF8B-EF7D-C666-01DA-FBF80300D143}"/>
              </a:ext>
            </a:extLst>
          </p:cNvPr>
          <p:cNvSpPr txBox="1"/>
          <p:nvPr/>
        </p:nvSpPr>
        <p:spPr>
          <a:xfrm>
            <a:off x="371060" y="481404"/>
            <a:ext cx="124220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D654D1-AFF7-3BEE-102B-5207F0123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771" y="1932702"/>
            <a:ext cx="5764332" cy="389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5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A8640-C076-E3E3-2641-06BF7000B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95D87F3-D764-1473-3A77-AF9FB183037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AD4B6E-D4DA-3A05-4449-60409F485F38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866E9D-CAC5-8711-8DB3-3612415FF1F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486328-4233-DFFE-3BA7-CED9D5731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0415CD-6154-6F6B-BF83-77E8B0A5BC2B}"/>
              </a:ext>
            </a:extLst>
          </p:cNvPr>
          <p:cNvSpPr txBox="1"/>
          <p:nvPr/>
        </p:nvSpPr>
        <p:spPr>
          <a:xfrm>
            <a:off x="371060" y="521609"/>
            <a:ext cx="155278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 for Master Trainers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24408D-2071-B810-D137-5A08A94F0D20}"/>
              </a:ext>
            </a:extLst>
          </p:cNvPr>
          <p:cNvSpPr txBox="1"/>
          <p:nvPr/>
        </p:nvSpPr>
        <p:spPr>
          <a:xfrm>
            <a:off x="559676" y="1656537"/>
            <a:ext cx="7961586" cy="5468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The CQ Framework (Cultural Intelligence Model)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CQ Drive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your motivation to engage cross-culturally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CQ Knowledge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understanding cultural differences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CQ Strategy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planning for cultural variables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CQ Action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adapting communication behavior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C35227-0267-4493-B7A7-80A3022AE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724" y="2275821"/>
            <a:ext cx="4622426" cy="436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9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7E3F7-B198-562E-BABD-4F1C291C6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F2E94B5-A337-ECF5-625C-305CD166DBF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D5C9D7-156C-B241-C119-342A5FD8DD7E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DFE22D-2A42-2488-F90F-5DF6A9254B5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8C7272-CBAB-752F-7574-FA24D3174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BFAC66-BB5C-D1A7-E7E0-BA350A4B3450}"/>
              </a:ext>
            </a:extLst>
          </p:cNvPr>
          <p:cNvSpPr txBox="1"/>
          <p:nvPr/>
        </p:nvSpPr>
        <p:spPr>
          <a:xfrm>
            <a:off x="371060" y="521609"/>
            <a:ext cx="155278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 for Master Trainers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1AD8DC-1F49-2ECB-8C4F-EE405D61C101}"/>
              </a:ext>
            </a:extLst>
          </p:cNvPr>
          <p:cNvSpPr txBox="1"/>
          <p:nvPr/>
        </p:nvSpPr>
        <p:spPr>
          <a:xfrm>
            <a:off x="742121" y="1874215"/>
            <a:ext cx="12487742" cy="4052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Hofstede’s Cultural Dimensions (Trainer Version)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 four key dimensions: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Power Distance: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How hierarchical is the learning environment?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Individualism vs Collectivism: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Are group activities natural or forced?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Uncertainty Avoidance: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Do learners prefer structure or flexibility?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Time Orientation: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Are they rigid or fluid with timing?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89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C56E0-64D6-A994-AB32-C7243FB9A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297D8D6-A402-9D36-E015-4532F6EE40D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8D4AF9-DC9E-6C73-3117-D3AA34B0656C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EAD602-FAFB-E749-5931-6D69CC4EFEB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A608B9-6972-6C0F-89CC-DBFBED6A3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8070E8-9165-7044-4D21-EABA91194E0F}"/>
              </a:ext>
            </a:extLst>
          </p:cNvPr>
          <p:cNvSpPr txBox="1"/>
          <p:nvPr/>
        </p:nvSpPr>
        <p:spPr>
          <a:xfrm>
            <a:off x="371060" y="521609"/>
            <a:ext cx="155278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 for Master Trainers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BE9BC2-525C-CB03-F395-1F4856B4D3D7}"/>
              </a:ext>
            </a:extLst>
          </p:cNvPr>
          <p:cNvSpPr txBox="1"/>
          <p:nvPr/>
        </p:nvSpPr>
        <p:spPr>
          <a:xfrm>
            <a:off x="512379" y="1392812"/>
            <a:ext cx="7740370" cy="7068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Inclusive Training Communication Checklist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Before delivery, verify: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Language is simple and accessible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Examples are culturally neutral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Activities support diverse participation styles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Visuals are inclusive and non-stereotypical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channels suit direct and indirect communicators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Instructions consider high- and low-context cultures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2C4150-ABC6-5FC9-CAF9-FA0019B0D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1151" y="1738239"/>
            <a:ext cx="3682965" cy="500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63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B8957-995F-F4FC-F3AC-329E559B6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E084025-BD5C-F70F-8731-63B58B768CF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52E5D6-1584-E01D-EBA1-D5B51D84410A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6E51F8-D6ED-2B59-7F72-331B7BC1CEA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E0BE88-9051-5E4F-F27A-49D0281C1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9FCEFB-4ADF-BFEA-A633-908A9AD4FB6E}"/>
              </a:ext>
            </a:extLst>
          </p:cNvPr>
          <p:cNvSpPr txBox="1"/>
          <p:nvPr/>
        </p:nvSpPr>
        <p:spPr>
          <a:xfrm>
            <a:off x="6444155" y="1994893"/>
            <a:ext cx="733096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cultural dimension do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naturally operate from?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Have you ever misinterpreted a learner because of cultural differences?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cultural adjustments do you need to make in your delivery style?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does your tone, pace, or body language shift in multicultural rooms?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285DB7-96D7-5FDF-BEDB-D86DE80FF9F9}"/>
              </a:ext>
            </a:extLst>
          </p:cNvPr>
          <p:cNvSpPr txBox="1"/>
          <p:nvPr/>
        </p:nvSpPr>
        <p:spPr>
          <a:xfrm>
            <a:off x="86710" y="481404"/>
            <a:ext cx="108860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CDC0EF-69EA-B282-9CDC-B95E0C9A9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838" y="2075005"/>
            <a:ext cx="3992620" cy="399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98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074EA-D824-2857-EF1F-6BDE30801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2D18AD3-1799-64AC-CD96-AC952A98572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74B555-2F78-DE2F-3446-89F54C48FEF4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B878E5-D8FF-F835-3161-B864F5521B3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2B4191-C199-AB4F-A763-7FCAD497A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10811E-B81F-7150-E64B-0E63DF3ECB08}"/>
              </a:ext>
            </a:extLst>
          </p:cNvPr>
          <p:cNvSpPr txBox="1"/>
          <p:nvPr/>
        </p:nvSpPr>
        <p:spPr>
          <a:xfrm>
            <a:off x="371060" y="1458235"/>
            <a:ext cx="10222795" cy="6545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Redesign for Cultural Inclusivity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one of your existing training segments (e.g., opening, activity, or assessment).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Revise it by addressing: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Language clarity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Participation expectations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Timing and flow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approach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Instruction level (explicit vs interpretive)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Upload your redesigned version as your task submission.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F7FB93-A99B-5228-EE28-1E326FBCD89D}"/>
              </a:ext>
            </a:extLst>
          </p:cNvPr>
          <p:cNvSpPr txBox="1"/>
          <p:nvPr/>
        </p:nvSpPr>
        <p:spPr>
          <a:xfrm>
            <a:off x="91952" y="511130"/>
            <a:ext cx="1078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Activity / Exercise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9EE1B4-F6B0-4AAA-A86B-D321091FCE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1865" y="2740035"/>
            <a:ext cx="3591316" cy="359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57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621B7-6DDE-F272-55ED-B5B676FE8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363CDC1-FE59-76B5-94A1-3860BD17750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935F64-932D-4965-B232-21912F35A0B4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995215-6EEF-995C-2509-DB8CE9CC24B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A3E409-AE82-1589-E991-6BC5E14F5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879A44-5CC6-2BF9-3E8A-A33098FA4029}"/>
              </a:ext>
            </a:extLst>
          </p:cNvPr>
          <p:cNvSpPr txBox="1"/>
          <p:nvPr/>
        </p:nvSpPr>
        <p:spPr>
          <a:xfrm>
            <a:off x="496014" y="506397"/>
            <a:ext cx="96563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Assessment &amp;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BB570E-3754-DAEE-CDF1-28CF17920115}"/>
              </a:ext>
            </a:extLst>
          </p:cNvPr>
          <p:cNvSpPr txBox="1"/>
          <p:nvPr/>
        </p:nvSpPr>
        <p:spPr>
          <a:xfrm>
            <a:off x="7299434" y="1476392"/>
            <a:ext cx="7330964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Mini Case Study Assessment: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multinational team attends your training. You notice: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Asian participants give minimal verbal feedback.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European participants challenge your statements openly.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Middle Eastern participants arrive slightly past the start time.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 participants request very clear instructions and timelines.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6DD21B-8791-3A83-1BBE-B5A6AC5F1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0937" y="2260983"/>
            <a:ext cx="4414032" cy="440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9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56620-88CD-F632-A7A8-2407BA7BA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3587DF9-46E4-A57B-D178-B3DA93CD312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281450-79E4-9BAD-7CBE-05A6B9677E1A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DB0FA0-49FC-C79E-03F4-CF4CC9C1922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1C8502-601E-F631-12CE-C858281D8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75B46E-6C0F-3239-6455-D2D5A1C57F7C}"/>
              </a:ext>
            </a:extLst>
          </p:cNvPr>
          <p:cNvSpPr txBox="1"/>
          <p:nvPr/>
        </p:nvSpPr>
        <p:spPr>
          <a:xfrm>
            <a:off x="108262" y="532374"/>
            <a:ext cx="96563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Assessment &amp;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4C2F79-2717-C133-AC85-0661EC47B9A6}"/>
              </a:ext>
            </a:extLst>
          </p:cNvPr>
          <p:cNvSpPr txBox="1"/>
          <p:nvPr/>
        </p:nvSpPr>
        <p:spPr>
          <a:xfrm>
            <a:off x="559675" y="1671426"/>
            <a:ext cx="9309538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Explain how you would adjust:</a:t>
            </a:r>
            <a:endParaRPr lang="en-US" sz="2800" b="0" dirty="0">
              <a:effectLst/>
            </a:endParaRPr>
          </a:p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 instructions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Question-handling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style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Group discussions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Time management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response must apply at least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intercultural model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(Hofstede or CQ).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86482A-0F1F-ABE6-4AF4-B280CF9C8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9422" y="2261136"/>
            <a:ext cx="3707327" cy="370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DBC56-EC4E-826C-5F6E-6EA8810B3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4A61BF8-8F29-E404-B5E4-B7629D97E14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591199-9CA1-4482-5745-381B21374FC0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5C6331-10CB-7A4B-6C48-5E45C64D572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030B57-6724-5F83-52BD-AD99F9D2B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704AD9-66A5-9F5B-E489-80A3EEB966D0}"/>
              </a:ext>
            </a:extLst>
          </p:cNvPr>
          <p:cNvSpPr txBox="1"/>
          <p:nvPr/>
        </p:nvSpPr>
        <p:spPr>
          <a:xfrm>
            <a:off x="6755426" y="1862670"/>
            <a:ext cx="7330964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 demonstrate mastery, participants must upload: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3–5 minute recorded video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demonstrating culturally adaptive facilitation.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cultural adaptation plan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for one of their key training sessions.</a:t>
            </a:r>
          </a:p>
          <a:p>
            <a:pPr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self-evaluation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referencing adult learning and cultural intelligence principles.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E25CDE-0113-A1B3-B636-416B11F0450A}"/>
              </a:ext>
            </a:extLst>
          </p:cNvPr>
          <p:cNvSpPr txBox="1"/>
          <p:nvPr/>
        </p:nvSpPr>
        <p:spPr>
          <a:xfrm>
            <a:off x="457100" y="447347"/>
            <a:ext cx="733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Mastery Demonstration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D9F20D-FF79-4A05-983E-136B4D366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060" y="2162873"/>
            <a:ext cx="5715000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1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CB56D-1E5D-2F58-FFF1-AA7BDB9C1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422F444-CE61-E4D0-EA6E-BEC7FC793D0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54AB88-B3C5-9511-37C1-BB384820D63B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A29CB5-1B00-62C8-B16F-0C9ACF80E0A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4CE28C-CF36-F46F-CE1C-B03CF31D0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449A74-152D-4FD4-1C1B-5340AA602927}"/>
              </a:ext>
            </a:extLst>
          </p:cNvPr>
          <p:cNvSpPr txBox="1"/>
          <p:nvPr/>
        </p:nvSpPr>
        <p:spPr>
          <a:xfrm>
            <a:off x="742121" y="1806172"/>
            <a:ext cx="861585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Culture shapes how adults communicate, learn, and collaborate.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Effective trainers adapt—not just content, but tone, pace, and behavior.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Cross-cultural competence is now a core competency for global Master Trainers.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CQ Framework and Hofstede’s Dimensions offer practical guidance.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Cultural inclusivity increases learner engagement, understanding, and outcomes.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CB550E-5384-8A54-0E9F-C6DC03924CC7}"/>
              </a:ext>
            </a:extLst>
          </p:cNvPr>
          <p:cNvSpPr txBox="1"/>
          <p:nvPr/>
        </p:nvSpPr>
        <p:spPr>
          <a:xfrm>
            <a:off x="559676" y="759730"/>
            <a:ext cx="733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1B882E-52EF-9218-EDF0-A99AAFE42A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8779" y="2377913"/>
            <a:ext cx="361950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5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96CAE-7007-E03C-1533-4D1D313E6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7B3A09B-08C8-B636-FA0F-E22F0FF5F06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E1CDB1-F344-2B10-42A7-F758AB74107B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A6EDEC-E340-483F-804B-04FC3196BE6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1AD118-F83E-DC8C-F9EE-983DA2C88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E9277E-6F8F-D9FB-F8D1-827F19E5686C}"/>
              </a:ext>
            </a:extLst>
          </p:cNvPr>
          <p:cNvSpPr txBox="1"/>
          <p:nvPr/>
        </p:nvSpPr>
        <p:spPr>
          <a:xfrm>
            <a:off x="7605666" y="1906617"/>
            <a:ext cx="7330964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Cross-Cultural Training Checklist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Cultural Adaptation Lesson Plan Template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CQ Self-Assessment Tool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Inclusive Facilitation Script Guide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Multicultural Learner Profile Sheet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 Bank: Global Classroom Misunderstandings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>
              <a:buNone/>
            </a:pPr>
            <a:br>
              <a:rPr lang="en-US" b="0" dirty="0">
                <a:effectLst/>
              </a:rPr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42A0DF-5EDE-5924-0483-72A3EC2A21DB}"/>
              </a:ext>
            </a:extLst>
          </p:cNvPr>
          <p:cNvSpPr txBox="1"/>
          <p:nvPr/>
        </p:nvSpPr>
        <p:spPr>
          <a:xfrm>
            <a:off x="371060" y="544286"/>
            <a:ext cx="733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BBEF09-E930-AE85-25CC-F6D49A763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2961" y="2403501"/>
            <a:ext cx="2874251" cy="287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63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57AA3-D1F1-6159-101C-A6E5A80D9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4AF4CF8-BDAB-92EE-96B9-B4E89C06C89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E38D6C-420E-E469-6E2A-54C32FE93716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E64E0D-830B-DF9E-17E1-33813A1FD08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D9D248-8325-ACB7-D79F-C20ABC2BA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A3CB50-0560-37C8-C833-0D5693697EBB}"/>
              </a:ext>
            </a:extLst>
          </p:cNvPr>
          <p:cNvSpPr txBox="1"/>
          <p:nvPr/>
        </p:nvSpPr>
        <p:spPr>
          <a:xfrm>
            <a:off x="510626" y="544286"/>
            <a:ext cx="126428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4: Measuring Training Impact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E38A9E-5429-993C-5F72-BBEE462A7EE5}"/>
              </a:ext>
            </a:extLst>
          </p:cNvPr>
          <p:cNvSpPr txBox="1"/>
          <p:nvPr/>
        </p:nvSpPr>
        <p:spPr>
          <a:xfrm>
            <a:off x="742120" y="1633521"/>
            <a:ext cx="90482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Lesson 1: Designing Evaluation Tools and Metrics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05D7B4-B87D-C004-C95C-1EFD9B19E010}"/>
              </a:ext>
            </a:extLst>
          </p:cNvPr>
          <p:cNvSpPr txBox="1"/>
          <p:nvPr/>
        </p:nvSpPr>
        <p:spPr>
          <a:xfrm>
            <a:off x="742120" y="2673954"/>
            <a:ext cx="13036942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Analyze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different evaluation approaches to determine their suitability for varying training contexts.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valid, reliable tools that measure learning, behavior change, and performance impact.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metrics linked to organizational goals, training needs, and performance indicators.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 effectiveness of training interventions using data-driven frameworks.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FFFDB1-3680-8EF9-3AF6-92B13A679E35}"/>
              </a:ext>
            </a:extLst>
          </p:cNvPr>
          <p:cNvSpPr txBox="1"/>
          <p:nvPr/>
        </p:nvSpPr>
        <p:spPr>
          <a:xfrm>
            <a:off x="742120" y="2131834"/>
            <a:ext cx="81338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4945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E4520-DC7A-9447-CB8B-48C44DE58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0D88AE7-E22A-4C8B-02F4-0DA9AF0CB95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9E4C7E-7C83-2FC0-3A83-49437F5FB435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20E78E-BB97-C8E6-F9D0-1FA8A5EE79B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3C8F7F-7ED1-E8D5-E76F-D5D245FEE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347EAB-85FF-BEE6-E370-F1084AA83A41}"/>
              </a:ext>
            </a:extLst>
          </p:cNvPr>
          <p:cNvSpPr txBox="1"/>
          <p:nvPr/>
        </p:nvSpPr>
        <p:spPr>
          <a:xfrm>
            <a:off x="7407796" y="1760309"/>
            <a:ext cx="6568333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b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“How do you truly know if your training created real change—or if participants simply enjoyed the session?”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Most trainers measure satisfaction, not impact.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measure results that matter.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E85445-05ED-4825-21E3-F727F7C8F015}"/>
              </a:ext>
            </a:extLst>
          </p:cNvPr>
          <p:cNvSpPr txBox="1"/>
          <p:nvPr/>
        </p:nvSpPr>
        <p:spPr>
          <a:xfrm>
            <a:off x="371060" y="481404"/>
            <a:ext cx="1124869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Introduction</a:t>
            </a:r>
            <a:b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</a:b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074EE7-ADE9-9CE7-EF5B-0E2733A06A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972" y="2514010"/>
            <a:ext cx="3563003" cy="356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4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AA2BD-F80F-DA56-CD6F-C1CCE1C2F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9EC336A-3697-9669-9F5D-3333BE5FBD4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9F3358-4EB8-E957-8255-3ECC53F4B8B5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F277A6-4E51-5910-9D98-8E1251D693D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0F5F83-460C-4FCF-3C76-955D5A978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1EFFA6-92FB-A27D-979B-16DB4AEC4EC0}"/>
              </a:ext>
            </a:extLst>
          </p:cNvPr>
          <p:cNvSpPr txBox="1"/>
          <p:nvPr/>
        </p:nvSpPr>
        <p:spPr>
          <a:xfrm>
            <a:off x="661098" y="536965"/>
            <a:ext cx="733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E9F7DE-06F8-833B-8545-2FFF9D6B484B}"/>
              </a:ext>
            </a:extLst>
          </p:cNvPr>
          <p:cNvSpPr txBox="1"/>
          <p:nvPr/>
        </p:nvSpPr>
        <p:spPr>
          <a:xfrm>
            <a:off x="742121" y="1918606"/>
            <a:ext cx="6110092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Organizations invest in training to solve performance problems, increase productivity, reduce errors, improve culture, and accelerate growth.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However, without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training becomes a “feel-good activity” rather than a performance driver.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7F5983-ED85-4EEF-AC8B-1453EE856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2865" y="1707627"/>
            <a:ext cx="57150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53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1CC92-EEC1-D0CC-7385-E9825D6EB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40CAA57-317E-B11A-6880-A749E82F133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A5F48E-EDA1-4609-C389-17C4C62182EE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DDA701-70F7-231F-ABF7-9D9E91E3EEE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E789A2-640E-8F2F-014D-DA7D3FAE3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85286C-5532-0D07-5952-942167D94CB4}"/>
              </a:ext>
            </a:extLst>
          </p:cNvPr>
          <p:cNvSpPr txBox="1"/>
          <p:nvPr/>
        </p:nvSpPr>
        <p:spPr>
          <a:xfrm>
            <a:off x="475903" y="576053"/>
            <a:ext cx="733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44F4B4-BA7F-6CBB-DF33-DC1C0C3AC372}"/>
              </a:ext>
            </a:extLst>
          </p:cNvPr>
          <p:cNvSpPr txBox="1"/>
          <p:nvPr/>
        </p:nvSpPr>
        <p:spPr>
          <a:xfrm>
            <a:off x="6723994" y="1477616"/>
            <a:ext cx="7330964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Effective evaluation tools help you: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Prove learning effectiveness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Demonstrate ROI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Improve training quality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Influence leadership decisions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Justify budget allocations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Track learner development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Strengthen your credibility as a Master Trainer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A59113-ECDC-4146-8532-8012CBF8D7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556" y="1578298"/>
            <a:ext cx="5073004" cy="507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1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C9338-4A7C-6237-D031-0567552C6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59AB8EA-A94E-9481-BDFB-E9CD8D917A0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883166-01D8-6A6D-9F45-F8B9C65DB875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ED86B9-920F-34F7-55D2-B79CEFD842A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323786-D7A6-9D71-312A-3ED1BA07C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54E106-61DE-F48D-0E63-E684BD1E6580}"/>
              </a:ext>
            </a:extLst>
          </p:cNvPr>
          <p:cNvSpPr txBox="1"/>
          <p:nvPr/>
        </p:nvSpPr>
        <p:spPr>
          <a:xfrm>
            <a:off x="563738" y="514002"/>
            <a:ext cx="131788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E17B8C-A854-D3C8-D68C-5B3A330BBC3A}"/>
              </a:ext>
            </a:extLst>
          </p:cNvPr>
          <p:cNvSpPr txBox="1"/>
          <p:nvPr/>
        </p:nvSpPr>
        <p:spPr>
          <a:xfrm>
            <a:off x="742121" y="2408330"/>
            <a:ext cx="7330964" cy="3836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</a:t>
            </a:r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Are Evaluation Tools and Metrics?</a:t>
            </a:r>
            <a:endParaRPr lang="en-US" sz="24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Evaluation tools are instruments used to gather data about learner performance, engagement, knowledge retention, and behavioral application.</a:t>
            </a:r>
            <a:b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Metrics are the specific, measurable indicators used to quantify training success.</a:t>
            </a:r>
            <a:endParaRPr lang="en-US" sz="2400" b="0" dirty="0">
              <a:effectLst/>
            </a:endParaRPr>
          </a:p>
          <a:p>
            <a:pPr>
              <a:buNone/>
            </a:pPr>
            <a:br>
              <a:rPr lang="en-US" sz="2400" dirty="0"/>
            </a:br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CDA110-F8A3-E0EF-AE71-A88220F6A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7952" y="2080749"/>
            <a:ext cx="5011929" cy="354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75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46F65-AFAA-0769-CD02-8DA5C447C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DCB44FE-6242-60EA-BAD7-8623E1A9C22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618445-505E-7598-A5B5-AC36A4EEBDFA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98017A-062B-D2D1-4655-2A58523072C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0BEDA9-C485-E4F1-E552-D4303A211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D96A52-0FDB-A5BF-8D04-482D9A8C68A7}"/>
              </a:ext>
            </a:extLst>
          </p:cNvPr>
          <p:cNvSpPr txBox="1"/>
          <p:nvPr/>
        </p:nvSpPr>
        <p:spPr>
          <a:xfrm>
            <a:off x="725784" y="576053"/>
            <a:ext cx="131788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48C657-091E-FEF2-A9AD-A1CFA8135AEB}"/>
              </a:ext>
            </a:extLst>
          </p:cNvPr>
          <p:cNvSpPr txBox="1"/>
          <p:nvPr/>
        </p:nvSpPr>
        <p:spPr>
          <a:xfrm>
            <a:off x="7149662" y="919243"/>
            <a:ext cx="7480738" cy="6637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Types of Metrics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Metrics fall into four categories: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Metrics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Knowledge gained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 demonstration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Confidence level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Completion rates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 Metrics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On-the-job application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improvements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Compliance adherence</a:t>
            </a:r>
          </a:p>
          <a:p>
            <a:pPr marL="742950" lvl="1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Change in habits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82F5E3-3BCB-E6F2-9BDB-D425A1541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84" y="2847373"/>
            <a:ext cx="4651690" cy="309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5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8DBD4-B25E-58F8-D78D-A88D191AF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4C69C0B-1A9F-5325-3565-53C226B6046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676ED0-8B87-7EDC-59BD-D45E72D14918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CF5E88-49FD-B4BD-8CDC-E9C528DBA7D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5BB9BC-B4E2-0374-F333-35188F8DE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93495D-850F-A49D-68D2-411EC091FC9F}"/>
              </a:ext>
            </a:extLst>
          </p:cNvPr>
          <p:cNvSpPr txBox="1"/>
          <p:nvPr/>
        </p:nvSpPr>
        <p:spPr>
          <a:xfrm>
            <a:off x="586888" y="521264"/>
            <a:ext cx="131788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F32A44-274B-4DC8-9EFE-D2008BD1F87E}"/>
              </a:ext>
            </a:extLst>
          </p:cNvPr>
          <p:cNvSpPr txBox="1"/>
          <p:nvPr/>
        </p:nvSpPr>
        <p:spPr>
          <a:xfrm>
            <a:off x="890752" y="2166284"/>
            <a:ext cx="5683668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Impact Metrics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Productivity increase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Error reduction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Sales growth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Cost savings</a:t>
            </a:r>
          </a:p>
          <a:p>
            <a:pPr rtl="0" fontAlgn="base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4.Return-On-Investment (ROI) Metrics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Financial gain vs training cost</a:t>
            </a:r>
          </a:p>
          <a:p>
            <a:pPr marL="742950" lvl="1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Tangible vs intangible benefits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976D9D-601A-84CD-774D-3F12802D5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070" y="2475306"/>
            <a:ext cx="4677436" cy="350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54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7EDFF-BA79-F21C-600D-ED73B8801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6F57C77-BFA3-78BC-CD2D-FF31EBC96CD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8C39DB-482E-60E5-8080-6B7A236FA75C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ADE60-8083-065C-1A45-81B6610D9A2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50925D-F92E-C6E6-0161-87C730A90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36DC6F-0D9F-3B6C-AE34-7F588919FE37}"/>
              </a:ext>
            </a:extLst>
          </p:cNvPr>
          <p:cNvSpPr txBox="1"/>
          <p:nvPr/>
        </p:nvSpPr>
        <p:spPr>
          <a:xfrm>
            <a:off x="725784" y="405038"/>
            <a:ext cx="131788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90DC8F-190B-EA3C-0D0F-F0F8A9C899C1}"/>
              </a:ext>
            </a:extLst>
          </p:cNvPr>
          <p:cNvSpPr txBox="1"/>
          <p:nvPr/>
        </p:nvSpPr>
        <p:spPr>
          <a:xfrm>
            <a:off x="583324" y="1607773"/>
            <a:ext cx="13463750" cy="6176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Key Principles of Effective Evaluation Tools</a:t>
            </a:r>
            <a:endParaRPr lang="en-US" sz="2800" b="1" dirty="0">
              <a:effectLst/>
            </a:endParaRPr>
          </a:p>
          <a:p>
            <a:pPr rtl="0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Validity</a:t>
            </a:r>
            <a:endParaRPr lang="en-US" sz="2800" b="1" dirty="0">
              <a:effectLst/>
            </a:endParaRPr>
          </a:p>
          <a:p>
            <a:pPr rtl="0"/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tool measures what it is meant to measure.</a:t>
            </a:r>
            <a:endParaRPr lang="en-US" sz="2800" b="0" dirty="0">
              <a:effectLst/>
            </a:endParaRPr>
          </a:p>
          <a:p>
            <a:pPr rtl="0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Reliability</a:t>
            </a:r>
            <a:endParaRPr lang="en-US" sz="2800" b="1" dirty="0">
              <a:effectLst/>
            </a:endParaRPr>
          </a:p>
          <a:p>
            <a:pPr rtl="0"/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Results remain consistent across time, groups, and contexts.</a:t>
            </a:r>
            <a:endParaRPr lang="en-US" sz="2800" b="0" dirty="0">
              <a:effectLst/>
            </a:endParaRPr>
          </a:p>
          <a:p>
            <a:pPr rtl="0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C. Clarity</a:t>
            </a:r>
            <a:endParaRPr lang="en-US" sz="2800" b="1" dirty="0">
              <a:effectLst/>
            </a:endParaRPr>
          </a:p>
          <a:p>
            <a:pPr rtl="0"/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Questions are simple, unbiased, and culturally neutral.</a:t>
            </a:r>
            <a:endParaRPr lang="en-US" sz="2800" b="0" dirty="0">
              <a:effectLst/>
            </a:endParaRPr>
          </a:p>
          <a:p>
            <a:pPr rtl="0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D. Alignment</a:t>
            </a:r>
            <a:endParaRPr lang="en-US" sz="2800" b="1" dirty="0">
              <a:effectLst/>
            </a:endParaRPr>
          </a:p>
          <a:p>
            <a:pPr rtl="0"/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Metrics align directly with learning objectives and business goals.</a:t>
            </a:r>
            <a:endParaRPr lang="en-US" sz="2800" b="0" dirty="0">
              <a:effectLst/>
            </a:endParaRPr>
          </a:p>
          <a:p>
            <a:pPr rtl="0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E. Timeliness</a:t>
            </a:r>
            <a:endParaRPr lang="en-US" sz="2800" b="1" dirty="0">
              <a:effectLst/>
            </a:endParaRPr>
          </a:p>
          <a:p>
            <a:pPr rtl="0"/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Evaluation occurs at the right stage: before, during, after, and long after training.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7387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3A37A-BEEF-1E94-335B-7A4E666F3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3FD480E-0702-9303-5C09-99CF9B47F59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2AB8BE-8BA0-2A78-4A6C-2AC32C64154C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1DBEBD-C09A-AC8B-CD44-A93565255AD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69AC78-2259-77FA-B3FD-6C047361A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8E263A-14DB-DB8F-29C3-7D8710C4145D}"/>
              </a:ext>
            </a:extLst>
          </p:cNvPr>
          <p:cNvSpPr txBox="1"/>
          <p:nvPr/>
        </p:nvSpPr>
        <p:spPr>
          <a:xfrm>
            <a:off x="649523" y="502810"/>
            <a:ext cx="105550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Case Studies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9897E6-77C5-7FBD-6C8E-B34590414AF9}"/>
              </a:ext>
            </a:extLst>
          </p:cNvPr>
          <p:cNvSpPr txBox="1"/>
          <p:nvPr/>
        </p:nvSpPr>
        <p:spPr>
          <a:xfrm>
            <a:off x="7529677" y="2123329"/>
            <a:ext cx="6047072" cy="4760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1: Inconsistent Metrics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leadership program measured only reaction (Level 1), but leadership behavior did not improve.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The problem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the evaluation tool did not measure behavior or performance.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9D31FB-CF28-4127-A840-30A90B332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832" y="2071450"/>
            <a:ext cx="5079945" cy="503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05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BCABA-3C79-B174-2200-56F62963A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A82FC85-5137-F8D9-09FA-311363208D4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B3CC15-1595-1D26-DAFE-233EA2E60919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179D5C-81C6-21E2-3CCF-173E7D9EB7E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D7752B-1383-365E-E791-F9C13F1DA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34BA48-0F16-20CD-B9C3-60B8B39AC9AA}"/>
              </a:ext>
            </a:extLst>
          </p:cNvPr>
          <p:cNvSpPr txBox="1"/>
          <p:nvPr/>
        </p:nvSpPr>
        <p:spPr>
          <a:xfrm>
            <a:off x="545352" y="504547"/>
            <a:ext cx="105550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Case Studies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B6F646-69C8-D518-71ED-7BD3E982551B}"/>
              </a:ext>
            </a:extLst>
          </p:cNvPr>
          <p:cNvSpPr txBox="1"/>
          <p:nvPr/>
        </p:nvSpPr>
        <p:spPr>
          <a:xfrm>
            <a:off x="742121" y="1881243"/>
            <a:ext cx="7330964" cy="6237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2: Strong Metric Alignment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customer service team received empathy training.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Effective metrics included: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Call resolution time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Customer satisfaction scores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First-contact resolution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Customer complaints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These directly linked training to business goals.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1FB5E0-D7E2-4642-8536-0D4F4208B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8612" y="2290495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5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E76DC-7DFA-EA0A-0832-70D38750C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9624B83-34B5-F7FE-F56D-2ABB1A0EA54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813625-B373-D2D9-94C3-EFB322804AF4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8009CC-AAB4-3CE4-EFDA-708B2A2D0CB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9F646F-B66E-000D-5D0C-A2D56D73B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BAA81A-1A91-6770-4853-79AE7AA24EF5}"/>
              </a:ext>
            </a:extLst>
          </p:cNvPr>
          <p:cNvSpPr txBox="1"/>
          <p:nvPr/>
        </p:nvSpPr>
        <p:spPr>
          <a:xfrm>
            <a:off x="510628" y="455842"/>
            <a:ext cx="105550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Case Studies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4A9429-30F9-F34A-EEF6-E8A04052E6B0}"/>
              </a:ext>
            </a:extLst>
          </p:cNvPr>
          <p:cNvSpPr txBox="1"/>
          <p:nvPr/>
        </p:nvSpPr>
        <p:spPr>
          <a:xfrm>
            <a:off x="6363981" y="2039987"/>
            <a:ext cx="7330964" cy="5806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3: Blended Tool Approach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technical training program used: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Pre-test → baseline knowledge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Post-test → knowledge gain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Skills demonstration → skill acquisition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Supervisor observation → behaviour application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Dashboard report → impact metrics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provided a holistic evaluation.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AFDB45-0181-3788-F04F-ACFCE2559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065" y="2349661"/>
            <a:ext cx="4249414" cy="353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2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53342-0BFC-E29B-D7FF-DB759F2A1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514CF14-0675-32C9-1B16-5A8DBC9A5B9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903D6F-F180-952A-BBD0-8BD0DC69510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AA59E1-8A77-842B-276B-FDE5B0A01A3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F08D91-55AC-08D3-A7E6-972AA2D0B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0A1925-65A1-78F4-839D-9461694E2B0C}"/>
              </a:ext>
            </a:extLst>
          </p:cNvPr>
          <p:cNvSpPr txBox="1"/>
          <p:nvPr/>
        </p:nvSpPr>
        <p:spPr>
          <a:xfrm>
            <a:off x="244410" y="437499"/>
            <a:ext cx="91045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8196C5-53E0-20CF-8A35-1FD725A129B6}"/>
              </a:ext>
            </a:extLst>
          </p:cNvPr>
          <p:cNvSpPr txBox="1"/>
          <p:nvPr/>
        </p:nvSpPr>
        <p:spPr>
          <a:xfrm>
            <a:off x="371060" y="1132594"/>
            <a:ext cx="7326105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The Learning Evaluation Triangle</a:t>
            </a:r>
            <a:r>
              <a:rPr lang="en-US" sz="2800" b="1" dirty="0"/>
              <a:t>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effectiveness =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+ Behavior + Business Impact</a:t>
            </a:r>
          </a:p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Any tool you design must capture at least one of these.</a:t>
            </a:r>
            <a:endParaRPr lang="en-US" sz="2800" b="0" dirty="0">
              <a:effectLst/>
            </a:endParaRPr>
          </a:p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Metrics Design Checklist</a:t>
            </a:r>
            <a:r>
              <a:rPr lang="en-US" sz="2800" b="1" dirty="0"/>
              <a:t> 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good metric must be: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Measurable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Observable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Relevant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Time-bound</a:t>
            </a: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Connected to performance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50B8AB-42E4-4A8D-A347-728DC1FDDC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947" y="1814124"/>
            <a:ext cx="5715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06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E76F8-6CAD-2DF3-58EF-689E9B4F3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05DE7A5-6F0E-B35D-20E7-C2D6C61D4F3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11819F-196E-0820-4603-C9BE7CDA5F30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444063-130B-1E53-F054-C227A0134A4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7D64DD-1504-03E3-F688-E608EA86B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F9232B-F6AC-F0CD-BC5F-C0A474D70AF0}"/>
              </a:ext>
            </a:extLst>
          </p:cNvPr>
          <p:cNvSpPr txBox="1"/>
          <p:nvPr/>
        </p:nvSpPr>
        <p:spPr>
          <a:xfrm>
            <a:off x="603225" y="537359"/>
            <a:ext cx="91045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B5B541-CDBB-7E07-CAC4-31201DB2FE35}"/>
              </a:ext>
            </a:extLst>
          </p:cNvPr>
          <p:cNvSpPr txBox="1"/>
          <p:nvPr/>
        </p:nvSpPr>
        <p:spPr>
          <a:xfrm>
            <a:off x="7039304" y="1714674"/>
            <a:ext cx="7330964" cy="4483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Common Evaluation Tools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at least three of the following in each project: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Pre- and Post-Tests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 Observation Checklists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Journals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Dashboards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Simulations or Practical Exams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Peer Evaluations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0F4D77-4B2F-1514-1FBE-68CDAC8CC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074" y="2464997"/>
            <a:ext cx="4911740" cy="298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65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4BBAF-C22A-2E13-04CA-75D92397A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6F51018-B2F4-626C-653E-6356909D8BD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5D2656-BBF0-E534-5B95-0BDCD357E7C9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B6E76A-82D0-E2EC-2819-C1E474ADB7C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39877D-D35D-BBF4-2E90-31C2FB5DB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4998EC-67A0-BF4F-9F47-D11CAAE855CF}"/>
              </a:ext>
            </a:extLst>
          </p:cNvPr>
          <p:cNvSpPr txBox="1"/>
          <p:nvPr/>
        </p:nvSpPr>
        <p:spPr>
          <a:xfrm>
            <a:off x="742121" y="643635"/>
            <a:ext cx="91045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67E2A7-9C47-AF59-4862-4EB6FA61B35C}"/>
              </a:ext>
            </a:extLst>
          </p:cNvPr>
          <p:cNvSpPr txBox="1"/>
          <p:nvPr/>
        </p:nvSpPr>
        <p:spPr>
          <a:xfrm>
            <a:off x="786618" y="2176051"/>
            <a:ext cx="713046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ts val="1200"/>
              </a:spcBef>
            </a:pP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3. Common Evaluation Tools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Self-Assessments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 Demonstrations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Manager Follow-Up Surveys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KPI Tracking Sheets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30/60/90-Day Application Surveys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5B220E-09F5-40CA-7217-0576075B63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6707" y="2176051"/>
            <a:ext cx="3636125" cy="363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4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04CFA-43CE-518A-54FC-3BC785811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DA2284D-4064-70CB-3D63-38B14FFF97E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853805-7F0B-A232-F724-39C2B399E3AB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9F1672-FA75-F397-55EF-7E27E5AA000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F7BED8-CBC1-B44E-05BF-BFF2EB371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507499-9275-4FFE-2A4B-A3BD5122CBED}"/>
              </a:ext>
            </a:extLst>
          </p:cNvPr>
          <p:cNvSpPr txBox="1"/>
          <p:nvPr/>
        </p:nvSpPr>
        <p:spPr>
          <a:xfrm>
            <a:off x="742121" y="513171"/>
            <a:ext cx="104919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6C89CC-4D58-C1B9-7BBF-342036513C5F}"/>
              </a:ext>
            </a:extLst>
          </p:cNvPr>
          <p:cNvSpPr txBox="1"/>
          <p:nvPr/>
        </p:nvSpPr>
        <p:spPr>
          <a:xfrm>
            <a:off x="6338092" y="2058300"/>
            <a:ext cx="725542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evaluation method do you currently rely on most? Why?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training program have you delivered that lacked proper evaluation?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could strong metrics have changed leadership perception of that program?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new evaluation tools are you ready to implement immediately?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CBF22B-5F10-4CD0-C6EF-98EAA1B4ED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926" y="1873105"/>
            <a:ext cx="3441672" cy="430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66DD1-1609-452A-9844-0799AB0B7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FD021E5-A15E-3A75-BC5F-7EF7B5D8C1F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EEC9AE-7160-4462-4417-B31A06CA2D3A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29EF31-0BE0-0E61-7E55-C7322B4B496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19873D-9896-6E65-80F2-812EE7837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971D42-B8A9-4940-750E-6500EA0494DE}"/>
              </a:ext>
            </a:extLst>
          </p:cNvPr>
          <p:cNvSpPr txBox="1"/>
          <p:nvPr/>
        </p:nvSpPr>
        <p:spPr>
          <a:xfrm>
            <a:off x="695950" y="1713353"/>
            <a:ext cx="12024627" cy="5960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 Your Own Evaluation Tool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Select one of your existing training programs.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knowledge measurement tool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(quiz, test, scenario).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skills measurement tool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(checklist, practical task).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 measurement tool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(manager observation template).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impact measurement metric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linked to business goals.</a:t>
            </a: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Upload these four tools for review.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E2402F-009C-3971-595C-710FD42C6FF4}"/>
              </a:ext>
            </a:extLst>
          </p:cNvPr>
          <p:cNvSpPr txBox="1"/>
          <p:nvPr/>
        </p:nvSpPr>
        <p:spPr>
          <a:xfrm>
            <a:off x="476031" y="441178"/>
            <a:ext cx="109862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3112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2CE3F-35BF-9207-40EA-29540AB65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F3298E0-3583-B935-FC43-29B815901F3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4F6AFD-F314-B09D-C210-9798B939E11E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17A64D-D4AC-8BF6-7BF3-CDDFF3F2AA0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7A52EE-9015-22F7-D71F-406AA3B4E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CBE798-F5C3-C578-806B-03D0257AE7D1}"/>
              </a:ext>
            </a:extLst>
          </p:cNvPr>
          <p:cNvSpPr txBox="1"/>
          <p:nvPr/>
        </p:nvSpPr>
        <p:spPr>
          <a:xfrm>
            <a:off x="989286" y="1505518"/>
            <a:ext cx="12651828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Study: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 are asked to measure the effectiveness of a customer service training for 150 employees.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training covers empathy, communication, and escalation handling.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 a basic evaluation plan with: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Two learning metrics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Two behavior metrics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Two business impact metrics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evaluation tool per metric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Timeline (immediate, 30-day, 90-day evaluation)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938C4F-4532-4F85-E135-EDBCA2B98BAC}"/>
              </a:ext>
            </a:extLst>
          </p:cNvPr>
          <p:cNvSpPr txBox="1"/>
          <p:nvPr/>
        </p:nvSpPr>
        <p:spPr>
          <a:xfrm>
            <a:off x="742121" y="414662"/>
            <a:ext cx="112329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Assessment &amp; Practice Task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57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B4482-B2A5-B8D7-6609-FF1E2A0E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A3C8302-BD73-38E0-9F94-F4D23FD143C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10193E-4A9E-7E57-925F-6D7D7256F391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703A7C-D41B-9264-8009-A5EAC7FC843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850862-E664-6ED7-12D5-3ADB8969D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F0EC5B-285E-ECCC-DB94-15D87D8B7D8F}"/>
              </a:ext>
            </a:extLst>
          </p:cNvPr>
          <p:cNvSpPr txBox="1"/>
          <p:nvPr/>
        </p:nvSpPr>
        <p:spPr>
          <a:xfrm>
            <a:off x="661098" y="481404"/>
            <a:ext cx="733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Mastery Demonstration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2B69B6-380E-9AE7-216F-F9A767C958E7}"/>
              </a:ext>
            </a:extLst>
          </p:cNvPr>
          <p:cNvSpPr txBox="1"/>
          <p:nvPr/>
        </p:nvSpPr>
        <p:spPr>
          <a:xfrm>
            <a:off x="742121" y="1810229"/>
            <a:ext cx="8332431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 demonstrate mastery, participants must: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Submit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full evaluation toolkit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for one of their training programs.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Present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metric alignment map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showing links between objectives → metrics → business outcomes.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Upload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2–3 minute video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explaining one selected evaluation tool and why it is valid and reliable.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2D2BD7-BC65-334A-9C36-3BA4727D3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8046" y="2134148"/>
            <a:ext cx="3213355" cy="321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4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34E86-1A3A-C9AE-783D-632466E22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5D14AC5-F0E7-EBF1-4234-1494054D8FD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2DA12B-5561-195C-E879-A72AF4AE37EF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EE5BC2-812C-3915-0D8C-335B74C0107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E272B6-5AFB-9598-2AE8-C0CA8495B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F15EB3-AACB-F91B-5F1F-FB8563EBBBB0}"/>
              </a:ext>
            </a:extLst>
          </p:cNvPr>
          <p:cNvSpPr txBox="1"/>
          <p:nvPr/>
        </p:nvSpPr>
        <p:spPr>
          <a:xfrm>
            <a:off x="5578997" y="1621810"/>
            <a:ext cx="9051403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Evaluation tools must be aligned, simple, reliable, and relevant.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Good metrics measure learning, behaviour, and business outcomes—not just enjoyment.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use multiple tools across the training lifecycle.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Data-driven evaluation increases credibility and proves training value.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Effective metrics turn training from an “event” into a performance improvement strategy.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56A315-62EA-55AC-E581-D5AFB1009037}"/>
              </a:ext>
            </a:extLst>
          </p:cNvPr>
          <p:cNvSpPr txBox="1"/>
          <p:nvPr/>
        </p:nvSpPr>
        <p:spPr>
          <a:xfrm>
            <a:off x="591650" y="498391"/>
            <a:ext cx="74176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42B2E0-F309-58A6-1C51-FF63876B0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56" y="2234613"/>
            <a:ext cx="4383037" cy="350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3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58F98-122D-3B86-8F14-5EE248FD8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AD74F63-4C90-9062-C2A1-8ED90DAAF33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77A329-5527-F8F3-56E9-8A4739475177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035633-795E-B55F-BB5C-3681FBE3540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264B0E-4DDD-95D8-1CC4-9E6D6FBD3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1E1FC2-1288-E086-6C2B-172C043D7084}"/>
              </a:ext>
            </a:extLst>
          </p:cNvPr>
          <p:cNvSpPr txBox="1"/>
          <p:nvPr/>
        </p:nvSpPr>
        <p:spPr>
          <a:xfrm>
            <a:off x="742122" y="1891221"/>
            <a:ext cx="611009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Evaluation Metrics Design Template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Pre/Post-Test Blueprint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 Observation Checklist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30/60/90 Day Follow-Up Survey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KPI Impact Tracking Template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Evaluation Plan Worksheet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Performance-Based Assessment Rubric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CA9E73-BA5D-214B-E626-59A849FB6959}"/>
              </a:ext>
            </a:extLst>
          </p:cNvPr>
          <p:cNvSpPr txBox="1"/>
          <p:nvPr/>
        </p:nvSpPr>
        <p:spPr>
          <a:xfrm>
            <a:off x="371060" y="469754"/>
            <a:ext cx="733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7B2247-9A7C-D112-3310-CFF5EC33E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301" y="1745783"/>
            <a:ext cx="5045220" cy="497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19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36C24-7BE8-25F8-3F28-141D930C1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573D9D1-5BE3-51F4-2974-DE905EBFD80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9240BA-8B87-759D-6969-9D37FD97144A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F9A0A1-A6B7-C8C6-E9D9-2F9CCAA5C82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477206-C1A0-E638-A1E2-F53EDC9DE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A652B0-F1E7-616D-CBF7-76D022DEF136}"/>
              </a:ext>
            </a:extLst>
          </p:cNvPr>
          <p:cNvSpPr txBox="1"/>
          <p:nvPr/>
        </p:nvSpPr>
        <p:spPr>
          <a:xfrm>
            <a:off x="568500" y="465686"/>
            <a:ext cx="126428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4: MEASURING TRAINING IMPACT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183DE7-F4AE-9C65-2D01-81BA40AA7338}"/>
              </a:ext>
            </a:extLst>
          </p:cNvPr>
          <p:cNvSpPr txBox="1"/>
          <p:nvPr/>
        </p:nvSpPr>
        <p:spPr>
          <a:xfrm>
            <a:off x="661098" y="1450101"/>
            <a:ext cx="98613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Lesson 2: ROI of Learning &amp; Performance Outcomes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316A1E-998C-BABB-1FE9-29C71D463580}"/>
              </a:ext>
            </a:extLst>
          </p:cNvPr>
          <p:cNvSpPr txBox="1"/>
          <p:nvPr/>
        </p:nvSpPr>
        <p:spPr>
          <a:xfrm>
            <a:off x="661098" y="2005088"/>
            <a:ext cx="73309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846663-9B46-2CA0-B4E5-1C0E117A72C4}"/>
              </a:ext>
            </a:extLst>
          </p:cNvPr>
          <p:cNvSpPr txBox="1"/>
          <p:nvPr/>
        </p:nvSpPr>
        <p:spPr>
          <a:xfrm>
            <a:off x="661098" y="2771460"/>
            <a:ext cx="1361352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 financial and non-financial impact of training interventions using value-based frameworks.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Analyze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cost-benefit variables and performance indicators to determine ROI and ROE (Return on Expectations).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an ROI model tailored to an organization’s strategic priorities.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ROI tools that demonstrate credible, data-driven training value to stakeholders.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Present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ROI findings in a compelling, decision-driving report for leadership.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08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E5E71-EB9D-13FF-3645-51ED02533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609840B-824A-1945-0F33-52A9BE9ACA0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BD5CDE-B736-DAEC-E693-686BEA37B39D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3A74AE-49E9-E7D2-EC5E-1249B801334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BBD3F7-7BAA-347F-6C8B-317CF480A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320F29-C1A2-D709-DC23-1C6E855C988A}"/>
              </a:ext>
            </a:extLst>
          </p:cNvPr>
          <p:cNvSpPr txBox="1"/>
          <p:nvPr/>
        </p:nvSpPr>
        <p:spPr>
          <a:xfrm>
            <a:off x="6260157" y="2343390"/>
            <a:ext cx="7546694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Surprising fact: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“Only 8% of global organizations effectively measure training ROI—yet they spend billions annually on learning.”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difference between an average trainer and a Master Trainer is the ability to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prove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learning impact, not just deliver instruction.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E00656-E7FF-8665-375C-07ABE1F279D5}"/>
              </a:ext>
            </a:extLst>
          </p:cNvPr>
          <p:cNvSpPr txBox="1"/>
          <p:nvPr/>
        </p:nvSpPr>
        <p:spPr>
          <a:xfrm>
            <a:off x="742121" y="644264"/>
            <a:ext cx="109176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Introduction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9656D6-AFBF-E203-1AF3-8ECAF163B6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184" y="2532002"/>
            <a:ext cx="4487424" cy="336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41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727A1-3370-A4FF-3F18-F2E167FE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1979008-7B93-DFA7-1928-A24E3A559D8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0DB799-104E-05F1-5BBE-B647C32935F1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885BF8-C559-329C-E6A3-C7A0A3069DB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446824-A549-0572-EFAD-D8A3573BB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C1BC2F-4C3B-F80F-8D85-543324E9F56F}"/>
              </a:ext>
            </a:extLst>
          </p:cNvPr>
          <p:cNvSpPr txBox="1"/>
          <p:nvPr/>
        </p:nvSpPr>
        <p:spPr>
          <a:xfrm>
            <a:off x="742121" y="508382"/>
            <a:ext cx="733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02AE2D-8A9A-A3BC-480C-514D7236036A}"/>
              </a:ext>
            </a:extLst>
          </p:cNvPr>
          <p:cNvSpPr txBox="1"/>
          <p:nvPr/>
        </p:nvSpPr>
        <p:spPr>
          <a:xfrm>
            <a:off x="383976" y="1255431"/>
            <a:ext cx="9014667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Executives approve training when it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solves real business problems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not when it simply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educates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employees.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ROI gives you the ability to: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Secure leadership buy-in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Demonstrate value beyond satisfaction surveys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Protect and expand L&amp;D budgets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Prioritize training that drives measurable performance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Influence strategic decision-making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Position yourself as a performance consultant, not just a trainer</a:t>
            </a: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 a Master Trainer, ROI is your language of influence.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22B1CD-A774-4F9B-AB70-347CFC9C6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1711" y="1870027"/>
            <a:ext cx="4305427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5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19E2C-A75A-CFDB-0015-6FED00497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813CD42-96D8-5E81-78A0-1E09E2B73CE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6473A4-365D-EBDE-2B22-D11901DCF9DC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E0B105-1EF8-72BF-BE6F-CDBBD7968ED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184B90-CEE6-319F-F5E0-485EA0B47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B202CE-9949-634F-1BDC-4F8764061E93}"/>
              </a:ext>
            </a:extLst>
          </p:cNvPr>
          <p:cNvSpPr txBox="1"/>
          <p:nvPr/>
        </p:nvSpPr>
        <p:spPr>
          <a:xfrm>
            <a:off x="468076" y="481404"/>
            <a:ext cx="124626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E40F59-89FF-DE80-362F-F0EC0E890D48}"/>
              </a:ext>
            </a:extLst>
          </p:cNvPr>
          <p:cNvSpPr txBox="1"/>
          <p:nvPr/>
        </p:nvSpPr>
        <p:spPr>
          <a:xfrm>
            <a:off x="5075899" y="1469611"/>
            <a:ext cx="9877096" cy="6345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What is ROI in Learning?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ROI (Return on Investment) is a financial calculation showing what the organization gained from training compared to what it spent.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Simple Formula: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ROI (%) =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(Training Benefits – Training Costs) / Training Costs × 100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Deep Dive: What Counts as “Training Benefits”?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benefits can be: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DFDC67-7CC2-48EC-9FA5-7C973E90A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533" y="2253838"/>
            <a:ext cx="3883315" cy="388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7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39622-5C55-B476-571D-7CD5B176D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638229B-79FF-A069-0F8C-6C57455626F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E440F5-8C9D-4130-0974-5F384EEFF98F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140BAD-9566-57B5-08DF-CBFB07AC5B8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F6FC36-7D72-F67B-F2C0-215A5D616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FF1BCB-8305-C099-F889-7A8845D49A71}"/>
              </a:ext>
            </a:extLst>
          </p:cNvPr>
          <p:cNvSpPr txBox="1"/>
          <p:nvPr/>
        </p:nvSpPr>
        <p:spPr>
          <a:xfrm>
            <a:off x="313585" y="460204"/>
            <a:ext cx="124626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186764-047C-DD4C-5133-043598096940}"/>
              </a:ext>
            </a:extLst>
          </p:cNvPr>
          <p:cNvSpPr txBox="1"/>
          <p:nvPr/>
        </p:nvSpPr>
        <p:spPr>
          <a:xfrm>
            <a:off x="313585" y="1838314"/>
            <a:ext cx="8190186" cy="491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Financial Benefits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Quantifiable monetary outcomes such as: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Increased sales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Reduced error rates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Decreased employee turnover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Reduced customer complaints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Faster onboarding time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Improved productivity (work output/hour)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821C46-FA05-54C6-2873-278252AD81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5507" y="2647206"/>
            <a:ext cx="4110356" cy="299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7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0726D-DEF5-EDBB-610F-8A9B3295F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1A1293F-01D7-88DF-3BA9-A49F5B2093B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63603E-E41E-9718-AB0A-BCE78D35C32F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F3260A-4B39-28BA-379A-19E82D4A343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E598CD-FE4B-68DE-D85B-FB10546ED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614AB1-4B96-5C43-2B27-F49C42163E83}"/>
              </a:ext>
            </a:extLst>
          </p:cNvPr>
          <p:cNvSpPr txBox="1"/>
          <p:nvPr/>
        </p:nvSpPr>
        <p:spPr>
          <a:xfrm>
            <a:off x="606972" y="512975"/>
            <a:ext cx="124626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BA2C34-BCC5-B4D5-DCA1-8DD368BC06E4}"/>
              </a:ext>
            </a:extLst>
          </p:cNvPr>
          <p:cNvSpPr txBox="1"/>
          <p:nvPr/>
        </p:nvSpPr>
        <p:spPr>
          <a:xfrm>
            <a:off x="6408684" y="1338037"/>
            <a:ext cx="8221716" cy="6514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Non-Financial (Intangible) Benefits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While not easily monetized, they influence outcomes: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Confidence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Engagement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Leadership capability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Customer trust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Improved team climate</a:t>
            </a:r>
          </a:p>
          <a:p>
            <a:pPr rtl="0" fontAlgn="base">
              <a:spcAft>
                <a:spcPts val="1200"/>
              </a:spcAft>
            </a:pP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ROI focuses on financial impact, but both are important.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7ECB31-A489-6174-8105-8D5E1518E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752" y="2154579"/>
            <a:ext cx="3305175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09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90D44-330E-6492-C073-11D09197D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AC9214F-5106-2F59-C44E-70FF089C184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719DEC-81D3-15CC-7275-1159BE951DF0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60F541-BBB8-EF47-D31E-CAE3C2F84D9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73B853-F013-2FC5-8A07-864BB602A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A915D0-8878-1336-CD8C-31B72ECB65E4}"/>
              </a:ext>
            </a:extLst>
          </p:cNvPr>
          <p:cNvSpPr txBox="1"/>
          <p:nvPr/>
        </p:nvSpPr>
        <p:spPr>
          <a:xfrm>
            <a:off x="606972" y="535489"/>
            <a:ext cx="124626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9EA4E5-4920-E87B-B657-019F09DC9A47}"/>
              </a:ext>
            </a:extLst>
          </p:cNvPr>
          <p:cNvSpPr txBox="1"/>
          <p:nvPr/>
        </p:nvSpPr>
        <p:spPr>
          <a:xfrm>
            <a:off x="525949" y="1618321"/>
            <a:ext cx="9435661" cy="6545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The Difference Between ROI and ROE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ROI = Financial measurement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ROE = Return on Expectations = Stakeholder value + required performance outcomes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ROE is used when: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Behaviour change is the main goal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Cultural outcomes are expected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Financial metrics take longer to surface</a:t>
            </a: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results are indirect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measure BOTH.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770458-41CF-6720-30FE-96DF3CBB3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9605" y="2504952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16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7BB7A-3A67-722E-7DAB-1536D4E82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4AC78EF-6BD8-D898-0D5A-04749E7B63E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44E65E-7D25-B1B0-906A-ACE373A6C32F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2093E1-E1AC-48C9-F506-4A4989370E7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7F602B-A157-E7AD-9C98-1AD07163F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05CE82-C087-9AE2-EA93-F255716D5718}"/>
              </a:ext>
            </a:extLst>
          </p:cNvPr>
          <p:cNvSpPr txBox="1"/>
          <p:nvPr/>
        </p:nvSpPr>
        <p:spPr>
          <a:xfrm>
            <a:off x="541715" y="481404"/>
            <a:ext cx="115955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Case Studies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D715C9-C28D-AD5D-59F0-A196AF46F9E9}"/>
              </a:ext>
            </a:extLst>
          </p:cNvPr>
          <p:cNvSpPr txBox="1"/>
          <p:nvPr/>
        </p:nvSpPr>
        <p:spPr>
          <a:xfrm>
            <a:off x="7063052" y="1577333"/>
            <a:ext cx="7330964" cy="6237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Example 1: Sales Training ROI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Cost: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$15,000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Increased Sales: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$85,000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Attribution to Training: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60% (isolated effect)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Benefit: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85,000 × 0.6 = 51,000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ROI: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(51,000 – 15,000) ÷ 15,000 × 100 =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240%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Meaning: For every $1 invested, the company gained $2.40.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B305AB-1EC2-665E-00A0-D5ED0C9E5A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5409" y="2305050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21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2363-A006-AB72-4599-D958D6F76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31DADD9-EC01-795F-D28D-B90A4375F66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1A4327-5369-A7CD-7936-9EE0550FF800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9CF039-65E6-1F3D-6403-B628FCE4E2B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DDCEFD-049D-6969-5B2D-E82845D04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450395-E273-EE03-F358-0857577DF003}"/>
              </a:ext>
            </a:extLst>
          </p:cNvPr>
          <p:cNvSpPr txBox="1"/>
          <p:nvPr/>
        </p:nvSpPr>
        <p:spPr>
          <a:xfrm>
            <a:off x="483842" y="407063"/>
            <a:ext cx="115955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Case Studies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D4DF58-95A1-C19F-2789-637CE4A5C6A7}"/>
              </a:ext>
            </a:extLst>
          </p:cNvPr>
          <p:cNvSpPr txBox="1"/>
          <p:nvPr/>
        </p:nvSpPr>
        <p:spPr>
          <a:xfrm>
            <a:off x="622738" y="1600258"/>
            <a:ext cx="7330964" cy="5498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Example 2: Customer Service ROI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Empathy &amp; conflict management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Costs: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$8,000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Outcome: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20% reduction in customer complaints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Monetized savings: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$18,000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ROI = (18,000 – 8,000) ÷ 8,000 × 100 =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125%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DFDF47-A4A1-FE83-6A67-96DB1795F3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7066" y="1936338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45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AC2DD-5C72-D68E-4EC2-9C33BEBCF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D712214-2986-52C3-DB91-4CE7D3F8B05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C368C3-58F8-6EE8-D030-CF983C4CD287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6A4132-7CF2-EBDE-827F-7D62BA39A06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70D768-9CFE-52E1-CEC0-FF74B176D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31B335-24C4-A28A-CC14-9F6F32A2E05B}"/>
              </a:ext>
            </a:extLst>
          </p:cNvPr>
          <p:cNvSpPr txBox="1"/>
          <p:nvPr/>
        </p:nvSpPr>
        <p:spPr>
          <a:xfrm>
            <a:off x="541715" y="517401"/>
            <a:ext cx="115955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Case Studies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719368-828E-2F23-5D20-BDF6CFCA478E}"/>
              </a:ext>
            </a:extLst>
          </p:cNvPr>
          <p:cNvSpPr txBox="1"/>
          <p:nvPr/>
        </p:nvSpPr>
        <p:spPr>
          <a:xfrm>
            <a:off x="7315200" y="1785527"/>
            <a:ext cx="7330964" cy="5806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Example 3: Leadership Development – ROE (Not ROI)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Expected outcomes: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Better team morale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Improved communication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Reduced turnover intentions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hese are not financial, but they drive long-term organizational health—ROE is the better metric.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86346D-0799-40CD-67C8-1C8A0F61A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939" y="2127360"/>
            <a:ext cx="4020115" cy="402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7AC18-7B6F-F210-27AE-367410111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413A4F6-5C3D-A0C5-6E86-CB3E481D5A8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9D1ACB-1974-C092-AA16-3EACB46D95C6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AAF0F9-3623-389C-2A03-D063BE87377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AC8E9B-B5AA-F81E-8007-B3C7FF85E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97103A-2685-3C60-B5B0-025756425752}"/>
              </a:ext>
            </a:extLst>
          </p:cNvPr>
          <p:cNvSpPr txBox="1"/>
          <p:nvPr/>
        </p:nvSpPr>
        <p:spPr>
          <a:xfrm>
            <a:off x="631301" y="451561"/>
            <a:ext cx="100820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23918-5167-451B-24E7-DFBDC9C3C7CC}"/>
              </a:ext>
            </a:extLst>
          </p:cNvPr>
          <p:cNvSpPr txBox="1"/>
          <p:nvPr/>
        </p:nvSpPr>
        <p:spPr>
          <a:xfrm>
            <a:off x="422889" y="1522969"/>
            <a:ext cx="7330964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ROI Planning Checklist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training program is ROI-ready when: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Clear business problems are identified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Objectives are measurable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Baseline data exists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metrics are defined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follow-up evaluation timeline is set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organization supports measurement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62DD73-FEA6-0FAE-558D-E91D2D48E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9783" y="2010666"/>
            <a:ext cx="4219371" cy="420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55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AAAD5-BDFA-8719-2F12-9D504741E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265228E-C86B-3954-47F4-2A1A2A78C50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75AE0C-11BD-8DD8-DE86-EBCD7B7C1D5B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34D762D-7F62-7EA0-4FFD-10F1C8DA1A1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442C32-3606-8276-8BED-7A36D2705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77E930-B69F-75B2-2FCA-56F0C16D40A9}"/>
              </a:ext>
            </a:extLst>
          </p:cNvPr>
          <p:cNvSpPr txBox="1"/>
          <p:nvPr/>
        </p:nvSpPr>
        <p:spPr>
          <a:xfrm>
            <a:off x="742121" y="481404"/>
            <a:ext cx="100820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7A4BA5-472C-A9AE-59E4-C8409F477B87}"/>
              </a:ext>
            </a:extLst>
          </p:cNvPr>
          <p:cNvSpPr txBox="1"/>
          <p:nvPr/>
        </p:nvSpPr>
        <p:spPr>
          <a:xfrm>
            <a:off x="6111433" y="1600276"/>
            <a:ext cx="8316810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The 5-Level ROI Model (Kirkpatrick + Phillips)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Reaction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Results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ROI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(financial return beyond Level 4)</a:t>
            </a:r>
          </a:p>
          <a:p>
            <a:pPr rtl="0" fontAlgn="base">
              <a:spcAft>
                <a:spcPts val="1200"/>
              </a:spcAft>
            </a:pP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always design training with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Levels 4 and 5 in mind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B76CAA-6857-FC94-BD7B-8BD217C53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500" y="2001687"/>
            <a:ext cx="3621373" cy="392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31D41-B9CC-DE20-E908-D4B5A0AB5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3723AF8-B38A-9631-CDC2-D7D2E6E3077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E31E98-ACC9-35C7-B4DF-5EDE4495CAD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A72FD1-4A48-B7FA-88CE-24D667D4D5E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CF5F0B-9A99-734A-EB9F-553850E3E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8CEBE6-4445-36CE-F986-722213F87CBD}"/>
              </a:ext>
            </a:extLst>
          </p:cNvPr>
          <p:cNvSpPr txBox="1"/>
          <p:nvPr/>
        </p:nvSpPr>
        <p:spPr>
          <a:xfrm>
            <a:off x="626374" y="481404"/>
            <a:ext cx="100820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F2B04B-34FB-699A-1A9D-1F15C03EC4CD}"/>
              </a:ext>
            </a:extLst>
          </p:cNvPr>
          <p:cNvSpPr txBox="1"/>
          <p:nvPr/>
        </p:nvSpPr>
        <p:spPr>
          <a:xfrm>
            <a:off x="626374" y="1676857"/>
            <a:ext cx="7330964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Data Sources for ROI Evaluation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dashboards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HR analytics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Sales records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Quality metrics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Customer feedback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Productivity logs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Manager assessments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Time saved/efficiency reports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A0BDAC-798D-39E1-7DCC-00F570FBC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854" y="2525668"/>
            <a:ext cx="3896088" cy="389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18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CD399-8DEB-D787-80BA-9A24957A4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0AFCC8-F1C6-4A38-FB49-FED692AF728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4B951-EAAA-5C2A-1B29-906F2FF4F525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361EEF-15F9-7835-4A1E-FFC024812FA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665205-20A0-4046-F67F-9DD01EB6F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7220E0-0477-A15B-B527-5F94B78E049F}"/>
              </a:ext>
            </a:extLst>
          </p:cNvPr>
          <p:cNvSpPr txBox="1"/>
          <p:nvPr/>
        </p:nvSpPr>
        <p:spPr>
          <a:xfrm>
            <a:off x="742121" y="481404"/>
            <a:ext cx="100820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BE8E39-127F-114E-2F0B-9A82E6C5D3E4}"/>
              </a:ext>
            </a:extLst>
          </p:cNvPr>
          <p:cNvSpPr txBox="1"/>
          <p:nvPr/>
        </p:nvSpPr>
        <p:spPr>
          <a:xfrm>
            <a:off x="7453198" y="1738412"/>
            <a:ext cx="7330964" cy="491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ROI Isolation Methods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 prove training made the difference: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Control groups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Trend line analysis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Expert estimation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Participant estimation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Manager attribution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Predictive modelling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067056-C203-9E96-D511-5CF660701D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5804" y="2289198"/>
            <a:ext cx="3651204" cy="365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81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7986E-E4A0-EC80-C6A7-59EB771E0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713C6BB-135E-8578-D7FB-05BB58595D1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B2ACE6-C0C9-53E3-CB66-ADB671A5EB84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5767F4-797D-DF14-4DC8-20B5C4B78B7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B0536B-6A86-F708-555C-6177FCB59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59C9C7-FC14-B954-E826-91534A64A214}"/>
              </a:ext>
            </a:extLst>
          </p:cNvPr>
          <p:cNvSpPr txBox="1"/>
          <p:nvPr/>
        </p:nvSpPr>
        <p:spPr>
          <a:xfrm>
            <a:off x="459696" y="427529"/>
            <a:ext cx="111698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06BC13-6C86-EBAF-E410-B4BEA6A91714}"/>
              </a:ext>
            </a:extLst>
          </p:cNvPr>
          <p:cNvSpPr txBox="1"/>
          <p:nvPr/>
        </p:nvSpPr>
        <p:spPr>
          <a:xfrm>
            <a:off x="575443" y="1779449"/>
            <a:ext cx="79088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training program you delivered could clearly show ROI if measured?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type of financial impact would be most meaningful to your organization?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data sources do you currently access—and what is missing?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comfortable are you presenting ROI findings to leadership?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F3E0B3-0CD9-02DA-EDC6-DB8CFC4684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0787" y="2210337"/>
            <a:ext cx="3762200" cy="37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69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BA167-4C4E-EC4C-7240-C587D7357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7292B33-BD8D-D1F2-2803-CA7BE5DE670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C739DB-29CE-F882-19DB-BC891E4BFFC6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AD8ED13-C986-3045-FD44-B45DBE38B03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E97138-A7CA-8CCB-BB30-25C67BC15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10A633-CFEF-DDD8-8781-89D8ECD2A96C}"/>
              </a:ext>
            </a:extLst>
          </p:cNvPr>
          <p:cNvSpPr txBox="1"/>
          <p:nvPr/>
        </p:nvSpPr>
        <p:spPr>
          <a:xfrm>
            <a:off x="6231192" y="1312401"/>
            <a:ext cx="8606831" cy="7407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 a Mini ROI Plan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training program you already delivered.</a:t>
            </a:r>
            <a:endParaRPr lang="en-US" sz="2800" dirty="0"/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 a simple plan covering: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Target business metric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Baseline data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Expected improvement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Cost of training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Method of isolating effects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Timeline for collecting ROI data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you will use to report findings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Upload the worksheet for feedback.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7C06CF-CB3E-266C-32FD-52806F96B191}"/>
              </a:ext>
            </a:extLst>
          </p:cNvPr>
          <p:cNvSpPr txBox="1"/>
          <p:nvPr/>
        </p:nvSpPr>
        <p:spPr>
          <a:xfrm>
            <a:off x="742121" y="481404"/>
            <a:ext cx="117809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351DCE-D277-1C39-C22A-3464DFFF7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479" y="2404263"/>
            <a:ext cx="3421073" cy="342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36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20475-9D0B-FFA0-6B2A-B63F06CEF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EF0FB6D-35A7-0116-FD51-89C50FAEB11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813735-C843-8348-4254-F92B3521874B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CC9B88-BDEB-73EF-F799-2685F057D2E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7199D9-75A1-BFBC-09A9-D559417CC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009DE9-B566-7756-30CB-B14E4B3BFC2C}"/>
              </a:ext>
            </a:extLst>
          </p:cNvPr>
          <p:cNvSpPr txBox="1"/>
          <p:nvPr/>
        </p:nvSpPr>
        <p:spPr>
          <a:xfrm>
            <a:off x="580075" y="513171"/>
            <a:ext cx="105409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Assessment &amp;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ABF6B3-6DCA-A993-4866-967231F67F1F}"/>
              </a:ext>
            </a:extLst>
          </p:cNvPr>
          <p:cNvSpPr txBox="1"/>
          <p:nvPr/>
        </p:nvSpPr>
        <p:spPr>
          <a:xfrm>
            <a:off x="499052" y="1522969"/>
            <a:ext cx="8773510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Scenario-Based Evaluation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company trained 120 supervisors on conflict management.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After training: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Conflict-related incidents dropped by 40%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Estimated annual savings: $42,000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cost: $14,000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Managers say 70% of the improvement is due to training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416060-3A93-B5F9-2E3C-942A6F848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6174" y="2080619"/>
            <a:ext cx="3891917" cy="389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82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50154-F173-E699-EC12-03E458B31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BE8C88B-8763-54B1-E90B-B6C10E6F147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42DA2B-B658-9269-2961-241759A4D590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3928C3-5574-3DE8-13DB-A26E4D3EB20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A0EB39-4EE4-7746-6F4B-D67D40046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ADC14C-9CC4-5C3E-7161-29E3D9E3CA14}"/>
              </a:ext>
            </a:extLst>
          </p:cNvPr>
          <p:cNvSpPr txBox="1"/>
          <p:nvPr/>
        </p:nvSpPr>
        <p:spPr>
          <a:xfrm>
            <a:off x="558002" y="622007"/>
            <a:ext cx="105409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Assessment &amp;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C5F7B8-AFAC-DBAD-522F-093F2E634994}"/>
              </a:ext>
            </a:extLst>
          </p:cNvPr>
          <p:cNvSpPr txBox="1"/>
          <p:nvPr/>
        </p:nvSpPr>
        <p:spPr>
          <a:xfrm>
            <a:off x="6982030" y="2221685"/>
            <a:ext cx="733096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Calculate the ROI.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Show: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Benefit calculation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ROI percentage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sentence interpreting the result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640277-7C45-99A6-42B4-1F058F0D4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768" y="1740848"/>
            <a:ext cx="4428458" cy="442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99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0254C-B434-1698-86CC-64833B0CE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01B44DF-5677-853B-76F2-4ABF02DCED8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25A6DF-FB7C-9965-09B4-DE47FF82DB94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8A1FD6-95AD-7983-5654-34114D46B55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A772FD-8668-F7AD-BF66-BB88782AD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6E41D0-7EAA-51D5-437D-8A3547968026}"/>
              </a:ext>
            </a:extLst>
          </p:cNvPr>
          <p:cNvSpPr txBox="1"/>
          <p:nvPr/>
        </p:nvSpPr>
        <p:spPr>
          <a:xfrm>
            <a:off x="742121" y="2107428"/>
            <a:ext cx="7330964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 show mastery, participants must: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Build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full ROI calculator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for their organization.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Leadership ROI Presentation Deck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(5–7 slides).</a:t>
            </a: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Submit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3-minute video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explaining their ROI case and decision-making approach.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D511AE-CD88-3533-160E-A11CA96B32EB}"/>
              </a:ext>
            </a:extLst>
          </p:cNvPr>
          <p:cNvSpPr txBox="1"/>
          <p:nvPr/>
        </p:nvSpPr>
        <p:spPr>
          <a:xfrm>
            <a:off x="510627" y="533226"/>
            <a:ext cx="733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Mastery Demonstration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CB721C-B6F7-608A-EC67-106AF7C22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1446" y="1883993"/>
            <a:ext cx="4523364" cy="414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41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540E0-1FBB-C55C-C449-976949405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C25CB0A-E898-C84A-E466-4E8394DD9D3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A78869-D59F-E521-1B8B-59CBEDFB1ED9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8FDD9D-B336-B182-FF9B-9732D2399EF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801A42-BD0E-D0F8-BB57-FF3844F7D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2F48B0-6DCB-1614-2EA8-8C911F666770}"/>
              </a:ext>
            </a:extLst>
          </p:cNvPr>
          <p:cNvSpPr txBox="1"/>
          <p:nvPr/>
        </p:nvSpPr>
        <p:spPr>
          <a:xfrm>
            <a:off x="5817477" y="1457281"/>
            <a:ext cx="8812923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ROI demonstrates financial value, while ROE focuses on strategic and behavioral outcomes.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must design training with measurable business impact in mind.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Strong ROI links learning to performance, performance to results, and results to organizational value.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ROI measurement strengthens trainer credibility and positions L&amp;D as a business partner.</a:t>
            </a: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When evaluation is done right, training stops being a cost—and becomes an investment.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D8C040-E416-924E-9822-6BA53C660211}"/>
              </a:ext>
            </a:extLst>
          </p:cNvPr>
          <p:cNvSpPr txBox="1"/>
          <p:nvPr/>
        </p:nvSpPr>
        <p:spPr>
          <a:xfrm>
            <a:off x="859221" y="454392"/>
            <a:ext cx="74255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5543EE-2955-90F7-B430-AC4AF5704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121" y="2562339"/>
            <a:ext cx="4175938" cy="334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22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D8A96-4528-DA36-A5B3-135B994FE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2CA7497-F100-2A54-B7AA-4E6135A3353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0FCD7B-1A53-614E-576A-190DE6DC2B08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0DA6CB-F743-8814-3F9A-E020395BEF8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A7C57F-5259-BF85-7691-AC0FC8A93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0CBB00-E8C7-57B9-E286-EF955BD69124}"/>
              </a:ext>
            </a:extLst>
          </p:cNvPr>
          <p:cNvSpPr txBox="1"/>
          <p:nvPr/>
        </p:nvSpPr>
        <p:spPr>
          <a:xfrm>
            <a:off x="615997" y="1775698"/>
            <a:ext cx="6699203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ROI Calculator Template (Excel/Word)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Costs Breakdown Sheet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ROI Planning Worksheet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ROE (Return on Expectations) Mapping Template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Kirkpatrick + Phillips 5-Level Evaluation Model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Executive ROI Report Template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ROI Data Collection Checklist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>
              <a:buNone/>
            </a:pPr>
            <a:br>
              <a:rPr lang="en-US" b="0" dirty="0">
                <a:effectLst/>
              </a:rPr>
            </a:b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52F6D-368C-5C48-94F2-1F49A21D249D}"/>
              </a:ext>
            </a:extLst>
          </p:cNvPr>
          <p:cNvSpPr txBox="1"/>
          <p:nvPr/>
        </p:nvSpPr>
        <p:spPr>
          <a:xfrm>
            <a:off x="300116" y="557062"/>
            <a:ext cx="733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4CC6E3-7E7B-4E0F-9B58-812581150E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3085" y="2052370"/>
            <a:ext cx="5715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6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035F3-7A69-29CC-62DE-AB4D75E9E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DACCC28-6FD4-C739-62FA-1D54C20DB82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78FE67-A415-C2ED-ABC7-370EA45ACF67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7DF307-009E-9518-E329-B065A148BD1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7BE5DF-1948-5B73-56F3-891A229FE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BB68FB-75A0-D6D7-DEA9-28331DF2B3B7}"/>
              </a:ext>
            </a:extLst>
          </p:cNvPr>
          <p:cNvSpPr txBox="1"/>
          <p:nvPr/>
        </p:nvSpPr>
        <p:spPr>
          <a:xfrm>
            <a:off x="742121" y="553551"/>
            <a:ext cx="126428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4: MEASURING TRAINING IMPACT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1FF61F-D243-0F62-EE2A-3352F4C05558}"/>
              </a:ext>
            </a:extLst>
          </p:cNvPr>
          <p:cNvSpPr txBox="1"/>
          <p:nvPr/>
        </p:nvSpPr>
        <p:spPr>
          <a:xfrm>
            <a:off x="522201" y="1331066"/>
            <a:ext cx="8820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Lesson 3: Linking Training to Business Results</a:t>
            </a:r>
            <a:endParaRPr lang="en-US" sz="2800" b="1" dirty="0"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1B1B3F-CDC6-918C-C734-CD140B0AAEE6}"/>
              </a:ext>
            </a:extLst>
          </p:cNvPr>
          <p:cNvSpPr txBox="1"/>
          <p:nvPr/>
        </p:nvSpPr>
        <p:spPr>
          <a:xfrm>
            <a:off x="522201" y="1983295"/>
            <a:ext cx="73309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41544F-74A8-2949-700F-9CB7A9972474}"/>
              </a:ext>
            </a:extLst>
          </p:cNvPr>
          <p:cNvSpPr txBox="1"/>
          <p:nvPr/>
        </p:nvSpPr>
        <p:spPr>
          <a:xfrm>
            <a:off x="522201" y="2621284"/>
            <a:ext cx="13888279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B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 the end of this lesson, participants will be able to: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Analyze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organizational metrics and connect them to learning interventions.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Map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training goals to strategic business outcomes using recognized frameworks.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how performance changes influence key business indicators.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training solutions that directly support corporate priorities and KPIs.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Justify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training decisions using evidence-based business alignment models.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0149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B1B9B-6D2E-CDF2-2C8B-FF5B314C6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F00AF5D-7F31-5249-4FE0-37FC2B0E7EE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36C083-2E4A-F26D-66EB-E2D36D582C06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9A2181-2E15-D9BF-26A3-EBC7923A660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8D206C-E17E-9080-46AF-A4E1DCE0E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0E59BE-185B-C0CF-601E-82F3EBE96471}"/>
              </a:ext>
            </a:extLst>
          </p:cNvPr>
          <p:cNvSpPr txBox="1"/>
          <p:nvPr/>
        </p:nvSpPr>
        <p:spPr>
          <a:xfrm>
            <a:off x="6288736" y="2428535"/>
            <a:ext cx="7330964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b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"How do you know a training program worked—beyond participants saying they ‘enjoyed it’?"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true measure of training success is its effect on the business, not the classroom.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84205E-B3EC-A975-C751-796C2BA8B2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320" y="2115249"/>
            <a:ext cx="3754963" cy="375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4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5E3AA-B012-8977-CC13-DF50F44A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C79A568-A2E2-A95C-F72F-1AFBAE0833E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7645D6-EEC8-2F29-2405-147385A45D91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5884FD-CA54-C4C8-16A3-331877F2B4C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1B6BB1-FC47-A8E2-8762-687D2C7A1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A78318-F91B-1F64-C058-1DE7FDB3E776}"/>
              </a:ext>
            </a:extLst>
          </p:cNvPr>
          <p:cNvSpPr txBox="1"/>
          <p:nvPr/>
        </p:nvSpPr>
        <p:spPr>
          <a:xfrm>
            <a:off x="700511" y="1671494"/>
            <a:ext cx="817442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Modern organizations do not invest in training for knowledge—they invest for </a:t>
            </a:r>
            <a:r>
              <a:rPr lang="en-US" sz="2800" b="1" dirty="0">
                <a:latin typeface="Century Gothic" panose="020B0502020202020204" pitchFamily="34" charset="0"/>
              </a:rPr>
              <a:t>results</a:t>
            </a:r>
            <a:r>
              <a:rPr lang="en-US" sz="2800" dirty="0">
                <a:latin typeface="Century Gothic" panose="020B0502020202020204" pitchFamily="34" charset="0"/>
              </a:rPr>
              <a:t>: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• Higher revenue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• Better productivity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• Reduced risk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• Lower costs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• Improved customer satisfaction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• Stronger leadership pipelines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Master Trainers must be able to </a:t>
            </a:r>
            <a:r>
              <a:rPr lang="en-US" sz="2800" b="1" dirty="0">
                <a:latin typeface="Century Gothic" panose="020B0502020202020204" pitchFamily="34" charset="0"/>
              </a:rPr>
              <a:t>prove</a:t>
            </a:r>
            <a:r>
              <a:rPr lang="en-US" sz="2800" dirty="0">
                <a:latin typeface="Century Gothic" panose="020B0502020202020204" pitchFamily="34" charset="0"/>
              </a:rPr>
              <a:t> training’s contribution to these outcomes.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dirty="0">
                <a:latin typeface="Century Gothic" panose="020B0502020202020204" pitchFamily="34" charset="0"/>
              </a:rPr>
              <a:t>This is what transforms L&amp;D from a cost center to a </a:t>
            </a:r>
            <a:r>
              <a:rPr lang="en-US" sz="2800" b="1" dirty="0">
                <a:latin typeface="Century Gothic" panose="020B0502020202020204" pitchFamily="34" charset="0"/>
              </a:rPr>
              <a:t>strategic business partner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4630BB-7129-17DD-07C2-FD2CDA665F25}"/>
              </a:ext>
            </a:extLst>
          </p:cNvPr>
          <p:cNvSpPr txBox="1"/>
          <p:nvPr/>
        </p:nvSpPr>
        <p:spPr>
          <a:xfrm>
            <a:off x="742121" y="677275"/>
            <a:ext cx="143545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b="1" dirty="0"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0C1AA3-2B55-B5BE-F76A-DA83A83426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0728" y="2493234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2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FCE49-EFBD-4BF7-4976-77866FE69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EB6ED35-720B-3327-0B88-F077AE7B6BF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504390-616D-09B3-E6E9-A4ACE42E1C46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5F989E-1A28-E0C0-E754-B6A4B7942DA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743BDF-1CED-8353-D492-B3FF4E966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525696-6D07-CF22-5FA4-AA0CF0D59466}"/>
              </a:ext>
            </a:extLst>
          </p:cNvPr>
          <p:cNvSpPr txBox="1"/>
          <p:nvPr/>
        </p:nvSpPr>
        <p:spPr>
          <a:xfrm>
            <a:off x="371060" y="460615"/>
            <a:ext cx="144820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932519-0846-F010-F64B-3121F26170B8}"/>
              </a:ext>
            </a:extLst>
          </p:cNvPr>
          <p:cNvSpPr txBox="1"/>
          <p:nvPr/>
        </p:nvSpPr>
        <p:spPr>
          <a:xfrm>
            <a:off x="371060" y="1291612"/>
            <a:ext cx="14963509" cy="7099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What Are Business Results?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results are measurable organizational outcomes that reflect performance, efficiency, or growth. Examples include: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Sales revenue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Customer satisfaction scores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Net promoter score (NPS)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Error rates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Cycle time reduction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Cost savings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Employee retention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Productivity levels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should aim to influence one or more of these metrics.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3875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F3705-ED28-2A67-5D33-8D64E2914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FD91E13-20E7-8200-92CF-F3A2CCBFC4A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887572-E5FD-AD80-BA3C-B9E1E6E7C0F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31D0763-5DA3-1567-FEEC-6D43AFB8D46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A3189A-3821-B30D-9586-D538D5DF1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C020D7-10EA-6B35-C46B-AB3EED5C82CA}"/>
              </a:ext>
            </a:extLst>
          </p:cNvPr>
          <p:cNvSpPr txBox="1"/>
          <p:nvPr/>
        </p:nvSpPr>
        <p:spPr>
          <a:xfrm>
            <a:off x="371060" y="555085"/>
            <a:ext cx="144820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78CE21-1940-5C20-D243-BBDDC7FE203D}"/>
              </a:ext>
            </a:extLst>
          </p:cNvPr>
          <p:cNvSpPr txBox="1"/>
          <p:nvPr/>
        </p:nvSpPr>
        <p:spPr>
          <a:xfrm>
            <a:off x="486091" y="1583993"/>
            <a:ext cx="14252028" cy="6145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How Training Impacts Business Results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influences business results through a chain of impact: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→ Learning → Behaviour Change → Performance → Business Results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path aligns directly with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Kirkpatrick Levels 1–4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1: Reaction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Did learners engage?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2: Learning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knowledge was gained?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30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9F79D-3C7B-7519-2DCB-DAE90AEBE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4F94CBF-3875-2C5F-36D4-EAE58EE1FA6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BADC66-973B-00C3-D326-00E41DBA53FA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E7C1DF-26AA-42C0-316A-B55FA698DD8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506CA0-D924-E845-0208-38BC17933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E42458-5C88-84F4-5A4C-E63E762BD311}"/>
              </a:ext>
            </a:extLst>
          </p:cNvPr>
          <p:cNvSpPr txBox="1"/>
          <p:nvPr/>
        </p:nvSpPr>
        <p:spPr>
          <a:xfrm>
            <a:off x="371060" y="489842"/>
            <a:ext cx="144820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620556-FB65-2F07-DD31-71FEA5ACF9DA}"/>
              </a:ext>
            </a:extLst>
          </p:cNvPr>
          <p:cNvSpPr txBox="1"/>
          <p:nvPr/>
        </p:nvSpPr>
        <p:spPr>
          <a:xfrm>
            <a:off x="5250515" y="1987246"/>
            <a:ext cx="7481637" cy="41601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3: Behavior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Was the new skill applied on the job?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4: Results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Did application improve business outcomes?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design with Level 4 in mind from the beginning.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F9BC82-A449-EF5A-C6E1-C059940E99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44" r="3412" b="13690"/>
          <a:stretch/>
        </p:blipFill>
        <p:spPr>
          <a:xfrm>
            <a:off x="499053" y="1987246"/>
            <a:ext cx="4294273" cy="406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31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DA294-B0A7-CE9E-BA27-EDA4932B4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B2501B0-E6F8-9803-9351-4B3EC023C54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40F071-B5DF-7A64-5B95-49404922650E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D729AF-6AAE-AD6F-A8CD-BC8A02AB0BD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E89C9C-E904-312E-A222-430540644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394FA7-FF04-DA5D-2711-0407CDDFF89C}"/>
              </a:ext>
            </a:extLst>
          </p:cNvPr>
          <p:cNvSpPr txBox="1"/>
          <p:nvPr/>
        </p:nvSpPr>
        <p:spPr>
          <a:xfrm>
            <a:off x="371060" y="489842"/>
            <a:ext cx="144820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BA9626-71CF-351D-0F69-351BAD211CBE}"/>
              </a:ext>
            </a:extLst>
          </p:cNvPr>
          <p:cNvSpPr txBox="1"/>
          <p:nvPr/>
        </p:nvSpPr>
        <p:spPr>
          <a:xfrm>
            <a:off x="371060" y="1865509"/>
            <a:ext cx="7441324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The Business Alignment Triangle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simple model helps trainers connect learning to results: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Goal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(What must change in the organization?)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Requirement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(What should people do differently?)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Solution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(What training enables the change?)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20DEC4-AB21-6F71-2457-EEEED5E67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4937" y="1997468"/>
            <a:ext cx="4324014" cy="457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57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318CC-611C-0BCD-FF8C-30F1BE4E9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9AA189D-421E-411A-FC4D-D31959C2998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A058E1-712D-BEBB-D2CC-924EC294CCF0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7486E4-C39C-F234-ECF4-ECB12BCDDD5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9D9A8C-FE3E-BC25-2C21-3C5032E02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C582FE-D87F-C53D-4070-61857887A3FC}"/>
              </a:ext>
            </a:extLst>
          </p:cNvPr>
          <p:cNvSpPr txBox="1"/>
          <p:nvPr/>
        </p:nvSpPr>
        <p:spPr>
          <a:xfrm>
            <a:off x="371060" y="489842"/>
            <a:ext cx="144820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BE6EDA-2CF8-B0C9-B380-11B8DA31956A}"/>
              </a:ext>
            </a:extLst>
          </p:cNvPr>
          <p:cNvSpPr txBox="1"/>
          <p:nvPr/>
        </p:nvSpPr>
        <p:spPr>
          <a:xfrm>
            <a:off x="7488820" y="2051404"/>
            <a:ext cx="6342926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• Business goal: Improve customer retention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• Performance requirement: Staff must resolve issues on first contact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• Learning solution: Advanced customer empathy + problem-solving training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b="0" dirty="0">
                <a:effectLst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0B8616-3FC6-4603-AADB-46A5E692EC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2065" y="2051404"/>
            <a:ext cx="5715000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12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F78E8-61F3-DEB7-26CA-0573A1871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CDDE1A1-0A34-B369-BF6E-DFEC7AFED03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0013ED-3025-1D3F-36F7-47F619083A29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98E06E-4806-1B5B-8828-532FC276AC9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BE6CDB-DE20-3037-EC33-1CB643ED3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59FE3E-7191-4E14-C752-F3CA46BE372D}"/>
              </a:ext>
            </a:extLst>
          </p:cNvPr>
          <p:cNvSpPr txBox="1"/>
          <p:nvPr/>
        </p:nvSpPr>
        <p:spPr>
          <a:xfrm>
            <a:off x="371060" y="489842"/>
            <a:ext cx="144820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6B11CE-A8C4-D1E6-C052-00FCA095FC18}"/>
              </a:ext>
            </a:extLst>
          </p:cNvPr>
          <p:cNvSpPr txBox="1"/>
          <p:nvPr/>
        </p:nvSpPr>
        <p:spPr>
          <a:xfrm>
            <a:off x="536027" y="1260834"/>
            <a:ext cx="7441324" cy="7130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The 4-Step Business Linkage Approach</a:t>
            </a:r>
            <a:endParaRPr lang="en-US" sz="2800" b="1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Step 1: Identify Critical Business Measures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one or more performance KPIs such as: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Sales per rep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Defect rates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Turnover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Productivity metrics</a:t>
            </a: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Step 2: Define the Performance Gap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happening now vs. what should happen?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8B6192-07CB-22CE-0AF4-403D8292A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4125" y="2505754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63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000A4-3E90-8B51-BDC5-F0906029B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25D8ABC-1485-2C53-5B06-62EAD456C2D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1CD7AB-0C62-02D3-6361-4CD59C9F92CF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80793F-1E30-CEAF-A988-832D3E2D633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44578E-DD27-317A-ABA3-3FE9792AC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186E48-002F-9423-F096-B5E03ACFA909}"/>
              </a:ext>
            </a:extLst>
          </p:cNvPr>
          <p:cNvSpPr txBox="1"/>
          <p:nvPr/>
        </p:nvSpPr>
        <p:spPr>
          <a:xfrm>
            <a:off x="371060" y="489842"/>
            <a:ext cx="144820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97D5CD-9650-7D42-9F10-988FAA3C42E2}"/>
              </a:ext>
            </a:extLst>
          </p:cNvPr>
          <p:cNvSpPr txBox="1"/>
          <p:nvPr/>
        </p:nvSpPr>
        <p:spPr>
          <a:xfrm>
            <a:off x="488731" y="1390607"/>
            <a:ext cx="12521213" cy="6160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Step 3: Determine Whether Training Can Influence It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Is the gap caused by: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Knowledge?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Skills?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Attitude?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Environment?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If the gap is not skill-based, training is not the solution.</a:t>
            </a: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Step 4: Link Behaviour to Results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the specific behaviour that, when changed, leads to measurable results.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75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C0D36-BCF0-0BEC-D386-495DFEC72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4D19A58-5C29-6462-759E-19F6CA576CB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8425F5-1C25-529A-373B-03FFA2887717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5C0F42-3FB5-C7E9-D5CB-1C884189E9C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B48806-1E94-DBED-67A6-B1B282F90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6EE183-1930-8FAA-8711-9BB1ED3F5061}"/>
              </a:ext>
            </a:extLst>
          </p:cNvPr>
          <p:cNvSpPr txBox="1"/>
          <p:nvPr/>
        </p:nvSpPr>
        <p:spPr>
          <a:xfrm>
            <a:off x="265410" y="548986"/>
            <a:ext cx="143649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Examples, Case Studies &amp;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F6191A-A609-9164-2AA4-1C0083FE2AD0}"/>
              </a:ext>
            </a:extLst>
          </p:cNvPr>
          <p:cNvSpPr txBox="1"/>
          <p:nvPr/>
        </p:nvSpPr>
        <p:spPr>
          <a:xfrm>
            <a:off x="7315199" y="2017761"/>
            <a:ext cx="7011763" cy="5622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Study 1: Reduced Customer Complaints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retail company had high complaint rates.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Training: Customer service team learned de-escalation and empathy.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Outcome: Complaints reduced by 35%.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result: $60,000 saved in lost business and compensation.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009DDC-AC42-43E3-9EA0-D0AADB0F4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29" y="2300517"/>
            <a:ext cx="57150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0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1C5D8-C78A-709D-71E1-E72D321F8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873B255-2E8F-8D92-0A2B-C23938D32E0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1F15D4-8EAD-C53D-1E1E-924C63A698AA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7EA9E1-A43B-CF21-8AC2-55747238F02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B3EBDE-DDC8-DBF5-202C-A817B40B7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CD0EEF-F68E-7960-256F-97C347E93220}"/>
              </a:ext>
            </a:extLst>
          </p:cNvPr>
          <p:cNvSpPr txBox="1"/>
          <p:nvPr/>
        </p:nvSpPr>
        <p:spPr>
          <a:xfrm>
            <a:off x="265410" y="548986"/>
            <a:ext cx="143649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Examples, Case Studies &amp;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882C91-DB7D-E30F-EE3B-5D08121FD6AB}"/>
              </a:ext>
            </a:extLst>
          </p:cNvPr>
          <p:cNvSpPr txBox="1"/>
          <p:nvPr/>
        </p:nvSpPr>
        <p:spPr>
          <a:xfrm>
            <a:off x="440508" y="2059872"/>
            <a:ext cx="6434854" cy="432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Study 2: Manufacturing Error Reduction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Training: Machine safety + quality control training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Errors fell from 7% → 3%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result: $120,000 reduction in scrap and rework costs.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ED4095-D140-427B-B224-4EB2547A3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7292" y="1411750"/>
            <a:ext cx="500062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92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90882-3465-AA34-3937-CD8DDB86F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C2C8082-30F1-FE2B-7553-1454DA4607C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E699A4-DDE2-85D7-E267-EC0991BEDDA1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3F116B-31A3-2CBF-5F20-B9B52CFEE8D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57D279-0DEF-E1E9-2138-2CC80019B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9540D3-FBE5-A4AD-32EA-6866077CF6D1}"/>
              </a:ext>
            </a:extLst>
          </p:cNvPr>
          <p:cNvSpPr txBox="1"/>
          <p:nvPr/>
        </p:nvSpPr>
        <p:spPr>
          <a:xfrm>
            <a:off x="265410" y="548986"/>
            <a:ext cx="143649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Examples, Case Studies &amp;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C7AD7A-64B7-96C2-16DA-4FC5AB571551}"/>
              </a:ext>
            </a:extLst>
          </p:cNvPr>
          <p:cNvSpPr txBox="1"/>
          <p:nvPr/>
        </p:nvSpPr>
        <p:spPr>
          <a:xfrm>
            <a:off x="6787056" y="1626137"/>
            <a:ext cx="7330964" cy="5498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Study 3: Leadership Development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Training: Emotional intelligence and coaching skills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Outcomes: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Increased engagement + team morale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18% reduction in turnover intention</a:t>
            </a: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result: Reduced recruitment and onboarding costs.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4F3CB-4EF2-43CD-BEC6-3ED854DD4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123" y="2301881"/>
            <a:ext cx="472102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31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31ADD-C051-F9D5-4E9E-8391BCD38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0C22DFE-2F9A-91EB-BFB5-5C740DD9E4C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5AFC58-B973-7E7B-A72F-9E3DCD5E84EB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D53CCF-63EC-F391-AAE2-68C97B75D8D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D23024-FAEE-44C8-4810-4FEEE5022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C2083F-9D10-D919-8E27-07BF971B69CC}"/>
              </a:ext>
            </a:extLst>
          </p:cNvPr>
          <p:cNvSpPr txBox="1"/>
          <p:nvPr/>
        </p:nvSpPr>
        <p:spPr>
          <a:xfrm>
            <a:off x="742121" y="481404"/>
            <a:ext cx="93095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BC9AF6-4FAF-44B2-E6AD-B67A33CFDE78}"/>
              </a:ext>
            </a:extLst>
          </p:cNvPr>
          <p:cNvSpPr txBox="1"/>
          <p:nvPr/>
        </p:nvSpPr>
        <p:spPr>
          <a:xfrm>
            <a:off x="742121" y="1793805"/>
            <a:ext cx="7330964" cy="4483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Business Alignment Map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simple visual tool with four components: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Challenge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Desired Results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Required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Behaviours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Intervention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48FA6D-6164-074B-ABCD-D0E6072A86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25" t="13799" r="9707" b="5031"/>
          <a:stretch/>
        </p:blipFill>
        <p:spPr>
          <a:xfrm>
            <a:off x="6762676" y="1406327"/>
            <a:ext cx="5760423" cy="566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54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14486-A90D-DD33-33A6-04A303926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069E31D-1CB3-96BA-9A0A-6F93D416952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703DB0-0F34-25F6-3792-C5AC6CB4E838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67C102-FB6B-9F89-843C-C2691226F98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FCCAA8-D268-57BD-890D-17A345E0A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870961-0349-FD9B-35C3-9D52163B412F}"/>
              </a:ext>
            </a:extLst>
          </p:cNvPr>
          <p:cNvSpPr txBox="1"/>
          <p:nvPr/>
        </p:nvSpPr>
        <p:spPr>
          <a:xfrm>
            <a:off x="742121" y="481404"/>
            <a:ext cx="93095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5FBACC-F83A-ADE6-20EE-31EE0711C982}"/>
              </a:ext>
            </a:extLst>
          </p:cNvPr>
          <p:cNvSpPr txBox="1"/>
          <p:nvPr/>
        </p:nvSpPr>
        <p:spPr>
          <a:xfrm>
            <a:off x="5990197" y="1648701"/>
            <a:ext cx="8426669" cy="6545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KPI Mapping Framework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this to match training outcomes with measurable business KPIs: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Objective → Behaviour Outcome → Performance Indicator → Business Result</a:t>
            </a:r>
            <a:endParaRPr lang="en-US" sz="2800" b="0" dirty="0">
              <a:effectLst/>
            </a:endParaRPr>
          </a:p>
          <a:p>
            <a:pPr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The Performance Chain Method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diagnostic tool showing HOW training influences business results: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 → Behaviour → Output → Quality → Cost → Results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C0974B-C730-8E58-29F9-957AE21D82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335" y="2506058"/>
            <a:ext cx="3854755" cy="341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18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391CF-777E-BD2F-8CD2-C8C9D711A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252476A-AC67-90DC-94D6-8AA3FA6FC1D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DAB936-3D60-3737-9F8F-AB559FBB6836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0B820E-EA4F-A690-68CB-85339DD23A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22A529-B51D-FEDC-3564-2CADBD564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0B8ECD-DD9D-46E9-DFC9-11DAEE892AF7}"/>
              </a:ext>
            </a:extLst>
          </p:cNvPr>
          <p:cNvSpPr txBox="1"/>
          <p:nvPr/>
        </p:nvSpPr>
        <p:spPr>
          <a:xfrm>
            <a:off x="742121" y="481404"/>
            <a:ext cx="93095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62A8B22-A171-2673-2DD8-6C631A39E2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552236"/>
              </p:ext>
            </p:extLst>
          </p:nvPr>
        </p:nvGraphicFramePr>
        <p:xfrm>
          <a:off x="593200" y="2856302"/>
          <a:ext cx="13444000" cy="4124945"/>
        </p:xfrm>
        <a:graphic>
          <a:graphicData uri="http://schemas.openxmlformats.org/drawingml/2006/table">
            <a:tbl>
              <a:tblPr/>
              <a:tblGrid>
                <a:gridCol w="3870241">
                  <a:extLst>
                    <a:ext uri="{9D8B030D-6E8A-4147-A177-3AD203B41FA5}">
                      <a16:colId xmlns:a16="http://schemas.microsoft.com/office/drawing/2014/main" val="3696758518"/>
                    </a:ext>
                  </a:extLst>
                </a:gridCol>
                <a:gridCol w="4990577">
                  <a:extLst>
                    <a:ext uri="{9D8B030D-6E8A-4147-A177-3AD203B41FA5}">
                      <a16:colId xmlns:a16="http://schemas.microsoft.com/office/drawing/2014/main" val="2135284861"/>
                    </a:ext>
                  </a:extLst>
                </a:gridCol>
                <a:gridCol w="4583182">
                  <a:extLst>
                    <a:ext uri="{9D8B030D-6E8A-4147-A177-3AD203B41FA5}">
                      <a16:colId xmlns:a16="http://schemas.microsoft.com/office/drawing/2014/main" val="3538239510"/>
                    </a:ext>
                  </a:extLst>
                </a:gridCol>
              </a:tblGrid>
              <a:tr h="824989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Evidence Type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Description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Example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0235343"/>
                  </a:ext>
                </a:extLst>
              </a:tr>
              <a:tr h="82498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Quantitative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Numbers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Sales revenue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3340969"/>
                  </a:ext>
                </a:extLst>
              </a:tr>
              <a:tr h="82498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Qualitative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Perceptions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Manager feedback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8336979"/>
                  </a:ext>
                </a:extLst>
              </a:tr>
              <a:tr h="82498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Comparative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Before/after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Error reduction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048447"/>
                  </a:ext>
                </a:extLst>
              </a:tr>
              <a:tr h="82498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Benchmarking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Industry comparison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Service-level KPIs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1021432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93FD1AD7-1D9F-A64C-7DF3-D5F5584FE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121" y="1248354"/>
            <a:ext cx="7992894" cy="142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228528" rIns="91440" bIns="5078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The Evidence Matrix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Helps Master Trainers justify training decisions: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98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B843F-6D56-46FA-BE3D-70CFE29A0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C504D02-E329-A486-75F4-F5A6946FC74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D51D35-52DB-53E0-FE06-2ECA0BDD48F9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A986C7-7168-4753-D6AD-CD0D1C478E5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8C1DA7-EE06-A815-472A-B1FCB6854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7C66B0-BAEC-101C-FB00-62C5770ED840}"/>
              </a:ext>
            </a:extLst>
          </p:cNvPr>
          <p:cNvSpPr txBox="1"/>
          <p:nvPr/>
        </p:nvSpPr>
        <p:spPr>
          <a:xfrm>
            <a:off x="6779172" y="1521117"/>
            <a:ext cx="785122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business KPIs does your organization prioritize?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of your past training programs clearly influenced business results?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data sources do you have access to (or need access to)?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comfortable are you analyzing business data?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you involve managers in linking training to performance?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538F33-1EC4-6BCE-B4A8-1A33BB261B58}"/>
              </a:ext>
            </a:extLst>
          </p:cNvPr>
          <p:cNvSpPr txBox="1"/>
          <p:nvPr/>
        </p:nvSpPr>
        <p:spPr>
          <a:xfrm>
            <a:off x="638504" y="405215"/>
            <a:ext cx="100662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5DEABE-9E7F-1F80-95C1-7473AECBD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2059" y="2473215"/>
            <a:ext cx="3283169" cy="328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24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038A6-3CC6-90F9-E34D-3A725D812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4C6E32C-3996-16CD-5D9F-854B7A5E09C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765644-4F35-55F4-BE24-0A34E0BA7BD5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A4E882-F47A-62C3-BD34-898A8BE30D5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B01FB5-88CE-9779-E6DB-4B08A0B28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673F9E-670F-77A1-E5DA-EF2B8C1C26FE}"/>
              </a:ext>
            </a:extLst>
          </p:cNvPr>
          <p:cNvSpPr txBox="1"/>
          <p:nvPr/>
        </p:nvSpPr>
        <p:spPr>
          <a:xfrm>
            <a:off x="466011" y="1561108"/>
            <a:ext cx="8647386" cy="6668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Build a “Training-to-Results Linkage Pathway”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For any training program you have delivered: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the business challenge.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the measurable KPI.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the necessary behavior changes.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the specific skills taught in training.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Draw the chain: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→ Behavior → Performance → Results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Submit your mapped pathway for instructor review.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25EC73-4C2A-5EA4-57DE-6289AC291425}"/>
              </a:ext>
            </a:extLst>
          </p:cNvPr>
          <p:cNvSpPr txBox="1"/>
          <p:nvPr/>
        </p:nvSpPr>
        <p:spPr>
          <a:xfrm>
            <a:off x="371060" y="544286"/>
            <a:ext cx="110662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B19B25-B3DB-F0C9-CAE9-3F9FEE60CA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0586" y="2199190"/>
            <a:ext cx="5423804" cy="381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28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C7D1B-31BF-A8CE-188A-B3BED07DF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97C968F-0FDE-80FF-B0C4-2B23D3ED319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988C22-D2AF-6DBC-85F0-8C265D9755B9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0E5CD4-DAB4-B152-1F1B-8094AE71600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1A0C89-A5FA-1D2A-D104-7C2371B72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B08CE2-8C1B-5D19-4C4B-CC40A2CF0269}"/>
              </a:ext>
            </a:extLst>
          </p:cNvPr>
          <p:cNvSpPr txBox="1"/>
          <p:nvPr/>
        </p:nvSpPr>
        <p:spPr>
          <a:xfrm>
            <a:off x="742121" y="1445500"/>
            <a:ext cx="14140528" cy="6083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Scenario-Based Task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bank trained 60 customer reps on active listening and problem-solving.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After 60 days: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Call resolution improved by 28%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Call durations dropped by 15%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Customer satisfaction score increased from 82 to 91</a:t>
            </a:r>
          </a:p>
          <a:p>
            <a:pPr rtl="0" fontAlgn="base">
              <a:spcAft>
                <a:spcPts val="12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task: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Write a short business impact statement showing how training contributed to these improvements using the training-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behaviour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-performance-results chain.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b="0" dirty="0">
                <a:effectLst/>
              </a:rPr>
            </a:b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3A532F-E5B2-B135-7D7C-9473B53EAC79}"/>
              </a:ext>
            </a:extLst>
          </p:cNvPr>
          <p:cNvSpPr txBox="1"/>
          <p:nvPr/>
        </p:nvSpPr>
        <p:spPr>
          <a:xfrm>
            <a:off x="548201" y="532733"/>
            <a:ext cx="108151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Assessment / Practice Task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42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E4DF5-EF57-D273-F1F3-866D58456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D25E3E1-BFE3-94BB-C1B7-E7645F66A32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8F8C2D-9FFA-07E5-F788-53CAFBEFD63B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2D881-7D9B-6BC5-3AFE-6218ECE57E3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FC491C-C411-049C-949B-866BB87F1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BAB323-EC75-DEB3-AF0E-1BF40D92178C}"/>
              </a:ext>
            </a:extLst>
          </p:cNvPr>
          <p:cNvSpPr txBox="1"/>
          <p:nvPr/>
        </p:nvSpPr>
        <p:spPr>
          <a:xfrm>
            <a:off x="597196" y="1591157"/>
            <a:ext cx="7330965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 demonstrate mastery, participants must: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Complete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→ Results Alignment Blueprint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Provide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1-page executive summary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linking training to business outcomes.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Record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2-minute video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explaining how behaviour change influences results.</a:t>
            </a: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Upload all materials to the portal for scoring using a Master Trainer Impact Rubric.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DA3913-9420-5E91-2BAB-930F564EBFC4}"/>
              </a:ext>
            </a:extLst>
          </p:cNvPr>
          <p:cNvSpPr txBox="1"/>
          <p:nvPr/>
        </p:nvSpPr>
        <p:spPr>
          <a:xfrm>
            <a:off x="597196" y="576053"/>
            <a:ext cx="733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Mastery Demonstration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6A30DA-D4F9-616A-1D94-FC0EE5A959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4112" y="2112579"/>
            <a:ext cx="4137750" cy="413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90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37BAC-89A8-2758-31A8-8135ADCCC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07679B3-4108-5210-72A2-58A22FDF182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4AD3CF-7F28-8D72-A615-FD83FCCFC633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3A8292-1CD2-C853-9A37-78604503910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37D324-C3E5-2B3A-D9E9-50CD7B0E9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F84CE5-27FE-BB00-553B-A597C4BFBBA0}"/>
              </a:ext>
            </a:extLst>
          </p:cNvPr>
          <p:cNvSpPr txBox="1"/>
          <p:nvPr/>
        </p:nvSpPr>
        <p:spPr>
          <a:xfrm>
            <a:off x="5578998" y="1541187"/>
            <a:ext cx="8365501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must connect directly to the organization’s priorities.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Behaviour change is the bridge between learning and results.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Strong MTDs (Master Trainers and Developers) build learning that influences measurable KPIs.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impact requires intentional design, not guesswork.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When training is linked to business results, L&amp;D becomes indispensable.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A3CC68-4374-AB5E-3D16-7A39A5B56506}"/>
              </a:ext>
            </a:extLst>
          </p:cNvPr>
          <p:cNvSpPr txBox="1"/>
          <p:nvPr/>
        </p:nvSpPr>
        <p:spPr>
          <a:xfrm>
            <a:off x="655567" y="627238"/>
            <a:ext cx="7346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9AD7ED-40BB-E9C7-8787-1A8DA1937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058" y="2298309"/>
            <a:ext cx="3632982" cy="363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9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D637D-7D26-C0CC-1936-4B800237D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E135602-911E-BECC-6FC2-0DCCED24318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BA84BC-7224-5BA6-251C-517C1D27D520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161F8E-004D-6836-EBEB-7AFB6113FF0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B3EBD1-9E57-B701-D402-0FF40187E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685C9D-0E96-4F02-6AB8-4490B896D727}"/>
              </a:ext>
            </a:extLst>
          </p:cNvPr>
          <p:cNvSpPr txBox="1"/>
          <p:nvPr/>
        </p:nvSpPr>
        <p:spPr>
          <a:xfrm>
            <a:off x="591208" y="1549251"/>
            <a:ext cx="956852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 may request any of the following as downloadable Word documents: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Training-to-Business Results Mapping Template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Alignment Map (fillable)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Chain Diagnostic Tool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KPI Selection Guide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Executive Business Impact Summary Template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→ Behavior → Results Flowchart</a:t>
            </a:r>
            <a:b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6E1304-5337-86BA-034C-42894DDBC1F4}"/>
              </a:ext>
            </a:extLst>
          </p:cNvPr>
          <p:cNvSpPr txBox="1"/>
          <p:nvPr/>
        </p:nvSpPr>
        <p:spPr>
          <a:xfrm>
            <a:off x="591208" y="481404"/>
            <a:ext cx="733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958AB7-3C7F-CBED-5BAE-F3E81CE70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2210" y="2020892"/>
            <a:ext cx="4086070" cy="306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04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A0CEE-34EB-D107-433E-1C2C6EE1B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5F8ECC3-E1E6-777C-2FC6-4184A5B7FDB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2C04CD-3BC5-C33C-3558-C44495D8D980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61AD90-C3F0-2DD5-F1D9-CF0716734D8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5B4282-55B2-29FB-FFCE-9EBBB6E39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4C9CA4-7873-96CA-960E-D51730038AF1}"/>
              </a:ext>
            </a:extLst>
          </p:cNvPr>
          <p:cNvSpPr txBox="1"/>
          <p:nvPr/>
        </p:nvSpPr>
        <p:spPr>
          <a:xfrm>
            <a:off x="533776" y="494988"/>
            <a:ext cx="126428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4: MEASURING TRAINING IMPACT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917768-26A5-486A-E06A-201A93C3BBE9}"/>
              </a:ext>
            </a:extLst>
          </p:cNvPr>
          <p:cNvSpPr txBox="1"/>
          <p:nvPr/>
        </p:nvSpPr>
        <p:spPr>
          <a:xfrm>
            <a:off x="533776" y="1325985"/>
            <a:ext cx="87419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Lesson 4: Data-Driven Decision-Making in L&amp;D</a:t>
            </a:r>
            <a:endParaRPr lang="en-US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615265-4630-DE14-EA8E-1680519FC42A}"/>
              </a:ext>
            </a:extLst>
          </p:cNvPr>
          <p:cNvSpPr txBox="1"/>
          <p:nvPr/>
        </p:nvSpPr>
        <p:spPr>
          <a:xfrm>
            <a:off x="742120" y="2177780"/>
            <a:ext cx="73309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A103B1-B809-6333-347F-02DEE5FFC9AE}"/>
              </a:ext>
            </a:extLst>
          </p:cNvPr>
          <p:cNvSpPr txBox="1"/>
          <p:nvPr/>
        </p:nvSpPr>
        <p:spPr>
          <a:xfrm>
            <a:off x="6944710" y="2555804"/>
            <a:ext cx="6231869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analyze training data, interpret insights, and make evidence-based decisions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that improve learning effectiveness, enhance performance outcomes, and strengthen organizational impact.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12ACB6-7371-23B4-3A7B-D328DD77B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068" y="3005920"/>
            <a:ext cx="3327955" cy="332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03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998ED-712C-CBD8-5D3C-A2CE6B17C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27B6A3D-07EE-CD4E-5124-8BA0D67889D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37BC39-7675-1EDB-C7F4-4B320D6D0525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CEA7E7-7F4F-7808-1665-8CF2944BE96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724E1A-535E-6DCF-8BC4-1C57F1085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CDD31C-A13E-8B73-BD04-5708452B210C}"/>
              </a:ext>
            </a:extLst>
          </p:cNvPr>
          <p:cNvSpPr txBox="1"/>
          <p:nvPr/>
        </p:nvSpPr>
        <p:spPr>
          <a:xfrm>
            <a:off x="742121" y="1829826"/>
            <a:ext cx="7330964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“If you could only keep one thing from your entire learning strategy—the content, the platform, or the data—which one would guarantee long-term success?”</a:t>
            </a:r>
            <a:b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Most global L&amp;D leaders choose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data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because without evidence, growth, improvement, and credibility are impossible.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4C1446-F31C-8B51-E17F-707EDD03846B}"/>
              </a:ext>
            </a:extLst>
          </p:cNvPr>
          <p:cNvSpPr txBox="1"/>
          <p:nvPr/>
        </p:nvSpPr>
        <p:spPr>
          <a:xfrm>
            <a:off x="650677" y="632616"/>
            <a:ext cx="95775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Thought-provoking question:</a:t>
            </a:r>
            <a:b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</a:b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03A875-25FC-F80F-DBAF-56A6C932A9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3609" y="2276777"/>
            <a:ext cx="5252412" cy="341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18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21A13-4D26-D303-CE82-195AA104D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56334B1-1ACA-0BC8-1599-59DE96C1B49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5DD780-BAA3-8140-2AB8-89DA7CCA0FE5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B74B09-F42E-5A77-6CB0-EDE317674A0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E72E84-82EC-A4FC-98BE-082FBB2E7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C41FC4-9E1A-8B4E-18DC-7A6F45FE3C1A}"/>
              </a:ext>
            </a:extLst>
          </p:cNvPr>
          <p:cNvSpPr txBox="1"/>
          <p:nvPr/>
        </p:nvSpPr>
        <p:spPr>
          <a:xfrm>
            <a:off x="452526" y="619553"/>
            <a:ext cx="131242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3798C0-5577-93FE-8D6A-69924F48DF45}"/>
              </a:ext>
            </a:extLst>
          </p:cNvPr>
          <p:cNvSpPr txBox="1"/>
          <p:nvPr/>
        </p:nvSpPr>
        <p:spPr>
          <a:xfrm>
            <a:off x="5486610" y="1639935"/>
            <a:ext cx="888914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Modern organizations expect L&amp;D to function as a strategic business partner, not a content factory.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Data-driven L&amp;D enables you to: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Prove the value of learning beyond attendance reports.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Influence executive decisions with confidence and credibility.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Predict learning trends and performance challenges early.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Continually refine training effectiveness using evidence, not intuition.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C932C7-4028-A9E3-4FEC-EC119A3D7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111" y="2122154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3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E3A26-5227-B747-94AA-DB4444030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6EA6BD-C78E-F305-D8F9-863566A02D0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1DA2E9-B809-CF58-2100-2358351EA0F5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4D0E14-276F-EF61-4D85-90DED6E9183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C9A61E-1CAE-A7CD-D3DF-1D7E99CA3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0E7C64-18B8-20C9-D911-336079995E25}"/>
              </a:ext>
            </a:extLst>
          </p:cNvPr>
          <p:cNvSpPr txBox="1"/>
          <p:nvPr/>
        </p:nvSpPr>
        <p:spPr>
          <a:xfrm>
            <a:off x="452526" y="619553"/>
            <a:ext cx="131242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550B6D-784E-FD91-5E55-6557E837BB81}"/>
              </a:ext>
            </a:extLst>
          </p:cNvPr>
          <p:cNvSpPr txBox="1"/>
          <p:nvPr/>
        </p:nvSpPr>
        <p:spPr>
          <a:xfrm>
            <a:off x="823144" y="2207996"/>
            <a:ext cx="582072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 a world where budgets are questioned and impact must be demonstrated,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data fluency is now a core capability for every Master Trainer and L&amp;D professional.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3035FC-64D9-4C61-AF8D-9ABB53E16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9761" y="1802611"/>
            <a:ext cx="5205715" cy="396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28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4406A-E930-D38F-1FDD-83F1DCDD7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B9B5C02-A71A-7527-B55F-C500338F406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971F69-0EC2-264E-3490-0DC1AEE1C3FC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25F9A9-FAAE-96F2-6CD7-CF4CC777A47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938BC5-2EE2-F7E3-70E6-1B3D4AFC3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8D4060-22FF-0B7F-03B3-93197B5FF024}"/>
              </a:ext>
            </a:extLst>
          </p:cNvPr>
          <p:cNvSpPr txBox="1"/>
          <p:nvPr/>
        </p:nvSpPr>
        <p:spPr>
          <a:xfrm>
            <a:off x="371060" y="518345"/>
            <a:ext cx="140932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 Explained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F971A6-2AC3-6ED8-5786-91903DD10642}"/>
              </a:ext>
            </a:extLst>
          </p:cNvPr>
          <p:cNvSpPr txBox="1"/>
          <p:nvPr/>
        </p:nvSpPr>
        <p:spPr>
          <a:xfrm>
            <a:off x="742121" y="2044551"/>
            <a:ext cx="7330964" cy="432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What Is Data-Driven Decision-Making in L&amp;D?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Using quantitative and qualitative evidence to design, deliver, assess, and continuously improve learning programs, rather than relying solely on assumptions or preferences.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8E9EA5-CB57-C75C-8943-3A4ABFAFE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3690" y="1689905"/>
            <a:ext cx="4574190" cy="457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5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83649-0CF9-6F1F-6A07-8E9205658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31D743D-FFDB-8020-A552-D4C083F0FE5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330405-BD79-1C6F-306B-0FCF7F76DCC5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9F005C-CF6E-571A-2105-E71889A219A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C4B05A-8F3F-2FD2-6320-949D77A68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18F464-E4CF-11F3-25A7-93EC0B6541B3}"/>
              </a:ext>
            </a:extLst>
          </p:cNvPr>
          <p:cNvSpPr txBox="1"/>
          <p:nvPr/>
        </p:nvSpPr>
        <p:spPr>
          <a:xfrm>
            <a:off x="371060" y="485709"/>
            <a:ext cx="140932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55A91B-2A84-F8B4-DFBB-CCE1B9A3EEF5}"/>
              </a:ext>
            </a:extLst>
          </p:cNvPr>
          <p:cNvSpPr txBox="1"/>
          <p:nvPr/>
        </p:nvSpPr>
        <p:spPr>
          <a:xfrm>
            <a:off x="6645166" y="1542993"/>
            <a:ext cx="7330964" cy="5899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Types of L&amp;D Data:</a:t>
            </a:r>
            <a:endParaRPr lang="en-US" sz="2800" b="1" dirty="0">
              <a:effectLst/>
            </a:endParaRPr>
          </a:p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Descriptive Data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What happened? (attendance, completion, scores)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Diagnostic Data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Why did it happen? (feedback, observations, barriers)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Predictive Data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What is likely to happen? (patterns, learner behaviour, risk flags)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Prescriptive Data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What should we do next? (recommendations, improvements)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8F3B04-4AD8-8C32-8F21-E71F8CC19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272" y="2214891"/>
            <a:ext cx="4558154" cy="351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30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0A094-1D32-C0C8-774C-5FF9B720C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1CB0CC2-DA5F-A676-72EC-17A4E24BE88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9D647D-2376-5689-5996-CE3F0B46B61E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3AA54D-A8A4-34CF-7E59-1811485C2AD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F01225-B3C6-9EC7-A9DF-8AFD3AC7A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45538D-21AB-C0EA-CCF4-A1215DEAEE80}"/>
              </a:ext>
            </a:extLst>
          </p:cNvPr>
          <p:cNvSpPr txBox="1"/>
          <p:nvPr/>
        </p:nvSpPr>
        <p:spPr>
          <a:xfrm>
            <a:off x="371060" y="518345"/>
            <a:ext cx="140932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ABF6CB-CAB5-CD33-B53A-EEBF31224B1E}"/>
              </a:ext>
            </a:extLst>
          </p:cNvPr>
          <p:cNvSpPr txBox="1"/>
          <p:nvPr/>
        </p:nvSpPr>
        <p:spPr>
          <a:xfrm>
            <a:off x="536028" y="1542708"/>
            <a:ext cx="8339386" cy="5498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The Data-to-Decision Pipeline (ISO 29993-Aligned)</a:t>
            </a:r>
            <a:endParaRPr lang="en-US" sz="2800" b="1" dirty="0">
              <a:effectLst/>
            </a:endParaRPr>
          </a:p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Collect Data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Organize &amp; Clean Data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Analyze &amp; Interpret Data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Transform Insights into Actions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 Results &amp; Close the Loop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mirrors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Kirkpatrick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ADDIE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continuous improvement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models.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8E5DED-0498-9FD9-E54A-824150514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8957" y="1992353"/>
            <a:ext cx="3748691" cy="374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6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F0538-1DA6-7FC5-3093-F9C872D75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817CB69-10F3-01B1-F435-4B879703AC7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EC52DB-553B-E4C2-9015-9C73981D80AB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ADF021-ADC3-D365-A1DB-0987FAF59FC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958571-F5C9-F681-3FC9-029326CFA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2149C0-3F6B-DAD4-2508-4C82AEE53FDC}"/>
              </a:ext>
            </a:extLst>
          </p:cNvPr>
          <p:cNvSpPr txBox="1"/>
          <p:nvPr/>
        </p:nvSpPr>
        <p:spPr>
          <a:xfrm>
            <a:off x="371060" y="518345"/>
            <a:ext cx="140932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 Explained Simply → Deep Dive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108AB07-C401-ADE6-7F95-0100757C8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931831"/>
              </p:ext>
            </p:extLst>
          </p:nvPr>
        </p:nvGraphicFramePr>
        <p:xfrm>
          <a:off x="371060" y="2147386"/>
          <a:ext cx="13179973" cy="3322320"/>
        </p:xfrm>
        <a:graphic>
          <a:graphicData uri="http://schemas.openxmlformats.org/drawingml/2006/table">
            <a:tbl>
              <a:tblPr/>
              <a:tblGrid>
                <a:gridCol w="4026409">
                  <a:extLst>
                    <a:ext uri="{9D8B030D-6E8A-4147-A177-3AD203B41FA5}">
                      <a16:colId xmlns:a16="http://schemas.microsoft.com/office/drawing/2014/main" val="2462153853"/>
                    </a:ext>
                  </a:extLst>
                </a:gridCol>
                <a:gridCol w="9153564">
                  <a:extLst>
                    <a:ext uri="{9D8B030D-6E8A-4147-A177-3AD203B41FA5}">
                      <a16:colId xmlns:a16="http://schemas.microsoft.com/office/drawing/2014/main" val="3964833914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Source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Examples of Data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47852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Learning Platforms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Completion rates, time spent, drop-off points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077917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Assessments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Scores, confidence rating, learning progression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46414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Observations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Behavior change, skill demonstration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221961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Business Metrics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Sales performance, error rates, productivity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164185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Feedback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Surveys, reflection journals, interviews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6484313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8B35CFDA-15FB-841E-3473-2522AB2AD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060" y="5903948"/>
            <a:ext cx="1446645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Data is everywhere—Master Trainers learn to interpret patterns, not just count numbers.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A482EC-796E-43DF-44A1-8B5E614FF75A}"/>
              </a:ext>
            </a:extLst>
          </p:cNvPr>
          <p:cNvSpPr txBox="1"/>
          <p:nvPr/>
        </p:nvSpPr>
        <p:spPr>
          <a:xfrm>
            <a:off x="1072055" y="1425449"/>
            <a:ext cx="99032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Sources of L&amp;D Data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501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07BE2-AFC4-1086-21B0-5D69D2B33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B090D87-495A-0182-B32C-4606D8A148C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938C29-82CA-39AE-578F-7579BA78F2E3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651A9C-8A47-F8D1-676B-7AD24713FF5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BCAE1F-8D1C-C6BF-C45D-9F35FAC48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63" y="7038036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C5CED3-7115-0A38-41BB-55BC8588F313}"/>
              </a:ext>
            </a:extLst>
          </p:cNvPr>
          <p:cNvSpPr txBox="1"/>
          <p:nvPr/>
        </p:nvSpPr>
        <p:spPr>
          <a:xfrm>
            <a:off x="628016" y="404759"/>
            <a:ext cx="118950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Case Studies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93F980-A236-DCD7-D57F-C39512414C9E}"/>
              </a:ext>
            </a:extLst>
          </p:cNvPr>
          <p:cNvSpPr txBox="1"/>
          <p:nvPr/>
        </p:nvSpPr>
        <p:spPr>
          <a:xfrm>
            <a:off x="5030375" y="1105619"/>
            <a:ext cx="9233613" cy="8545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Study: Customer Service Academy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company notices that although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95%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of employees complete training, customer satisfaction scores are flat. Data reveals: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High completion but low assessment mastery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Employees rushed through modules (low time-on-task)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Supervisors not supporting post-training practice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Insight:</a:t>
            </a: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 Training attendance ≠ training effectiveness.</a:t>
            </a:r>
            <a:b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Action:</a:t>
            </a: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 Introduce coaching sessions, scenario practice, supervisor checklists.</a:t>
            </a:r>
            <a:b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Result:</a:t>
            </a: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 Customer satisfaction increases by </a:t>
            </a: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18%</a:t>
            </a: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 in 90 days.</a:t>
            </a:r>
            <a:endParaRPr lang="en-US" sz="2800" dirty="0"/>
          </a:p>
          <a:p>
            <a:pPr>
              <a:buNone/>
            </a:pPr>
            <a:br>
              <a:rPr lang="en-US" sz="2800" dirty="0"/>
            </a:br>
            <a:br>
              <a:rPr lang="en-US" sz="2800" dirty="0"/>
            </a:br>
            <a:endParaRPr lang="en-US" sz="2800" dirty="0"/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0D2625-89DE-C349-183B-518BDB12AE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625" y="1951829"/>
            <a:ext cx="3552180" cy="355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1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4839C-2A8F-4D70-651A-0C17B752D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BAD10B1-9734-C43D-6CA2-5F07BEE5CD5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6BD6A0-497C-AAA9-7E40-D459EF894ADA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73DE1F-5E26-88BA-05F4-0B8B8531A42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FECBFD-2EC1-6F7C-7CE1-5E766CCCA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B1EB8F-A09A-98C4-C10B-10EE9E8A6260}"/>
              </a:ext>
            </a:extLst>
          </p:cNvPr>
          <p:cNvSpPr txBox="1"/>
          <p:nvPr/>
        </p:nvSpPr>
        <p:spPr>
          <a:xfrm>
            <a:off x="628016" y="448352"/>
            <a:ext cx="118950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Case Studies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17B095-116C-AF59-C249-E016C1C36D01}"/>
              </a:ext>
            </a:extLst>
          </p:cNvPr>
          <p:cNvSpPr txBox="1"/>
          <p:nvPr/>
        </p:nvSpPr>
        <p:spPr>
          <a:xfrm>
            <a:off x="207091" y="1311116"/>
            <a:ext cx="9624848" cy="6791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Study: Leadership Bootcamp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shows leaders “love the training,” but business KPIs did not improve.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Deep-dive data reveals: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Concepts understood but not applied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No accountability structure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No on-the-job reinforcement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Action:</a:t>
            </a:r>
            <a:r>
              <a:rPr lang="en-US" sz="2800" dirty="0">
                <a:latin typeface="Century Gothic" panose="020B0502020202020204" pitchFamily="34" charset="0"/>
              </a:rPr>
              <a:t> Add action-learning projects and performance dashboards.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US" sz="2800" b="1" dirty="0">
                <a:latin typeface="Century Gothic" panose="020B0502020202020204" pitchFamily="34" charset="0"/>
              </a:rPr>
              <a:t>Result:</a:t>
            </a:r>
            <a:r>
              <a:rPr lang="en-US" sz="2800" dirty="0">
                <a:latin typeface="Century Gothic" panose="020B0502020202020204" pitchFamily="34" charset="0"/>
              </a:rPr>
              <a:t> Identified high-potential leaders, reduced time to competence by 30%.</a:t>
            </a:r>
          </a:p>
          <a:p>
            <a:br>
              <a:rPr lang="en-US" sz="2800" dirty="0"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B13DEA-F288-4154-8652-E7AEBE4961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574" y="1800642"/>
            <a:ext cx="4768912" cy="403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3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634AF-2243-C7DF-21DB-B23BBB942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25E994E-9DAE-7F24-7223-44FB5118F00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4EA1A7-D149-DFEE-CE4F-CD05F313EA87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365EE8-7AAB-315F-FEC2-647F5656D85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FC9162-23A9-815E-1B85-C60A5BECE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6E46E4-ECDA-EAEC-A711-404BD9879DEF}"/>
              </a:ext>
            </a:extLst>
          </p:cNvPr>
          <p:cNvSpPr txBox="1"/>
          <p:nvPr/>
        </p:nvSpPr>
        <p:spPr>
          <a:xfrm>
            <a:off x="378501" y="506298"/>
            <a:ext cx="94581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FCDFE7-7E44-4328-C34D-502E0FCAB3B0}"/>
              </a:ext>
            </a:extLst>
          </p:cNvPr>
          <p:cNvSpPr txBox="1"/>
          <p:nvPr/>
        </p:nvSpPr>
        <p:spPr>
          <a:xfrm>
            <a:off x="6211984" y="1660396"/>
            <a:ext cx="7249373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Below are simplified, actionable tools for immediate application.</a:t>
            </a:r>
            <a:endParaRPr lang="en-US" sz="2800" dirty="0"/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1: The L&amp;D Data Checklist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this before launching any training: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problem are we solving?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indicators will show success?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data must we collect?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Who owns the data?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will we analyze the data?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often will we review results?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16CB10-331C-CD71-96AC-0BDE3F106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919" y="2815294"/>
            <a:ext cx="361950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2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DC9D5-21BE-B9A3-7E43-AE4C90718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9A29176-53D3-FDF6-6198-DE053CDB010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2573AE-F8B4-4DEB-22D7-4EE184EF4558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FA86CD-004D-D12D-8C56-DB7089E976F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F3E346-E598-D330-23AD-583A3405C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8AE3B9-5FC9-204D-55C6-6CDAB61E08D9}"/>
              </a:ext>
            </a:extLst>
          </p:cNvPr>
          <p:cNvSpPr txBox="1"/>
          <p:nvPr/>
        </p:nvSpPr>
        <p:spPr>
          <a:xfrm>
            <a:off x="510627" y="517873"/>
            <a:ext cx="94581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08391A-28F2-25F2-21EF-A75B8DF5E045}"/>
              </a:ext>
            </a:extLst>
          </p:cNvPr>
          <p:cNvSpPr txBox="1"/>
          <p:nvPr/>
        </p:nvSpPr>
        <p:spPr>
          <a:xfrm>
            <a:off x="637949" y="1738412"/>
            <a:ext cx="7330964" cy="491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2: The 4-Insight Model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Transform raw data into meaningful action.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Observation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What does the data show?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Interpretation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Why did this happen?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Implication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What does this mean?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What must we adjust?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AF2E80-E4D4-1364-ED55-BFA997E3A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4659" y="1989189"/>
            <a:ext cx="3662090" cy="366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7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E9410-CA82-BA97-61ED-33AFDFF98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93531CB-D935-03D7-BC4A-B6D407711B0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BD1355-9882-76FB-0025-C001F2FC5C38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323FD8-3629-9C8A-D480-1806B3DE15A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1EA82A-95D8-C4E2-563F-FC23873AC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A06712-C88E-FE80-144C-B8E96A0A9FEF}"/>
              </a:ext>
            </a:extLst>
          </p:cNvPr>
          <p:cNvSpPr txBox="1"/>
          <p:nvPr/>
        </p:nvSpPr>
        <p:spPr>
          <a:xfrm>
            <a:off x="128662" y="544286"/>
            <a:ext cx="94581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8DE804-AB09-B105-A25E-936059A8160B}"/>
              </a:ext>
            </a:extLst>
          </p:cNvPr>
          <p:cNvSpPr txBox="1"/>
          <p:nvPr/>
        </p:nvSpPr>
        <p:spPr>
          <a:xfrm>
            <a:off x="7922173" y="1738412"/>
            <a:ext cx="7330964" cy="491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3: The Data Dashboard Template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Key metrics to track: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Learner engagement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performance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Facilitator effectiveness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Application rate on the job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performance indicators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ROI &amp; intangible benefits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60B41E-A53B-395B-AFA6-F8A9957C4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452" y="2166353"/>
            <a:ext cx="4329177" cy="432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03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F7747-7E11-3B34-69B8-9C5E81485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9F6557C-1A68-F2FB-4784-ECB496CA7A2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471082-7ADF-0A38-0516-3B3195ED51EE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318A6F-40E4-B2EE-8D51-AA6D2C96BDE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716186-8121-F7E9-6E0A-383014552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18873C-F983-6422-DB9E-611EB1DD9F24}"/>
              </a:ext>
            </a:extLst>
          </p:cNvPr>
          <p:cNvSpPr txBox="1"/>
          <p:nvPr/>
        </p:nvSpPr>
        <p:spPr>
          <a:xfrm>
            <a:off x="661097" y="634370"/>
            <a:ext cx="94581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01934B-1762-E122-344E-F671857819F1}"/>
              </a:ext>
            </a:extLst>
          </p:cNvPr>
          <p:cNvSpPr txBox="1"/>
          <p:nvPr/>
        </p:nvSpPr>
        <p:spPr>
          <a:xfrm>
            <a:off x="3633952" y="2468051"/>
            <a:ext cx="73309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805F71-999B-B010-D758-08DF06EC8C4E}"/>
              </a:ext>
            </a:extLst>
          </p:cNvPr>
          <p:cNvSpPr txBox="1"/>
          <p:nvPr/>
        </p:nvSpPr>
        <p:spPr>
          <a:xfrm>
            <a:off x="661097" y="1953856"/>
            <a:ext cx="7330964" cy="4483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4: The Performance Correlation Map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Connect training data to business results by mapping: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Before-and-after performance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 development over time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 change indicators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Impact on productivity or quality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2EE151-862A-5481-A66F-299220932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3578" y="2377967"/>
            <a:ext cx="4817023" cy="380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2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A3AFC-61A9-8077-D005-723F3127E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9798C29-CAA5-5D60-700B-8C4EE06BFA8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EE1417-8377-BE33-7B58-38824666F822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5A5FC6-A079-982D-9F28-AA16D7256AB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A44994-F7EC-755F-9D7A-B02974002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180B89-FEE8-9B3D-6AAD-26BD2A0E579C}"/>
              </a:ext>
            </a:extLst>
          </p:cNvPr>
          <p:cNvSpPr txBox="1"/>
          <p:nvPr/>
        </p:nvSpPr>
        <p:spPr>
          <a:xfrm>
            <a:off x="6539697" y="1950466"/>
            <a:ext cx="780687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types of data are currently available in your training environment?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decisions do you often make without sufficient evidence?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one change could improve how you use data to influence executives?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stakeholder must be more involved in data collection or analysis?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do you currently link learning to performance?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CF920E-F17A-2D83-9FA0-D9CD58F35237}"/>
              </a:ext>
            </a:extLst>
          </p:cNvPr>
          <p:cNvSpPr txBox="1"/>
          <p:nvPr/>
        </p:nvSpPr>
        <p:spPr>
          <a:xfrm>
            <a:off x="232835" y="561466"/>
            <a:ext cx="106405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FCA63E-F218-7E06-CDED-33FD02E4E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9305" y="2170716"/>
            <a:ext cx="3524028" cy="352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29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8C6BD-3122-C301-1E60-88B4A0D40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79EB8C4-ACC9-7375-7CF0-9DD89193D5A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E8013A-3702-2C4E-38F1-51BC914E0996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7977FE-51BB-9252-315F-B593E43C0CE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86D52E-6898-3CD4-EEB6-E6D62EF9A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2630E1-7B6F-A800-265B-CB2651D23D1C}"/>
              </a:ext>
            </a:extLst>
          </p:cNvPr>
          <p:cNvSpPr txBox="1"/>
          <p:nvPr/>
        </p:nvSpPr>
        <p:spPr>
          <a:xfrm>
            <a:off x="277793" y="1455117"/>
            <a:ext cx="7945821" cy="7201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Select one training program you deliver or manage.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Step 1: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Identify three types of data you can collect before, during, and after training.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Step 2: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Create a one-page dashboard using the templates above.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Step 3: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Analyze the data and write: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insight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implication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improvement action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Share your findings with a peer or mentor for feedback.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C87A99-8289-F98E-BBDD-D8D47295F17D}"/>
              </a:ext>
            </a:extLst>
          </p:cNvPr>
          <p:cNvSpPr txBox="1"/>
          <p:nvPr/>
        </p:nvSpPr>
        <p:spPr>
          <a:xfrm>
            <a:off x="81023" y="446441"/>
            <a:ext cx="98035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957E1F-EE6F-448E-8B12-384CADE44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0333" y="2024156"/>
            <a:ext cx="4778897" cy="477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3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8B794-1FCC-3459-843D-5E4160567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17A2C1E-5BE0-43F5-1D55-3DDCB543AB0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68B4C5-A3D8-7B9B-79DE-C48F945605E0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C81AB1-C789-6207-7A6F-5AA80369EF1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229CC9-8969-0E3B-E42B-ADEDD1A2B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AD183E-0483-8FEE-86DB-642504D5688D}"/>
              </a:ext>
            </a:extLst>
          </p:cNvPr>
          <p:cNvSpPr txBox="1"/>
          <p:nvPr/>
        </p:nvSpPr>
        <p:spPr>
          <a:xfrm>
            <a:off x="371060" y="454392"/>
            <a:ext cx="94671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Assessment &amp;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DCF16C-B950-8318-B38D-AADF8293F03C}"/>
              </a:ext>
            </a:extLst>
          </p:cNvPr>
          <p:cNvSpPr txBox="1"/>
          <p:nvPr/>
        </p:nvSpPr>
        <p:spPr>
          <a:xfrm>
            <a:off x="7260821" y="1929282"/>
            <a:ext cx="7330964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 are responsible for a new onboarding program. After 60 days: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Completion rate: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100%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score average: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86%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Supervisors report: new hires struggle with real tasks.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Productivity metrics show no improvement.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233B52-DDB2-06CF-3400-BA09985FA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334" y="2094330"/>
            <a:ext cx="3797184" cy="379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25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58322-F0CA-F1B2-2A95-6F218FA8A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213D4DC-4C4F-CEA3-199B-F214B372E88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F1D4C8-19F1-CE9D-350A-F5F02B22465D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4CCC4C-2F1C-E605-7950-BAABB87F49E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D2DDBF-EE10-D7E8-762E-39AD6FD9C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B54423-AEB2-8111-ECB6-FBC47C6479F3}"/>
              </a:ext>
            </a:extLst>
          </p:cNvPr>
          <p:cNvSpPr txBox="1"/>
          <p:nvPr/>
        </p:nvSpPr>
        <p:spPr>
          <a:xfrm>
            <a:off x="371060" y="454392"/>
            <a:ext cx="94671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Assessment &amp;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173F5F-FF3C-553F-5AF0-26D106493CD4}"/>
              </a:ext>
            </a:extLst>
          </p:cNvPr>
          <p:cNvSpPr txBox="1"/>
          <p:nvPr/>
        </p:nvSpPr>
        <p:spPr>
          <a:xfrm>
            <a:off x="371060" y="1529477"/>
            <a:ext cx="7330964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Using the 4-Insight Model, write: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core problem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 data-driven insights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recommended improvements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expected business impact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Rubric includes: clarity, logic, evidence use, relevance, and impact alignment.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FC9F5E-9EF9-2B4C-DFAA-C4D0D17D3D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6638" y="2029811"/>
            <a:ext cx="4205352" cy="420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6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F7E4C-C1D8-50BB-0505-196C87928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FF62A91-BC50-87E7-5CF2-E688364F914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906025-ABEC-E45B-F448-FFF37B0FEEAF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2C4058-0F57-72CB-9B59-CFB7F6E4A82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B2E83B-F28A-74AE-E243-E30E23CBF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E93B6F-3DE0-721F-7318-3564C07BABC7}"/>
              </a:ext>
            </a:extLst>
          </p:cNvPr>
          <p:cNvSpPr txBox="1"/>
          <p:nvPr/>
        </p:nvSpPr>
        <p:spPr>
          <a:xfrm>
            <a:off x="6936828" y="1575017"/>
            <a:ext cx="7693572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Data-driven decision-making transforms trainers into strategic business partners.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Data should guide design, delivery, and continuous improvement—not assumptions.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Effective L&amp;D uses descriptive, diagnostic, predictive, and prescriptive data.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tools such as dashboards, correlation maps, and insight models to interpret findings.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When used well, data improves learning, performance, and organizational impact.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A97C70-C46A-55C0-A450-B921FCF1ADFB}"/>
              </a:ext>
            </a:extLst>
          </p:cNvPr>
          <p:cNvSpPr txBox="1"/>
          <p:nvPr/>
        </p:nvSpPr>
        <p:spPr>
          <a:xfrm>
            <a:off x="742121" y="596336"/>
            <a:ext cx="733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DBABAF-B620-253D-9B4A-BA4E2F637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525" y="2775519"/>
            <a:ext cx="3660005" cy="366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10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C2629-3383-BA6D-E5C6-CC897F908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D669194-D982-99AE-5124-827E2A4AD8D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7C2E52-CC7F-33C7-35F4-D536B9E2D703}"/>
              </a:ext>
            </a:extLst>
          </p:cNvPr>
          <p:cNvSpPr/>
          <p:nvPr/>
        </p:nvSpPr>
        <p:spPr>
          <a:xfrm>
            <a:off x="0" y="-561333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C7381C-EB1B-FFC8-EB10-E5FB8744E1B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201951-FE37-99FB-DCAD-9EFF2B732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3099" y="7069151"/>
            <a:ext cx="2107301" cy="745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6A010C-B479-AB7F-FF6F-6D1FA2119E24}"/>
              </a:ext>
            </a:extLst>
          </p:cNvPr>
          <p:cNvSpPr txBox="1"/>
          <p:nvPr/>
        </p:nvSpPr>
        <p:spPr>
          <a:xfrm>
            <a:off x="371060" y="1997318"/>
            <a:ext cx="7330964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Included in the program: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L&amp;D Data Collection Checklist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Evaluation Dashboard Template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Insight-to-Action Worksheet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Correlation Map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Data-Driven Decision Playbook (PDF)</a:t>
            </a:r>
          </a:p>
          <a:p>
            <a:br>
              <a:rPr lang="en-US" sz="2800" b="0" dirty="0">
                <a:effectLst/>
              </a:rPr>
            </a:br>
            <a:br>
              <a:rPr lang="en-US" sz="2800" b="0" dirty="0">
                <a:effectLst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796B6A-81E6-49E1-BFF8-C85EB65EDF8C}"/>
              </a:ext>
            </a:extLst>
          </p:cNvPr>
          <p:cNvSpPr txBox="1"/>
          <p:nvPr/>
        </p:nvSpPr>
        <p:spPr>
          <a:xfrm>
            <a:off x="371060" y="627238"/>
            <a:ext cx="733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791A0C-1674-46DA-A79E-B4635498A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574" y="1748337"/>
            <a:ext cx="4431983" cy="443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80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53559</TotalTime>
  <Words>17581</Words>
  <Application>Microsoft Office PowerPoint</Application>
  <PresentationFormat>Custom</PresentationFormat>
  <Paragraphs>3059</Paragraphs>
  <Slides>343</Slides>
  <Notes>343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343</vt:i4>
      </vt:variant>
    </vt:vector>
  </HeadingPairs>
  <TitlesOfParts>
    <vt:vector size="348" baseType="lpstr">
      <vt:lpstr>Arial</vt:lpstr>
      <vt:lpstr>Calibri</vt:lpstr>
      <vt:lpstr>Century Gothic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HP</cp:lastModifiedBy>
  <cp:revision>726</cp:revision>
  <dcterms:created xsi:type="dcterms:W3CDTF">2024-07-16T09:09:35Z</dcterms:created>
  <dcterms:modified xsi:type="dcterms:W3CDTF">2026-01-29T09:42:25Z</dcterms:modified>
</cp:coreProperties>
</file>