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tags/tag1.xml" ContentType="application/vnd.openxmlformats-officedocument.presentationml.tags+xml"/>
  <Override PartName="/ppt/notesSlides/notesSlide52.xml" ContentType="application/vnd.openxmlformats-officedocument.presentationml.notesSlide+xml"/>
  <Override PartName="/ppt/tags/tag2.xml" ContentType="application/vnd.openxmlformats-officedocument.presentationml.tags+xml"/>
  <Override PartName="/ppt/notesSlides/notesSlide53.xml" ContentType="application/vnd.openxmlformats-officedocument.presentationml.notesSlide+xml"/>
  <Override PartName="/ppt/tags/tag3.xml" ContentType="application/vnd.openxmlformats-officedocument.presentationml.tags+xml"/>
  <Override PartName="/ppt/notesSlides/notesSlide54.xml" ContentType="application/vnd.openxmlformats-officedocument.presentationml.notesSlide+xml"/>
  <Override PartName="/ppt/tags/tag4.xml" ContentType="application/vnd.openxmlformats-officedocument.presentationml.tags+xml"/>
  <Override PartName="/ppt/notesSlides/notesSlide55.xml" ContentType="application/vnd.openxmlformats-officedocument.presentationml.notesSlide+xml"/>
  <Override PartName="/ppt/tags/tag5.xml" ContentType="application/vnd.openxmlformats-officedocument.presentationml.tags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0.xml" ContentType="application/vnd.openxmlformats-officedocument.presentationml.notesSlide+xml"/>
  <Override PartName="/ppt/notesSlides/notesSlide191.xml" ContentType="application/vnd.openxmlformats-officedocument.presentationml.notesSlide+xml"/>
  <Override PartName="/ppt/notesSlides/notesSlide192.xml" ContentType="application/vnd.openxmlformats-officedocument.presentationml.notesSlide+xml"/>
  <Override PartName="/ppt/notesSlides/notesSlide193.xml" ContentType="application/vnd.openxmlformats-officedocument.presentationml.notesSlide+xml"/>
  <Override PartName="/ppt/notesSlides/notesSlide194.xml" ContentType="application/vnd.openxmlformats-officedocument.presentationml.notesSlide+xml"/>
  <Override PartName="/ppt/notesSlides/notesSlide195.xml" ContentType="application/vnd.openxmlformats-officedocument.presentationml.notesSlide+xml"/>
  <Override PartName="/ppt/notesSlides/notesSlide196.xml" ContentType="application/vnd.openxmlformats-officedocument.presentationml.notesSlide+xml"/>
  <Override PartName="/ppt/notesSlides/notesSlide197.xml" ContentType="application/vnd.openxmlformats-officedocument.presentationml.notesSlide+xml"/>
  <Override PartName="/ppt/notesSlides/notesSlide198.xml" ContentType="application/vnd.openxmlformats-officedocument.presentationml.notesSlide+xml"/>
  <Override PartName="/ppt/notesSlides/notesSlide199.xml" ContentType="application/vnd.openxmlformats-officedocument.presentationml.notesSlide+xml"/>
  <Override PartName="/ppt/notesSlides/notesSlide200.xml" ContentType="application/vnd.openxmlformats-officedocument.presentationml.notesSlide+xml"/>
  <Override PartName="/ppt/notesSlides/notesSlide201.xml" ContentType="application/vnd.openxmlformats-officedocument.presentationml.notesSlide+xml"/>
  <Override PartName="/ppt/notesSlides/notesSlide202.xml" ContentType="application/vnd.openxmlformats-officedocument.presentationml.notesSlide+xml"/>
  <Override PartName="/ppt/notesSlides/notesSlide203.xml" ContentType="application/vnd.openxmlformats-officedocument.presentationml.notesSlide+xml"/>
  <Override PartName="/ppt/notesSlides/notesSlide204.xml" ContentType="application/vnd.openxmlformats-officedocument.presentationml.notesSlide+xml"/>
  <Override PartName="/ppt/notesSlides/notesSlide205.xml" ContentType="application/vnd.openxmlformats-officedocument.presentationml.notesSlide+xml"/>
  <Override PartName="/ppt/notesSlides/notesSlide206.xml" ContentType="application/vnd.openxmlformats-officedocument.presentationml.notesSlide+xml"/>
  <Override PartName="/ppt/notesSlides/notesSlide207.xml" ContentType="application/vnd.openxmlformats-officedocument.presentationml.notesSlide+xml"/>
  <Override PartName="/ppt/notesSlides/notesSlide208.xml" ContentType="application/vnd.openxmlformats-officedocument.presentationml.notesSlide+xml"/>
  <Override PartName="/ppt/notesSlides/notesSlide209.xml" ContentType="application/vnd.openxmlformats-officedocument.presentationml.notesSlide+xml"/>
  <Override PartName="/ppt/notesSlides/notesSlide210.xml" ContentType="application/vnd.openxmlformats-officedocument.presentationml.notesSlide+xml"/>
  <Override PartName="/ppt/notesSlides/notesSlide211.xml" ContentType="application/vnd.openxmlformats-officedocument.presentationml.notesSlide+xml"/>
  <Override PartName="/ppt/notesSlides/notesSlide212.xml" ContentType="application/vnd.openxmlformats-officedocument.presentationml.notesSlide+xml"/>
  <Override PartName="/ppt/notesSlides/notesSlide213.xml" ContentType="application/vnd.openxmlformats-officedocument.presentationml.notesSlide+xml"/>
  <Override PartName="/ppt/notesSlides/notesSlide214.xml" ContentType="application/vnd.openxmlformats-officedocument.presentationml.notesSlide+xml"/>
  <Override PartName="/ppt/notesSlides/notesSlide215.xml" ContentType="application/vnd.openxmlformats-officedocument.presentationml.notesSlide+xml"/>
  <Override PartName="/ppt/notesSlides/notesSlide216.xml" ContentType="application/vnd.openxmlformats-officedocument.presentationml.notesSlide+xml"/>
  <Override PartName="/ppt/notesSlides/notesSlide217.xml" ContentType="application/vnd.openxmlformats-officedocument.presentationml.notesSlide+xml"/>
  <Override PartName="/ppt/notesSlides/notesSlide218.xml" ContentType="application/vnd.openxmlformats-officedocument.presentationml.notesSlide+xml"/>
  <Override PartName="/ppt/notesSlides/notesSlide219.xml" ContentType="application/vnd.openxmlformats-officedocument.presentationml.notesSlide+xml"/>
  <Override PartName="/ppt/notesSlides/notesSlide220.xml" ContentType="application/vnd.openxmlformats-officedocument.presentationml.notesSlide+xml"/>
  <Override PartName="/ppt/notesSlides/notesSlide221.xml" ContentType="application/vnd.openxmlformats-officedocument.presentationml.notesSlide+xml"/>
  <Override PartName="/ppt/notesSlides/notesSlide222.xml" ContentType="application/vnd.openxmlformats-officedocument.presentationml.notesSlide+xml"/>
  <Override PartName="/ppt/notesSlides/notesSlide223.xml" ContentType="application/vnd.openxmlformats-officedocument.presentationml.notesSlide+xml"/>
  <Override PartName="/ppt/notesSlides/notesSlide224.xml" ContentType="application/vnd.openxmlformats-officedocument.presentationml.notesSlide+xml"/>
  <Override PartName="/ppt/notesSlides/notesSlide225.xml" ContentType="application/vnd.openxmlformats-officedocument.presentationml.notesSlide+xml"/>
  <Override PartName="/ppt/notesSlides/notesSlide226.xml" ContentType="application/vnd.openxmlformats-officedocument.presentationml.notesSlide+xml"/>
  <Override PartName="/ppt/notesSlides/notesSlide227.xml" ContentType="application/vnd.openxmlformats-officedocument.presentationml.notesSlide+xml"/>
  <Override PartName="/ppt/notesSlides/notesSlide228.xml" ContentType="application/vnd.openxmlformats-officedocument.presentationml.notesSlide+xml"/>
  <Override PartName="/ppt/notesSlides/notesSlide229.xml" ContentType="application/vnd.openxmlformats-officedocument.presentationml.notesSlide+xml"/>
  <Override PartName="/ppt/notesSlides/notesSlide230.xml" ContentType="application/vnd.openxmlformats-officedocument.presentationml.notesSlide+xml"/>
  <Override PartName="/ppt/notesSlides/notesSlide231.xml" ContentType="application/vnd.openxmlformats-officedocument.presentationml.notesSlide+xml"/>
  <Override PartName="/ppt/notesSlides/notesSlide232.xml" ContentType="application/vnd.openxmlformats-officedocument.presentationml.notesSlide+xml"/>
  <Override PartName="/ppt/notesSlides/notesSlide233.xml" ContentType="application/vnd.openxmlformats-officedocument.presentationml.notesSlide+xml"/>
  <Override PartName="/ppt/notesSlides/notesSlide234.xml" ContentType="application/vnd.openxmlformats-officedocument.presentationml.notesSlide+xml"/>
  <Override PartName="/ppt/notesSlides/notesSlide235.xml" ContentType="application/vnd.openxmlformats-officedocument.presentationml.notesSlide+xml"/>
  <Override PartName="/ppt/notesSlides/notesSlide236.xml" ContentType="application/vnd.openxmlformats-officedocument.presentationml.notesSlide+xml"/>
  <Override PartName="/ppt/notesSlides/notesSlide237.xml" ContentType="application/vnd.openxmlformats-officedocument.presentationml.notesSlide+xml"/>
  <Override PartName="/ppt/notesSlides/notesSlide238.xml" ContentType="application/vnd.openxmlformats-officedocument.presentationml.notesSlide+xml"/>
  <Override PartName="/ppt/notesSlides/notesSlide239.xml" ContentType="application/vnd.openxmlformats-officedocument.presentationml.notesSlide+xml"/>
  <Override PartName="/ppt/notesSlides/notesSlide240.xml" ContentType="application/vnd.openxmlformats-officedocument.presentationml.notesSlide+xml"/>
  <Override PartName="/ppt/notesSlides/notesSlide241.xml" ContentType="application/vnd.openxmlformats-officedocument.presentationml.notesSlide+xml"/>
  <Override PartName="/ppt/notesSlides/notesSlide242.xml" ContentType="application/vnd.openxmlformats-officedocument.presentationml.notesSlide+xml"/>
  <Override PartName="/ppt/notesSlides/notesSlide243.xml" ContentType="application/vnd.openxmlformats-officedocument.presentationml.notesSlide+xml"/>
  <Override PartName="/ppt/notesSlides/notesSlide244.xml" ContentType="application/vnd.openxmlformats-officedocument.presentationml.notesSlide+xml"/>
  <Override PartName="/ppt/notesSlides/notesSlide245.xml" ContentType="application/vnd.openxmlformats-officedocument.presentationml.notesSlide+xml"/>
  <Override PartName="/ppt/notesSlides/notesSlide246.xml" ContentType="application/vnd.openxmlformats-officedocument.presentationml.notesSlide+xml"/>
  <Override PartName="/ppt/notesSlides/notesSlide247.xml" ContentType="application/vnd.openxmlformats-officedocument.presentationml.notesSlide+xml"/>
  <Override PartName="/ppt/notesSlides/notesSlide248.xml" ContentType="application/vnd.openxmlformats-officedocument.presentationml.notesSlide+xml"/>
  <Override PartName="/ppt/notesSlides/notesSlide249.xml" ContentType="application/vnd.openxmlformats-officedocument.presentationml.notesSlide+xml"/>
  <Override PartName="/ppt/notesSlides/notesSlide250.xml" ContentType="application/vnd.openxmlformats-officedocument.presentationml.notesSlide+xml"/>
  <Override PartName="/ppt/notesSlides/notesSlide251.xml" ContentType="application/vnd.openxmlformats-officedocument.presentationml.notesSlide+xml"/>
  <Override PartName="/ppt/notesSlides/notesSlide252.xml" ContentType="application/vnd.openxmlformats-officedocument.presentationml.notesSlide+xml"/>
  <Override PartName="/ppt/notesSlides/notesSlide253.xml" ContentType="application/vnd.openxmlformats-officedocument.presentationml.notesSlide+xml"/>
  <Override PartName="/ppt/notesSlides/notesSlide254.xml" ContentType="application/vnd.openxmlformats-officedocument.presentationml.notesSlide+xml"/>
  <Override PartName="/ppt/notesSlides/notesSlide255.xml" ContentType="application/vnd.openxmlformats-officedocument.presentationml.notesSlide+xml"/>
  <Override PartName="/ppt/notesSlides/notesSlide256.xml" ContentType="application/vnd.openxmlformats-officedocument.presentationml.notesSlide+xml"/>
  <Override PartName="/ppt/notesSlides/notesSlide257.xml" ContentType="application/vnd.openxmlformats-officedocument.presentationml.notesSlide+xml"/>
  <Override PartName="/ppt/notesSlides/notesSlide258.xml" ContentType="application/vnd.openxmlformats-officedocument.presentationml.notesSlide+xml"/>
  <Override PartName="/ppt/notesSlides/notesSlide259.xml" ContentType="application/vnd.openxmlformats-officedocument.presentationml.notesSlide+xml"/>
  <Override PartName="/ppt/notesSlides/notesSlide260.xml" ContentType="application/vnd.openxmlformats-officedocument.presentationml.notesSlide+xml"/>
  <Override PartName="/ppt/notesSlides/notesSlide261.xml" ContentType="application/vnd.openxmlformats-officedocument.presentationml.notesSlide+xml"/>
  <Override PartName="/ppt/notesSlides/notesSlide262.xml" ContentType="application/vnd.openxmlformats-officedocument.presentationml.notesSlide+xml"/>
  <Override PartName="/ppt/notesSlides/notesSlide263.xml" ContentType="application/vnd.openxmlformats-officedocument.presentationml.notesSlide+xml"/>
  <Override PartName="/ppt/notesSlides/notesSlide264.xml" ContentType="application/vnd.openxmlformats-officedocument.presentationml.notesSlide+xml"/>
  <Override PartName="/ppt/notesSlides/notesSlide265.xml" ContentType="application/vnd.openxmlformats-officedocument.presentationml.notesSlide+xml"/>
  <Override PartName="/ppt/notesSlides/notesSlide266.xml" ContentType="application/vnd.openxmlformats-officedocument.presentationml.notesSlide+xml"/>
  <Override PartName="/ppt/notesSlides/notesSlide267.xml" ContentType="application/vnd.openxmlformats-officedocument.presentationml.notesSlide+xml"/>
  <Override PartName="/ppt/notesSlides/notesSlide268.xml" ContentType="application/vnd.openxmlformats-officedocument.presentationml.notesSlide+xml"/>
  <Override PartName="/ppt/notesSlides/notesSlide269.xml" ContentType="application/vnd.openxmlformats-officedocument.presentationml.notesSlide+xml"/>
  <Override PartName="/ppt/notesSlides/notesSlide270.xml" ContentType="application/vnd.openxmlformats-officedocument.presentationml.notesSlide+xml"/>
  <Override PartName="/ppt/notesSlides/notesSlide271.xml" ContentType="application/vnd.openxmlformats-officedocument.presentationml.notesSlide+xml"/>
  <Override PartName="/ppt/notesSlides/notesSlide272.xml" ContentType="application/vnd.openxmlformats-officedocument.presentationml.notesSlide+xml"/>
  <Override PartName="/ppt/notesSlides/notesSlide273.xml" ContentType="application/vnd.openxmlformats-officedocument.presentationml.notesSlide+xml"/>
  <Override PartName="/ppt/notesSlides/notesSlide274.xml" ContentType="application/vnd.openxmlformats-officedocument.presentationml.notesSlide+xml"/>
  <Override PartName="/ppt/notesSlides/notesSlide275.xml" ContentType="application/vnd.openxmlformats-officedocument.presentationml.notesSlide+xml"/>
  <Override PartName="/ppt/notesSlides/notesSlide276.xml" ContentType="application/vnd.openxmlformats-officedocument.presentationml.notesSlide+xml"/>
  <Override PartName="/ppt/notesSlides/notesSlide277.xml" ContentType="application/vnd.openxmlformats-officedocument.presentationml.notesSlide+xml"/>
  <Override PartName="/ppt/notesSlides/notesSlide278.xml" ContentType="application/vnd.openxmlformats-officedocument.presentationml.notesSlide+xml"/>
  <Override PartName="/ppt/notesSlides/notesSlide279.xml" ContentType="application/vnd.openxmlformats-officedocument.presentationml.notesSlide+xml"/>
  <Override PartName="/ppt/notesSlides/notesSlide280.xml" ContentType="application/vnd.openxmlformats-officedocument.presentationml.notesSlide+xml"/>
  <Override PartName="/ppt/notesSlides/notesSlide281.xml" ContentType="application/vnd.openxmlformats-officedocument.presentationml.notesSlide+xml"/>
  <Override PartName="/ppt/notesSlides/notesSlide282.xml" ContentType="application/vnd.openxmlformats-officedocument.presentationml.notesSlide+xml"/>
  <Override PartName="/ppt/notesSlides/notesSlide283.xml" ContentType="application/vnd.openxmlformats-officedocument.presentationml.notesSlide+xml"/>
  <Override PartName="/ppt/notesSlides/notesSlide284.xml" ContentType="application/vnd.openxmlformats-officedocument.presentationml.notesSlide+xml"/>
  <Override PartName="/ppt/notesSlides/notesSlide285.xml" ContentType="application/vnd.openxmlformats-officedocument.presentationml.notesSlide+xml"/>
  <Override PartName="/ppt/notesSlides/notesSlide286.xml" ContentType="application/vnd.openxmlformats-officedocument.presentationml.notesSlide+xml"/>
  <Override PartName="/ppt/notesSlides/notesSlide287.xml" ContentType="application/vnd.openxmlformats-officedocument.presentationml.notesSlide+xml"/>
  <Override PartName="/ppt/notesSlides/notesSlide288.xml" ContentType="application/vnd.openxmlformats-officedocument.presentationml.notesSlide+xml"/>
  <Override PartName="/ppt/notesSlides/notesSlide289.xml" ContentType="application/vnd.openxmlformats-officedocument.presentationml.notesSlide+xml"/>
  <Override PartName="/ppt/notesSlides/notesSlide290.xml" ContentType="application/vnd.openxmlformats-officedocument.presentationml.notesSlide+xml"/>
  <Override PartName="/ppt/notesSlides/notesSlide291.xml" ContentType="application/vnd.openxmlformats-officedocument.presentationml.notesSlide+xml"/>
  <Override PartName="/ppt/notesSlides/notesSlide292.xml" ContentType="application/vnd.openxmlformats-officedocument.presentationml.notesSlide+xml"/>
  <Override PartName="/ppt/notesSlides/notesSlide293.xml" ContentType="application/vnd.openxmlformats-officedocument.presentationml.notesSlide+xml"/>
  <Override PartName="/ppt/notesSlides/notesSlide294.xml" ContentType="application/vnd.openxmlformats-officedocument.presentationml.notesSlide+xml"/>
  <Override PartName="/ppt/notesSlides/notesSlide295.xml" ContentType="application/vnd.openxmlformats-officedocument.presentationml.notesSlide+xml"/>
  <Override PartName="/ppt/notesSlides/notesSlide296.xml" ContentType="application/vnd.openxmlformats-officedocument.presentationml.notesSlide+xml"/>
  <Override PartName="/ppt/notesSlides/notesSlide297.xml" ContentType="application/vnd.openxmlformats-officedocument.presentationml.notesSlide+xml"/>
  <Override PartName="/ppt/notesSlides/notesSlide298.xml" ContentType="application/vnd.openxmlformats-officedocument.presentationml.notesSlide+xml"/>
  <Override PartName="/ppt/notesSlides/notesSlide299.xml" ContentType="application/vnd.openxmlformats-officedocument.presentationml.notesSlide+xml"/>
  <Override PartName="/ppt/notesSlides/notesSlide300.xml" ContentType="application/vnd.openxmlformats-officedocument.presentationml.notesSlide+xml"/>
  <Override PartName="/ppt/notesSlides/notesSlide301.xml" ContentType="application/vnd.openxmlformats-officedocument.presentationml.notesSlide+xml"/>
  <Override PartName="/ppt/notesSlides/notesSlide302.xml" ContentType="application/vnd.openxmlformats-officedocument.presentationml.notesSlide+xml"/>
  <Override PartName="/ppt/notesSlides/notesSlide303.xml" ContentType="application/vnd.openxmlformats-officedocument.presentationml.notesSlide+xml"/>
  <Override PartName="/ppt/notesSlides/notesSlide304.xml" ContentType="application/vnd.openxmlformats-officedocument.presentationml.notesSlide+xml"/>
  <Override PartName="/ppt/notesSlides/notesSlide305.xml" ContentType="application/vnd.openxmlformats-officedocument.presentationml.notesSlide+xml"/>
  <Override PartName="/ppt/notesSlides/notesSlide306.xml" ContentType="application/vnd.openxmlformats-officedocument.presentationml.notesSlide+xml"/>
  <Override PartName="/ppt/notesSlides/notesSlide307.xml" ContentType="application/vnd.openxmlformats-officedocument.presentationml.notesSlide+xml"/>
  <Override PartName="/ppt/notesSlides/notesSlide308.xml" ContentType="application/vnd.openxmlformats-officedocument.presentationml.notesSlide+xml"/>
  <Override PartName="/ppt/notesSlides/notesSlide309.xml" ContentType="application/vnd.openxmlformats-officedocument.presentationml.notesSlide+xml"/>
  <Override PartName="/ppt/notesSlides/notesSlide310.xml" ContentType="application/vnd.openxmlformats-officedocument.presentationml.notesSlide+xml"/>
  <Override PartName="/ppt/notesSlides/notesSlide311.xml" ContentType="application/vnd.openxmlformats-officedocument.presentationml.notesSlide+xml"/>
  <Override PartName="/ppt/notesSlides/notesSlide312.xml" ContentType="application/vnd.openxmlformats-officedocument.presentationml.notesSlide+xml"/>
  <Override PartName="/ppt/notesSlides/notesSlide313.xml" ContentType="application/vnd.openxmlformats-officedocument.presentationml.notesSlide+xml"/>
  <Override PartName="/ppt/notesSlides/notesSlide314.xml" ContentType="application/vnd.openxmlformats-officedocument.presentationml.notesSlide+xml"/>
  <Override PartName="/ppt/notesSlides/notesSlide315.xml" ContentType="application/vnd.openxmlformats-officedocument.presentationml.notesSlide+xml"/>
  <Override PartName="/ppt/notesSlides/notesSlide316.xml" ContentType="application/vnd.openxmlformats-officedocument.presentationml.notesSlide+xml"/>
  <Override PartName="/ppt/notesSlides/notesSlide317.xml" ContentType="application/vnd.openxmlformats-officedocument.presentationml.notesSlide+xml"/>
  <Override PartName="/ppt/notesSlides/notesSlide318.xml" ContentType="application/vnd.openxmlformats-officedocument.presentationml.notesSlide+xml"/>
  <Override PartName="/ppt/notesSlides/notesSlide319.xml" ContentType="application/vnd.openxmlformats-officedocument.presentationml.notesSlide+xml"/>
  <Override PartName="/ppt/notesSlides/notesSlide320.xml" ContentType="application/vnd.openxmlformats-officedocument.presentationml.notesSlide+xml"/>
  <Override PartName="/ppt/notesSlides/notesSlide321.xml" ContentType="application/vnd.openxmlformats-officedocument.presentationml.notesSlide+xml"/>
  <Override PartName="/ppt/notesSlides/notesSlide322.xml" ContentType="application/vnd.openxmlformats-officedocument.presentationml.notesSlide+xml"/>
  <Override PartName="/ppt/notesSlides/notesSlide323.xml" ContentType="application/vnd.openxmlformats-officedocument.presentationml.notesSlide+xml"/>
  <Override PartName="/ppt/notesSlides/notesSlide324.xml" ContentType="application/vnd.openxmlformats-officedocument.presentationml.notesSlide+xml"/>
  <Override PartName="/ppt/notesSlides/notesSlide325.xml" ContentType="application/vnd.openxmlformats-officedocument.presentationml.notesSlide+xml"/>
  <Override PartName="/ppt/notesSlides/notesSlide326.xml" ContentType="application/vnd.openxmlformats-officedocument.presentationml.notesSlide+xml"/>
  <Override PartName="/ppt/notesSlides/notesSlide327.xml" ContentType="application/vnd.openxmlformats-officedocument.presentationml.notesSlide+xml"/>
  <Override PartName="/ppt/notesSlides/notesSlide328.xml" ContentType="application/vnd.openxmlformats-officedocument.presentationml.notesSlide+xml"/>
  <Override PartName="/ppt/notesSlides/notesSlide329.xml" ContentType="application/vnd.openxmlformats-officedocument.presentationml.notesSlide+xml"/>
  <Override PartName="/ppt/notesSlides/notesSlide330.xml" ContentType="application/vnd.openxmlformats-officedocument.presentationml.notesSlide+xml"/>
  <Override PartName="/ppt/notesSlides/notesSlide331.xml" ContentType="application/vnd.openxmlformats-officedocument.presentationml.notesSlide+xml"/>
  <Override PartName="/ppt/notesSlides/notesSlide332.xml" ContentType="application/vnd.openxmlformats-officedocument.presentationml.notesSlide+xml"/>
  <Override PartName="/ppt/notesSlides/notesSlide333.xml" ContentType="application/vnd.openxmlformats-officedocument.presentationml.notesSlide+xml"/>
  <Override PartName="/ppt/notesSlides/notesSlide334.xml" ContentType="application/vnd.openxmlformats-officedocument.presentationml.notesSlide+xml"/>
  <Override PartName="/ppt/notesSlides/notesSlide335.xml" ContentType="application/vnd.openxmlformats-officedocument.presentationml.notesSlide+xml"/>
  <Override PartName="/ppt/notesSlides/notesSlide336.xml" ContentType="application/vnd.openxmlformats-officedocument.presentationml.notesSlide+xml"/>
  <Override PartName="/ppt/notesSlides/notesSlide337.xml" ContentType="application/vnd.openxmlformats-officedocument.presentationml.notesSlide+xml"/>
  <Override PartName="/ppt/notesSlides/notesSlide338.xml" ContentType="application/vnd.openxmlformats-officedocument.presentationml.notesSlide+xml"/>
  <Override PartName="/ppt/notesSlides/notesSlide339.xml" ContentType="application/vnd.openxmlformats-officedocument.presentationml.notesSlide+xml"/>
  <Override PartName="/ppt/notesSlides/notesSlide340.xml" ContentType="application/vnd.openxmlformats-officedocument.presentationml.notesSlide+xml"/>
  <Override PartName="/ppt/notesSlides/notesSlide341.xml" ContentType="application/vnd.openxmlformats-officedocument.presentationml.notesSlide+xml"/>
  <Override PartName="/ppt/notesSlides/notesSlide342.xml" ContentType="application/vnd.openxmlformats-officedocument.presentationml.notesSlide+xml"/>
  <Override PartName="/ppt/notesSlides/notesSlide343.xml" ContentType="application/vnd.openxmlformats-officedocument.presentationml.notesSlide+xml"/>
  <Override PartName="/ppt/notesSlides/notesSlide344.xml" ContentType="application/vnd.openxmlformats-officedocument.presentationml.notesSlide+xml"/>
  <Override PartName="/ppt/notesSlides/notesSlide345.xml" ContentType="application/vnd.openxmlformats-officedocument.presentationml.notesSlide+xml"/>
  <Override PartName="/ppt/notesSlides/notesSlide346.xml" ContentType="application/vnd.openxmlformats-officedocument.presentationml.notesSlide+xml"/>
  <Override PartName="/ppt/notesSlides/notesSlide347.xml" ContentType="application/vnd.openxmlformats-officedocument.presentationml.notesSlide+xml"/>
  <Override PartName="/ppt/notesSlides/notesSlide348.xml" ContentType="application/vnd.openxmlformats-officedocument.presentationml.notesSlide+xml"/>
  <Override PartName="/ppt/notesSlides/notesSlide349.xml" ContentType="application/vnd.openxmlformats-officedocument.presentationml.notesSlide+xml"/>
  <Override PartName="/ppt/notesSlides/notesSlide350.xml" ContentType="application/vnd.openxmlformats-officedocument.presentationml.notesSlide+xml"/>
  <Override PartName="/ppt/notesSlides/notesSlide351.xml" ContentType="application/vnd.openxmlformats-officedocument.presentationml.notesSlide+xml"/>
  <Override PartName="/ppt/notesSlides/notesSlide352.xml" ContentType="application/vnd.openxmlformats-officedocument.presentationml.notesSlide+xml"/>
  <Override PartName="/ppt/notesSlides/notesSlide353.xml" ContentType="application/vnd.openxmlformats-officedocument.presentationml.notesSlide+xml"/>
  <Override PartName="/ppt/notesSlides/notesSlide354.xml" ContentType="application/vnd.openxmlformats-officedocument.presentationml.notesSlide+xml"/>
  <Override PartName="/ppt/notesSlides/notesSlide355.xml" ContentType="application/vnd.openxmlformats-officedocument.presentationml.notesSlide+xml"/>
  <Override PartName="/ppt/notesSlides/notesSlide356.xml" ContentType="application/vnd.openxmlformats-officedocument.presentationml.notesSlide+xml"/>
  <Override PartName="/ppt/notesSlides/notesSlide357.xml" ContentType="application/vnd.openxmlformats-officedocument.presentationml.notesSlide+xml"/>
  <Override PartName="/ppt/notesSlides/notesSlide3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0"/>
  </p:notesMasterIdLst>
  <p:sldIdLst>
    <p:sldId id="257" r:id="rId2"/>
    <p:sldId id="398" r:id="rId3"/>
    <p:sldId id="603" r:id="rId4"/>
    <p:sldId id="604" r:id="rId5"/>
    <p:sldId id="438" r:id="rId6"/>
    <p:sldId id="439" r:id="rId7"/>
    <p:sldId id="605" r:id="rId8"/>
    <p:sldId id="440" r:id="rId9"/>
    <p:sldId id="441" r:id="rId10"/>
    <p:sldId id="442" r:id="rId11"/>
    <p:sldId id="443" r:id="rId12"/>
    <p:sldId id="444" r:id="rId13"/>
    <p:sldId id="445" r:id="rId14"/>
    <p:sldId id="446" r:id="rId15"/>
    <p:sldId id="447" r:id="rId16"/>
    <p:sldId id="448" r:id="rId17"/>
    <p:sldId id="450" r:id="rId18"/>
    <p:sldId id="451" r:id="rId19"/>
    <p:sldId id="452" r:id="rId20"/>
    <p:sldId id="449" r:id="rId21"/>
    <p:sldId id="453" r:id="rId22"/>
    <p:sldId id="454" r:id="rId23"/>
    <p:sldId id="459" r:id="rId24"/>
    <p:sldId id="456" r:id="rId25"/>
    <p:sldId id="457" r:id="rId26"/>
    <p:sldId id="460" r:id="rId27"/>
    <p:sldId id="461" r:id="rId28"/>
    <p:sldId id="462" r:id="rId29"/>
    <p:sldId id="455" r:id="rId30"/>
    <p:sldId id="458" r:id="rId31"/>
    <p:sldId id="464" r:id="rId32"/>
    <p:sldId id="465" r:id="rId33"/>
    <p:sldId id="466" r:id="rId34"/>
    <p:sldId id="467" r:id="rId35"/>
    <p:sldId id="468" r:id="rId36"/>
    <p:sldId id="469" r:id="rId37"/>
    <p:sldId id="470" r:id="rId38"/>
    <p:sldId id="471" r:id="rId39"/>
    <p:sldId id="472" r:id="rId40"/>
    <p:sldId id="473" r:id="rId41"/>
    <p:sldId id="475" r:id="rId42"/>
    <p:sldId id="474" r:id="rId43"/>
    <p:sldId id="476" r:id="rId44"/>
    <p:sldId id="477" r:id="rId45"/>
    <p:sldId id="478" r:id="rId46"/>
    <p:sldId id="479" r:id="rId47"/>
    <p:sldId id="480" r:id="rId48"/>
    <p:sldId id="481" r:id="rId49"/>
    <p:sldId id="482" r:id="rId50"/>
    <p:sldId id="606" r:id="rId51"/>
    <p:sldId id="484" r:id="rId52"/>
    <p:sldId id="485" r:id="rId53"/>
    <p:sldId id="607" r:id="rId54"/>
    <p:sldId id="486" r:id="rId55"/>
    <p:sldId id="487" r:id="rId56"/>
    <p:sldId id="608" r:id="rId57"/>
    <p:sldId id="488" r:id="rId58"/>
    <p:sldId id="489" r:id="rId59"/>
    <p:sldId id="491" r:id="rId60"/>
    <p:sldId id="490" r:id="rId61"/>
    <p:sldId id="492" r:id="rId62"/>
    <p:sldId id="493" r:id="rId63"/>
    <p:sldId id="494" r:id="rId64"/>
    <p:sldId id="495" r:id="rId65"/>
    <p:sldId id="870" r:id="rId66"/>
    <p:sldId id="871" r:id="rId67"/>
    <p:sldId id="872" r:id="rId68"/>
    <p:sldId id="873" r:id="rId69"/>
    <p:sldId id="874" r:id="rId70"/>
    <p:sldId id="875" r:id="rId71"/>
    <p:sldId id="876" r:id="rId72"/>
    <p:sldId id="877" r:id="rId73"/>
    <p:sldId id="878" r:id="rId74"/>
    <p:sldId id="879" r:id="rId75"/>
    <p:sldId id="880" r:id="rId76"/>
    <p:sldId id="881" r:id="rId77"/>
    <p:sldId id="882" r:id="rId78"/>
    <p:sldId id="883" r:id="rId79"/>
    <p:sldId id="885" r:id="rId80"/>
    <p:sldId id="886" r:id="rId81"/>
    <p:sldId id="887" r:id="rId82"/>
    <p:sldId id="888" r:id="rId83"/>
    <p:sldId id="496" r:id="rId84"/>
    <p:sldId id="497" r:id="rId85"/>
    <p:sldId id="498" r:id="rId86"/>
    <p:sldId id="501" r:id="rId87"/>
    <p:sldId id="499" r:id="rId88"/>
    <p:sldId id="500" r:id="rId89"/>
    <p:sldId id="609" r:id="rId90"/>
    <p:sldId id="610" r:id="rId91"/>
    <p:sldId id="611" r:id="rId92"/>
    <p:sldId id="612" r:id="rId93"/>
    <p:sldId id="502" r:id="rId94"/>
    <p:sldId id="503" r:id="rId95"/>
    <p:sldId id="504" r:id="rId96"/>
    <p:sldId id="505" r:id="rId97"/>
    <p:sldId id="506" r:id="rId98"/>
    <p:sldId id="507" r:id="rId99"/>
    <p:sldId id="508" r:id="rId100"/>
    <p:sldId id="509" r:id="rId101"/>
    <p:sldId id="510" r:id="rId102"/>
    <p:sldId id="511" r:id="rId103"/>
    <p:sldId id="512" r:id="rId104"/>
    <p:sldId id="514" r:id="rId105"/>
    <p:sldId id="614" r:id="rId106"/>
    <p:sldId id="513" r:id="rId107"/>
    <p:sldId id="515" r:id="rId108"/>
    <p:sldId id="615" r:id="rId109"/>
    <p:sldId id="616" r:id="rId110"/>
    <p:sldId id="516" r:id="rId111"/>
    <p:sldId id="617" r:id="rId112"/>
    <p:sldId id="517" r:id="rId113"/>
    <p:sldId id="618" r:id="rId114"/>
    <p:sldId id="518" r:id="rId115"/>
    <p:sldId id="519" r:id="rId116"/>
    <p:sldId id="520" r:id="rId117"/>
    <p:sldId id="619" r:id="rId118"/>
    <p:sldId id="522" r:id="rId119"/>
    <p:sldId id="523" r:id="rId120"/>
    <p:sldId id="524" r:id="rId121"/>
    <p:sldId id="525" r:id="rId122"/>
    <p:sldId id="527" r:id="rId123"/>
    <p:sldId id="528" r:id="rId124"/>
    <p:sldId id="620" r:id="rId125"/>
    <p:sldId id="621" r:id="rId126"/>
    <p:sldId id="529" r:id="rId127"/>
    <p:sldId id="530" r:id="rId128"/>
    <p:sldId id="532" r:id="rId129"/>
    <p:sldId id="533" r:id="rId130"/>
    <p:sldId id="622" r:id="rId131"/>
    <p:sldId id="623" r:id="rId132"/>
    <p:sldId id="534" r:id="rId133"/>
    <p:sldId id="535" r:id="rId134"/>
    <p:sldId id="626" r:id="rId135"/>
    <p:sldId id="625" r:id="rId136"/>
    <p:sldId id="624" r:id="rId137"/>
    <p:sldId id="627" r:id="rId138"/>
    <p:sldId id="629" r:id="rId139"/>
    <p:sldId id="632" r:id="rId140"/>
    <p:sldId id="628" r:id="rId141"/>
    <p:sldId id="630" r:id="rId142"/>
    <p:sldId id="631" r:id="rId143"/>
    <p:sldId id="634" r:id="rId144"/>
    <p:sldId id="635" r:id="rId145"/>
    <p:sldId id="633" r:id="rId146"/>
    <p:sldId id="537" r:id="rId147"/>
    <p:sldId id="636" r:id="rId148"/>
    <p:sldId id="637" r:id="rId149"/>
    <p:sldId id="638" r:id="rId150"/>
    <p:sldId id="644" r:id="rId151"/>
    <p:sldId id="643" r:id="rId152"/>
    <p:sldId id="642" r:id="rId153"/>
    <p:sldId id="641" r:id="rId154"/>
    <p:sldId id="646" r:id="rId155"/>
    <p:sldId id="640" r:id="rId156"/>
    <p:sldId id="645" r:id="rId157"/>
    <p:sldId id="647" r:id="rId158"/>
    <p:sldId id="639" r:id="rId159"/>
    <p:sldId id="649" r:id="rId160"/>
    <p:sldId id="648" r:id="rId161"/>
    <p:sldId id="651" r:id="rId162"/>
    <p:sldId id="663" r:id="rId163"/>
    <p:sldId id="662" r:id="rId164"/>
    <p:sldId id="661" r:id="rId165"/>
    <p:sldId id="660" r:id="rId166"/>
    <p:sldId id="665" r:id="rId167"/>
    <p:sldId id="664" r:id="rId168"/>
    <p:sldId id="653" r:id="rId169"/>
    <p:sldId id="666" r:id="rId170"/>
    <p:sldId id="654" r:id="rId171"/>
    <p:sldId id="667" r:id="rId172"/>
    <p:sldId id="668" r:id="rId173"/>
    <p:sldId id="652" r:id="rId174"/>
    <p:sldId id="670" r:id="rId175"/>
    <p:sldId id="655" r:id="rId176"/>
    <p:sldId id="669" r:id="rId177"/>
    <p:sldId id="656" r:id="rId178"/>
    <p:sldId id="650" r:id="rId179"/>
    <p:sldId id="659" r:id="rId180"/>
    <p:sldId id="658" r:id="rId181"/>
    <p:sldId id="657" r:id="rId182"/>
    <p:sldId id="536" r:id="rId183"/>
    <p:sldId id="671" r:id="rId184"/>
    <p:sldId id="538" r:id="rId185"/>
    <p:sldId id="539" r:id="rId186"/>
    <p:sldId id="540" r:id="rId187"/>
    <p:sldId id="541" r:id="rId188"/>
    <p:sldId id="673" r:id="rId189"/>
    <p:sldId id="674" r:id="rId190"/>
    <p:sldId id="672" r:id="rId191"/>
    <p:sldId id="697" r:id="rId192"/>
    <p:sldId id="602" r:id="rId193"/>
    <p:sldId id="696" r:id="rId194"/>
    <p:sldId id="695" r:id="rId195"/>
    <p:sldId id="694" r:id="rId196"/>
    <p:sldId id="693" r:id="rId197"/>
    <p:sldId id="692" r:id="rId198"/>
    <p:sldId id="691" r:id="rId199"/>
    <p:sldId id="690" r:id="rId200"/>
    <p:sldId id="689" r:id="rId201"/>
    <p:sldId id="688" r:id="rId202"/>
    <p:sldId id="687" r:id="rId203"/>
    <p:sldId id="686" r:id="rId204"/>
    <p:sldId id="685" r:id="rId205"/>
    <p:sldId id="684" r:id="rId206"/>
    <p:sldId id="683" r:id="rId207"/>
    <p:sldId id="702" r:id="rId208"/>
    <p:sldId id="701" r:id="rId209"/>
    <p:sldId id="700" r:id="rId210"/>
    <p:sldId id="699" r:id="rId211"/>
    <p:sldId id="698" r:id="rId212"/>
    <p:sldId id="682" r:id="rId213"/>
    <p:sldId id="703" r:id="rId214"/>
    <p:sldId id="706" r:id="rId215"/>
    <p:sldId id="705" r:id="rId216"/>
    <p:sldId id="704" r:id="rId217"/>
    <p:sldId id="681" r:id="rId218"/>
    <p:sldId id="680" r:id="rId219"/>
    <p:sldId id="679" r:id="rId220"/>
    <p:sldId id="714" r:id="rId221"/>
    <p:sldId id="713" r:id="rId222"/>
    <p:sldId id="717" r:id="rId223"/>
    <p:sldId id="716" r:id="rId224"/>
    <p:sldId id="712" r:id="rId225"/>
    <p:sldId id="711" r:id="rId226"/>
    <p:sldId id="710" r:id="rId227"/>
    <p:sldId id="709" r:id="rId228"/>
    <p:sldId id="708" r:id="rId229"/>
    <p:sldId id="707" r:id="rId230"/>
    <p:sldId id="718" r:id="rId231"/>
    <p:sldId id="719" r:id="rId232"/>
    <p:sldId id="720" r:id="rId233"/>
    <p:sldId id="677" r:id="rId234"/>
    <p:sldId id="676" r:id="rId235"/>
    <p:sldId id="675" r:id="rId236"/>
    <p:sldId id="721" r:id="rId237"/>
    <p:sldId id="734" r:id="rId238"/>
    <p:sldId id="735" r:id="rId239"/>
    <p:sldId id="736" r:id="rId240"/>
    <p:sldId id="733" r:id="rId241"/>
    <p:sldId id="737" r:id="rId242"/>
    <p:sldId id="738" r:id="rId243"/>
    <p:sldId id="722" r:id="rId244"/>
    <p:sldId id="732" r:id="rId245"/>
    <p:sldId id="731" r:id="rId246"/>
    <p:sldId id="730" r:id="rId247"/>
    <p:sldId id="729" r:id="rId248"/>
    <p:sldId id="728" r:id="rId249"/>
    <p:sldId id="739" r:id="rId250"/>
    <p:sldId id="740" r:id="rId251"/>
    <p:sldId id="744" r:id="rId252"/>
    <p:sldId id="741" r:id="rId253"/>
    <p:sldId id="743" r:id="rId254"/>
    <p:sldId id="745" r:id="rId255"/>
    <p:sldId id="742" r:id="rId256"/>
    <p:sldId id="746" r:id="rId257"/>
    <p:sldId id="727" r:id="rId258"/>
    <p:sldId id="747" r:id="rId259"/>
    <p:sldId id="726" r:id="rId260"/>
    <p:sldId id="756" r:id="rId261"/>
    <p:sldId id="755" r:id="rId262"/>
    <p:sldId id="754" r:id="rId263"/>
    <p:sldId id="753" r:id="rId264"/>
    <p:sldId id="752" r:id="rId265"/>
    <p:sldId id="751" r:id="rId266"/>
    <p:sldId id="749" r:id="rId267"/>
    <p:sldId id="748" r:id="rId268"/>
    <p:sldId id="725" r:id="rId269"/>
    <p:sldId id="724" r:id="rId270"/>
    <p:sldId id="723" r:id="rId271"/>
    <p:sldId id="757" r:id="rId272"/>
    <p:sldId id="765" r:id="rId273"/>
    <p:sldId id="764" r:id="rId274"/>
    <p:sldId id="763" r:id="rId275"/>
    <p:sldId id="766" r:id="rId276"/>
    <p:sldId id="772" r:id="rId277"/>
    <p:sldId id="771" r:id="rId278"/>
    <p:sldId id="770" r:id="rId279"/>
    <p:sldId id="769" r:id="rId280"/>
    <p:sldId id="768" r:id="rId281"/>
    <p:sldId id="767" r:id="rId282"/>
    <p:sldId id="762" r:id="rId283"/>
    <p:sldId id="773" r:id="rId284"/>
    <p:sldId id="761" r:id="rId285"/>
    <p:sldId id="760" r:id="rId286"/>
    <p:sldId id="759" r:id="rId287"/>
    <p:sldId id="775" r:id="rId288"/>
    <p:sldId id="776" r:id="rId289"/>
    <p:sldId id="774" r:id="rId290"/>
    <p:sldId id="792" r:id="rId291"/>
    <p:sldId id="791" r:id="rId292"/>
    <p:sldId id="790" r:id="rId293"/>
    <p:sldId id="789" r:id="rId294"/>
    <p:sldId id="793" r:id="rId295"/>
    <p:sldId id="788" r:id="rId296"/>
    <p:sldId id="798" r:id="rId297"/>
    <p:sldId id="787" r:id="rId298"/>
    <p:sldId id="797" r:id="rId299"/>
    <p:sldId id="796" r:id="rId300"/>
    <p:sldId id="795" r:id="rId301"/>
    <p:sldId id="794" r:id="rId302"/>
    <p:sldId id="786" r:id="rId303"/>
    <p:sldId id="785" r:id="rId304"/>
    <p:sldId id="784" r:id="rId305"/>
    <p:sldId id="783" r:id="rId306"/>
    <p:sldId id="816" r:id="rId307"/>
    <p:sldId id="782" r:id="rId308"/>
    <p:sldId id="821" r:id="rId309"/>
    <p:sldId id="819" r:id="rId310"/>
    <p:sldId id="822" r:id="rId311"/>
    <p:sldId id="781" r:id="rId312"/>
    <p:sldId id="820" r:id="rId313"/>
    <p:sldId id="780" r:id="rId314"/>
    <p:sldId id="778" r:id="rId315"/>
    <p:sldId id="804" r:id="rId316"/>
    <p:sldId id="777" r:id="rId317"/>
    <p:sldId id="818" r:id="rId318"/>
    <p:sldId id="799" r:id="rId319"/>
    <p:sldId id="803" r:id="rId320"/>
    <p:sldId id="802" r:id="rId321"/>
    <p:sldId id="801" r:id="rId322"/>
    <p:sldId id="800" r:id="rId323"/>
    <p:sldId id="837" r:id="rId324"/>
    <p:sldId id="825" r:id="rId325"/>
    <p:sldId id="836" r:id="rId326"/>
    <p:sldId id="835" r:id="rId327"/>
    <p:sldId id="834" r:id="rId328"/>
    <p:sldId id="838" r:id="rId329"/>
    <p:sldId id="833" r:id="rId330"/>
    <p:sldId id="832" r:id="rId331"/>
    <p:sldId id="831" r:id="rId332"/>
    <p:sldId id="830" r:id="rId333"/>
    <p:sldId id="829" r:id="rId334"/>
    <p:sldId id="828" r:id="rId335"/>
    <p:sldId id="840" r:id="rId336"/>
    <p:sldId id="842" r:id="rId337"/>
    <p:sldId id="839" r:id="rId338"/>
    <p:sldId id="827" r:id="rId339"/>
    <p:sldId id="849" r:id="rId340"/>
    <p:sldId id="826" r:id="rId341"/>
    <p:sldId id="843" r:id="rId342"/>
    <p:sldId id="844" r:id="rId343"/>
    <p:sldId id="852" r:id="rId344"/>
    <p:sldId id="851" r:id="rId345"/>
    <p:sldId id="850" r:id="rId346"/>
    <p:sldId id="853" r:id="rId347"/>
    <p:sldId id="854" r:id="rId348"/>
    <p:sldId id="845" r:id="rId349"/>
    <p:sldId id="846" r:id="rId350"/>
    <p:sldId id="857" r:id="rId351"/>
    <p:sldId id="856" r:id="rId352"/>
    <p:sldId id="855" r:id="rId353"/>
    <p:sldId id="847" r:id="rId354"/>
    <p:sldId id="848" r:id="rId355"/>
    <p:sldId id="869" r:id="rId356"/>
    <p:sldId id="868" r:id="rId357"/>
    <p:sldId id="867" r:id="rId358"/>
    <p:sldId id="858" r:id="rId359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2/SxCjZUBi7mWHfbgeR2UQ==" hashData="48FxY6xKIspEq7J21AElaLJ+POkr3xdFOQg31VbuoYNrOceaD2WvJsDhYW/CCtFkptsirAZusBDNgizk1/e7+g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LEB ADISA SORETIRE" initials="CAS" lastIdx="1" clrIdx="0">
    <p:extLst>
      <p:ext uri="{19B8F6BF-5375-455C-9EA6-DF929625EA0E}">
        <p15:presenceInfo xmlns:p15="http://schemas.microsoft.com/office/powerpoint/2012/main" userId="dfa207d3103e30c6" providerId="Windows Live"/>
      </p:ext>
    </p:extLst>
  </p:cmAuthor>
  <p:cmAuthor id="2" name="coreskillsadm@gmail.com" initials="" lastIdx="3" clrIdx="1">
    <p:extLst>
      <p:ext uri="{19B8F6BF-5375-455C-9EA6-DF929625EA0E}">
        <p15:presenceInfo xmlns:p15="http://schemas.microsoft.com/office/powerpoint/2012/main" userId="25484622d02307c2" providerId="Windows Live"/>
      </p:ext>
    </p:extLst>
  </p:cmAuthor>
  <p:cmAuthor id="3" name="HP ELITEBOOK" initials="HE" lastIdx="3" clrIdx="2">
    <p:extLst>
      <p:ext uri="{19B8F6BF-5375-455C-9EA6-DF929625EA0E}">
        <p15:presenceInfo xmlns:p15="http://schemas.microsoft.com/office/powerpoint/2012/main" userId="HP ELITEBOO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E"/>
    <a:srgbClr val="4472C4"/>
    <a:srgbClr val="FE0000"/>
    <a:srgbClr val="F2F2F2"/>
    <a:srgbClr val="C6C6D0"/>
    <a:srgbClr val="5C73E6"/>
    <a:srgbClr val="6E6FF7"/>
    <a:srgbClr val="1C1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15" autoAdjust="0"/>
    <p:restoredTop sz="87109" autoAdjust="0"/>
  </p:normalViewPr>
  <p:slideViewPr>
    <p:cSldViewPr snapToGrid="0" snapToObjects="1">
      <p:cViewPr>
        <p:scale>
          <a:sx n="58" d="100"/>
          <a:sy n="58" d="100"/>
        </p:scale>
        <p:origin x="62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05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56" Type="http://schemas.openxmlformats.org/officeDocument/2006/relationships/slide" Target="slides/slide55.xml"/><Relationship Id="rId317" Type="http://schemas.openxmlformats.org/officeDocument/2006/relationships/slide" Target="slides/slide316.xml"/><Relationship Id="rId359" Type="http://schemas.openxmlformats.org/officeDocument/2006/relationships/slide" Target="slides/slide358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63" Type="http://schemas.openxmlformats.org/officeDocument/2006/relationships/slide" Target="slides/slide162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" Type="http://schemas.openxmlformats.org/officeDocument/2006/relationships/slide" Target="slides/slide24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328" Type="http://schemas.openxmlformats.org/officeDocument/2006/relationships/slide" Target="slides/slide327.xml"/><Relationship Id="rId132" Type="http://schemas.openxmlformats.org/officeDocument/2006/relationships/slide" Target="slides/slide131.xml"/><Relationship Id="rId174" Type="http://schemas.openxmlformats.org/officeDocument/2006/relationships/slide" Target="slides/slide173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commentAuthors" Target="commentAuthors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presProps" Target="presProps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viewProps" Target="viewProps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tableStyles" Target="tableStyles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184" Type="http://schemas.openxmlformats.org/officeDocument/2006/relationships/slide" Target="slides/slide183.xml"/><Relationship Id="rId251" Type="http://schemas.openxmlformats.org/officeDocument/2006/relationships/slide" Target="slides/slide250.xml"/><Relationship Id="rId46" Type="http://schemas.openxmlformats.org/officeDocument/2006/relationships/slide" Target="slides/slide45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3" Type="http://schemas.openxmlformats.org/officeDocument/2006/relationships/slide" Target="slides/slide152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2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2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2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2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2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2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2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2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2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2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2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2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_rels/notesSlide2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2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2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2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2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2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_rels/notesSlide2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8.xml"/><Relationship Id="rId1" Type="http://schemas.openxmlformats.org/officeDocument/2006/relationships/notesMaster" Target="../notesMasters/notesMaster1.xml"/></Relationships>
</file>

<file path=ppt/notesSlides/_rels/notesSlide2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2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0.xml"/><Relationship Id="rId1" Type="http://schemas.openxmlformats.org/officeDocument/2006/relationships/notesMaster" Target="../notesMasters/notesMaster1.xml"/></Relationships>
</file>

<file path=ppt/notesSlides/_rels/notesSlide2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2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2.xml"/><Relationship Id="rId1" Type="http://schemas.openxmlformats.org/officeDocument/2006/relationships/notesMaster" Target="../notesMasters/notesMaster1.xml"/></Relationships>
</file>

<file path=ppt/notesSlides/_rels/notesSlide2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3.xml"/><Relationship Id="rId1" Type="http://schemas.openxmlformats.org/officeDocument/2006/relationships/notesMaster" Target="../notesMasters/notesMaster1.xml"/></Relationships>
</file>

<file path=ppt/notesSlides/_rels/notesSlide2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4.xml"/><Relationship Id="rId1" Type="http://schemas.openxmlformats.org/officeDocument/2006/relationships/notesMaster" Target="../notesMasters/notesMaster1.xml"/></Relationships>
</file>

<file path=ppt/notesSlides/_rels/notesSlide2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5.xml"/><Relationship Id="rId1" Type="http://schemas.openxmlformats.org/officeDocument/2006/relationships/notesMaster" Target="../notesMasters/notesMaster1.xml"/></Relationships>
</file>

<file path=ppt/notesSlides/_rels/notesSlide2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6.xml"/><Relationship Id="rId1" Type="http://schemas.openxmlformats.org/officeDocument/2006/relationships/notesMaster" Target="../notesMasters/notesMaster1.xml"/></Relationships>
</file>

<file path=ppt/notesSlides/_rels/notesSlide2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7.xml"/><Relationship Id="rId1" Type="http://schemas.openxmlformats.org/officeDocument/2006/relationships/notesMaster" Target="../notesMasters/notesMaster1.xml"/></Relationships>
</file>

<file path=ppt/notesSlides/_rels/notesSlide2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8.xml"/><Relationship Id="rId1" Type="http://schemas.openxmlformats.org/officeDocument/2006/relationships/notesMaster" Target="../notesMasters/notesMaster1.xml"/></Relationships>
</file>

<file path=ppt/notesSlides/_rels/notesSlide2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9.xml"/><Relationship Id="rId1" Type="http://schemas.openxmlformats.org/officeDocument/2006/relationships/notesMaster" Target="../notesMasters/notesMaster1.xml"/></Relationships>
</file>

<file path=ppt/notesSlides/_rels/notesSlide2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0.xml"/><Relationship Id="rId1" Type="http://schemas.openxmlformats.org/officeDocument/2006/relationships/notesMaster" Target="../notesMasters/notesMaster1.xml"/></Relationships>
</file>

<file path=ppt/notesSlides/_rels/notesSlide2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1.xml"/><Relationship Id="rId1" Type="http://schemas.openxmlformats.org/officeDocument/2006/relationships/notesMaster" Target="../notesMasters/notesMaster1.xml"/></Relationships>
</file>

<file path=ppt/notesSlides/_rels/notesSlide2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2.xml"/><Relationship Id="rId1" Type="http://schemas.openxmlformats.org/officeDocument/2006/relationships/notesMaster" Target="../notesMasters/notesMaster1.xml"/></Relationships>
</file>

<file path=ppt/notesSlides/_rels/notesSlide2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3.xml"/><Relationship Id="rId1" Type="http://schemas.openxmlformats.org/officeDocument/2006/relationships/notesMaster" Target="../notesMasters/notesMaster1.xml"/></Relationships>
</file>

<file path=ppt/notesSlides/_rels/notesSlide2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4.xml"/><Relationship Id="rId1" Type="http://schemas.openxmlformats.org/officeDocument/2006/relationships/notesMaster" Target="../notesMasters/notesMaster1.xml"/></Relationships>
</file>

<file path=ppt/notesSlides/_rels/notesSlide2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5.xml"/><Relationship Id="rId1" Type="http://schemas.openxmlformats.org/officeDocument/2006/relationships/notesMaster" Target="../notesMasters/notesMaster1.xml"/></Relationships>
</file>

<file path=ppt/notesSlides/_rels/notesSlide2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6.xml"/><Relationship Id="rId1" Type="http://schemas.openxmlformats.org/officeDocument/2006/relationships/notesMaster" Target="../notesMasters/notesMaster1.xml"/></Relationships>
</file>

<file path=ppt/notesSlides/_rels/notesSlide2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7.xml"/><Relationship Id="rId1" Type="http://schemas.openxmlformats.org/officeDocument/2006/relationships/notesMaster" Target="../notesMasters/notesMaster1.xml"/></Relationships>
</file>

<file path=ppt/notesSlides/_rels/notesSlide2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8.xml"/><Relationship Id="rId1" Type="http://schemas.openxmlformats.org/officeDocument/2006/relationships/notesMaster" Target="../notesMasters/notesMaster1.xml"/></Relationships>
</file>

<file path=ppt/notesSlides/_rels/notesSlide2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9.xml"/><Relationship Id="rId1" Type="http://schemas.openxmlformats.org/officeDocument/2006/relationships/notesMaster" Target="../notesMasters/notesMaster1.xml"/></Relationships>
</file>

<file path=ppt/notesSlides/_rels/notesSlide2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0.xml"/><Relationship Id="rId1" Type="http://schemas.openxmlformats.org/officeDocument/2006/relationships/notesMaster" Target="../notesMasters/notesMaster1.xml"/></Relationships>
</file>

<file path=ppt/notesSlides/_rels/notesSlide2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1.xml"/><Relationship Id="rId1" Type="http://schemas.openxmlformats.org/officeDocument/2006/relationships/notesMaster" Target="../notesMasters/notesMaster1.xml"/></Relationships>
</file>

<file path=ppt/notesSlides/_rels/notesSlide2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2.xml"/><Relationship Id="rId1" Type="http://schemas.openxmlformats.org/officeDocument/2006/relationships/notesMaster" Target="../notesMasters/notesMaster1.xml"/></Relationships>
</file>

<file path=ppt/notesSlides/_rels/notesSlide2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3.xml"/><Relationship Id="rId1" Type="http://schemas.openxmlformats.org/officeDocument/2006/relationships/notesMaster" Target="../notesMasters/notesMaster1.xml"/></Relationships>
</file>

<file path=ppt/notesSlides/_rels/notesSlide2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4.xml"/><Relationship Id="rId1" Type="http://schemas.openxmlformats.org/officeDocument/2006/relationships/notesMaster" Target="../notesMasters/notesMaster1.xml"/></Relationships>
</file>

<file path=ppt/notesSlides/_rels/notesSlide2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5.xml"/><Relationship Id="rId1" Type="http://schemas.openxmlformats.org/officeDocument/2006/relationships/notesMaster" Target="../notesMasters/notesMaster1.xml"/></Relationships>
</file>

<file path=ppt/notesSlides/_rels/notesSlide2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6.xml"/><Relationship Id="rId1" Type="http://schemas.openxmlformats.org/officeDocument/2006/relationships/notesMaster" Target="../notesMasters/notesMaster1.xml"/></Relationships>
</file>

<file path=ppt/notesSlides/_rels/notesSlide2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7.xml"/><Relationship Id="rId1" Type="http://schemas.openxmlformats.org/officeDocument/2006/relationships/notesMaster" Target="../notesMasters/notesMaster1.xml"/></Relationships>
</file>

<file path=ppt/notesSlides/_rels/notesSlide2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8.xml"/><Relationship Id="rId1" Type="http://schemas.openxmlformats.org/officeDocument/2006/relationships/notesMaster" Target="../notesMasters/notesMaster1.xml"/></Relationships>
</file>

<file path=ppt/notesSlides/_rels/notesSlide2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9.xml"/><Relationship Id="rId1" Type="http://schemas.openxmlformats.org/officeDocument/2006/relationships/notesMaster" Target="../notesMasters/notesMaster1.xml"/></Relationships>
</file>

<file path=ppt/notesSlides/_rels/notesSlide2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0.xml"/><Relationship Id="rId1" Type="http://schemas.openxmlformats.org/officeDocument/2006/relationships/notesMaster" Target="../notesMasters/notesMaster1.xml"/></Relationships>
</file>

<file path=ppt/notesSlides/_rels/notesSlide2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1.xml"/><Relationship Id="rId1" Type="http://schemas.openxmlformats.org/officeDocument/2006/relationships/notesMaster" Target="../notesMasters/notesMaster1.xml"/></Relationships>
</file>

<file path=ppt/notesSlides/_rels/notesSlide2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2.xml"/><Relationship Id="rId1" Type="http://schemas.openxmlformats.org/officeDocument/2006/relationships/notesMaster" Target="../notesMasters/notesMaster1.xml"/></Relationships>
</file>

<file path=ppt/notesSlides/_rels/notesSlide2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3.xml"/><Relationship Id="rId1" Type="http://schemas.openxmlformats.org/officeDocument/2006/relationships/notesMaster" Target="../notesMasters/notesMaster1.xml"/></Relationships>
</file>

<file path=ppt/notesSlides/_rels/notesSlide2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4.xml"/><Relationship Id="rId1" Type="http://schemas.openxmlformats.org/officeDocument/2006/relationships/notesMaster" Target="../notesMasters/notesMaster1.xml"/></Relationships>
</file>

<file path=ppt/notesSlides/_rels/notesSlide2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5.xml"/><Relationship Id="rId1" Type="http://schemas.openxmlformats.org/officeDocument/2006/relationships/notesMaster" Target="../notesMasters/notesMaster1.xml"/></Relationships>
</file>

<file path=ppt/notesSlides/_rels/notesSlide2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6.xml"/><Relationship Id="rId1" Type="http://schemas.openxmlformats.org/officeDocument/2006/relationships/notesMaster" Target="../notesMasters/notesMaster1.xml"/></Relationships>
</file>

<file path=ppt/notesSlides/_rels/notesSlide2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7.xml"/><Relationship Id="rId1" Type="http://schemas.openxmlformats.org/officeDocument/2006/relationships/notesMaster" Target="../notesMasters/notesMaster1.xml"/></Relationships>
</file>

<file path=ppt/notesSlides/_rels/notesSlide2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8.xml"/><Relationship Id="rId1" Type="http://schemas.openxmlformats.org/officeDocument/2006/relationships/notesMaster" Target="../notesMasters/notesMaster1.xml"/></Relationships>
</file>

<file path=ppt/notesSlides/_rels/notesSlide2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9.xml"/><Relationship Id="rId1" Type="http://schemas.openxmlformats.org/officeDocument/2006/relationships/notesMaster" Target="../notesMasters/notesMaster1.xml"/></Relationships>
</file>

<file path=ppt/notesSlides/_rels/notesSlide2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0.xml"/><Relationship Id="rId1" Type="http://schemas.openxmlformats.org/officeDocument/2006/relationships/notesMaster" Target="../notesMasters/notesMaster1.xml"/></Relationships>
</file>

<file path=ppt/notesSlides/_rels/notesSlide2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1.xml"/><Relationship Id="rId1" Type="http://schemas.openxmlformats.org/officeDocument/2006/relationships/notesMaster" Target="../notesMasters/notesMaster1.xml"/></Relationships>
</file>

<file path=ppt/notesSlides/_rels/notesSlide2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2.xml"/><Relationship Id="rId1" Type="http://schemas.openxmlformats.org/officeDocument/2006/relationships/notesMaster" Target="../notesMasters/notesMaster1.xml"/></Relationships>
</file>

<file path=ppt/notesSlides/_rels/notesSlide2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3.xml"/><Relationship Id="rId1" Type="http://schemas.openxmlformats.org/officeDocument/2006/relationships/notesMaster" Target="../notesMasters/notesMaster1.xml"/></Relationships>
</file>

<file path=ppt/notesSlides/_rels/notesSlide2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4.xml"/><Relationship Id="rId1" Type="http://schemas.openxmlformats.org/officeDocument/2006/relationships/notesMaster" Target="../notesMasters/notesMaster1.xml"/></Relationships>
</file>

<file path=ppt/notesSlides/_rels/notesSlide2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5.xml"/><Relationship Id="rId1" Type="http://schemas.openxmlformats.org/officeDocument/2006/relationships/notesMaster" Target="../notesMasters/notesMaster1.xml"/></Relationships>
</file>

<file path=ppt/notesSlides/_rels/notesSlide2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6.xml"/><Relationship Id="rId1" Type="http://schemas.openxmlformats.org/officeDocument/2006/relationships/notesMaster" Target="../notesMasters/notesMaster1.xml"/></Relationships>
</file>

<file path=ppt/notesSlides/_rels/notesSlide2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7.xml"/><Relationship Id="rId1" Type="http://schemas.openxmlformats.org/officeDocument/2006/relationships/notesMaster" Target="../notesMasters/notesMaster1.xml"/></Relationships>
</file>

<file path=ppt/notesSlides/_rels/notesSlide2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8.xml"/><Relationship Id="rId1" Type="http://schemas.openxmlformats.org/officeDocument/2006/relationships/notesMaster" Target="../notesMasters/notesMaster1.xml"/></Relationships>
</file>

<file path=ppt/notesSlides/_rels/notesSlide2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9.xml"/><Relationship Id="rId1" Type="http://schemas.openxmlformats.org/officeDocument/2006/relationships/notesMaster" Target="../notesMasters/notesMaster1.xml"/></Relationships>
</file>

<file path=ppt/notesSlides/_rels/notesSlide2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0.xml"/><Relationship Id="rId1" Type="http://schemas.openxmlformats.org/officeDocument/2006/relationships/notesMaster" Target="../notesMasters/notesMaster1.xml"/></Relationships>
</file>

<file path=ppt/notesSlides/_rels/notesSlide2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1.xml"/><Relationship Id="rId1" Type="http://schemas.openxmlformats.org/officeDocument/2006/relationships/notesMaster" Target="../notesMasters/notesMaster1.xml"/></Relationships>
</file>

<file path=ppt/notesSlides/_rels/notesSlide2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2.xml"/><Relationship Id="rId1" Type="http://schemas.openxmlformats.org/officeDocument/2006/relationships/notesMaster" Target="../notesMasters/notesMaster1.xml"/></Relationships>
</file>

<file path=ppt/notesSlides/_rels/notesSlide2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3.xml"/><Relationship Id="rId1" Type="http://schemas.openxmlformats.org/officeDocument/2006/relationships/notesMaster" Target="../notesMasters/notesMaster1.xml"/></Relationships>
</file>

<file path=ppt/notesSlides/_rels/notesSlide2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4.xml"/><Relationship Id="rId1" Type="http://schemas.openxmlformats.org/officeDocument/2006/relationships/notesMaster" Target="../notesMasters/notesMaster1.xml"/></Relationships>
</file>

<file path=ppt/notesSlides/_rels/notesSlide2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5.xml"/><Relationship Id="rId1" Type="http://schemas.openxmlformats.org/officeDocument/2006/relationships/notesMaster" Target="../notesMasters/notesMaster1.xml"/></Relationships>
</file>

<file path=ppt/notesSlides/_rels/notesSlide2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6.xml"/><Relationship Id="rId1" Type="http://schemas.openxmlformats.org/officeDocument/2006/relationships/notesMaster" Target="../notesMasters/notesMaster1.xml"/></Relationships>
</file>

<file path=ppt/notesSlides/_rels/notesSlide2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7.xml"/><Relationship Id="rId1" Type="http://schemas.openxmlformats.org/officeDocument/2006/relationships/notesMaster" Target="../notesMasters/notesMaster1.xml"/></Relationships>
</file>

<file path=ppt/notesSlides/_rels/notesSlide2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8.xml"/><Relationship Id="rId1" Type="http://schemas.openxmlformats.org/officeDocument/2006/relationships/notesMaster" Target="../notesMasters/notesMaster1.xml"/></Relationships>
</file>

<file path=ppt/notesSlides/_rels/notesSlide2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9.xml"/><Relationship Id="rId1" Type="http://schemas.openxmlformats.org/officeDocument/2006/relationships/notesMaster" Target="../notesMasters/notesMaster1.xml"/></Relationships>
</file>

<file path=ppt/notesSlides/_rels/notesSlide2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0.xml"/><Relationship Id="rId1" Type="http://schemas.openxmlformats.org/officeDocument/2006/relationships/notesMaster" Target="../notesMasters/notesMaster1.xml"/></Relationships>
</file>

<file path=ppt/notesSlides/_rels/notesSlide2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1.xml"/><Relationship Id="rId1" Type="http://schemas.openxmlformats.org/officeDocument/2006/relationships/notesMaster" Target="../notesMasters/notesMaster1.xml"/></Relationships>
</file>

<file path=ppt/notesSlides/_rels/notesSlide2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2.xml"/><Relationship Id="rId1" Type="http://schemas.openxmlformats.org/officeDocument/2006/relationships/notesMaster" Target="../notesMasters/notesMaster1.xml"/></Relationships>
</file>

<file path=ppt/notesSlides/_rels/notesSlide2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3.xml"/><Relationship Id="rId1" Type="http://schemas.openxmlformats.org/officeDocument/2006/relationships/notesMaster" Target="../notesMasters/notesMaster1.xml"/></Relationships>
</file>

<file path=ppt/notesSlides/_rels/notesSlide2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4.xml"/><Relationship Id="rId1" Type="http://schemas.openxmlformats.org/officeDocument/2006/relationships/notesMaster" Target="../notesMasters/notesMaster1.xml"/></Relationships>
</file>

<file path=ppt/notesSlides/_rels/notesSlide2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5.xml"/><Relationship Id="rId1" Type="http://schemas.openxmlformats.org/officeDocument/2006/relationships/notesMaster" Target="../notesMasters/notesMaster1.xml"/></Relationships>
</file>

<file path=ppt/notesSlides/_rels/notesSlide2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6.xml"/><Relationship Id="rId1" Type="http://schemas.openxmlformats.org/officeDocument/2006/relationships/notesMaster" Target="../notesMasters/notesMaster1.xml"/></Relationships>
</file>

<file path=ppt/notesSlides/_rels/notesSlide2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7.xml"/><Relationship Id="rId1" Type="http://schemas.openxmlformats.org/officeDocument/2006/relationships/notesMaster" Target="../notesMasters/notesMaster1.xml"/></Relationships>
</file>

<file path=ppt/notesSlides/_rels/notesSlide2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8.xml"/><Relationship Id="rId1" Type="http://schemas.openxmlformats.org/officeDocument/2006/relationships/notesMaster" Target="../notesMasters/notesMaster1.xml"/></Relationships>
</file>

<file path=ppt/notesSlides/_rels/notesSlide2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9.xml"/><Relationship Id="rId1" Type="http://schemas.openxmlformats.org/officeDocument/2006/relationships/notesMaster" Target="../notesMasters/notesMaster1.xml"/></Relationships>
</file>

<file path=ppt/notesSlides/_rels/notesSlide2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0.xml"/><Relationship Id="rId1" Type="http://schemas.openxmlformats.org/officeDocument/2006/relationships/notesMaster" Target="../notesMasters/notesMaster1.xml"/></Relationships>
</file>

<file path=ppt/notesSlides/_rels/notesSlide2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1.xml"/><Relationship Id="rId1" Type="http://schemas.openxmlformats.org/officeDocument/2006/relationships/notesMaster" Target="../notesMasters/notesMaster1.xml"/></Relationships>
</file>

<file path=ppt/notesSlides/_rels/notesSlide2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2.xml"/><Relationship Id="rId1" Type="http://schemas.openxmlformats.org/officeDocument/2006/relationships/notesMaster" Target="../notesMasters/notesMaster1.xml"/></Relationships>
</file>

<file path=ppt/notesSlides/_rels/notesSlide2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3.xml"/><Relationship Id="rId1" Type="http://schemas.openxmlformats.org/officeDocument/2006/relationships/notesMaster" Target="../notesMasters/notesMaster1.xml"/></Relationships>
</file>

<file path=ppt/notesSlides/_rels/notesSlide2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4.xml"/><Relationship Id="rId1" Type="http://schemas.openxmlformats.org/officeDocument/2006/relationships/notesMaster" Target="../notesMasters/notesMaster1.xml"/></Relationships>
</file>

<file path=ppt/notesSlides/_rels/notesSlide2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5.xml"/><Relationship Id="rId1" Type="http://schemas.openxmlformats.org/officeDocument/2006/relationships/notesMaster" Target="../notesMasters/notesMaster1.xml"/></Relationships>
</file>

<file path=ppt/notesSlides/_rels/notesSlide2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6.xml"/><Relationship Id="rId1" Type="http://schemas.openxmlformats.org/officeDocument/2006/relationships/notesMaster" Target="../notesMasters/notesMaster1.xml"/></Relationships>
</file>

<file path=ppt/notesSlides/_rels/notesSlide2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7.xml"/><Relationship Id="rId1" Type="http://schemas.openxmlformats.org/officeDocument/2006/relationships/notesMaster" Target="../notesMasters/notesMaster1.xml"/></Relationships>
</file>

<file path=ppt/notesSlides/_rels/notesSlide2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8.xml"/><Relationship Id="rId1" Type="http://schemas.openxmlformats.org/officeDocument/2006/relationships/notesMaster" Target="../notesMasters/notesMaster1.xml"/></Relationships>
</file>

<file path=ppt/notesSlides/_rels/notesSlide2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9.xml"/><Relationship Id="rId1" Type="http://schemas.openxmlformats.org/officeDocument/2006/relationships/notesMaster" Target="../notesMasters/notesMaster1.xml"/></Relationships>
</file>

<file path=ppt/notesSlides/_rels/notesSlide3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0.xml"/><Relationship Id="rId1" Type="http://schemas.openxmlformats.org/officeDocument/2006/relationships/notesMaster" Target="../notesMasters/notesMaster1.xml"/></Relationships>
</file>

<file path=ppt/notesSlides/_rels/notesSlide3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1.xml"/><Relationship Id="rId1" Type="http://schemas.openxmlformats.org/officeDocument/2006/relationships/notesMaster" Target="../notesMasters/notesMaster1.xml"/></Relationships>
</file>

<file path=ppt/notesSlides/_rels/notesSlide3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2.xml"/><Relationship Id="rId1" Type="http://schemas.openxmlformats.org/officeDocument/2006/relationships/notesMaster" Target="../notesMasters/notesMaster1.xml"/></Relationships>
</file>

<file path=ppt/notesSlides/_rels/notesSlide3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3.xml"/><Relationship Id="rId1" Type="http://schemas.openxmlformats.org/officeDocument/2006/relationships/notesMaster" Target="../notesMasters/notesMaster1.xml"/></Relationships>
</file>

<file path=ppt/notesSlides/_rels/notesSlide3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4.xml"/><Relationship Id="rId1" Type="http://schemas.openxmlformats.org/officeDocument/2006/relationships/notesMaster" Target="../notesMasters/notesMaster1.xml"/></Relationships>
</file>

<file path=ppt/notesSlides/_rels/notesSlide3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5.xml"/><Relationship Id="rId1" Type="http://schemas.openxmlformats.org/officeDocument/2006/relationships/notesMaster" Target="../notesMasters/notesMaster1.xml"/></Relationships>
</file>

<file path=ppt/notesSlides/_rels/notesSlide3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6.xml"/><Relationship Id="rId1" Type="http://schemas.openxmlformats.org/officeDocument/2006/relationships/notesMaster" Target="../notesMasters/notesMaster1.xml"/></Relationships>
</file>

<file path=ppt/notesSlides/_rels/notesSlide3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7.xml"/><Relationship Id="rId1" Type="http://schemas.openxmlformats.org/officeDocument/2006/relationships/notesMaster" Target="../notesMasters/notesMaster1.xml"/></Relationships>
</file>

<file path=ppt/notesSlides/_rels/notesSlide3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8.xml"/><Relationship Id="rId1" Type="http://schemas.openxmlformats.org/officeDocument/2006/relationships/notesMaster" Target="../notesMasters/notesMaster1.xml"/></Relationships>
</file>

<file path=ppt/notesSlides/_rels/notesSlide3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9.xml"/><Relationship Id="rId1" Type="http://schemas.openxmlformats.org/officeDocument/2006/relationships/notesMaster" Target="../notesMasters/notesMaster1.xml"/></Relationships>
</file>

<file path=ppt/notesSlides/_rels/notesSlide3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0.xml"/><Relationship Id="rId1" Type="http://schemas.openxmlformats.org/officeDocument/2006/relationships/notesMaster" Target="../notesMasters/notesMaster1.xml"/></Relationships>
</file>

<file path=ppt/notesSlides/_rels/notesSlide3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1.xml"/><Relationship Id="rId1" Type="http://schemas.openxmlformats.org/officeDocument/2006/relationships/notesMaster" Target="../notesMasters/notesMaster1.xml"/></Relationships>
</file>

<file path=ppt/notesSlides/_rels/notesSlide3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2.xml"/><Relationship Id="rId1" Type="http://schemas.openxmlformats.org/officeDocument/2006/relationships/notesMaster" Target="../notesMasters/notesMaster1.xml"/></Relationships>
</file>

<file path=ppt/notesSlides/_rels/notesSlide3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3.xml"/><Relationship Id="rId1" Type="http://schemas.openxmlformats.org/officeDocument/2006/relationships/notesMaster" Target="../notesMasters/notesMaster1.xml"/></Relationships>
</file>

<file path=ppt/notesSlides/_rels/notesSlide3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4.xml"/><Relationship Id="rId1" Type="http://schemas.openxmlformats.org/officeDocument/2006/relationships/notesMaster" Target="../notesMasters/notesMaster1.xml"/></Relationships>
</file>

<file path=ppt/notesSlides/_rels/notesSlide3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5.xml"/><Relationship Id="rId1" Type="http://schemas.openxmlformats.org/officeDocument/2006/relationships/notesMaster" Target="../notesMasters/notesMaster1.xml"/></Relationships>
</file>

<file path=ppt/notesSlides/_rels/notesSlide3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6.xml"/><Relationship Id="rId1" Type="http://schemas.openxmlformats.org/officeDocument/2006/relationships/notesMaster" Target="../notesMasters/notesMaster1.xml"/></Relationships>
</file>

<file path=ppt/notesSlides/_rels/notesSlide3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7.xml"/><Relationship Id="rId1" Type="http://schemas.openxmlformats.org/officeDocument/2006/relationships/notesMaster" Target="../notesMasters/notesMaster1.xml"/></Relationships>
</file>

<file path=ppt/notesSlides/_rels/notesSlide3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8.xml"/><Relationship Id="rId1" Type="http://schemas.openxmlformats.org/officeDocument/2006/relationships/notesMaster" Target="../notesMasters/notesMaster1.xml"/></Relationships>
</file>

<file path=ppt/notesSlides/_rels/notesSlide3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9.xml"/><Relationship Id="rId1" Type="http://schemas.openxmlformats.org/officeDocument/2006/relationships/notesMaster" Target="../notesMasters/notesMaster1.xml"/></Relationships>
</file>

<file path=ppt/notesSlides/_rels/notesSlide3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0.xml"/><Relationship Id="rId1" Type="http://schemas.openxmlformats.org/officeDocument/2006/relationships/notesMaster" Target="../notesMasters/notesMaster1.xml"/></Relationships>
</file>

<file path=ppt/notesSlides/_rels/notesSlide3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1.xml"/><Relationship Id="rId1" Type="http://schemas.openxmlformats.org/officeDocument/2006/relationships/notesMaster" Target="../notesMasters/notesMaster1.xml"/></Relationships>
</file>

<file path=ppt/notesSlides/_rels/notesSlide3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2.xml"/><Relationship Id="rId1" Type="http://schemas.openxmlformats.org/officeDocument/2006/relationships/notesMaster" Target="../notesMasters/notesMaster1.xml"/></Relationships>
</file>

<file path=ppt/notesSlides/_rels/notesSlide3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3.xml"/><Relationship Id="rId1" Type="http://schemas.openxmlformats.org/officeDocument/2006/relationships/notesMaster" Target="../notesMasters/notesMaster1.xml"/></Relationships>
</file>

<file path=ppt/notesSlides/_rels/notesSlide3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4.xml"/><Relationship Id="rId1" Type="http://schemas.openxmlformats.org/officeDocument/2006/relationships/notesMaster" Target="../notesMasters/notesMaster1.xml"/></Relationships>
</file>

<file path=ppt/notesSlides/_rels/notesSlide3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5.xml"/><Relationship Id="rId1" Type="http://schemas.openxmlformats.org/officeDocument/2006/relationships/notesMaster" Target="../notesMasters/notesMaster1.xml"/></Relationships>
</file>

<file path=ppt/notesSlides/_rels/notesSlide3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6.xml"/><Relationship Id="rId1" Type="http://schemas.openxmlformats.org/officeDocument/2006/relationships/notesMaster" Target="../notesMasters/notesMaster1.xml"/></Relationships>
</file>

<file path=ppt/notesSlides/_rels/notesSlide3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7.xml"/><Relationship Id="rId1" Type="http://schemas.openxmlformats.org/officeDocument/2006/relationships/notesMaster" Target="../notesMasters/notesMaster1.xml"/></Relationships>
</file>

<file path=ppt/notesSlides/_rels/notesSlide3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8.xml"/><Relationship Id="rId1" Type="http://schemas.openxmlformats.org/officeDocument/2006/relationships/notesMaster" Target="../notesMasters/notesMaster1.xml"/></Relationships>
</file>

<file path=ppt/notesSlides/_rels/notesSlide3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9.xml"/><Relationship Id="rId1" Type="http://schemas.openxmlformats.org/officeDocument/2006/relationships/notesMaster" Target="../notesMasters/notesMaster1.xml"/></Relationships>
</file>

<file path=ppt/notesSlides/_rels/notesSlide3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0.xml"/><Relationship Id="rId1" Type="http://schemas.openxmlformats.org/officeDocument/2006/relationships/notesMaster" Target="../notesMasters/notesMaster1.xml"/></Relationships>
</file>

<file path=ppt/notesSlides/_rels/notesSlide3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1.xml"/><Relationship Id="rId1" Type="http://schemas.openxmlformats.org/officeDocument/2006/relationships/notesMaster" Target="../notesMasters/notesMaster1.xml"/></Relationships>
</file>

<file path=ppt/notesSlides/_rels/notesSlide3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2.xml"/><Relationship Id="rId1" Type="http://schemas.openxmlformats.org/officeDocument/2006/relationships/notesMaster" Target="../notesMasters/notesMaster1.xml"/></Relationships>
</file>

<file path=ppt/notesSlides/_rels/notesSlide3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3.xml"/><Relationship Id="rId1" Type="http://schemas.openxmlformats.org/officeDocument/2006/relationships/notesMaster" Target="../notesMasters/notesMaster1.xml"/></Relationships>
</file>

<file path=ppt/notesSlides/_rels/notesSlide3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4.xml"/><Relationship Id="rId1" Type="http://schemas.openxmlformats.org/officeDocument/2006/relationships/notesMaster" Target="../notesMasters/notesMaster1.xml"/></Relationships>
</file>

<file path=ppt/notesSlides/_rels/notesSlide3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5.xml"/><Relationship Id="rId1" Type="http://schemas.openxmlformats.org/officeDocument/2006/relationships/notesMaster" Target="../notesMasters/notesMaster1.xml"/></Relationships>
</file>

<file path=ppt/notesSlides/_rels/notesSlide3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6.xml"/><Relationship Id="rId1" Type="http://schemas.openxmlformats.org/officeDocument/2006/relationships/notesMaster" Target="../notesMasters/notesMaster1.xml"/></Relationships>
</file>

<file path=ppt/notesSlides/_rels/notesSlide3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7.xml"/><Relationship Id="rId1" Type="http://schemas.openxmlformats.org/officeDocument/2006/relationships/notesMaster" Target="../notesMasters/notesMaster1.xml"/></Relationships>
</file>

<file path=ppt/notesSlides/_rels/notesSlide3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8.xml"/><Relationship Id="rId1" Type="http://schemas.openxmlformats.org/officeDocument/2006/relationships/notesMaster" Target="../notesMasters/notesMaster1.xml"/></Relationships>
</file>

<file path=ppt/notesSlides/_rels/notesSlide3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9.xml"/><Relationship Id="rId1" Type="http://schemas.openxmlformats.org/officeDocument/2006/relationships/notesMaster" Target="../notesMasters/notesMaster1.xml"/></Relationships>
</file>

<file path=ppt/notesSlides/_rels/notesSlide3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0.xml"/><Relationship Id="rId1" Type="http://schemas.openxmlformats.org/officeDocument/2006/relationships/notesMaster" Target="../notesMasters/notesMaster1.xml"/></Relationships>
</file>

<file path=ppt/notesSlides/_rels/notesSlide3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1.xml"/><Relationship Id="rId1" Type="http://schemas.openxmlformats.org/officeDocument/2006/relationships/notesMaster" Target="../notesMasters/notesMaster1.xml"/></Relationships>
</file>

<file path=ppt/notesSlides/_rels/notesSlide3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2.xml"/><Relationship Id="rId1" Type="http://schemas.openxmlformats.org/officeDocument/2006/relationships/notesMaster" Target="../notesMasters/notesMaster1.xml"/></Relationships>
</file>

<file path=ppt/notesSlides/_rels/notesSlide3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3.xml"/><Relationship Id="rId1" Type="http://schemas.openxmlformats.org/officeDocument/2006/relationships/notesMaster" Target="../notesMasters/notesMaster1.xml"/></Relationships>
</file>

<file path=ppt/notesSlides/_rels/notesSlide3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4.xml"/><Relationship Id="rId1" Type="http://schemas.openxmlformats.org/officeDocument/2006/relationships/notesMaster" Target="../notesMasters/notesMaster1.xml"/></Relationships>
</file>

<file path=ppt/notesSlides/_rels/notesSlide3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5.xml"/><Relationship Id="rId1" Type="http://schemas.openxmlformats.org/officeDocument/2006/relationships/notesMaster" Target="../notesMasters/notesMaster1.xml"/></Relationships>
</file>

<file path=ppt/notesSlides/_rels/notesSlide3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6.xml"/><Relationship Id="rId1" Type="http://schemas.openxmlformats.org/officeDocument/2006/relationships/notesMaster" Target="../notesMasters/notesMaster1.xml"/></Relationships>
</file>

<file path=ppt/notesSlides/_rels/notesSlide3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7.xml"/><Relationship Id="rId1" Type="http://schemas.openxmlformats.org/officeDocument/2006/relationships/notesMaster" Target="../notesMasters/notesMaster1.xml"/></Relationships>
</file>

<file path=ppt/notesSlides/_rels/notesSlide3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8.xml"/><Relationship Id="rId1" Type="http://schemas.openxmlformats.org/officeDocument/2006/relationships/notesMaster" Target="../notesMasters/notesMaster1.xml"/></Relationships>
</file>

<file path=ppt/notesSlides/_rels/notesSlide3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9.xml"/><Relationship Id="rId1" Type="http://schemas.openxmlformats.org/officeDocument/2006/relationships/notesMaster" Target="../notesMasters/notesMaster1.xml"/></Relationships>
</file>

<file path=ppt/notesSlides/_rels/notesSlide3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0.xml"/><Relationship Id="rId1" Type="http://schemas.openxmlformats.org/officeDocument/2006/relationships/notesMaster" Target="../notesMasters/notesMaster1.xml"/></Relationships>
</file>

<file path=ppt/notesSlides/_rels/notesSlide3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1.xml"/><Relationship Id="rId1" Type="http://schemas.openxmlformats.org/officeDocument/2006/relationships/notesMaster" Target="../notesMasters/notesMaster1.xml"/></Relationships>
</file>

<file path=ppt/notesSlides/_rels/notesSlide3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2.xml"/><Relationship Id="rId1" Type="http://schemas.openxmlformats.org/officeDocument/2006/relationships/notesMaster" Target="../notesMasters/notesMaster1.xml"/></Relationships>
</file>

<file path=ppt/notesSlides/_rels/notesSlide3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3.xml"/><Relationship Id="rId1" Type="http://schemas.openxmlformats.org/officeDocument/2006/relationships/notesMaster" Target="../notesMasters/notesMaster1.xml"/></Relationships>
</file>

<file path=ppt/notesSlides/_rels/notesSlide3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4.xml"/><Relationship Id="rId1" Type="http://schemas.openxmlformats.org/officeDocument/2006/relationships/notesMaster" Target="../notesMasters/notesMaster1.xml"/></Relationships>
</file>

<file path=ppt/notesSlides/_rels/notesSlide3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5.xml"/><Relationship Id="rId1" Type="http://schemas.openxmlformats.org/officeDocument/2006/relationships/notesMaster" Target="../notesMasters/notesMaster1.xml"/></Relationships>
</file>

<file path=ppt/notesSlides/_rels/notesSlide3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6.xml"/><Relationship Id="rId1" Type="http://schemas.openxmlformats.org/officeDocument/2006/relationships/notesMaster" Target="../notesMasters/notesMaster1.xml"/></Relationships>
</file>

<file path=ppt/notesSlides/_rels/notesSlide3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7.xml"/><Relationship Id="rId1" Type="http://schemas.openxmlformats.org/officeDocument/2006/relationships/notesMaster" Target="../notesMasters/notesMaster1.xml"/></Relationships>
</file>

<file path=ppt/notesSlides/_rels/notesSlide3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74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90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F5622-E86A-3561-65F4-4DA52A709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8F2CE6-0D0B-B1DE-ADF2-30AE88B0B1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04F993-C08B-9274-C13E-0459946F4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A87DF-C525-EF74-8F07-23D2EFEE4E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80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C3523-FA4F-3CDE-6AB7-A126178C2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8FA490-784A-1D78-C452-46FE2C498B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232E96-B740-4922-1C62-A3BB2FAA42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AE8E7F-1557-42E9-AB58-BDD16FB880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285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876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409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EF52C-5DAC-F8BE-A423-F7704F0F2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EB6496-EAAD-AB94-B8AE-66B6AFF73B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7107CE-55CD-26ED-9B03-90CE738B61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2B673-3C58-B86E-17A4-A09F229547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2038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840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291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018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354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7014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2871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059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0073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645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6633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7171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093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076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0804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7088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0576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0266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7370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550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0096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9729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8061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7302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2620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7265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5528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4427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7574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2831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78012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8323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2792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51072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2371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83357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0710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42139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8657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02064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93717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2137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79071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26DD7-63FF-CDB2-B8A4-292C5931A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2A9C25-17DA-241F-CDC0-A032DCF3AA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8F0157-59F0-B518-B51C-593B9A4B94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723C4-916D-950B-12A5-B4DF3A3F38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69122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94162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27369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687DC-BCBE-2028-9BD3-728BAC2BD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3E0DF7-29BC-13A6-C095-255A91F364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4FD351-1738-08E0-C855-932E5C6C0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24D10-D91A-A7BC-05B3-BD9580677A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36197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61991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2202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E5055-6716-1468-9747-5BC0CDA4A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AB11E3-E869-6DC7-582B-6C69BEF9B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E03752-D96E-8138-7D8A-296B43B6BB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41EDC-9F66-BBE8-3CB1-BC4D94CF03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4244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67326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45287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05165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31168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59266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12526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32535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49558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98583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49337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8035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33129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77753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18673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89520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86232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44308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05999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40214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79875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93364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85332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9081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76320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01899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16980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09405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16372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07000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24186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4900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183664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1BFA6-24E0-3946-BEED-641D44A56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A45F7E-6454-B7F4-7C44-A4E24D8A42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1DA841-69C3-7C5F-0561-4D5FA49335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7D849D-BBED-EAF9-C6A4-6C8FD86005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33186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DBBC0-2453-910A-C4B6-3736ACC6C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911CF0-94D0-C519-31FE-5B35DA8B3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E30BC0-857F-1D37-7F47-E7650E46FA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8253F9-6A19-160E-20DE-3B5F4A2703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07392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F8694-542B-7679-E647-46B3E62D7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FBDBD8-C3B1-0185-8FBE-D2499F4E03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032AF0-5F7C-5CAA-5CB2-BA748CABE9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DF80B5-5719-366C-3C9C-16F3765C24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26357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A0E70-4553-3954-CBA2-541AC31BC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0E8A45-BB41-90C0-4EF7-DB39764031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52E0F2-C06D-6801-60B6-105A2F3E8C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33269-B3BA-8D75-77FE-55A36409A3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74703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412426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338789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46585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086748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37116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21470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58348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1268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289388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080918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716598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187300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D7C5E-9C6A-9604-4C46-5444B432D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54051F-14F4-0394-02A0-15C18D45D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0D0263-0D96-FA59-1B58-319DA348D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220006-29FE-EC67-E303-19708DA161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431469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967984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650155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8ED2C-C44B-D2E5-9EBA-B491F8715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6D9587-4E94-E472-4184-51CB89654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487BE2-4855-7DD1-3C0B-28E7155660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5AE67C-1006-9452-FCF6-3413B64BDA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91641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E1E72-9123-3609-E632-BCC56542F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CCD290-B03E-BD10-2D75-9801D7F7F5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E83069-21D3-79D8-80E2-D42B711EB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F5078-12DD-A12C-679E-48C4C1174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838265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206840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ECA84-AE40-7A56-0503-896DDA075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9E21E8-FE02-A0D8-8E61-625F5B7F58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FAFB76-9DC8-C1CB-4A6E-748E5C3974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3B45F-BCB1-0011-50E6-91FE5B59F9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739569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836004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D57B7-8D07-8EFC-6A0B-5C66AE9F8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359C46-8DAD-C0F5-3A06-3C479FA562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6D2F0A-86E9-7129-1DA5-B9B3DEE6E0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329A2-C02F-6699-53C3-4882B565F6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081532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12078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992003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051267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1CBB0-32FD-8ADA-CECA-8573A6ADA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A4DC24-632E-AC60-0A33-BB05EB2858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9732FE-D4C8-9CB5-E343-C9961193F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6E547-261C-885F-C9F2-FE5D7F4A6A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965647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89082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60620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560089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979412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904220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105971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04ECA-087F-3424-E39D-0B9A3F89E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DA1A93-B526-923E-939E-11D1DEFE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CE8AEE-8FC0-5294-3037-9280B34D4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E9BCE-4448-C636-9131-2603B36867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977105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E2DD0-FDEB-A81A-34EE-C5EA9D0CD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967895-4CF4-EFD5-77A6-FDCE35384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C147DE-68C9-E619-AB34-FE4637CA02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838E0-3AFC-14BC-4246-D383E0C4DB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963022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376670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025976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544516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928335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99D07-02EE-5F2F-1709-BA4DDE8E6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7C5FC5-61FF-270C-2267-9305DC181F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5B2DA8-D216-FADE-3324-5A1FD1819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6EDB0E-EDD4-8095-3C6E-2389436007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956158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6D288-6F07-238F-C00D-0EE976AEC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CECEF5-B342-15A2-4BEE-F390AC051E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B7AD67-0764-CA83-CC1A-A533A602D4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3C7C8-E4B0-C382-7D65-1EF7BB931F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295540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162856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930893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C31BC-8021-9759-9250-31DDDDDC5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ED969A-1437-A44B-8AD3-601246281A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1B5EDE-7D2B-A271-F9EA-7B5BA74E63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1CF6C-F29C-3D42-C29B-BD1DDA2EAE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883638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3BE10-3995-1566-E3AC-D2403894A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D739E7-51C0-47CD-0E74-0766C60F6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444F4F-98D6-42A2-4C6F-D8E6814E0C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E490F-5DA7-47B7-60BF-4EE9BD5321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331678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01313-0F38-D6CA-5FB3-46D0178E1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BE11AD-C77B-C7B7-ADFF-C232C8284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835191-3568-BD2E-E5A7-315EE7C0D3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C9182C-89C8-34CF-97FC-0C18570810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52135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43DD3-7328-5D12-5523-5BC9DB372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85C590-84EA-6D9D-CFF8-2DC0BF68E0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95DF0B-FE92-EF4D-D960-2CD603521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50EBBF-7E6C-96B7-6617-420D645470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2508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5A32A-C53E-CC92-1DE9-007255FDD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6510D3-3FE9-2636-8798-7ED6BECD2B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E1B6F2-715B-D059-2A86-7BD8D2C788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77867-8873-D2C5-A162-047BBA93EE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999352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05494-4BB8-C51C-DC71-6486DA3DB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6594E0-A361-595D-9B24-5A572BE7EB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F03574-AE97-C96B-B3B0-F0190EF5A5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F2D33-1D77-5CFF-A068-EE7996398E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310564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5FD47-BDF1-6917-0259-C97ABAC07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AD8861-0EF4-654F-34C8-09E8327E7D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8DADC8-7C2F-CEC3-6149-6DFABE117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DCBE3C-E771-6F37-485F-3B7393FDDD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155320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207BF-D606-D4EA-07F1-69F7D5547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353CD8-1E8F-53F5-02F7-3BBD8AB08A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2B4E56-BA93-6A7C-364C-D563DEB32F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13C157-6F69-EB96-AED0-7B840CDEAA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168795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15507-117F-0A4B-D528-B662F3C2F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84CC61-E053-77C7-F206-BB984C694B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8C91C3-2778-7BCB-91C0-6B94849702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2DD56-59F2-216F-A835-34DA615E6B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375868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96A07-5A6E-0F8D-AFF6-12A1678B6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2818E6-5808-12CA-06C6-E1A1EBBC4B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C8487B-FA31-4184-B8E1-447B2D7604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BAE96D-D751-E135-4B50-335FDC436B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083027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5CD5A-9245-3EEF-3134-74F1D6BE1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2372DF-67B3-8712-834B-4C8C0BD915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CB42B4-422F-9FEE-0DDD-30EC8AA1B0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1B0C23-1070-5C44-26E3-D06D36F8CB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224827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7292B-FB5F-12CB-2141-D2FC8A8F6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0F43B5-44C8-403F-4D6D-2223CC8C26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A446B7-4458-CDB7-2EDB-94A76B0BF5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ED46F-DEF0-AF32-B429-16A598A3C8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912559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473846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3B04D-A89F-C39B-ACF4-61D137EC3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EAA567-FF89-F771-E50E-4EAA6D6AEB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21E5D7-703D-CE88-F908-3D8C06E0E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8AC37-FBBA-28A7-9C03-D23183AB00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797399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20AD1-4E00-8AA3-EC35-491AF7DD5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6C0E02-5737-8A57-3475-E4BC85D11C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327B6F-7404-9F8E-1499-8DB5D1A4D1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ECA4B-A72C-50ED-DE6D-2D01A3BBF1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081229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33394-9727-F9FD-4179-DC90FB252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57EC82-D2F0-C948-16C0-56624A89A0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0C164A-FC28-1A17-2BA1-3889D87155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AF318B-78EC-F7D1-101E-042010F7CC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202128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34AEF-9B43-608B-61C9-DA39CF5C5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19AF58-0B14-3291-0E82-C057E69945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8F8F26-CC13-4137-2502-B86E969BFE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F91CF-20EC-C8E4-9AA9-7989BA178B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424434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4729E-5BFE-AEF6-CA0C-14B84EE6D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A496E0-35F3-A995-A216-7B6A8F165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14C6CF-182F-7A73-EEDA-EA2B5A1A8F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481F1E-9A7E-7523-43D9-E797CDAE29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164811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A1F10-4885-5754-2E1D-DF53D4AFD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702BEA-9953-F586-E0DE-13A3CCA8EA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49E03C-B92F-9D51-F67B-A3F51897A6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602EC1-A800-BF71-7711-6301DA5EC8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190273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18289-A071-1E13-0B19-006DC8B29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D26C47-391A-F792-B8FE-1972F36019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D92D7F-26E9-5F03-F3B0-A3BAB19FB2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A5FC8-155D-9F44-0C67-C614067B9E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974413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EDEDB-1857-435D-3A81-F1D2C9D21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00DB53-9FBF-D68C-8C3C-C2265A9E6F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520133-6B9A-EAC4-CB8F-024A52C5D5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BF9FEA-04B2-686F-AF48-A8B6604BAE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869797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33BB1-28C6-B51F-1F3B-BEC067005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C4A5CD-6026-9ED2-7A68-47929EF06D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D047C5-835C-4D74-E918-DE114C49DE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2FD662-9CDD-59BC-DEEF-10AC4111B5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084582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2866A-B47F-DFF3-A96B-FDE8116B2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42EF49-E821-8F02-0410-0B63358689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E677B-2364-8365-F732-1D1137D359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B41E0B-537F-CEB9-8269-AA52AC33F1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448733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D12B0-C040-D54A-CD36-321A2F681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664432-267D-0B07-CACF-396C1F1A6B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813198-8FB7-4E53-7ADC-19F0FC663D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80083-94CB-9C30-84F7-039136F96B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457731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57513-3CBA-1489-CB41-6BE8677E9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E1CE90-89EB-AD43-4A85-2891A6F3D7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1241D6-5D84-7165-CF91-ABC3518BA5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FDA383-E5BB-7D45-CFA5-EEE32D4980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965283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88F41-4BCF-81E7-6C9A-D62AA2F04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A37782-BD77-3635-A85B-1293EEC958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AEBEDE-D389-AE3D-C25C-480C8CA585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B9352E-C0A7-6224-D091-669766091F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560074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70A87-2B83-7316-98FF-4B30C624C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501F6B-E02B-B572-59B6-21F9B7313B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F934E7-8DFF-8988-7641-63CB6B3BE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816758-352F-85B1-C384-A2E2EF616E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533857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2C5F5-8522-D3D5-DBCE-A0BAB6597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E7396E-6153-3F71-F0C3-396A71EC4D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3E54DF-1A60-653C-08F3-7ADF387280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14417D-B238-8D9C-7C00-4AE7F3200F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97222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0A16-4AD2-20FD-9E9F-6630D5E0B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2AF8E8-8CA7-0D98-CC08-55F883F68E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0E585-A2AC-C077-76DA-87085C5DA1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C729E-2129-0AC0-CEF6-C0B1CDD008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51456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A0737-FDE6-7B56-3AF0-3CB1B129C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93EEAE-00CC-B867-BF22-4315757CF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F3EE68-191E-CE3F-1E8F-BBC86DEB5C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0C468-B20B-2AD3-AEF0-6E3DA17905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903565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D2B6E-A765-180B-EC4D-900990ECB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04B6C9-7753-0E03-E135-84BE66C2A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CC1D0B-24F4-6A03-09CB-A06189DF4C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0BF6E3-86A3-EE85-6A6A-296500941E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893318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69130-A448-8D3A-4DB1-0D04138BB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DCDDC2-4586-6551-B8E7-2C2C19D453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045FA6-CABA-F94C-D271-3C39ECC0A2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9F11F9-306B-7FBA-1AE6-1808E5C618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124126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0711E-94F9-2260-DCDB-3E81F5AE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B24D8C-113F-58E3-9074-B94D915F6A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AE2762-3E34-1924-D581-4ECB47033A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B0393-1851-6503-2EDE-B3D54870BD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87297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485D8-9B61-9B9A-E90B-B8A627044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D6D6E2-00E0-2DE6-870D-543B4B3130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0D9CC0-22E4-6438-4FCE-896313F351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50576A-1D72-83E4-F4A4-01F449C290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976479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743D0-8177-92D9-CDC0-B7B362BA2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4D7878-EC70-D0F5-3806-1527B18EAB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E341C5-F7E1-D222-70DE-5C0ABE0E0E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11006-BE74-F3D5-7F30-E68D196117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229270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5A8F2-CB03-FA78-8AD8-D13767A21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D66A7D-816E-96A5-76E2-E4B8592966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9A2D23-C82B-40C9-84AC-D3A1F14F60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1DC94D-934B-20A2-F10F-B5C0AE395A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868984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1C49D-482B-C944-839C-A8A8C1BDA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7533B4-3773-201D-EBB6-1410B800E7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82716B-1A1E-7982-9023-B39090E3A0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322E8-9BC5-1E12-9769-00F1AD3445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500980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40A10-45B9-1CA1-4285-222AFA8BC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2F6305-E97C-AA18-9BAF-514E6F5B2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82B027-D9EA-5081-BA94-85100FFD5C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814665-3CB2-435C-9412-9BE52D60D6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909050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32AB1-86BE-A599-5D0E-3C37F6805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8B5908-1470-7C3F-5566-2D7B848271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1DCF34-F5B6-A706-C365-E259F5487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225485-6EE0-E4BF-CD10-695E58B661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23408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41A38-2679-926E-269F-01A9DC380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E9DCBC-53F6-0C40-20B0-46B637514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3EA701-89A3-8F59-5969-6CA75932E0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EED4E-1D0D-363B-04E2-7A8B8228AD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388384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7CBA4-5E75-78F9-989A-D0106D0A7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9BCCD-FC00-1759-C973-0F249375B5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474C9B-E964-F81D-0D1C-19F1275FAB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4BB88B-C274-2605-89D1-076744EA85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659537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D0EFC-8CAA-9511-1D0D-BFA51CA39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837985-FC31-B926-3C5F-1FCE412C29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D4BE63-C952-E5F6-D57B-732FEF2C7B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508B1-BA5D-D432-0723-977F5E006F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287209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9E43B-0A56-1275-E122-9449E613B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2F617C-18D0-869F-AAF2-888303E2F0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DF03AB-45B8-6ED5-0C09-36E7D07143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962D1-3DEB-FBA3-F606-3B671945AB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678272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AB92C-BCFA-C929-D9F2-739474D3B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421FA8-B5B7-DE98-AFD7-6DFE09D481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6D90D4-898F-8A31-5B30-63ED53F189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5D55D8-A3B9-CF3E-9944-F6E4B990B8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65042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EFE37-4C49-C80C-A2AB-8B667E5C0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455F91-4FA2-C5F5-0C02-CA5BE90D9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95AC70-6FB5-3E16-7341-BB3A8F0213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C298F0-4372-1E98-DBF5-E3D9B3D004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422744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9E0AC-2E79-8121-EEB5-DF13DF6D7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4A2231-FF22-FD7B-B38D-BBE18427A4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227E55-9DAF-CA4B-FB6B-2CB77607C3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6CE50-C0F7-A580-5187-9C90B05A18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521791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2B2D7-0163-F455-209F-45DF62687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B3B4AE-747A-CD23-1FDA-02BE5153FF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2E0445-F5AC-8F3D-D7C5-8CB24FD224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3D64A-7E2D-1250-6F18-1BD4E9BC84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525632"/>
      </p:ext>
    </p:extLst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C585C-6300-D439-DEA0-CA738AFD3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1DD750-C44C-CF21-DE0B-0107122A5B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E5577E-F0BF-9F67-FA3E-5857BE39A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18659-5FB3-6328-0405-01DB7593E1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399922"/>
      </p:ext>
    </p:extLst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069505"/>
      </p:ext>
    </p:extLst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F3B2D-1D2A-FB5B-B9FB-053BF8436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FB38C8-E666-257E-0492-C283173974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861939-7E90-3937-FE8C-84DFF80E54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C5A24-8B6D-4994-982A-F2C3613F83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067482"/>
      </p:ext>
    </p:extLst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082995"/>
      </p:ext>
    </p:extLst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702318"/>
      </p:ext>
    </p:extLst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861362"/>
      </p:ext>
    </p:extLst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169051"/>
      </p:ext>
    </p:extLst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C55EB-81B1-2FD6-74FB-A2FB8D0DB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51AE10-FA74-125F-5FA6-1CCC2393F5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E6A1B3-FF04-1B64-3D9A-E4E1E863B6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639C58-6095-17FC-76B7-0418AEDAC5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231376"/>
      </p:ext>
    </p:extLst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1BF3C-29B6-B460-ACB3-3C957058A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DE9074-7489-96BC-B44D-C77ED4207A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50F31D-D8CA-C7CE-9A25-780744D4B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E386DD-21E6-132E-7E79-4E6757E979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220935"/>
      </p:ext>
    </p:extLst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DB576-5237-C19A-44CC-A8E561988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45FCE8-5BA9-9801-ACAE-95AE6EB64D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0FA10C-B507-D6D3-E9CA-5FD2407CB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DD17A5-9E77-628A-DF0E-ACEA5ED0C5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011811"/>
      </p:ext>
    </p:extLst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455BB-F326-21D1-B46C-20EB46317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B90160-10BB-89D5-7696-25C74115E9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C20C10-D10E-B025-B052-7E4177C28A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55C9A0-E003-415D-45EB-452ECC5463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045857"/>
      </p:ext>
    </p:extLst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668566"/>
      </p:ext>
    </p:extLst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90CD0-1307-B249-C30C-F1DF876A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33B00B-5724-8869-B6DA-39483A3127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B61737-2F90-EFD4-2927-46DB818436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F0741B-F39F-25A6-D7F5-478BE3C9CF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259529"/>
      </p:ext>
    </p:extLst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C4304-0C19-67BD-07AC-B6B09FB0B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041C3B-934F-3B01-2169-97F3CFB0AE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B722E9-1702-74A9-855D-5E4710291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6E5EA-5590-FA8B-6771-358DFEE980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059177"/>
      </p:ext>
    </p:extLst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4407E-4E76-9C8E-C787-B60035FA7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745725-C707-790D-2017-E02A138C88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02B6B2-9F62-4E48-FD03-C275A597E3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C76EC1-0D60-E715-AF5A-55694E678A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22116"/>
      </p:ext>
    </p:extLst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71AC9-2588-CAFA-F3C3-3622ED2B7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7D1AE7-0AF6-FA99-7DEE-0B0E464CF3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E6EFE9-79F7-22E7-4D3B-A751A8068B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50B59-4F6A-2334-2859-BCEF7E2CE2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191606"/>
      </p:ext>
    </p:extLst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C3C34-AC92-61EA-6A67-2946F4F86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20EDD0-EA39-DB27-19B5-AF623EC42C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04BACB-DBE6-ED8E-9DC3-FA41D1DF4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648559-52DD-BB9E-F6F1-8AD1999A3A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814926"/>
      </p:ext>
    </p:extLst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7B032-1D2A-A5A5-33AB-B7744C875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A69721-0E24-CBF3-34F7-F2BF4F5BCA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1F1518-0BEF-7A62-51B5-DF946B23D8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2A8302-27D7-FB7E-394B-5F671EF938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673850"/>
      </p:ext>
    </p:extLst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B52A2-B706-EB09-DB82-D2FAB9A00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E21D3A-CC59-776A-B025-362A6A720A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5C83A5-B841-4A11-98B8-E1D12BE56D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59BD4-A088-9C25-D8B3-DF092EDF98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8795"/>
      </p:ext>
    </p:extLst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89FA0-094F-45BD-0ADB-DC49C8A7B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40FDA1-88B1-7409-96B1-286F0D4CB3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85B904-8B82-27E1-6344-DE2C15F0E6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B040D-DA4C-DB8C-3FA0-38E4B2D8C2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312325"/>
      </p:ext>
    </p:extLst>
  </p:cSld>
  <p:clrMapOvr>
    <a:masterClrMapping/>
  </p:clrMapOvr>
</p:notes>
</file>

<file path=ppt/notesSlides/notesSlide2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77F8D-763D-F4BC-D960-3CE624957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24236B-BB9C-A209-EA36-4903EACEEA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06EE07-3441-8FA5-8B58-5AD375879F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92EEF-17E5-A4A2-2066-8DB20B6F84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740029"/>
      </p:ext>
    </p:extLst>
  </p:cSld>
  <p:clrMapOvr>
    <a:masterClrMapping/>
  </p:clrMapOvr>
</p:notes>
</file>

<file path=ppt/notesSlides/notesSlide2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A0B12-B5DD-A5FC-33C3-2BE182DAF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3B9BFF-D9FB-498F-393E-CA50152E3C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44F4C6-FC2F-41CF-BEB8-D07250D4B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CE6F2D-C504-79C5-5A8C-49ABAB97CC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56777"/>
      </p:ext>
    </p:extLst>
  </p:cSld>
  <p:clrMapOvr>
    <a:masterClrMapping/>
  </p:clrMapOvr>
</p:notes>
</file>

<file path=ppt/notesSlides/notesSlide2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25020-50F1-9478-DEA0-35FF9D3AD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F404EA-87C7-FD30-B9AC-5F5F6835AF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7CA9D6-E458-7BAD-0EFE-765619F868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437AC-6DE9-F92A-3F04-182AAEDC52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584123"/>
      </p:ext>
    </p:extLst>
  </p:cSld>
  <p:clrMapOvr>
    <a:masterClrMapping/>
  </p:clrMapOvr>
</p:notes>
</file>

<file path=ppt/notesSlides/notesSlide2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87AD2-9E5C-423C-9E5D-262673F76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AA276E-F0D8-EAC2-1FE5-459B502B1E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146D71-E93A-09DB-A0FD-7D53D6F1A1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DDC8F-A6DB-4C2C-2DB4-E07A21B978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367797"/>
      </p:ext>
    </p:extLst>
  </p:cSld>
  <p:clrMapOvr>
    <a:masterClrMapping/>
  </p:clrMapOvr>
</p:notes>
</file>

<file path=ppt/notesSlides/notesSlide2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9C837-463B-A957-E3BA-63263A1E6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76C3EE-A420-AE28-EF4A-29FA5F9CA1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CD2A22-0E83-E320-AF86-27EEEAAF64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060EB-9F3F-09D4-A349-77FDA960F2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000513"/>
      </p:ext>
    </p:extLst>
  </p:cSld>
  <p:clrMapOvr>
    <a:masterClrMapping/>
  </p:clrMapOvr>
</p:notes>
</file>

<file path=ppt/notesSlides/notesSlide2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27FF5-9B24-C522-F7A8-71126426F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A78D78-F901-8AF7-9320-51BB2D8DAC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32973-779E-49A8-50E2-83EFB0103A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20B86-6520-3995-785A-E0B3194724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81613"/>
      </p:ext>
    </p:extLst>
  </p:cSld>
  <p:clrMapOvr>
    <a:masterClrMapping/>
  </p:clrMapOvr>
</p:notes>
</file>

<file path=ppt/notesSlides/notesSlide2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D8D5B-8895-2255-3893-3C3718256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E367FE-96B8-29CD-D214-6F5F0AC905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3D692E-1698-C0EB-D88A-777D76D129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FCE73-DD45-87E3-0AAB-010F78DB1F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365173"/>
      </p:ext>
    </p:extLst>
  </p:cSld>
  <p:clrMapOvr>
    <a:masterClrMapping/>
  </p:clrMapOvr>
</p:notes>
</file>

<file path=ppt/notesSlides/notesSlide2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AE25F-9CBB-9A8F-FB3A-BED6AA410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5B311A-BCFF-D669-39EF-7B34B7308E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28F94F-70E8-B93E-DCE1-CD8FAEF4E0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D23DB-2C84-F7B5-8197-520675ECB9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889250"/>
      </p:ext>
    </p:extLst>
  </p:cSld>
  <p:clrMapOvr>
    <a:masterClrMapping/>
  </p:clrMapOvr>
</p:notes>
</file>

<file path=ppt/notesSlides/notesSlide2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AB50B-96A9-11F0-3A48-F8A6E6EE2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3A07F5-80DA-6C53-8C79-1E2FFBD569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91CB88-1E11-C93D-10D3-FAD9E45CAA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D3732E-E573-BBF2-18CD-00B04CA649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825013"/>
      </p:ext>
    </p:extLst>
  </p:cSld>
  <p:clrMapOvr>
    <a:masterClrMapping/>
  </p:clrMapOvr>
</p:notes>
</file>

<file path=ppt/notesSlides/notesSlide2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36AA8-6127-C2DC-C8D7-D51B8F73A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79BE8F-9D87-D29C-AAA8-468D78F774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D54405-DD4A-1FF9-ABB5-1A8B0B8E7D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8E8F29-FADF-C92E-7071-4C6E9B7350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821577"/>
      </p:ext>
    </p:extLst>
  </p:cSld>
  <p:clrMapOvr>
    <a:masterClrMapping/>
  </p:clrMapOvr>
</p:notes>
</file>

<file path=ppt/notesSlides/notesSlide2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F4468-BFF3-9B8E-F395-3CF87F62A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79C55F-9763-253D-A535-0731189D5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161EEA-DDB2-7D81-3DDF-06E78A4AD4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A5626-0200-95C9-DBBD-1BBF5083C8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463165"/>
      </p:ext>
    </p:extLst>
  </p:cSld>
  <p:clrMapOvr>
    <a:masterClrMapping/>
  </p:clrMapOvr>
</p:notes>
</file>

<file path=ppt/notesSlides/notesSlide2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EAA4D-2E6D-4FAE-6DF4-05947583D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835D5D-20BB-9703-D586-1683A0FD91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A2E303-DEC6-B143-F67A-89BC421155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CAEBBD-0BBC-4B0F-B4E2-8A14C2F4FC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045069"/>
      </p:ext>
    </p:extLst>
  </p:cSld>
  <p:clrMapOvr>
    <a:masterClrMapping/>
  </p:clrMapOvr>
</p:notes>
</file>

<file path=ppt/notesSlides/notesSlide2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E4595-2A46-781A-8C9C-2527BF57A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B90C88-58F0-9414-3C48-7F8901064D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F48209-9B32-AF4E-6EF1-28B435351D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99C70-3B00-F863-3273-F41899B670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494990"/>
      </p:ext>
    </p:extLst>
  </p:cSld>
  <p:clrMapOvr>
    <a:masterClrMapping/>
  </p:clrMapOvr>
</p:notes>
</file>

<file path=ppt/notesSlides/notesSlide2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35407-DE7D-AF4E-E78E-F1A8E6EF4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7026A3-966E-4B47-BB29-49772CD5B5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2678A0-E8B8-82C9-EB30-4BAD5294CA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5DE08-3570-99CA-D66F-7B34B71562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494958"/>
      </p:ext>
    </p:extLst>
  </p:cSld>
  <p:clrMapOvr>
    <a:masterClrMapping/>
  </p:clrMapOvr>
</p:notes>
</file>

<file path=ppt/notesSlides/notesSlide2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7AFF5-161B-2C58-1E31-0A8B8F4AB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19F297-6EDE-7AFB-EE33-547A9BF85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6BD295-F815-AD6B-DE8C-61DD630B29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FC3715-9160-7EFB-B9E1-CFD1381BDE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013897"/>
      </p:ext>
    </p:extLst>
  </p:cSld>
  <p:clrMapOvr>
    <a:masterClrMapping/>
  </p:clrMapOvr>
</p:notes>
</file>

<file path=ppt/notesSlides/notesSlide2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1EC38-DDA5-276D-C8B9-CD62AF079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C67657-0A37-32BE-0A05-B2B74E411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781B86-9C58-5EFB-70FD-37086F9DE1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9CE9C-C21E-3282-3AD7-786B8189B1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500975"/>
      </p:ext>
    </p:extLst>
  </p:cSld>
  <p:clrMapOvr>
    <a:masterClrMapping/>
  </p:clrMapOvr>
</p:notes>
</file>

<file path=ppt/notesSlides/notesSlide2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7C249-30AB-54AE-B8E0-E3EC40227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5F7B1F-ECB0-B739-79DA-41EEBB86BD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E2391E-F9A0-9996-4F56-FC6C2176CD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16650-8AF9-C858-E70E-8704D3D69A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540630"/>
      </p:ext>
    </p:extLst>
  </p:cSld>
  <p:clrMapOvr>
    <a:masterClrMapping/>
  </p:clrMapOvr>
</p:notes>
</file>

<file path=ppt/notesSlides/notesSlide2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D63F1-33C4-3672-74A6-73A8926C5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E45340-77C1-6A4B-F5D6-7118AFFCDF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F9F65F-2292-B804-5F93-0BD7B36932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41796B-3CEF-D851-FB5F-158237015C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606703"/>
      </p:ext>
    </p:extLst>
  </p:cSld>
  <p:clrMapOvr>
    <a:masterClrMapping/>
  </p:clrMapOvr>
</p:notes>
</file>

<file path=ppt/notesSlides/notesSlide2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EBCAD-76FE-D754-F13C-5F093EEF7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346B79-3A75-2260-9A41-7039198CB4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4ACBCA-45CA-C9CB-FCCE-B359761F6B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9BE04-5F3F-6F8F-24F2-A1BC31045D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65370"/>
      </p:ext>
    </p:extLst>
  </p:cSld>
  <p:clrMapOvr>
    <a:masterClrMapping/>
  </p:clrMapOvr>
</p:notes>
</file>

<file path=ppt/notesSlides/notesSlide2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082F3-E3AF-67B4-FDE6-AF6E6F1AF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BA1D86-BDC3-04A4-11AF-D415947E2B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BFE687-D014-9985-B5AD-1651B55A8F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9025E-33B1-6372-A723-B10F180DA4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581818"/>
      </p:ext>
    </p:extLst>
  </p:cSld>
  <p:clrMapOvr>
    <a:masterClrMapping/>
  </p:clrMapOvr>
</p:notes>
</file>

<file path=ppt/notesSlides/notesSlide2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C6959-6B2B-5358-69B9-5C9E0A389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AA5851-9249-B91A-EA65-377B8DA04C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EA7FE4-3936-C742-E545-BDC2AF1891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CB3FC9-F9F9-3C3B-917A-0A2FFF6DC1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962263"/>
      </p:ext>
    </p:extLst>
  </p:cSld>
  <p:clrMapOvr>
    <a:masterClrMapping/>
  </p:clrMapOvr>
</p:notes>
</file>

<file path=ppt/notesSlides/notesSlide2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591E7-E3FF-0430-E947-A6AA99791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6EC52A-E645-5E0C-AA33-F52C8CAF27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E534F9-3CA3-D254-FA99-7D49EBADB4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648EF7-78DA-7792-0878-95670C5467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335754"/>
      </p:ext>
    </p:extLst>
  </p:cSld>
  <p:clrMapOvr>
    <a:masterClrMapping/>
  </p:clrMapOvr>
</p:notes>
</file>

<file path=ppt/notesSlides/notesSlide2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BECCB-BC99-C478-9841-AA3C6ECC3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76BABA-F56B-E71B-9B19-B627D704C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5DB2C7-DD13-C3C1-27AF-CCD678A4E7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1A8D9A-E685-6BF3-ED74-C9909284D7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044988"/>
      </p:ext>
    </p:extLst>
  </p:cSld>
  <p:clrMapOvr>
    <a:masterClrMapping/>
  </p:clrMapOvr>
</p:notes>
</file>

<file path=ppt/notesSlides/notesSlide2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58D83-6780-7382-F32E-CB14DC855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F6BC9B-E352-75EB-0A72-C370D208C5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8B70B4-551A-ECEA-F5D2-1E8BF80B1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4E07D5-D8EC-FBDF-2C41-48820C39B7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621924"/>
      </p:ext>
    </p:extLst>
  </p:cSld>
  <p:clrMapOvr>
    <a:masterClrMapping/>
  </p:clrMapOvr>
</p:notes>
</file>

<file path=ppt/notesSlides/notesSlide2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F124A-A9C5-BE1D-E420-EA78BE413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4BCC4D-0A47-8CF6-9E0E-2A5A678225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7C3BD2-5606-BD6C-75B9-E31EF2BA4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142F6A-295D-4738-48EE-C6BBB9133C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453273"/>
      </p:ext>
    </p:extLst>
  </p:cSld>
  <p:clrMapOvr>
    <a:masterClrMapping/>
  </p:clrMapOvr>
</p:notes>
</file>

<file path=ppt/notesSlides/notesSlide2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13AD4-703D-ABD2-7F84-6F15E19A7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A139BA-3779-D59C-F745-0E32BA96F0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DBEC8E-915F-E397-9075-146E35B2BF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59A42-FDAA-1E48-50D2-7B35EAA9C8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528066"/>
      </p:ext>
    </p:extLst>
  </p:cSld>
  <p:clrMapOvr>
    <a:masterClrMapping/>
  </p:clrMapOvr>
</p:notes>
</file>

<file path=ppt/notesSlides/notesSlide2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964F5-2C32-5329-F991-CD3CC3DD1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577288-FAD7-E35D-7276-83FB58A672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1DB150-CF52-B81A-72E9-5C5AA8F61D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858525-D182-8B6C-45E6-B439FAC066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084315"/>
      </p:ext>
    </p:extLst>
  </p:cSld>
  <p:clrMapOvr>
    <a:masterClrMapping/>
  </p:clrMapOvr>
</p:notes>
</file>

<file path=ppt/notesSlides/notesSlide2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DC8EB-7FE1-1D8E-BD6A-5410A9CE5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BD12F4-9445-5054-8900-B66D146E73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E33D73-5E71-9900-6C07-7091B2DDC1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B0FF4-FB9F-F354-2095-443A5DF67B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813702"/>
      </p:ext>
    </p:extLst>
  </p:cSld>
  <p:clrMapOvr>
    <a:masterClrMapping/>
  </p:clrMapOvr>
</p:notes>
</file>

<file path=ppt/notesSlides/notesSlide2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200FD-ACB0-D4FD-5696-EE8DBE2C6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E37DD5-6AE6-43B9-F4D5-BAFB3C7E0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08404B-2443-9761-275A-CED9487788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9CBD4-E69E-F1A8-8CE2-1E9C882393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610164"/>
      </p:ext>
    </p:extLst>
  </p:cSld>
  <p:clrMapOvr>
    <a:masterClrMapping/>
  </p:clrMapOvr>
</p:notes>
</file>

<file path=ppt/notesSlides/notesSlide2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03420-BD19-F264-A0A8-A6B84B45A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9FEC71-7C04-8682-5F82-BAF7074CB7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44D51A-3086-6598-78E0-9994C1BA0D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86F75F-DF0B-5BF5-9150-BDD7B354BB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410472"/>
      </p:ext>
    </p:extLst>
  </p:cSld>
  <p:clrMapOvr>
    <a:masterClrMapping/>
  </p:clrMapOvr>
</p:notes>
</file>

<file path=ppt/notesSlides/notesSlide2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33953-19DE-7CB6-48B4-27241A29C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2CCA1F-6BE7-8AEB-BB4D-534C9325FF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5DC5D1-0981-D77B-ABE4-D2DB0D3ED7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96F93B-65B4-6267-D8F9-A8D423B43D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301489"/>
      </p:ext>
    </p:extLst>
  </p:cSld>
  <p:clrMapOvr>
    <a:masterClrMapping/>
  </p:clrMapOvr>
</p:notes>
</file>

<file path=ppt/notesSlides/notesSlide2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195C6-05EF-C43D-9DB4-ACA59BDD4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3F674A-8794-31BB-2929-3BF3F170B5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EFD49C-8BB2-9500-DA7E-3C3C28911F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A4E74-FC86-2D3B-8C06-9245BC4A56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467546"/>
      </p:ext>
    </p:extLst>
  </p:cSld>
  <p:clrMapOvr>
    <a:masterClrMapping/>
  </p:clrMapOvr>
</p:notes>
</file>

<file path=ppt/notesSlides/notesSlide2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1041F-EE72-C10A-070A-C2EEEF06B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555B7F-2B30-82CB-728F-17BCA86E07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E6A6AF-E4BB-9E44-3E17-168F34D1A3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133B5-C4EF-0AAE-0ABA-3F590ADB6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902586"/>
      </p:ext>
    </p:extLst>
  </p:cSld>
  <p:clrMapOvr>
    <a:masterClrMapping/>
  </p:clrMapOvr>
</p:notes>
</file>

<file path=ppt/notesSlides/notesSlide2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EFF65-4725-2520-7791-DB7515191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1198BF-635F-0C55-793F-BE369CE1F1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0B212D-2B74-44E5-668F-3164F711B2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888015-FF76-91C9-9F5D-6AD9A070DD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18475"/>
      </p:ext>
    </p:extLst>
  </p:cSld>
  <p:clrMapOvr>
    <a:masterClrMapping/>
  </p:clrMapOvr>
</p:notes>
</file>

<file path=ppt/notesSlides/notesSlide2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3DE7D-0F12-0DB4-A977-FAE8A73E4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A5438E-3DBD-1D78-307E-A840B8D76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CB7BFC-6890-4DA7-B3B4-679EAFB92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1010A-B263-4580-F561-81AD923ACF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518976"/>
      </p:ext>
    </p:extLst>
  </p:cSld>
  <p:clrMapOvr>
    <a:masterClrMapping/>
  </p:clrMapOvr>
</p:notes>
</file>

<file path=ppt/notesSlides/notesSlide2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A4D75-5C99-0DD7-A0C2-A1A36048B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446324-7313-A777-5639-32B197B11A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875268-17E1-CF63-6D85-C13A0A2541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04890-05D1-3676-275A-7BAEDECC9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810359"/>
      </p:ext>
    </p:extLst>
  </p:cSld>
  <p:clrMapOvr>
    <a:masterClrMapping/>
  </p:clrMapOvr>
</p:notes>
</file>

<file path=ppt/notesSlides/notesSlide2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3A778-14FF-4D13-8CEE-D93F43F08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7F0CB4-B97A-A11E-D9D4-14406D372D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016D7F-3E50-5F59-25B4-0B1EB07AE2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D64DD9-DF58-132C-57A9-ABA339C3DF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481413"/>
      </p:ext>
    </p:extLst>
  </p:cSld>
  <p:clrMapOvr>
    <a:masterClrMapping/>
  </p:clrMapOvr>
</p:notes>
</file>

<file path=ppt/notesSlides/notesSlide2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37402-F424-A30A-3897-4B39A4014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B876C8-B955-E9A5-1BE1-7F8F1F3EA2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555E6C-125E-5EBE-4216-7358BA27B4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84CA06-45BC-B6D3-6E39-E727302116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554011"/>
      </p:ext>
    </p:extLst>
  </p:cSld>
  <p:clrMapOvr>
    <a:masterClrMapping/>
  </p:clrMapOvr>
</p:notes>
</file>

<file path=ppt/notesSlides/notesSlide2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75592-A173-169C-2C2F-6C2B7BFBB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512D7B-7D17-601A-244B-EAF5E02AF0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459DEC-8830-774B-DEB1-740B38BC7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FB9893-B95B-FE34-E8F1-9BAFEB727C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458689"/>
      </p:ext>
    </p:extLst>
  </p:cSld>
  <p:clrMapOvr>
    <a:masterClrMapping/>
  </p:clrMapOvr>
</p:notes>
</file>

<file path=ppt/notesSlides/notesSlide2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2FF25-8066-EA8D-EB73-E89915DF1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713E91-FF9A-B05F-4623-DFA3226848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1316A1-416A-F212-13FE-E8D3DDA04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41504A-5378-0C4D-7944-46294CC0EA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492455"/>
      </p:ext>
    </p:extLst>
  </p:cSld>
  <p:clrMapOvr>
    <a:masterClrMapping/>
  </p:clrMapOvr>
</p:notes>
</file>

<file path=ppt/notesSlides/notesSlide2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00B50-57ED-5BA4-B9ED-76BA5EB3F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E24453-6B02-319C-E597-43F773352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838BED-6B16-FC3D-15A1-DA5517C261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F85261-2D11-A5A3-307E-A92B88C6E6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002630"/>
      </p:ext>
    </p:extLst>
  </p:cSld>
  <p:clrMapOvr>
    <a:masterClrMapping/>
  </p:clrMapOvr>
</p:notes>
</file>

<file path=ppt/notesSlides/notesSlide2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A8862-FFCA-EDD6-46BD-F52EC5C3D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E3F2CB-4F04-3B58-DA1C-6E575E310A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D60214-A0AE-14BC-38F1-74E295BA43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A8CA96-8FBF-F37F-2966-01E223CB4F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118961"/>
      </p:ext>
    </p:extLst>
  </p:cSld>
  <p:clrMapOvr>
    <a:masterClrMapping/>
  </p:clrMapOvr>
</p:notes>
</file>

<file path=ppt/notesSlides/notesSlide2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44B42-1794-6CA4-72A6-9F789C7FE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FD7489-40AD-83FD-9731-D5B6051D48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A2B6F9-22E4-F5D2-B2E7-8AF9B78E1F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93EF7-4645-2EC9-5B31-B22F1EDDB3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052735"/>
      </p:ext>
    </p:extLst>
  </p:cSld>
  <p:clrMapOvr>
    <a:masterClrMapping/>
  </p:clrMapOvr>
</p:notes>
</file>

<file path=ppt/notesSlides/notesSlide2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4DB1B-38D8-7162-2E2E-F846BAB59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91A503-F64B-F27A-1BAC-DAB5FA405E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42F1AB-8444-6EFE-55AF-19407682A8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9A9CF4-D292-E8F5-2BD6-0DB53E3C1F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903798"/>
      </p:ext>
    </p:extLst>
  </p:cSld>
  <p:clrMapOvr>
    <a:masterClrMapping/>
  </p:clrMapOvr>
</p:notes>
</file>

<file path=ppt/notesSlides/notesSlide2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8D8F6-9962-732F-5F07-5CA6413E2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0A4D1E-1D20-07CA-0CB2-8BA81F77D5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574976-E23B-D86E-19B5-D8FF93302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457142-6350-D41B-E746-DC252BE034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419093"/>
      </p:ext>
    </p:extLst>
  </p:cSld>
  <p:clrMapOvr>
    <a:masterClrMapping/>
  </p:clrMapOvr>
</p:notes>
</file>

<file path=ppt/notesSlides/notesSlide2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34840-D153-E3C7-B654-BCCBD046E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829A75-E901-1E49-BEE5-2498DBEC97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F9E60C-23DD-FDF0-8E36-4666436B12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5E6FD-1A54-E189-94BE-45D4E259A0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553172"/>
      </p:ext>
    </p:extLst>
  </p:cSld>
  <p:clrMapOvr>
    <a:masterClrMapping/>
  </p:clrMapOvr>
</p:notes>
</file>

<file path=ppt/notesSlides/notesSlide2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FE47A-5FAD-3FAD-E0D8-0ED19D10C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DE8492-6CEA-1369-673C-E730DF077E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2E00D4-F4FE-6232-D9AC-3D935F56A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40707-9682-29A6-5079-E1F18FE598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558502"/>
      </p:ext>
    </p:extLst>
  </p:cSld>
  <p:clrMapOvr>
    <a:masterClrMapping/>
  </p:clrMapOvr>
</p:notes>
</file>

<file path=ppt/notesSlides/notesSlide2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B775E-6039-E98B-4CFD-10CDB09A8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C126E4-634D-2ABA-2963-68B8DBBC10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E4780C-B23B-3E06-DA5C-040436523D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D8C2F1-A410-EEA0-72B4-3D4C842F0A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17011"/>
      </p:ext>
    </p:extLst>
  </p:cSld>
  <p:clrMapOvr>
    <a:masterClrMapping/>
  </p:clrMapOvr>
</p:notes>
</file>

<file path=ppt/notesSlides/notesSlide2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05737-645A-5DB6-E8E9-10901D256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084F85-994D-F3F3-BC9B-0F1D4F66EB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DAECE4-AA42-FF07-83A7-ED43938B1E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8478-71E7-C365-B177-B3CCC42B55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380397"/>
      </p:ext>
    </p:extLst>
  </p:cSld>
  <p:clrMapOvr>
    <a:masterClrMapping/>
  </p:clrMapOvr>
</p:notes>
</file>

<file path=ppt/notesSlides/notesSlide2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90CD7-BEB1-762D-4DF5-AF4997404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17D3B6-A7CE-36B3-3B96-C864AEFE63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49E036-0199-6229-223D-668C4E735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65FA78-D023-54FB-6F9B-51240A2D21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309876"/>
      </p:ext>
    </p:extLst>
  </p:cSld>
  <p:clrMapOvr>
    <a:masterClrMapping/>
  </p:clrMapOvr>
</p:notes>
</file>

<file path=ppt/notesSlides/notesSlide2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EE2DF-7258-D440-9FF6-2EA06D5FD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09D470-D4D3-B2DC-6EF2-14BF9A2166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83C41E-C570-1B52-5697-6B0105D2D2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D333C0-9026-4C6E-7FED-07C7BF8CB9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316369"/>
      </p:ext>
    </p:extLst>
  </p:cSld>
  <p:clrMapOvr>
    <a:masterClrMapping/>
  </p:clrMapOvr>
</p:notes>
</file>

<file path=ppt/notesSlides/notesSlide2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B37A9-80C1-E542-4F25-EAC32A51B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4C9F2A-47A8-7B31-5836-74938963E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592D51-4B25-C95D-539C-540144BF58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5C57C7-78C5-D27E-8002-A106ED4E6D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785132"/>
      </p:ext>
    </p:extLst>
  </p:cSld>
  <p:clrMapOvr>
    <a:masterClrMapping/>
  </p:clrMapOvr>
</p:notes>
</file>

<file path=ppt/notesSlides/notesSlide2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45D9C-B1F2-ED08-D899-C7487E331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510843-2311-6D3C-7323-4ABF820AC9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6A4392-3DF8-9F68-9A94-238CBF37F8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D36509-7E46-895C-96C0-557FCC02A0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977452"/>
      </p:ext>
    </p:extLst>
  </p:cSld>
  <p:clrMapOvr>
    <a:masterClrMapping/>
  </p:clrMapOvr>
</p:notes>
</file>

<file path=ppt/notesSlides/notesSlide2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F3346-4653-C9B1-A09D-4EF8EED96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61E3A4-065D-35D7-244F-FCBB1BF6F2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CC7ECB-0D93-6555-3C93-3C3F774D90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CC610-2FBB-8E5C-6731-AB7504C288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410903"/>
      </p:ext>
    </p:extLst>
  </p:cSld>
  <p:clrMapOvr>
    <a:masterClrMapping/>
  </p:clrMapOvr>
</p:notes>
</file>

<file path=ppt/notesSlides/notesSlide2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43E62-E29B-BA3F-5053-3B9F0B921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DE7CC6-7ECA-D0AC-189F-015CA38103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891469-7DAC-C251-0D4D-B9058D6703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4CC4C2-F98E-03EE-E40E-0B1F17A65D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58009"/>
      </p:ext>
    </p:extLst>
  </p:cSld>
  <p:clrMapOvr>
    <a:masterClrMapping/>
  </p:clrMapOvr>
</p:notes>
</file>

<file path=ppt/notesSlides/notesSlide2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7B2BC-36ED-F272-46A2-08A27B083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B79678-5C67-3623-3101-865BF268F3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6DEFB1-6BBE-27D7-F3AC-64A3177A5C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CD50AC-5D08-7B60-FD24-9217561F9A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59759"/>
      </p:ext>
    </p:extLst>
  </p:cSld>
  <p:clrMapOvr>
    <a:masterClrMapping/>
  </p:clrMapOvr>
</p:notes>
</file>

<file path=ppt/notesSlides/notesSlide2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DBB90-CD25-5AC5-D5D6-093480A6E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2D2705-2680-DF50-E8F2-9C3A000968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9345E4-C2B9-7479-F79D-44B7085F77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999BE-FA39-F9EB-D458-0328B8904A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906697"/>
      </p:ext>
    </p:extLst>
  </p:cSld>
  <p:clrMapOvr>
    <a:masterClrMapping/>
  </p:clrMapOvr>
</p:notes>
</file>

<file path=ppt/notesSlides/notesSlide2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805BC-4BD2-A3CD-DDBD-A55F198B5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89E19F-CBA2-05B2-2B29-1CCA87CAE7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AE43AA-C5D3-A6D3-4E5A-8872504E5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FF14FD-9B51-CC55-66C4-D313E914DA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623192"/>
      </p:ext>
    </p:extLst>
  </p:cSld>
  <p:clrMapOvr>
    <a:masterClrMapping/>
  </p:clrMapOvr>
</p:notes>
</file>

<file path=ppt/notesSlides/notesSlide2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F3726-7766-7D5D-8B3A-B0EBC3CF5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DBF873-5CC9-5217-3B1F-312EFA69DC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809443-C072-E82B-C7E2-20CF86080B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9EC61-498E-F0C4-8FFA-6A3EB57D3A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430398"/>
      </p:ext>
    </p:extLst>
  </p:cSld>
  <p:clrMapOvr>
    <a:masterClrMapping/>
  </p:clrMapOvr>
</p:notes>
</file>

<file path=ppt/notesSlides/notesSlide2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E67A9-C9E3-4526-9B0F-DE62FF818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DD23D0-545E-78D0-8A29-563A14C82F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0ADF72-1518-B987-8D3A-34591EC5C5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DE131-3A74-E5B3-0010-E517B4B640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20080"/>
      </p:ext>
    </p:extLst>
  </p:cSld>
  <p:clrMapOvr>
    <a:masterClrMapping/>
  </p:clrMapOvr>
</p:notes>
</file>

<file path=ppt/notesSlides/notesSlide2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7C60E-8D33-688A-287F-942E4DA86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B73F0F-0322-468D-8C44-529D89DBE0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7BCE63-FB3F-F692-D24E-D2D4388432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146066-63B9-D648-7599-E15871C8B3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214923"/>
      </p:ext>
    </p:extLst>
  </p:cSld>
  <p:clrMapOvr>
    <a:masterClrMapping/>
  </p:clrMapOvr>
</p:notes>
</file>

<file path=ppt/notesSlides/notesSlide2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D59BF-97B6-E417-A0B7-120D677C8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5539FD-94F7-75A7-BAD0-2F0146A1B5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5A879A-B876-4E7C-F970-5A30B61759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67DC44-39B1-CE62-8D0D-0977B40852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347419"/>
      </p:ext>
    </p:extLst>
  </p:cSld>
  <p:clrMapOvr>
    <a:masterClrMapping/>
  </p:clrMapOvr>
</p:notes>
</file>

<file path=ppt/notesSlides/notesSlide2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06B0A-1D88-DABD-37A3-60A77E9CB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1517CD-4AE2-A567-5FF6-6D87C1BC3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38D5EE-45F7-F86B-F2D0-A0E11466B4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9BED4-069C-92EA-99A5-3B2F6C41E6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926796"/>
      </p:ext>
    </p:extLst>
  </p:cSld>
  <p:clrMapOvr>
    <a:masterClrMapping/>
  </p:clrMapOvr>
</p:notes>
</file>

<file path=ppt/notesSlides/notesSlide2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3D62E-314E-0107-4B5F-8873AD75F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F19721-B6C2-4A86-D976-1A08EE5A3D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674FAA-9A13-9ADB-02F2-8DD069DD5C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1A022-083F-8418-010A-F8B96B18AD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19918"/>
      </p:ext>
    </p:extLst>
  </p:cSld>
  <p:clrMapOvr>
    <a:masterClrMapping/>
  </p:clrMapOvr>
</p:notes>
</file>

<file path=ppt/notesSlides/notesSlide2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24037-39AD-6DA9-69B7-D8AC4AED9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E6A4F4-77DB-1388-D1F3-490A7E1D57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22F50D-7529-E146-7B26-F74F8CBD1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55C35C-E362-3A33-1825-A5D770EFAC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559281"/>
      </p:ext>
    </p:extLst>
  </p:cSld>
  <p:clrMapOvr>
    <a:masterClrMapping/>
  </p:clrMapOvr>
</p:notes>
</file>

<file path=ppt/notesSlides/notesSlide2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5556F-8A59-D133-4362-E58DBDAD5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DA4467-ED5C-0B0D-D662-3E0E7F91C2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C6A714-A05F-0B52-7035-8353872739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EC715F-3DC0-01FD-8C1F-7C621D3BE9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32500"/>
      </p:ext>
    </p:extLst>
  </p:cSld>
  <p:clrMapOvr>
    <a:masterClrMapping/>
  </p:clrMapOvr>
</p:notes>
</file>

<file path=ppt/notesSlides/notesSlide2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80676-5E70-37C1-4B6A-AF953C2E3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84A30D-481E-2C95-48B5-A681DDA3A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9642AA-0E1B-A272-F769-1DD7FE956D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CB14C-E8F6-3948-9A1B-EA620D63B8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843886"/>
      </p:ext>
    </p:extLst>
  </p:cSld>
  <p:clrMapOvr>
    <a:masterClrMapping/>
  </p:clrMapOvr>
</p:notes>
</file>

<file path=ppt/notesSlides/notesSlide2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CC682-555F-7A08-EB89-8D683F618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3FE6A6-2137-DA37-49EE-3EE879C2A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C0961A-960B-CC6A-A985-AFCE4132F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DE4A4A-2155-CB40-B737-C94024F55A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221296"/>
      </p:ext>
    </p:extLst>
  </p:cSld>
  <p:clrMapOvr>
    <a:masterClrMapping/>
  </p:clrMapOvr>
</p:notes>
</file>

<file path=ppt/notesSlides/notesSlide2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6C7F4-9C1E-7F7C-6319-EA5019C53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07F6D6-7E3D-0E5C-8849-8B425DF151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8B5ACB-4602-B6C2-175D-75F8A510D3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6BAAE-41C9-93A3-E5D8-F77C22432C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874076"/>
      </p:ext>
    </p:extLst>
  </p:cSld>
  <p:clrMapOvr>
    <a:masterClrMapping/>
  </p:clrMapOvr>
</p:notes>
</file>

<file path=ppt/notesSlides/notesSlide2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60A99-B502-5A31-0AC5-84E18DEEA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18E2FC-B321-15A6-DB9F-466CDA089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0DE6F6-3C68-B6AB-D477-513EE15459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3232B-A9B5-DE88-72B9-6732C1B2F6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701885"/>
      </p:ext>
    </p:extLst>
  </p:cSld>
  <p:clrMapOvr>
    <a:masterClrMapping/>
  </p:clrMapOvr>
</p:notes>
</file>

<file path=ppt/notesSlides/notesSlide2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ED656-1286-1242-8EE5-24569B2DB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528941-ACD0-14F7-DED4-AEAB9E25F3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400561-336D-DC75-7B77-AED87EAAC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03731-BFBD-11B2-0DB3-75B92530F4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859617"/>
      </p:ext>
    </p:extLst>
  </p:cSld>
  <p:clrMapOvr>
    <a:masterClrMapping/>
  </p:clrMapOvr>
</p:notes>
</file>

<file path=ppt/notesSlides/notesSlide2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BF6D5-3D6B-3436-C030-CE6C83153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C938F5-9C35-37AA-7514-6891D9C225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5D4981-9514-54FF-8EF2-2BCA7B4F66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83476-A4B1-D219-ACD8-E445D03C94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538547"/>
      </p:ext>
    </p:extLst>
  </p:cSld>
  <p:clrMapOvr>
    <a:masterClrMapping/>
  </p:clrMapOvr>
</p:notes>
</file>

<file path=ppt/notesSlides/notesSlide2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A541B-C2D0-49F7-5AF2-B09C8AFAE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8F8D35-6502-D56D-C392-7873FC1BBB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17EA90-BB73-CF6F-16B7-9A5A22C561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621C18-C14C-E04C-0882-40F6C9854D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325651"/>
      </p:ext>
    </p:extLst>
  </p:cSld>
  <p:clrMapOvr>
    <a:masterClrMapping/>
  </p:clrMapOvr>
</p:notes>
</file>

<file path=ppt/notesSlides/notesSlide2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7FFD6-A580-1E46-F481-1EDE3FDA2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9B7A5F-80D6-D14C-4216-A1CA5665F5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9300EE-0DF8-9A54-25D1-E411998D2C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8340E3-09DA-122F-F14E-71DADDB7F4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632708"/>
      </p:ext>
    </p:extLst>
  </p:cSld>
  <p:clrMapOvr>
    <a:masterClrMapping/>
  </p:clrMapOvr>
</p:notes>
</file>

<file path=ppt/notesSlides/notesSlide2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C5F13-E4CF-4E5F-1452-98F281B7E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75CEBD-0674-8ECD-AA9C-8E538B11B8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CB0783-CE81-7B3B-4CBA-579F13DA7C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5CAB7-1C31-7891-F9DB-93009A1BA0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255762"/>
      </p:ext>
    </p:extLst>
  </p:cSld>
  <p:clrMapOvr>
    <a:masterClrMapping/>
  </p:clrMapOvr>
</p:notes>
</file>

<file path=ppt/notesSlides/notesSlide2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EE015-A58D-7FF9-256C-97A303851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0AE93F-984A-0643-6D80-0F9DBECEE4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0EFEEF-57F7-78F3-66C3-6ABAA4D4A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B41BE-4EBD-162F-ED25-49B77661E0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802977"/>
      </p:ext>
    </p:extLst>
  </p:cSld>
  <p:clrMapOvr>
    <a:masterClrMapping/>
  </p:clrMapOvr>
</p:notes>
</file>

<file path=ppt/notesSlides/notesSlide2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C7C27-F2E3-7C21-E152-CA082B136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E36CEA-771A-8EAC-F1D8-2C28B409FD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7D093E-7DD0-7E2A-D498-A87C9A7B0E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BE575-D2AC-4857-C6AA-47E2CFE8F1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544549"/>
      </p:ext>
    </p:extLst>
  </p:cSld>
  <p:clrMapOvr>
    <a:masterClrMapping/>
  </p:clrMapOvr>
</p:notes>
</file>

<file path=ppt/notesSlides/notesSlide2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7572E-3D0E-236F-C673-8AE6155B4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8D087F-3F38-F20C-C78C-8CED84C58D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B0F856-5F5C-799F-4D6D-A15FD50B00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77039C-1C46-1796-9882-4D6D793957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40811"/>
      </p:ext>
    </p:extLst>
  </p:cSld>
  <p:clrMapOvr>
    <a:masterClrMapping/>
  </p:clrMapOvr>
</p:notes>
</file>

<file path=ppt/notesSlides/notesSlide2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0CCE8-C538-2B6A-E93E-312E0DEB1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8C782D-5AE7-3D97-A537-6F6C11BA2E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226FCE-31F3-D51A-3ECE-08DCF7CF0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59643B-675F-A1F8-FF6E-ADB79C9906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277818"/>
      </p:ext>
    </p:extLst>
  </p:cSld>
  <p:clrMapOvr>
    <a:masterClrMapping/>
  </p:clrMapOvr>
</p:notes>
</file>

<file path=ppt/notesSlides/notesSlide2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C43C5-FFE9-F6BA-141A-6AE1BF896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D97CD9-4186-0B2F-D75A-023898B8D3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2BF04A-E145-E699-A5AC-44D740BACC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8DB68-53AB-AB02-D6D8-76058D17E8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062481"/>
      </p:ext>
    </p:extLst>
  </p:cSld>
  <p:clrMapOvr>
    <a:masterClrMapping/>
  </p:clrMapOvr>
</p:notes>
</file>

<file path=ppt/notesSlides/notesSlide2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E4F1C-ADA5-DD98-55DC-10DC2490E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3698CF-06E1-AC9A-6FF5-E73D4A8676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C7C535-591C-BFAF-8BCE-F85D8D9D6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2FA314-7E16-25B2-077E-566D5F91C8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443750"/>
      </p:ext>
    </p:extLst>
  </p:cSld>
  <p:clrMapOvr>
    <a:masterClrMapping/>
  </p:clrMapOvr>
</p:notes>
</file>

<file path=ppt/notesSlides/notesSlide2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C8106-9B4A-0DF7-3656-32CC19466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E24DEA-F9BB-5AB2-0BBF-27CBD7C149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C92D37-8035-7D81-336A-19A5C43A46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B58A-BFA8-8891-E264-6EA2AA913A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242140"/>
      </p:ext>
    </p:extLst>
  </p:cSld>
  <p:clrMapOvr>
    <a:masterClrMapping/>
  </p:clrMapOvr>
</p:notes>
</file>

<file path=ppt/notesSlides/notesSlide2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929C1-0E32-CCC0-3BDD-A40007990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13CF5D-33E3-5E24-D963-439CECC0CE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59F9A4-6B62-7506-1265-C4A721BAAD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BB259-C0A8-763C-7B19-D130522961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543559"/>
      </p:ext>
    </p:extLst>
  </p:cSld>
  <p:clrMapOvr>
    <a:masterClrMapping/>
  </p:clrMapOvr>
</p:notes>
</file>

<file path=ppt/notesSlides/notesSlide2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89808-7684-3C9D-29FE-A3F3964E0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28B6E7-9480-6C54-E6AE-5E6B7FCE81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AB00B0-670A-EEF4-5F7B-F4B90CB09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9E7A6-EB3E-B193-EB1C-7602F545AA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024936"/>
      </p:ext>
    </p:extLst>
  </p:cSld>
  <p:clrMapOvr>
    <a:masterClrMapping/>
  </p:clrMapOvr>
</p:notes>
</file>

<file path=ppt/notesSlides/notesSlide2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20BFE-700B-3BC2-5081-466B99F4A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518C44-7212-D412-6358-C94E09D70A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108550-7433-63C8-14D5-2F4610E1EF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67D7C7-4143-09A0-1D65-FBF77005C7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40398"/>
      </p:ext>
    </p:extLst>
  </p:cSld>
  <p:clrMapOvr>
    <a:masterClrMapping/>
  </p:clrMapOvr>
</p:notes>
</file>

<file path=ppt/notesSlides/notesSlide2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5BED8-5945-1736-72F5-F322F170B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399E0C-ACC4-DA08-686A-4BB117EF3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D845AC-1070-14FC-753D-D6B2BEB03A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E5ED1-041E-228D-6FD1-C1B5AB8C79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720699"/>
      </p:ext>
    </p:extLst>
  </p:cSld>
  <p:clrMapOvr>
    <a:masterClrMapping/>
  </p:clrMapOvr>
</p:notes>
</file>

<file path=ppt/notesSlides/notesSlide2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7EC33-4EC1-0CAC-83C0-2F80963C5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22E042-CA4A-239D-7E7D-1C6C833188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1DEACF-231B-2F69-D284-8DD0A4341D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49D2FE-3249-1989-D771-DD21DC580E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379397"/>
      </p:ext>
    </p:extLst>
  </p:cSld>
  <p:clrMapOvr>
    <a:masterClrMapping/>
  </p:clrMapOvr>
</p:notes>
</file>

<file path=ppt/notesSlides/notesSlide2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6F282-2BB7-030F-5F0F-23425898F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195273-48DC-D3FA-A261-11E8ED768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376C54-E074-82E1-7F03-63E3957CCB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1E079-783A-FA28-D8C5-3551017879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069517"/>
      </p:ext>
    </p:extLst>
  </p:cSld>
  <p:clrMapOvr>
    <a:masterClrMapping/>
  </p:clrMapOvr>
</p:notes>
</file>

<file path=ppt/notesSlides/notesSlide2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BED16-81AD-AC69-7998-B2AFE1CD5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C2C455-B326-5DEB-FD7E-952992E1F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A9773F-7801-C59A-014C-9638FD5CC5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93C3A-8131-CE9A-38C3-51B48F7DC5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043494"/>
      </p:ext>
    </p:extLst>
  </p:cSld>
  <p:clrMapOvr>
    <a:masterClrMapping/>
  </p:clrMapOvr>
</p:notes>
</file>

<file path=ppt/notesSlides/notesSlide2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1FBE0-1412-3832-FA2B-744961B0B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7E1FFA-2A9B-D9A5-7BE7-EBCB2E77D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1231BA-93A6-2601-2065-33E8D5F237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7D315-B944-DEE5-4913-56AD219392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228491"/>
      </p:ext>
    </p:extLst>
  </p:cSld>
  <p:clrMapOvr>
    <a:masterClrMapping/>
  </p:clrMapOvr>
</p:notes>
</file>

<file path=ppt/notesSlides/notesSlide2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27059-85A6-8CE0-E1FF-3DEF44A28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A977F3-ECBF-D93F-9D80-03E38299AF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85FBCF-DE14-35B3-2821-E65E52D752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AC0FCD-34E6-78FD-FC6D-CB33316967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937763"/>
      </p:ext>
    </p:extLst>
  </p:cSld>
  <p:clrMapOvr>
    <a:masterClrMapping/>
  </p:clrMapOvr>
</p:notes>
</file>

<file path=ppt/notesSlides/notesSlide2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3DAB1-A49B-5887-6AA4-05D044E7D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393C59-8FAD-C862-935C-F135E795A8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8A77A7-01F5-4F10-6A40-FDD1B4C42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044BE-DF78-4F14-B032-504A036DB0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480825"/>
      </p:ext>
    </p:extLst>
  </p:cSld>
  <p:clrMapOvr>
    <a:masterClrMapping/>
  </p:clrMapOvr>
</p:notes>
</file>

<file path=ppt/notesSlides/notesSlide2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D0295-9035-B9F6-036C-999EE26A2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7A926F-DB3B-F4C2-6C60-D42DEB5574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96B12C-B191-93F9-A2DB-81A1A491C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A7721-C5FC-1206-EABB-DF4D5C4AFA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978089"/>
      </p:ext>
    </p:extLst>
  </p:cSld>
  <p:clrMapOvr>
    <a:masterClrMapping/>
  </p:clrMapOvr>
</p:notes>
</file>

<file path=ppt/notesSlides/notesSlide2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22806-E8E4-B5EF-F263-7E677107A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C74683-DD1A-28D2-A32C-C5FB6905F3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4BA8F0-1B0D-304C-BBCC-F8EFBDD717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C395AF-9278-C04B-8E62-0FF4488EA5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179366"/>
      </p:ext>
    </p:extLst>
  </p:cSld>
  <p:clrMapOvr>
    <a:masterClrMapping/>
  </p:clrMapOvr>
</p:notes>
</file>

<file path=ppt/notesSlides/notesSlide2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BC81B-27E3-19C8-E3E7-37864CD19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B05007-D5D7-AB3D-4E81-0396E3D97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DDE41B-BD93-7E40-EBA3-BAC4ADDD2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B6EEEB-F5B1-0FE2-847B-CFBC447341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260414"/>
      </p:ext>
    </p:extLst>
  </p:cSld>
  <p:clrMapOvr>
    <a:masterClrMapping/>
  </p:clrMapOvr>
</p:notes>
</file>

<file path=ppt/notesSlides/notesSlide2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D9769-3C11-8E90-448F-15BF9201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E29ED4-3813-0860-065E-AA5C0B2BE1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74169A-6800-D757-F1BE-C095DD85D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13FC4-0EFA-9980-6E3F-E2A914CAB1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351618"/>
      </p:ext>
    </p:extLst>
  </p:cSld>
  <p:clrMapOvr>
    <a:masterClrMapping/>
  </p:clrMapOvr>
</p:notes>
</file>

<file path=ppt/notesSlides/notesSlide2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C3C72-02FB-50C1-045A-5E593DD01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E6D5A4-88FD-2719-10C8-0E09703EEF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401BC1-6416-98C8-093A-765C4BE467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E5EA49-32D8-B84D-7FCB-7C7B64B056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784812"/>
      </p:ext>
    </p:extLst>
  </p:cSld>
  <p:clrMapOvr>
    <a:masterClrMapping/>
  </p:clrMapOvr>
</p:notes>
</file>

<file path=ppt/notesSlides/notesSlide2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EC353-995A-C3EE-E461-4AA11A60B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C1FFAD-B8C9-9094-B1D0-D36F2C4F96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BE122C-E017-6253-414B-70FAA95860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ABD088-F82A-A344-FA4F-FD4CC32265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400760"/>
      </p:ext>
    </p:extLst>
  </p:cSld>
  <p:clrMapOvr>
    <a:masterClrMapping/>
  </p:clrMapOvr>
</p:notes>
</file>

<file path=ppt/notesSlides/notesSlide2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E4BDC-BE21-5D83-057F-01943245C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80A8F0-F54F-A90C-034D-F3B8F01E29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E23912-7D1B-D4A5-FD93-7B7977A1A1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25C8E-ED3D-13E8-556C-51E90836E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81868"/>
      </p:ext>
    </p:extLst>
  </p:cSld>
  <p:clrMapOvr>
    <a:masterClrMapping/>
  </p:clrMapOvr>
</p:notes>
</file>

<file path=ppt/notesSlides/notesSlide3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27644-69ED-01B0-8552-94E63DAE1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BBF6CC-7CE9-4CCC-834A-DAB6F2BFC6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F903E1-94C2-7A21-D5D0-2FC629280A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112EB-C1ED-6BAB-8D5E-AC9EAF5BA0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250663"/>
      </p:ext>
    </p:extLst>
  </p:cSld>
  <p:clrMapOvr>
    <a:masterClrMapping/>
  </p:clrMapOvr>
</p:notes>
</file>

<file path=ppt/notesSlides/notesSlide3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12E93-294E-4E5B-65F8-4347A98A7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C540E4-40C1-BAF2-9795-4B526A61E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E9356B-B431-2919-A072-F516FCD72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38DD76-8A9C-DB00-3105-BA549E1BF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873818"/>
      </p:ext>
    </p:extLst>
  </p:cSld>
  <p:clrMapOvr>
    <a:masterClrMapping/>
  </p:clrMapOvr>
</p:notes>
</file>

<file path=ppt/notesSlides/notesSlide3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A1F77-8952-D441-0F32-DE36C317F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7DC753-E4E9-563B-257E-76B93B5B71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62EBF6-D15E-FCDA-BF28-4230B5CD5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5EAA72-5B7E-E2A5-9E6C-1FED7381D4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311201"/>
      </p:ext>
    </p:extLst>
  </p:cSld>
  <p:clrMapOvr>
    <a:masterClrMapping/>
  </p:clrMapOvr>
</p:notes>
</file>

<file path=ppt/notesSlides/notesSlide3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E3B00-6126-6AE6-8E23-E7F902FBA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835AF8-4737-91F3-D244-DA932ADE99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9E40F8-5EA0-4BD4-6258-BCF28DE88C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DE192-7E8A-736B-B648-98721A9D6B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307263"/>
      </p:ext>
    </p:extLst>
  </p:cSld>
  <p:clrMapOvr>
    <a:masterClrMapping/>
  </p:clrMapOvr>
</p:notes>
</file>

<file path=ppt/notesSlides/notesSlide3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8171B-3834-FF14-E135-030665C89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9EB9F2-0183-02D8-1016-EF1B7F0B8B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CF6AB4-F7F9-36B6-D8C0-B85AF676B6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0F5C1B-8C6E-DE29-5F00-8AF18505FA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526300"/>
      </p:ext>
    </p:extLst>
  </p:cSld>
  <p:clrMapOvr>
    <a:masterClrMapping/>
  </p:clrMapOvr>
</p:notes>
</file>

<file path=ppt/notesSlides/notesSlide3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4F5A5-A112-EBDD-964D-C6985E567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EB2E95-ED01-0618-B47C-18EBD5555A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7E43AB-EF9E-A342-B55C-5470A0125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94252B-25A0-C215-5DB2-9D907E4E23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918430"/>
      </p:ext>
    </p:extLst>
  </p:cSld>
  <p:clrMapOvr>
    <a:masterClrMapping/>
  </p:clrMapOvr>
</p:notes>
</file>

<file path=ppt/notesSlides/notesSlide3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7619F-7BC8-4A6D-E0E1-385BBFB14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CEB832-802E-124F-F57B-E1E58C491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81A152-A149-AB34-8463-35F6658D6C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C216C7-A123-5B42-3188-5EC2D989F9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31969"/>
      </p:ext>
    </p:extLst>
  </p:cSld>
  <p:clrMapOvr>
    <a:masterClrMapping/>
  </p:clrMapOvr>
</p:notes>
</file>

<file path=ppt/notesSlides/notesSlide3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4FF5C-DFA8-A280-653E-F6729D356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1B3A60-51FC-8848-363E-B0AFAB0445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C80B95-8EFB-F6BB-E5E0-10C3E82194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93EFA3-F003-30D9-18CF-9A374D6D87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979372"/>
      </p:ext>
    </p:extLst>
  </p:cSld>
  <p:clrMapOvr>
    <a:masterClrMapping/>
  </p:clrMapOvr>
</p:notes>
</file>

<file path=ppt/notesSlides/notesSlide3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83D54-AB0F-F7E2-2611-B5E2C7531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564180-73F2-4C25-21BA-632ABCFADD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B2E3B8-2ED6-0AC7-61AA-C82B734464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E0BC7E-A732-DF62-F712-21E7D65A09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76040"/>
      </p:ext>
    </p:extLst>
  </p:cSld>
  <p:clrMapOvr>
    <a:masterClrMapping/>
  </p:clrMapOvr>
</p:notes>
</file>

<file path=ppt/notesSlides/notesSlide3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EAB66-F2FD-4245-CD3C-CC2516E7C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49C44A-910B-1F5B-94AB-FE17EA7078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4FC3DC-173D-4129-58A0-6A8B9B8165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DB1E62-4FD1-631A-AA11-A11214932F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508135"/>
      </p:ext>
    </p:extLst>
  </p:cSld>
  <p:clrMapOvr>
    <a:masterClrMapping/>
  </p:clrMapOvr>
</p:notes>
</file>

<file path=ppt/notesSlides/notesSlide3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6B1AB-B900-32E3-04AC-4B2FB5DAF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55E014-D271-E1F4-D88D-1138B33183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4C0C44-8702-0277-4540-CBFD8E21CB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5B817F-155E-384B-05C5-F7FD0C30D4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019006"/>
      </p:ext>
    </p:extLst>
  </p:cSld>
  <p:clrMapOvr>
    <a:masterClrMapping/>
  </p:clrMapOvr>
</p:notes>
</file>

<file path=ppt/notesSlides/notesSlide3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52362-D759-9486-4A22-A371BA1E8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E3950B-3693-65E3-8CCE-F9FB0289C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C1F875-D21E-AE33-8464-38B794BE85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BD499-401A-2556-9E10-8C1FAE6444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427261"/>
      </p:ext>
    </p:extLst>
  </p:cSld>
  <p:clrMapOvr>
    <a:masterClrMapping/>
  </p:clrMapOvr>
</p:notes>
</file>

<file path=ppt/notesSlides/notesSlide3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42C77-34FA-E262-870C-64A1F133F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C5AA0F-4799-6E9F-7E41-7F6092E74A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10099F-6688-9B6C-91C2-246A04B33F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01B46-51E2-BA3A-3403-3A029CB458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61642"/>
      </p:ext>
    </p:extLst>
  </p:cSld>
  <p:clrMapOvr>
    <a:masterClrMapping/>
  </p:clrMapOvr>
</p:notes>
</file>

<file path=ppt/notesSlides/notesSlide3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A5E9F-B731-4595-3148-5581F0177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5DFE8C-8D6F-2B61-6D39-A9CD6A8D29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EA5362-E52C-8BC0-2435-D1BF08BCD3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465E0-87C5-0DBD-DE71-AE704F9544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901133"/>
      </p:ext>
    </p:extLst>
  </p:cSld>
  <p:clrMapOvr>
    <a:masterClrMapping/>
  </p:clrMapOvr>
</p:notes>
</file>

<file path=ppt/notesSlides/notesSlide3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489DE-C81D-0F02-8C93-00D26F611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F6CF48-EF2A-B421-30E0-038DF9C33E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85EAB2-7AB8-1EEC-996D-056ECDC86F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44A35-9FFF-0E5D-F0E8-D5412C5F34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465066"/>
      </p:ext>
    </p:extLst>
  </p:cSld>
  <p:clrMapOvr>
    <a:masterClrMapping/>
  </p:clrMapOvr>
</p:notes>
</file>

<file path=ppt/notesSlides/notesSlide3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0232A-B57C-C163-BE75-0830C5505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53FFD6-9EB6-174C-1509-D19D6ADE7A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44C7C6-A094-F7D9-FD29-E19E97654F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594755-1015-9A78-2A8C-FB0FB6CC7A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4061"/>
      </p:ext>
    </p:extLst>
  </p:cSld>
  <p:clrMapOvr>
    <a:masterClrMapping/>
  </p:clrMapOvr>
</p:notes>
</file>

<file path=ppt/notesSlides/notesSlide3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801F2-3980-F31C-57B5-F9CE49E9D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7A8A59-D407-139E-2B8D-7ED5E05EC1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BDDFB2-66B8-9030-C6FD-F81D70B0AB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4C249B-DB18-3C3B-F3FB-704B5E7211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243010"/>
      </p:ext>
    </p:extLst>
  </p:cSld>
  <p:clrMapOvr>
    <a:masterClrMapping/>
  </p:clrMapOvr>
</p:notes>
</file>

<file path=ppt/notesSlides/notesSlide3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39081-74FE-95C9-ED01-289C05112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09D1FA-9193-D37A-DF3A-01268FC33D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A47B11-D856-98D6-32C7-7829C51339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E9481B-DCE7-8653-3943-BAD2570B31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31567"/>
      </p:ext>
    </p:extLst>
  </p:cSld>
  <p:clrMapOvr>
    <a:masterClrMapping/>
  </p:clrMapOvr>
</p:notes>
</file>

<file path=ppt/notesSlides/notesSlide3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76409-472D-9A48-1579-50576F0F5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5ADDC9-E54A-409A-B81B-5AA5296FA3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9A7346-8E2A-7116-0F39-1E6ABA8977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D19B8-D32B-0775-2377-A7BDB2604F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023200"/>
      </p:ext>
    </p:extLst>
  </p:cSld>
  <p:clrMapOvr>
    <a:masterClrMapping/>
  </p:clrMapOvr>
</p:notes>
</file>

<file path=ppt/notesSlides/notesSlide3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C2044-F7EF-7211-105F-56819B0A6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F9A633-DB2A-BC8B-6CF6-2E73538E5C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FBDE50-0595-EDEA-04BF-F64E42C43B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F71A3C-8476-AD9A-6A21-57898A57FC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385632"/>
      </p:ext>
    </p:extLst>
  </p:cSld>
  <p:clrMapOvr>
    <a:masterClrMapping/>
  </p:clrMapOvr>
</p:notes>
</file>

<file path=ppt/notesSlides/notesSlide3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F2515-76AD-BD54-46A5-21DBB51A1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F89221-AA1D-8152-2B57-7DA8303C97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2278AE-C67B-4258-072A-A3970DAFB0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47F44-2985-8644-482D-F730F44E3B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380898"/>
      </p:ext>
    </p:extLst>
  </p:cSld>
  <p:clrMapOvr>
    <a:masterClrMapping/>
  </p:clrMapOvr>
</p:notes>
</file>

<file path=ppt/notesSlides/notesSlide3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6BDDA-568B-D945-2543-49AD2320A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6355DC-1314-3AE1-375D-BAEDF8C71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064800-4C40-88A3-4302-CD506F0133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C342B9-0C30-6399-04FF-97B33FC26E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098647"/>
      </p:ext>
    </p:extLst>
  </p:cSld>
  <p:clrMapOvr>
    <a:masterClrMapping/>
  </p:clrMapOvr>
</p:notes>
</file>

<file path=ppt/notesSlides/notesSlide3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AEB8E-C063-15C6-4B0A-4D7C31E96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F4B19C-751B-056D-816A-C5860D7DA0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9C678F-C627-6640-0F27-7398E88F80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267E58-5D67-47C9-BE68-7F010686CB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974162"/>
      </p:ext>
    </p:extLst>
  </p:cSld>
  <p:clrMapOvr>
    <a:masterClrMapping/>
  </p:clrMapOvr>
</p:notes>
</file>

<file path=ppt/notesSlides/notesSlide3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04E06-0AFC-00E2-73AF-6E30FCA21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B20007-4993-9DD7-F72D-B801BFA4E4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E5962C-335D-1874-1006-E9F4682DC1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1300D2-DF82-DB4F-DBC2-CFD334F2E5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75514"/>
      </p:ext>
    </p:extLst>
  </p:cSld>
  <p:clrMapOvr>
    <a:masterClrMapping/>
  </p:clrMapOvr>
</p:notes>
</file>

<file path=ppt/notesSlides/notesSlide3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346F4-6881-8DBA-CA97-8154984C7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9B31DA-28D8-8648-F9DD-FF2FC527DC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9173E5-CFEB-D886-81A3-ACFA851E87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0A90C0-BDF8-C0A0-58F1-C3E2BB50EB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224135"/>
      </p:ext>
    </p:extLst>
  </p:cSld>
  <p:clrMapOvr>
    <a:masterClrMapping/>
  </p:clrMapOvr>
</p:notes>
</file>

<file path=ppt/notesSlides/notesSlide3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F2110-7F2D-9120-EF8B-69F401803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E9C42F-B53F-DED5-834A-C824AD937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6BBC61-1595-8E49-A697-6D9C11E946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D7F96-538D-2EC7-39D6-8F632086D9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384956"/>
      </p:ext>
    </p:extLst>
  </p:cSld>
  <p:clrMapOvr>
    <a:masterClrMapping/>
  </p:clrMapOvr>
</p:notes>
</file>

<file path=ppt/notesSlides/notesSlide3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97F35-2CEF-81D9-6BE7-8984E1202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DB1762-BAD5-915B-BEE3-41CD2B7A34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74760A-905A-F9F0-EE61-4C0D281DB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4EADD7-A06D-D569-B2B8-B499BD0BEF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46036"/>
      </p:ext>
    </p:extLst>
  </p:cSld>
  <p:clrMapOvr>
    <a:masterClrMapping/>
  </p:clrMapOvr>
</p:notes>
</file>

<file path=ppt/notesSlides/notesSlide3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7464A-5F02-5D66-26D2-3A4BA5E85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ADBF04-C1E9-4C82-48B2-2A773CDE20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6C0116-5365-EEF1-E02F-BACCB65A17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0DA0B-B8CF-52EE-A4BB-20ADD18556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188768"/>
      </p:ext>
    </p:extLst>
  </p:cSld>
  <p:clrMapOvr>
    <a:masterClrMapping/>
  </p:clrMapOvr>
</p:notes>
</file>

<file path=ppt/notesSlides/notesSlide3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A4B-E069-B0D1-4435-62CA02683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D7996A-49CB-C726-0675-804367CD0C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3C2CF6-C50D-F24F-732A-2EFBA080C7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443FC-2E60-430D-0786-9A4229E118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936269"/>
      </p:ext>
    </p:extLst>
  </p:cSld>
  <p:clrMapOvr>
    <a:masterClrMapping/>
  </p:clrMapOvr>
</p:notes>
</file>

<file path=ppt/notesSlides/notesSlide3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DADCC-5E9E-5702-E8B4-63970D1DD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98F5D3-580B-68AF-46FA-27C812168E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4904A8-483A-83A6-B08D-009EC5F9C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09EF2-342A-6CA4-0BD6-ACDDE52B76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342602"/>
      </p:ext>
    </p:extLst>
  </p:cSld>
  <p:clrMapOvr>
    <a:masterClrMapping/>
  </p:clrMapOvr>
</p:notes>
</file>

<file path=ppt/notesSlides/notesSlide3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203AE-004C-8CDC-1144-17A69CCBF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22286C-8281-82AB-3ACA-E94785F09C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213588-0041-C1C9-19B2-1B131B50F0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4FA1B-7D13-2BFF-33E3-8CB6FB414F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642438"/>
      </p:ext>
    </p:extLst>
  </p:cSld>
  <p:clrMapOvr>
    <a:masterClrMapping/>
  </p:clrMapOvr>
</p:notes>
</file>

<file path=ppt/notesSlides/notesSlide3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28D-0BD1-C61A-11DE-BC08E6102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8B9EB-B909-208C-25BB-538C9B58B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0C723D-FA35-1426-D95E-43F222AC59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E3BFB-37B4-5DE4-F75C-723D602C38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737891"/>
      </p:ext>
    </p:extLst>
  </p:cSld>
  <p:clrMapOvr>
    <a:masterClrMapping/>
  </p:clrMapOvr>
</p:notes>
</file>

<file path=ppt/notesSlides/notesSlide3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406C-372C-4A07-46A4-886820651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E24BF4-DD9A-1A59-5C46-15B979D53E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0959E4-8E86-5D18-4CF2-01695C3695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28C739-EE1B-E34E-9B08-EFCC0C71DD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157893"/>
      </p:ext>
    </p:extLst>
  </p:cSld>
  <p:clrMapOvr>
    <a:masterClrMapping/>
  </p:clrMapOvr>
</p:notes>
</file>

<file path=ppt/notesSlides/notesSlide3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A8E29-1B17-617E-0FE3-6D2005DCE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68B638-32CB-4C96-556C-54F594F367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5DC934-6F9D-131B-A046-97B56BD7E2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F8DA7A-D23C-4B53-582F-2CC5472EC8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245193"/>
      </p:ext>
    </p:extLst>
  </p:cSld>
  <p:clrMapOvr>
    <a:masterClrMapping/>
  </p:clrMapOvr>
</p:notes>
</file>

<file path=ppt/notesSlides/notesSlide3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8CD39-62DC-F6B2-6B63-5363AE9BB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DC6910-5530-0B02-1615-EE4C6D0952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975C97-2FE4-EA8F-379D-3CE3C9C3E1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E59C31-17AA-4DCF-142A-92774C4976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34832"/>
      </p:ext>
    </p:extLst>
  </p:cSld>
  <p:clrMapOvr>
    <a:masterClrMapping/>
  </p:clrMapOvr>
</p:notes>
</file>

<file path=ppt/notesSlides/notesSlide3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A9B7C-3B51-BF93-D150-BB74F6B2D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7C24F6-720A-0841-D296-FD75FFDED2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01294D-7C22-0B36-0ADC-343889E201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24128-CE02-ADD5-13E3-535BBD7463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463976"/>
      </p:ext>
    </p:extLst>
  </p:cSld>
  <p:clrMapOvr>
    <a:masterClrMapping/>
  </p:clrMapOvr>
</p:notes>
</file>

<file path=ppt/notesSlides/notesSlide3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3E013-66D8-84B0-1EA4-8953D1C5F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3501FA-24E1-6B5E-CF41-AA62391878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624340-6A28-C91E-2EFA-929E73DFE3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8E7FA-D795-9F20-B6A2-C829CCD0E2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727136"/>
      </p:ext>
    </p:extLst>
  </p:cSld>
  <p:clrMapOvr>
    <a:masterClrMapping/>
  </p:clrMapOvr>
</p:notes>
</file>

<file path=ppt/notesSlides/notesSlide3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7E17C-7CEC-A3CD-9727-03F750B93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E0B064-BCCB-25D1-3D6F-EF0374448B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D37A65-2995-77C1-8B1F-8D9D3F9849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FA7FF1-1FE2-FF55-06AE-D95EF8B2D9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732833"/>
      </p:ext>
    </p:extLst>
  </p:cSld>
  <p:clrMapOvr>
    <a:masterClrMapping/>
  </p:clrMapOvr>
</p:notes>
</file>

<file path=ppt/notesSlides/notesSlide3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64940-3CA0-B9E4-4BC3-88D1204C0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812F30-C187-7AE8-D0C7-CE98159511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AA420B-C25B-AD62-BF22-E8D0F089FB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EDD18D-CEFF-69F9-8BCA-6C140E797C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590697"/>
      </p:ext>
    </p:extLst>
  </p:cSld>
  <p:clrMapOvr>
    <a:masterClrMapping/>
  </p:clrMapOvr>
</p:notes>
</file>

<file path=ppt/notesSlides/notesSlide3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FFC08-5216-1C75-F5BE-27D4C2811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D21169-5967-50D3-543D-675A70E694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86D651-B555-A3EC-15B2-41D072FFD8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3F3932-8F67-8016-2AC1-D218A9B247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86068"/>
      </p:ext>
    </p:extLst>
  </p:cSld>
  <p:clrMapOvr>
    <a:masterClrMapping/>
  </p:clrMapOvr>
</p:notes>
</file>

<file path=ppt/notesSlides/notesSlide3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542C9-35B4-77CA-EB0D-AD96FEB31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325F57-2B80-9F42-A27F-66E0AA709E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AA15C9-C78C-4925-E8B6-C34ABA929B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1034B-4969-ADA1-8B7A-DC8B8850B3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318329"/>
      </p:ext>
    </p:extLst>
  </p:cSld>
  <p:clrMapOvr>
    <a:masterClrMapping/>
  </p:clrMapOvr>
</p:notes>
</file>

<file path=ppt/notesSlides/notesSlide3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7E32D-5BAB-45CE-3D80-78321AF41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2E339D-9D92-051A-AAE6-FF0440C0E2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7B716-5221-4E5D-A834-DEF10F46F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553670-48E1-0CBC-DC3A-33C1BD67E3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825185"/>
      </p:ext>
    </p:extLst>
  </p:cSld>
  <p:clrMapOvr>
    <a:masterClrMapping/>
  </p:clrMapOvr>
</p:notes>
</file>

<file path=ppt/notesSlides/notesSlide3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7E509-CCCE-8DD1-BF31-C5CD705E6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C4B949-B733-7235-C26D-982F4C50E8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5B9FBB-2A97-CDAC-1FEF-ABD3A6B4AE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480267-69C4-B79D-47D7-02A26E9C72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50939"/>
      </p:ext>
    </p:extLst>
  </p:cSld>
  <p:clrMapOvr>
    <a:masterClrMapping/>
  </p:clrMapOvr>
</p:notes>
</file>

<file path=ppt/notesSlides/notesSlide3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EB282-6533-CEE5-0BA4-2207D0C5A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AB5483-1F54-3849-70B4-0A1690C23E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0E5278-144B-E3E5-D435-5533F56CEA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B7C4A8-1DE3-A9D0-3BE0-CD30C68A11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934640"/>
      </p:ext>
    </p:extLst>
  </p:cSld>
  <p:clrMapOvr>
    <a:masterClrMapping/>
  </p:clrMapOvr>
</p:notes>
</file>

<file path=ppt/notesSlides/notesSlide3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86877-3F2B-1728-9A1B-8A4BF6712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6BECE1-B44F-3B46-7CD7-1BDF84B958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0420D8-1FDB-8E9C-D3A4-26A8C50950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C9A27-DC6A-AD2F-2722-29C0418F76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341880"/>
      </p:ext>
    </p:extLst>
  </p:cSld>
  <p:clrMapOvr>
    <a:masterClrMapping/>
  </p:clrMapOvr>
</p:notes>
</file>

<file path=ppt/notesSlides/notesSlide3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883A0-2BB1-2A1B-BE2F-DC923F02D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FC7FD1-380E-5E7C-E68F-8F1C4AAA9D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571D72-0AB7-1AB1-532A-0CCD50D779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A7AFF7-DB8F-D21F-8E07-CF78555071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151621"/>
      </p:ext>
    </p:extLst>
  </p:cSld>
  <p:clrMapOvr>
    <a:masterClrMapping/>
  </p:clrMapOvr>
</p:notes>
</file>

<file path=ppt/notesSlides/notesSlide3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FACB9-A96D-1285-FB9F-AD9C06682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DA9548-CF93-93C2-B288-B969B9C9EC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0AE8E8-3516-D39E-F6F8-E4FE1ABACF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898A8-E0A9-97E1-DEFC-E8DB9DB873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468000"/>
      </p:ext>
    </p:extLst>
  </p:cSld>
  <p:clrMapOvr>
    <a:masterClrMapping/>
  </p:clrMapOvr>
</p:notes>
</file>

<file path=ppt/notesSlides/notesSlide3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A9DD2-4029-0512-C070-11B179A28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2C4A5E-92A8-F358-EDBA-D0B7C57B71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E0F717-2462-62A1-6435-62A8C239D7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CC728A-BE58-E381-D2F2-231BE0072A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745553"/>
      </p:ext>
    </p:extLst>
  </p:cSld>
  <p:clrMapOvr>
    <a:masterClrMapping/>
  </p:clrMapOvr>
</p:notes>
</file>

<file path=ppt/notesSlides/notesSlide3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981DE-977A-E5B5-C248-66E4E92EF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4E0B01-57AB-E474-F703-437E86022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85A8FC-DE0F-F1DD-9874-7A2A995F3F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76FFD-8B91-9886-FD95-680879B3B8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533947"/>
      </p:ext>
    </p:extLst>
  </p:cSld>
  <p:clrMapOvr>
    <a:masterClrMapping/>
  </p:clrMapOvr>
</p:notes>
</file>

<file path=ppt/notesSlides/notesSlide3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7FF36-C0FB-45E6-A9D9-F01DC71C0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7E001C-C3A7-6585-CB4A-8CE44012A9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6BFD15-57BE-5CF8-D837-3E508C5A99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8C6C3-0965-F4B8-DD7C-002AEDA731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100676"/>
      </p:ext>
    </p:extLst>
  </p:cSld>
  <p:clrMapOvr>
    <a:masterClrMapping/>
  </p:clrMapOvr>
</p:notes>
</file>

<file path=ppt/notesSlides/notesSlide3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5BEBB-84AE-BAD7-3C76-7CB7E2FDC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A886F6-0D84-81B9-9074-B99AC7EC1D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D7D5A7-F46C-F71F-4DED-3A6002C1A2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836E4C-6C1B-BFF2-C03D-7AEEE335A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021617"/>
      </p:ext>
    </p:extLst>
  </p:cSld>
  <p:clrMapOvr>
    <a:masterClrMapping/>
  </p:clrMapOvr>
</p:notes>
</file>

<file path=ppt/notesSlides/notesSlide3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EF364-CC2D-C146-B692-A79127F61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3E5C5D-7131-9E54-7961-01FDDD8488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2FF448-84E8-636F-8A9D-1281365E2A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4FCF5-CF7E-7615-70EB-5E0E886662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228077"/>
      </p:ext>
    </p:extLst>
  </p:cSld>
  <p:clrMapOvr>
    <a:masterClrMapping/>
  </p:clrMapOvr>
</p:notes>
</file>

<file path=ppt/notesSlides/notesSlide3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003CB-C258-5170-40A5-A60904B6C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83B0E0-6027-87B1-85E9-ADC4F1A55E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608C3C-F2C3-CBBF-86C5-20900A5D05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37C8F2-9ECF-2948-E8D6-BE7A522DFF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09288"/>
      </p:ext>
    </p:extLst>
  </p:cSld>
  <p:clrMapOvr>
    <a:masterClrMapping/>
  </p:clrMapOvr>
</p:notes>
</file>

<file path=ppt/notesSlides/notesSlide3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7E4DB-9345-4833-F321-A55C24B2D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229AC5-A94D-8644-FF20-C3807E8E2B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F5E2A-6962-813E-8D65-BFD748EAD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386A24-40EB-5800-C88E-81BF4E3EF6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831567"/>
      </p:ext>
    </p:extLst>
  </p:cSld>
  <p:clrMapOvr>
    <a:masterClrMapping/>
  </p:clrMapOvr>
</p:notes>
</file>

<file path=ppt/notesSlides/notesSlide3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3627-19BC-895F-9D2E-8057BA9E0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53BB33-D99F-F8DC-AE32-61A2C1532C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2FE1D3-A276-4728-D7F9-E5796A76AF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2DF569-5935-71F9-E831-A4265A579C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133837"/>
      </p:ext>
    </p:extLst>
  </p:cSld>
  <p:clrMapOvr>
    <a:masterClrMapping/>
  </p:clrMapOvr>
</p:notes>
</file>

<file path=ppt/notesSlides/notesSlide3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E03AD-475C-F696-DFB0-B5FE8DC2D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7583F8-E455-5DD5-C7FD-746A721C74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CD8A8B-CF9B-7408-9CCF-3C6C8197A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AE648E-206B-52A2-6234-F687107423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358160"/>
      </p:ext>
    </p:extLst>
  </p:cSld>
  <p:clrMapOvr>
    <a:masterClrMapping/>
  </p:clrMapOvr>
</p:notes>
</file>

<file path=ppt/notesSlides/notesSlide3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38859-63AC-4479-1DC8-91870C5C7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2A90D2-170C-A372-6890-687A854409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99D90D-4FB1-DFB4-8FFB-725623232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C33D94-8F86-D5B7-5C97-42C9EE2D84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347399"/>
      </p:ext>
    </p:extLst>
  </p:cSld>
  <p:clrMapOvr>
    <a:masterClrMapping/>
  </p:clrMapOvr>
</p:notes>
</file>

<file path=ppt/notesSlides/notesSlide3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82B40-8D0E-457D-D865-A4BD733A0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07D534-2A20-804A-2569-5A7864C3BF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B407C1-11BC-BF8E-7619-6DD2193AFF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FFFA3-B865-7D0C-825D-60DE48B5E5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377127"/>
      </p:ext>
    </p:extLst>
  </p:cSld>
  <p:clrMapOvr>
    <a:masterClrMapping/>
  </p:clrMapOvr>
</p:notes>
</file>

<file path=ppt/notesSlides/notesSlide3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F1760-F90B-9E0C-3140-F7F93F887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C7678B-9AA3-4987-D779-56C2A95900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6D9225-ABAF-611F-F05F-F6C77F9467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47002-F230-1F9F-6772-7F2B93EF9D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99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42.png"/><Relationship Id="rId4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43.png"/><Relationship Id="rId4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44.png"/><Relationship Id="rId4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45.png"/><Relationship Id="rId4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46.png"/><Relationship Id="rId4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6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4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6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8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9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1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2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3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4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4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6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7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9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0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1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2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3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4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5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6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7.pn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8.pn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9.pn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0.pn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1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2.pn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3.png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4.pn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png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5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6.pn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7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8.pn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9.pn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0.pn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1.pn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2.pn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3.pn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4.pn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5.pn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6.pn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7.pn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8.png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9.pn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0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1.pn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2.pn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3.png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4.pn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1.xml"/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5.png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6.pn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7.pn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8.pn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6.xml"/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9.png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8.xml"/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0.png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0.xml"/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1.png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2.png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2.pn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2.png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5.xml"/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3.pn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4.pn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5.png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6.png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7.png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8.png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9.png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0.pn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1.png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2.png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3.png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4.png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5.png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5.png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6.png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7.png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8.png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9.png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0.png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1.png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2.pn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3.png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3.png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4.png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5.png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6.png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7.png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8.png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9.png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6.xml"/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0.png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1.png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2.png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3.png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4.png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5.png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6.png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7.png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8.png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6.xml"/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2.png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9.png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0.png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1.png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2.png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3.png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4.png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5.png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6.png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png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7.png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8.png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9.png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0.png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1.xml"/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1.png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2.png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3.png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4.png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5.png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6.png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9.xml"/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7.png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8.png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9.png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0.png"/></Relationships>
</file>

<file path=ppt/slides/_rels/slide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4.xml"/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1.png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2.png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3.png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4.png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5.png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6.png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7.png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8.png"/></Relationships>
</file>

<file path=ppt/slides/_rels/slide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0.png"/></Relationships>
</file>

<file path=ppt/slides/_rels/slide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9.png"/></Relationships>
</file>

<file path=ppt/slides/_rels/slide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1.png"/></Relationships>
</file>

<file path=ppt/slides/_rels/slide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2.png"/></Relationships>
</file>

<file path=ppt/slides/_rels/slide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3.png"/></Relationships>
</file>

<file path=ppt/slides/_rels/slide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4.png"/></Relationships>
</file>

<file path=ppt/slides/_rels/slide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0.xml"/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5.png"/></Relationships>
</file>

<file path=ppt/slides/_rels/slide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6.png"/></Relationships>
</file>

<file path=ppt/slides/_rels/slide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7.png"/></Relationships>
</file>

<file path=ppt/slides/_rels/slide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8.png"/></Relationships>
</file>

<file path=ppt/slides/_rels/slide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9.png"/></Relationships>
</file>

<file path=ppt/slides/_rels/slide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0.png"/></Relationships>
</file>

<file path=ppt/slides/_rels/slide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1.png"/></Relationships>
</file>

<file path=ppt/slides/_rels/slide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2.png"/></Relationships>
</file>

<file path=ppt/slides/_rels/slide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3.png"/></Relationships>
</file>

<file path=ppt/slides/_rels/slide3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4.png"/></Relationships>
</file>

<file path=ppt/slides/_rels/slide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5.png"/></Relationships>
</file>

<file path=ppt/slides/_rels/slide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6.png"/></Relationships>
</file>

<file path=ppt/slides/_rels/slide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7.png"/></Relationships>
</file>

<file path=ppt/slides/_rels/slide3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8.png"/></Relationships>
</file>

<file path=ppt/slides/_rels/slide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9.png"/></Relationships>
</file>

<file path=ppt/slides/_rels/slide3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0.png"/></Relationships>
</file>

<file path=ppt/slides/_rels/slide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1.png"/></Relationships>
</file>

<file path=ppt/slides/_rels/slide3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2.png"/></Relationships>
</file>

<file path=ppt/slides/_rels/slide3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0.xml"/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3.png"/></Relationships>
</file>

<file path=ppt/slides/_rels/slide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4.png"/></Relationships>
</file>

<file path=ppt/slides/_rels/slide3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5.png"/></Relationships>
</file>

<file path=ppt/slides/_rels/slide3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6.png"/></Relationships>
</file>

<file path=ppt/slides/_rels/slide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5.xml"/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7.png"/></Relationships>
</file>

<file path=ppt/slides/_rels/slide3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8.png"/></Relationships>
</file>

<file path=ppt/slides/_rels/slide3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9.png"/></Relationships>
</file>

<file path=ppt/slides/_rels/slide3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0.png"/></Relationships>
</file>

<file path=ppt/slides/_rels/slide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1.png"/></Relationships>
</file>

<file path=ppt/slides/_rels/slide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2.png"/></Relationships>
</file>

<file path=ppt/slides/_rels/slide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3.png"/></Relationships>
</file>

<file path=ppt/slides/_rels/slide3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4.png"/></Relationships>
</file>

<file path=ppt/slides/_rels/slide3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8.png"/></Relationships>
</file>

<file path=ppt/slides/_rels/slide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5.png"/></Relationships>
</file>

<file path=ppt/slides/_rels/slide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6.png"/></Relationships>
</file>

<file path=ppt/slides/_rels/slide3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7.png"/></Relationships>
</file>

<file path=ppt/slides/_rels/slide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8.png"/></Relationships>
</file>

<file path=ppt/slides/_rels/slide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9.png"/></Relationships>
</file>

<file path=ppt/slides/_rels/slide3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0.png"/></Relationships>
</file>

<file path=ppt/slides/_rels/slide3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1.png"/></Relationships>
</file>

<file path=ppt/slides/_rels/slide3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2.png"/></Relationships>
</file>

<file path=ppt/slides/_rels/slide3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3.png"/></Relationships>
</file>

<file path=ppt/slides/_rels/slide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4.png"/></Relationships>
</file>

<file path=ppt/slides/_rels/slide3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5.png"/></Relationships>
</file>

<file path=ppt/slides/_rels/slide3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6.png"/></Relationships>
</file>

<file path=ppt/slides/_rels/slide3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7.png"/></Relationships>
</file>

<file path=ppt/slides/_rels/slide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8.png"/></Relationships>
</file>

<file path=ppt/slides/_rels/slide3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9.png"/></Relationships>
</file>

<file path=ppt/slides/_rels/slide3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0.png"/></Relationships>
</file>

<file path=ppt/slides/_rels/slide3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1.png"/></Relationships>
</file>

<file path=ppt/slides/_rels/slide3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2.png"/></Relationships>
</file>

<file path=ppt/slides/_rels/slide3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3.png"/></Relationships>
</file>

<file path=ppt/slides/_rels/slide3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4.png"/></Relationships>
</file>

<file path=ppt/slides/_rels/slide3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5.png"/></Relationships>
</file>

<file path=ppt/slides/_rels/slide3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6.png"/></Relationships>
</file>

<file path=ppt/slides/_rels/slide3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7.png"/></Relationships>
</file>

<file path=ppt/slides/_rels/slide3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46" y="7085459"/>
            <a:ext cx="2332734" cy="82556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218485" y="62512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097447" y="2620607"/>
            <a:ext cx="64795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>
              <a:latin typeface="Century Gothic" panose="020B0502020202020204" pitchFamily="34" charset="0"/>
            </a:endParaRPr>
          </a:p>
          <a:p>
            <a:r>
              <a:rPr lang="en-US" sz="3600" b="1" i="1" dirty="0">
                <a:latin typeface="Century Gothic" panose="020B0502020202020204" pitchFamily="34" charset="0"/>
              </a:rPr>
              <a:t>Become a Globally Recognized Master Trainer</a:t>
            </a:r>
            <a:endParaRPr lang="en-US" sz="3600" b="1" dirty="0">
              <a:latin typeface="Century Gothic" panose="020B0502020202020204" pitchFamily="34" charset="0"/>
            </a:endParaRPr>
          </a:p>
          <a:p>
            <a:endParaRPr lang="en-US" sz="2400" b="1" dirty="0">
              <a:solidFill>
                <a:srgbClr val="0000FE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D4F243-9A0F-4D83-AA64-5EB369BCB648}"/>
              </a:ext>
            </a:extLst>
          </p:cNvPr>
          <p:cNvSpPr txBox="1"/>
          <p:nvPr/>
        </p:nvSpPr>
        <p:spPr>
          <a:xfrm>
            <a:off x="192523" y="5820492"/>
            <a:ext cx="699768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Dr. Toyin Sam-</a:t>
            </a:r>
            <a:r>
              <a:rPr lang="en-US" sz="2800" b="1" dirty="0" err="1">
                <a:latin typeface="Century Gothic" panose="020B0502020202020204" pitchFamily="34" charset="0"/>
              </a:rPr>
              <a:t>Emehelu</a:t>
            </a:r>
            <a:r>
              <a:rPr lang="en-US" sz="2800" b="1" dirty="0">
                <a:latin typeface="Century Gothic" panose="020B0502020202020204" pitchFamily="34" charset="0"/>
              </a:rPr>
              <a:t> 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(FPMC, FIMC, FPACA, CPLP)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www.drtoyinsamemehelu@gmail.com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A3DDC4-ABAD-49F4-B4E2-9E077433AB71}"/>
              </a:ext>
            </a:extLst>
          </p:cNvPr>
          <p:cNvSpPr txBox="1"/>
          <p:nvPr/>
        </p:nvSpPr>
        <p:spPr>
          <a:xfrm>
            <a:off x="827544" y="544286"/>
            <a:ext cx="139359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</a:rPr>
              <a:t>MASTER TRAINER CERTIFICATION COURSE</a:t>
            </a:r>
            <a:endParaRPr lang="en-US" sz="4800" dirty="0">
              <a:solidFill>
                <a:srgbClr val="FF0000"/>
              </a:solidFill>
            </a:endParaRPr>
          </a:p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endParaRPr lang="en-US" sz="4800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endParaRPr lang="en-US" sz="4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5F1277-93D3-409D-B525-FCA1F82B4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44" y="1765728"/>
            <a:ext cx="3637898" cy="401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512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864705" y="-379044"/>
            <a:ext cx="139858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Course Overview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4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281549" y="1775887"/>
            <a:ext cx="14136816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The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Master Trainer Certification Program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>
                <a:latin typeface="Century Gothic" panose="020B0502020202020204" pitchFamily="34" charset="0"/>
              </a:rPr>
              <a:t>is a world-class, multi-level professional development journey designed to elevate trainers, facilitators, educators, coaches, and L&amp;D practitioners into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globally recognized Master Trainers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This transformative program blends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evidence-based instructional design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adult learning science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n-US" sz="2800" dirty="0">
                <a:latin typeface="Century Gothic" panose="020B0502020202020204" pitchFamily="34" charset="0"/>
              </a:rPr>
              <a:t> and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real-world training mastery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>
                <a:latin typeface="Century Gothic" panose="020B0502020202020204" pitchFamily="34" charset="0"/>
              </a:rPr>
              <a:t>to equip you with the skills, tools, and credibility to design, deliver, coach, certify, and lead training at an expert level.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Through a personalized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self-paced learning experience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n-US" sz="2800" dirty="0">
                <a:latin typeface="Century Gothic" panose="020B0502020202020204" pitchFamily="34" charset="0"/>
              </a:rPr>
              <a:t> you will progress from foundational training principles to advanced Master Trainer competencies, developing the ability to multiply impact by elevating other trainers and shaping learning cultures across industries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pPr marL="0" marR="0"/>
            <a:endParaRPr lang="en-US" sz="20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8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248AA-0870-A6F3-21D8-B603291FD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CA74DB9-2B0A-906F-AA4D-433180F4D67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8811F4-245F-350D-72D6-C8CF18375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4DB8C53-B909-0517-E165-839DB730686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66B78F-2AAA-A4FD-301B-C3D0C29D53E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A9E4A9-3FE6-2640-CA9F-711BED7E7816}"/>
              </a:ext>
            </a:extLst>
          </p:cNvPr>
          <p:cNvSpPr txBox="1"/>
          <p:nvPr/>
        </p:nvSpPr>
        <p:spPr>
          <a:xfrm>
            <a:off x="837464" y="-468563"/>
            <a:ext cx="144687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Course Overview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4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FE25C6-88D8-A939-4294-AB23F499F25B}"/>
              </a:ext>
            </a:extLst>
          </p:cNvPr>
          <p:cNvSpPr txBox="1"/>
          <p:nvPr/>
        </p:nvSpPr>
        <p:spPr>
          <a:xfrm>
            <a:off x="343699" y="1803609"/>
            <a:ext cx="13943002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The course is structured into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three progressive levels—Beginner, Intermediate, and Advanced—each containing four comprehensive modules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>
                <a:latin typeface="Century Gothic" panose="020B0502020202020204" pitchFamily="34" charset="0"/>
              </a:rPr>
              <a:t>with micro-lessons, practice activities, templates, and assessments designed around internationally recognized standards (ATD, CIPD, ICF, Kirkpatrick, ADDIE, ISO 29993).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By the end of this program, you will not only be a highly skilled trainer—you will be a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leader and influencer in the global Learning and Development landscape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n-US" sz="2800" dirty="0">
                <a:latin typeface="Century Gothic" panose="020B0502020202020204" pitchFamily="34" charset="0"/>
              </a:rPr>
              <a:t>capable of building training ecosystems, certifying trainers, and driving organizational learning transformation.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pPr marL="0" marR="0"/>
            <a:endParaRPr lang="en-US" sz="20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2" name="AutoShape 2" descr="Online monitor icon outline vector. Study case — Stock Vector">
            <a:extLst>
              <a:ext uri="{FF2B5EF4-FFF2-40B4-BE49-F238E27FC236}">
                <a16:creationId xmlns:a16="http://schemas.microsoft.com/office/drawing/2014/main" id="{8C89388B-00EA-A084-BBE7-456900E0DC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62800" y="396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AutoShape 4" descr="Online monitor icon outline vector. Study case — Stock Vector">
            <a:extLst>
              <a:ext uri="{FF2B5EF4-FFF2-40B4-BE49-F238E27FC236}">
                <a16:creationId xmlns:a16="http://schemas.microsoft.com/office/drawing/2014/main" id="{34015825-937D-6DA6-1053-4734609C7E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315200" y="560832"/>
            <a:ext cx="3858768" cy="385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BB90A-19B5-2C82-5E8A-950DF741E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8A86B61-E2EA-9EDE-A207-F3AD4F44CE2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4D24BC-30E5-A7AF-0456-B2474062B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FB91425-9F83-39B1-A98B-B7E351E6773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B203F2-9FA8-7535-5E4D-B76F5999EAA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1625FD-45B5-F1F2-17D7-93AAED714411}"/>
              </a:ext>
            </a:extLst>
          </p:cNvPr>
          <p:cNvSpPr txBox="1"/>
          <p:nvPr/>
        </p:nvSpPr>
        <p:spPr>
          <a:xfrm>
            <a:off x="894853" y="-572069"/>
            <a:ext cx="990692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Course Introduction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4800" dirty="0">
              <a:solidFill>
                <a:srgbClr val="FF0000"/>
              </a:solidFill>
            </a:endParaRPr>
          </a:p>
          <a:p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B9FB6-FFD2-54B8-A826-DBCA8C0E4DA8}"/>
              </a:ext>
            </a:extLst>
          </p:cNvPr>
          <p:cNvSpPr txBox="1"/>
          <p:nvPr/>
        </p:nvSpPr>
        <p:spPr>
          <a:xfrm>
            <a:off x="657685" y="2415683"/>
            <a:ext cx="8038937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2800" dirty="0">
                <a:latin typeface="Century Gothic" panose="020B0502020202020204" pitchFamily="34" charset="0"/>
              </a:rPr>
              <a:t>This course is more than a training program—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it is a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professional transformation designed to unlock your highest potential as a training leader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You will learn not only </a:t>
            </a:r>
            <a:r>
              <a:rPr lang="en-US" sz="2800" i="1" dirty="0">
                <a:latin typeface="Century Gothic" panose="020B0502020202020204" pitchFamily="34" charset="0"/>
              </a:rPr>
              <a:t>how</a:t>
            </a:r>
            <a:r>
              <a:rPr lang="en-US" sz="2800" dirty="0">
                <a:latin typeface="Century Gothic" panose="020B0502020202020204" pitchFamily="34" charset="0"/>
              </a:rPr>
              <a:t> to train, but </a:t>
            </a:r>
            <a:r>
              <a:rPr lang="en-US" sz="2800" i="1" dirty="0">
                <a:latin typeface="Century Gothic" panose="020B0502020202020204" pitchFamily="34" charset="0"/>
              </a:rPr>
              <a:t>why great training works</a:t>
            </a:r>
            <a:r>
              <a:rPr lang="en-US" sz="2800" dirty="0">
                <a:latin typeface="Century Gothic" panose="020B0502020202020204" pitchFamily="34" charset="0"/>
              </a:rPr>
              <a:t>, and how to replicate excellence across teams, organizations, and communities.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pPr marL="0" marR="0"/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0" marR="0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C7475F-9E6D-1BCA-2547-9463A1C6C721}"/>
              </a:ext>
            </a:extLst>
          </p:cNvPr>
          <p:cNvSpPr txBox="1"/>
          <p:nvPr/>
        </p:nvSpPr>
        <p:spPr>
          <a:xfrm>
            <a:off x="0" y="1070410"/>
            <a:ext cx="130931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Welcome to your Master Trainer journey.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DEF46B-21A7-99DD-8CA7-3E3C81B20D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4889" y="2751918"/>
            <a:ext cx="4747826" cy="373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1264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864705" y="-529801"/>
            <a:ext cx="1446870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Course Introduction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Welcome to your Master Trainer journey.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432352" y="1875839"/>
            <a:ext cx="13728283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You will discover how to: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Design training that inspires real behavior change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Deliver sessions with confidence, clarity, and presence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Coach trainers to reach their full potential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 Build certification systems and quality standards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Lead and influence learning at a strategic level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Throughout the course, you will apply each concept to your own context, building a personalized toolkit you can use immediately in real-world training environments.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This program follows a </a:t>
            </a:r>
            <a:r>
              <a:rPr lang="en-US" sz="2800" b="1" dirty="0">
                <a:latin typeface="Century Gothic" panose="020B0502020202020204" pitchFamily="34" charset="0"/>
              </a:rPr>
              <a:t>“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known → unknown → mastery</a:t>
            </a:r>
            <a:r>
              <a:rPr lang="en-US" sz="2800" b="1" dirty="0">
                <a:latin typeface="Century Gothic" panose="020B0502020202020204" pitchFamily="34" charset="0"/>
              </a:rPr>
              <a:t>”</a:t>
            </a:r>
            <a:r>
              <a:rPr lang="en-US" sz="2800" dirty="0">
                <a:latin typeface="Century Gothic" panose="020B0502020202020204" pitchFamily="34" charset="0"/>
              </a:rPr>
              <a:t> learning pathway—honoring your existing experience, expanding your capabilities, and guiding you toward advanced trainer leadership.</a:t>
            </a:r>
          </a:p>
          <a:p>
            <a:pPr marL="0" marR="0"/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0" marR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6532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803413" y="-379044"/>
            <a:ext cx="1446870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r>
              <a:rPr lang="en-US" sz="4800" b="1" dirty="0">
                <a:solidFill>
                  <a:srgbClr val="FF0000"/>
                </a:solidFill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What Makes This Program World-Class?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4800" dirty="0">
              <a:solidFill>
                <a:srgbClr val="FF0000"/>
              </a:solidFill>
            </a:endParaRPr>
          </a:p>
          <a:p>
            <a:r>
              <a:rPr lang="en-US" sz="4800" b="1" kern="0" dirty="0">
                <a:solidFill>
                  <a:srgbClr val="FF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6129071" y="1452227"/>
            <a:ext cx="780744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r>
              <a:rPr lang="en-US" sz="2800" b="1" dirty="0">
                <a:latin typeface="Century Gothic" panose="020B0502020202020204" pitchFamily="34" charset="0"/>
              </a:rPr>
              <a:t>Aligned with Global Standards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Every module aligns with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global L&amp;D frameworks</a:t>
            </a:r>
            <a:r>
              <a:rPr lang="en-US" sz="2800" dirty="0">
                <a:latin typeface="Century Gothic" panose="020B0502020202020204" pitchFamily="34" charset="0"/>
              </a:rPr>
              <a:t>, including: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ATD Talent Development Framework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CIPD Professional Standards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ICF Coaching Competencies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Kirkpatrick Evaluation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ADDIE/SAM Instructional Design Models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ISO 29993 Learning Service Requirements</a:t>
            </a:r>
          </a:p>
          <a:p>
            <a:pPr marR="0" lvl="0">
              <a:buSzPts val="1000"/>
              <a:tabLst>
                <a:tab pos="457200" algn="l"/>
              </a:tabLst>
            </a:pPr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0" marR="0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474974-AD97-CCF8-EA0A-D75291A2DF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093" y="2269810"/>
            <a:ext cx="3851370" cy="385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92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1F6C6-6953-0E3F-7F9E-75CD84A70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A01AC61-7C99-382D-4AB2-D0F95CC155B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623870-7C0D-6487-A60E-F7D75AD13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DE53ED3-2378-5902-1C73-E795A440EFB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71093BC-5025-41DC-9FAA-43E781A3C01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E5B679-A9C1-46CA-F2C2-1094D69DD14E}"/>
              </a:ext>
            </a:extLst>
          </p:cNvPr>
          <p:cNvSpPr txBox="1"/>
          <p:nvPr/>
        </p:nvSpPr>
        <p:spPr>
          <a:xfrm>
            <a:off x="803413" y="-379044"/>
            <a:ext cx="1446870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r>
              <a:rPr lang="en-US" sz="4800" b="1" dirty="0">
                <a:solidFill>
                  <a:srgbClr val="FF0000"/>
                </a:solidFill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What Makes This Program World-Class?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4800" dirty="0">
              <a:solidFill>
                <a:srgbClr val="FF0000"/>
              </a:solidFill>
            </a:endParaRPr>
          </a:p>
          <a:p>
            <a:r>
              <a:rPr lang="en-US" sz="4800" b="1" kern="0" dirty="0">
                <a:solidFill>
                  <a:srgbClr val="FF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7740A8-3CB5-3A58-295E-A19D8D884B57}"/>
              </a:ext>
            </a:extLst>
          </p:cNvPr>
          <p:cNvSpPr txBox="1"/>
          <p:nvPr/>
        </p:nvSpPr>
        <p:spPr>
          <a:xfrm>
            <a:off x="6237398" y="1065654"/>
            <a:ext cx="7807442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Competency-Based, Practice-Focused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You will practice real skills through: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Micro-teaching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Design projects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Trainer coaching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Evaluation exercises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Capstone delivery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Personalized &amp; Self-Paced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Adaptive reflection, downloadable templates, and real-world scenarios allow you to learn at your own speed while building a portfolio that reflects your unique style as a trainer.</a:t>
            </a:r>
          </a:p>
          <a:p>
            <a:endParaRPr lang="en-US" sz="2800" dirty="0"/>
          </a:p>
          <a:p>
            <a:pPr marR="0" lvl="0">
              <a:buSzPts val="1000"/>
              <a:tabLst>
                <a:tab pos="457200" algn="l"/>
              </a:tabLst>
            </a:pPr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0" marR="0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A6D896-68A7-6B72-09EB-B05C55884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870" y="2492357"/>
            <a:ext cx="4854115" cy="323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48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1089992" y="-457926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Who This Course Is For?</a:t>
            </a:r>
            <a:r>
              <a:rPr lang="en-US" sz="4800" b="1" kern="0" dirty="0">
                <a:solidFill>
                  <a:srgbClr val="FF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432352" y="933064"/>
            <a:ext cx="7500118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  <a:p>
            <a:r>
              <a:rPr lang="en-US" sz="2800" dirty="0">
                <a:latin typeface="Century Gothic" panose="020B0502020202020204" pitchFamily="34" charset="0"/>
              </a:rPr>
              <a:t>This course is designed for: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Trainers &amp; facilitators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Teachers &amp; educators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Learning &amp; Development professionals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Corporate training managers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Coaches and consultants</a:t>
            </a:r>
          </a:p>
          <a:p>
            <a:pPr lvl="0"/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Anyone seeking global Master Trainer status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Whether you are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just beginning </a:t>
            </a:r>
            <a:r>
              <a:rPr lang="en-US" sz="2800" dirty="0">
                <a:latin typeface="Century Gothic" panose="020B0502020202020204" pitchFamily="34" charset="0"/>
              </a:rPr>
              <a:t>or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already facilitating programs,</a:t>
            </a:r>
            <a:r>
              <a:rPr lang="en-US" sz="2800" dirty="0">
                <a:latin typeface="Century Gothic" panose="020B0502020202020204" pitchFamily="34" charset="0"/>
              </a:rPr>
              <a:t> this certification meets you where you are and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elevates </a:t>
            </a:r>
            <a:r>
              <a:rPr lang="en-US" sz="2800" dirty="0">
                <a:latin typeface="Century Gothic" panose="020B0502020202020204" pitchFamily="34" charset="0"/>
              </a:rPr>
              <a:t>you to mastery.</a:t>
            </a:r>
          </a:p>
          <a:p>
            <a:pPr marL="0" marR="0"/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0" marR="0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85504D-2F92-0EC9-D10C-ED364E330C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7960" y="2124954"/>
            <a:ext cx="4544580" cy="369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380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r>
              <a:rPr lang="en-US" sz="4800" b="1" dirty="0"/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Your Learning Journey at a Glance</a:t>
            </a: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6654735" y="1009209"/>
            <a:ext cx="7396932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Level 1 – Beginner: Foundations of Training Excellence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Learn the fundamentals of adult learning, instructional design, facilitation, and training evaluation.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Level 2 – Intermediate: Trainer Development &amp; Performance Excellence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Strengthen advanced design, delivery, coaching, and evaluation capabilities.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Level 3 – Advanced: Master Trainer Leadership &amp; Certification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Build strategic influence, design certification systems, mentor trainers, and complete your capstone.</a:t>
            </a:r>
          </a:p>
          <a:p>
            <a:pPr marL="0" marR="0"/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0523F6-FBCA-ABE1-BF22-9FCF50A29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50" y="2101622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7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866771" y="-401707"/>
            <a:ext cx="1303307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Your Transformation</a:t>
            </a: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432352" y="1261707"/>
            <a:ext cx="6650683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By the end of this program, you will: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Be a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Certified Master Trainer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>
                <a:latin typeface="Century Gothic" panose="020B0502020202020204" pitchFamily="34" charset="0"/>
              </a:rPr>
              <a:t>equipped with global-level competencies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Able to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train, evaluate, mentor, and certify other trainers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Confident in leading learning strategies within organizations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Recognized as a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thought leader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>
                <a:latin typeface="Century Gothic" panose="020B0502020202020204" pitchFamily="34" charset="0"/>
              </a:rPr>
              <a:t>in the L&amp;D profession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Possess a full professional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portfolio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>
                <a:latin typeface="Century Gothic" panose="020B0502020202020204" pitchFamily="34" charset="0"/>
              </a:rPr>
              <a:t>showcasing your mastery</a:t>
            </a:r>
          </a:p>
          <a:p>
            <a:pPr marL="0" marR="0"/>
            <a:endParaRPr lang="en-US" sz="2800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33BE11-9EEA-130E-6E91-E6531476B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9806" y="1444952"/>
            <a:ext cx="571500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067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93454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6639338" y="1931088"/>
            <a:ext cx="7779027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You are about to join a global community of training professionals committed to excellence, transformation, and lifelong learning.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Prepare to: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Learn deeply. Practice boldly. Lead confidently</a:t>
            </a:r>
            <a:r>
              <a:rPr lang="en-US" sz="2800" b="1" dirty="0">
                <a:latin typeface="Century Gothic" panose="020B0502020202020204" pitchFamily="34" charset="0"/>
              </a:rPr>
              <a:t>.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Your journey to becoming a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Global Master Trainer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>
                <a:latin typeface="Century Gothic" panose="020B0502020202020204" pitchFamily="34" charset="0"/>
              </a:rPr>
              <a:t>starts now</a:t>
            </a:r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pPr marL="0" marR="0"/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0" marR="0"/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3DBC9C-DEB2-44D2-3A23-2DA37B6E28C4}"/>
              </a:ext>
            </a:extLst>
          </p:cNvPr>
          <p:cNvSpPr txBox="1"/>
          <p:nvPr/>
        </p:nvSpPr>
        <p:spPr>
          <a:xfrm>
            <a:off x="864705" y="507831"/>
            <a:ext cx="12529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Welcome to the Journey of Mastery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3664EB-0773-4C98-A9F6-92F4613F2C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331" y="2368670"/>
            <a:ext cx="57150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855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271064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Master Trainer Certification Course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908572" y="2268824"/>
            <a:ext cx="1172074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Course Structure: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latin typeface="Century Gothic" panose="020B0502020202020204" pitchFamily="34" charset="0"/>
              </a:rPr>
              <a:t>Levels:</a:t>
            </a:r>
            <a:r>
              <a:rPr lang="en-US" sz="2800" dirty="0">
                <a:latin typeface="Century Gothic" panose="020B0502020202020204" pitchFamily="34" charset="0"/>
              </a:rPr>
              <a:t> 3 (Beginner → Intermediate → Advanced)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Modules per Level:</a:t>
            </a:r>
            <a:r>
              <a:rPr lang="en-US" sz="2800" dirty="0">
                <a:latin typeface="Century Gothic" panose="020B0502020202020204" pitchFamily="34" charset="0"/>
              </a:rPr>
              <a:t> 4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Lessons per Module:</a:t>
            </a:r>
            <a:r>
              <a:rPr lang="en-US" sz="2800" dirty="0">
                <a:latin typeface="Century Gothic" panose="020B0502020202020204" pitchFamily="34" charset="0"/>
              </a:rPr>
              <a:t> 4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Delivery:</a:t>
            </a:r>
            <a:r>
              <a:rPr lang="en-US" sz="2800" dirty="0">
                <a:latin typeface="Century Gothic" panose="020B0502020202020204" pitchFamily="34" charset="0"/>
              </a:rPr>
              <a:t> Blended (Live Virtual Sessions, and Self-paced)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Assessment:</a:t>
            </a:r>
            <a:r>
              <a:rPr lang="en-US" sz="2800" dirty="0">
                <a:latin typeface="Century Gothic" panose="020B0502020202020204" pitchFamily="34" charset="0"/>
              </a:rPr>
              <a:t> Practical demonstrations, peer evaluation, and final capstone project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13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1232451" y="-227946"/>
            <a:ext cx="144687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LEVEL 1: Beginner – Foundations of Training Mastery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7076661" y="3182837"/>
            <a:ext cx="687152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2800" b="1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latin typeface="Century Gothic" panose="020B0502020202020204" pitchFamily="34" charset="0"/>
              </a:rPr>
              <a:t>Goal:</a:t>
            </a:r>
            <a:r>
              <a:rPr lang="en-US" sz="2800" dirty="0">
                <a:latin typeface="Century Gothic" panose="020B0502020202020204" pitchFamily="34" charset="0"/>
              </a:rPr>
              <a:t> Build a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strong foundation </a:t>
            </a:r>
            <a:r>
              <a:rPr lang="en-US" sz="2800" dirty="0">
                <a:latin typeface="Century Gothic" panose="020B0502020202020204" pitchFamily="34" charset="0"/>
              </a:rPr>
              <a:t>in training design, delivery, and facilitation essentials.</a:t>
            </a:r>
            <a:endParaRPr lang="en-US" sz="2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29B887-757D-34EC-1A9D-97DC63F73B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90" y="3103435"/>
            <a:ext cx="5019728" cy="334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2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42121" y="-467486"/>
            <a:ext cx="1417614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1: Understanding the Training Profession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554876" y="2283081"/>
            <a:ext cx="676032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2800" b="1" dirty="0"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The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Role</a:t>
            </a:r>
            <a:r>
              <a:rPr lang="en-US" sz="2800" dirty="0">
                <a:latin typeface="Century Gothic" panose="020B0502020202020204" pitchFamily="34" charset="0"/>
              </a:rPr>
              <a:t> of a Trainer vs. Master Trainer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The Learning &amp; Development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Ecosystem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Core Ethics and Professional Standards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The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Learning Cycle </a:t>
            </a:r>
            <a:r>
              <a:rPr lang="en-US" sz="2800" dirty="0">
                <a:latin typeface="Century Gothic" panose="020B0502020202020204" pitchFamily="34" charset="0"/>
              </a:rPr>
              <a:t>and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How Adults Learn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6C7E95-72C5-476F-BDA1-1FC7D566F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3279" y="1719394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3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42121" y="-467487"/>
            <a:ext cx="144687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2: Foundations of Instructional Design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6771861" y="1889335"/>
            <a:ext cx="659958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2800" b="1" dirty="0"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Introduction to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ADDIE &amp; SAM </a:t>
            </a:r>
            <a:r>
              <a:rPr lang="en-US" sz="2800" dirty="0">
                <a:latin typeface="Century Gothic" panose="020B0502020202020204" pitchFamily="34" charset="0"/>
              </a:rPr>
              <a:t>Models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Conducting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Training Needs Analysis</a:t>
            </a:r>
            <a:r>
              <a:rPr lang="en-US" sz="2800" dirty="0">
                <a:latin typeface="Century Gothic" panose="020B0502020202020204" pitchFamily="34" charset="0"/>
              </a:rPr>
              <a:t> (TNA)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Setting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SMART </a:t>
            </a:r>
            <a:r>
              <a:rPr lang="en-US" sz="2800" dirty="0">
                <a:latin typeface="Century Gothic" panose="020B0502020202020204" pitchFamily="34" charset="0"/>
              </a:rPr>
              <a:t>Learning Objectives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Structuring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Effective</a:t>
            </a:r>
            <a:r>
              <a:rPr lang="en-US" sz="2800" dirty="0">
                <a:latin typeface="Century Gothic" panose="020B0502020202020204" pitchFamily="34" charset="0"/>
              </a:rPr>
              <a:t> Lesson Plans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7A250B-BB46-353E-743E-9C6CFBEBA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76" y="2240346"/>
            <a:ext cx="4909994" cy="303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7801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948329" y="487209"/>
            <a:ext cx="164790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3: Training Delivery Essentials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554876" y="2752714"/>
            <a:ext cx="705921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Facilitation vs. Presentation Skills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Engaging Adult Learners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Managing Group Dynamics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Handling Questions &amp; Difficult Participants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 </a:t>
            </a:r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C6FDE7-9795-44B1-B7E2-93330CBF8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778" y="2302565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8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271064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4: Assessment &amp; Evaluation Basics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7278223" y="2199861"/>
            <a:ext cx="6451029" cy="4080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Kirkpatrick’s Four Levels of Evaluation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Designing Simple Learning Assessments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Gathering Feedback for Improvement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Using Reflection for Trainer Growth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C01223-6471-2BD8-1D97-A18C4D0EA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07" y="2525834"/>
            <a:ext cx="5396692" cy="305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833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42121" y="272143"/>
            <a:ext cx="1446870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LEVEL 2: Intermediate – Trainer Development &amp; Performance Excellence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4800" dirty="0">
              <a:latin typeface="Century Gothic" panose="020B0502020202020204" pitchFamily="34" charset="0"/>
            </a:endParaRPr>
          </a:p>
          <a:p>
            <a:r>
              <a:rPr lang="en-US" sz="4800" b="1" dirty="0">
                <a:latin typeface="Century Gothic" panose="020B0502020202020204" pitchFamily="34" charset="0"/>
              </a:rPr>
              <a:t> </a:t>
            </a:r>
            <a:endParaRPr lang="en-US" sz="4800" dirty="0">
              <a:latin typeface="Century Gothic" panose="020B0502020202020204" pitchFamily="34" charset="0"/>
            </a:endParaRPr>
          </a:p>
          <a:p>
            <a:r>
              <a:rPr lang="en-US" sz="40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endParaRPr lang="en-US" sz="4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399327" y="1410794"/>
            <a:ext cx="13831746" cy="814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12246A-9521-4520-8AAA-81FCE0AEA289}"/>
              </a:ext>
            </a:extLst>
          </p:cNvPr>
          <p:cNvSpPr txBox="1"/>
          <p:nvPr/>
        </p:nvSpPr>
        <p:spPr>
          <a:xfrm>
            <a:off x="1072661" y="3360441"/>
            <a:ext cx="48898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Goal:</a:t>
            </a:r>
            <a:r>
              <a:rPr lang="en-US" sz="2800" dirty="0">
                <a:latin typeface="Century Gothic" panose="020B0502020202020204" pitchFamily="34" charset="0"/>
              </a:rPr>
              <a:t> Equip trainers to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design</a:t>
            </a:r>
            <a:r>
              <a:rPr lang="en-US" sz="2800" dirty="0">
                <a:latin typeface="Century Gothic" panose="020B0502020202020204" pitchFamily="34" charset="0"/>
              </a:rPr>
              <a:t> impactful programs and coach others effectively.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 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C9509A-D4E3-1D97-31D0-9FBBCAAAE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6475" y="2547638"/>
            <a:ext cx="5027161" cy="379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55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271064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1: Advanced Instructional Design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0" y="1177692"/>
            <a:ext cx="13831746" cy="814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12246A-9521-4520-8AAA-81FCE0AEA289}"/>
              </a:ext>
            </a:extLst>
          </p:cNvPr>
          <p:cNvSpPr txBox="1"/>
          <p:nvPr/>
        </p:nvSpPr>
        <p:spPr>
          <a:xfrm>
            <a:off x="6176249" y="2443353"/>
            <a:ext cx="73939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Storyboarding and Sequencing Content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Designing for Blended &amp; E-Learning Environments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Using Case Studies, Role-Plays &amp; Simulations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Applying Learning Science &amp; Behavioral Models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 </a:t>
            </a:r>
            <a:endParaRPr lang="en-US" sz="2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1DFA27-92BE-F879-1120-BBA61EA05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339" y="2443353"/>
            <a:ext cx="3005652" cy="387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02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42121" y="-467487"/>
            <a:ext cx="1446870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2: Coaching and Developing Trainers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709790" y="2425991"/>
            <a:ext cx="638012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  The Trainer-Coach Mindset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Observing and Assessing Training Sessions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Delivering Constructive Feedback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Building Trainer Confidence and Competence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 </a:t>
            </a:r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CD7272-823F-ACE0-77F1-9FDA2CB4F4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543" y="2186958"/>
            <a:ext cx="4087526" cy="408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73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271064"/>
            <a:ext cx="14468708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3: Communication &amp; Facilitation Mastery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6854624" y="2819675"/>
            <a:ext cx="661283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Advanced Facilitation Techniques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Storytelling and Experiential Learning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Managing Emotions and Energy in the Room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Cross-Cultural Communication Skills</a:t>
            </a:r>
          </a:p>
          <a:p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CDF29B-A6F0-9F03-E819-A36E91362E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942" y="2871897"/>
            <a:ext cx="2998470" cy="280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6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271064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4: Measuring Training Impact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6602750" y="2234889"/>
            <a:ext cx="64771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Designing Evaluation Tools and Metrics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ROI of Learning &amp; Performance Outcomes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Linking Training to Business Results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Data-Driven Decision-Making in L&amp;D</a:t>
            </a:r>
          </a:p>
          <a:p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838E99-B0F2-032A-A9B3-C5B9087033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431" y="1937324"/>
            <a:ext cx="4354952" cy="435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0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170634"/>
            <a:ext cx="1407552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LEVEL 3: Advanced – Master Trainer Leadership &amp; Certification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1009044" y="3152492"/>
            <a:ext cx="495537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Goal:</a:t>
            </a:r>
            <a:r>
              <a:rPr lang="en-US" sz="2800" dirty="0">
                <a:latin typeface="Century Gothic" panose="020B0502020202020204" pitchFamily="34" charset="0"/>
              </a:rPr>
              <a:t> Empower participants to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lead L&amp;D initiatives</a:t>
            </a:r>
            <a:r>
              <a:rPr lang="en-US" sz="2800" dirty="0">
                <a:latin typeface="Century Gothic" panose="020B0502020202020204" pitchFamily="34" charset="0"/>
              </a:rPr>
              <a:t>, certify trainers, and maintain global standards.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 </a:t>
            </a:r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BE2662-2FB5-393F-34CA-98B409C299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3959" y="2897014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47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271064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1: Strategic Leadership in Learning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5905316" y="2880134"/>
            <a:ext cx="788727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The Evolving Role of a Master Trainer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Building a Learning Culture in Organizations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Leading Learning Teams and Networks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Aligning Learning Strategy with Business Goals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 </a:t>
            </a:r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D8DCEE-5928-3AA1-187D-E49E1C8668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52" y="2681792"/>
            <a:ext cx="4209178" cy="315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426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271064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2: Certification and Quality Assurance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7084086" y="2764615"/>
            <a:ext cx="697647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Designing Trainer Certification Programs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Developing Competency Frameworks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Assessing and Accrediting Trainers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Ensuring Consistency and Global Standards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 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b="1" dirty="0"/>
              <a:t> </a:t>
            </a:r>
            <a:endParaRPr lang="en-US" dirty="0"/>
          </a:p>
          <a:p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1A604F-D409-DCE5-06F7-A69D20D7CF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30" t="26432" r="12584" b="20852"/>
          <a:stretch/>
        </p:blipFill>
        <p:spPr>
          <a:xfrm>
            <a:off x="338729" y="2226563"/>
            <a:ext cx="5963478" cy="405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26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271064"/>
            <a:ext cx="144687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3: Mentorship and Talent Development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709789" y="2433474"/>
            <a:ext cx="65126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Principles of Mentorship in L&amp;D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Identifying and Nurturing Training Talent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Creating Sustainable Learning Communities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Empowering Trainers as Change Agents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FF13D5-1A09-2027-0AE4-9A517E26E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1125" y="2239617"/>
            <a:ext cx="4568665" cy="352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550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271064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4: Capstone &amp; Professional Branding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7463157" y="2610726"/>
            <a:ext cx="65653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Capstone Project: Design and Deliver a Train-the-Trainer Program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Peer Review and Masterclass Demonstration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Building Your Global Trainer Brand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Continuing Professional Development (CPD) and Lifelong Learning</a:t>
            </a:r>
          </a:p>
          <a:p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9A825A-F582-9A97-4F9E-FA91935B3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303" y="2308397"/>
            <a:ext cx="6045919" cy="402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445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271064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Program Outcomes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709790" y="2312823"/>
            <a:ext cx="1235018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By completing all three levels, participants will: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Earn a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Master Trainer Certification</a:t>
            </a:r>
            <a:r>
              <a:rPr lang="en-US" sz="2800" dirty="0">
                <a:latin typeface="Century Gothic" panose="020B0502020202020204" pitchFamily="34" charset="0"/>
              </a:rPr>
              <a:t> recognized by international L&amp;D standards.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Be able to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design, deliver, and evaluate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>
                <a:latin typeface="Century Gothic" panose="020B0502020202020204" pitchFamily="34" charset="0"/>
              </a:rPr>
              <a:t>training at an expert level.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Be qualified to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train, certify, and mentor other trainers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Lead strategic learning initiatives in any organization or training ecosystem.</a:t>
            </a:r>
          </a:p>
          <a:p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215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806801" y="544286"/>
            <a:ext cx="144687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1: UNDERSTANDING THE TRAINING PROFESSION</a:t>
            </a:r>
          </a:p>
          <a:p>
            <a:r>
              <a:rPr lang="en-US" sz="3600" b="1" i="1" dirty="0">
                <a:solidFill>
                  <a:schemeClr val="accent1"/>
                </a:solidFill>
                <a:latin typeface="Century Gothic" panose="020B0502020202020204" pitchFamily="34" charset="0"/>
              </a:rPr>
              <a:t>Lesson 1: The Role of a Trainer vs. Master Trainer</a:t>
            </a:r>
          </a:p>
          <a:p>
            <a:endParaRPr lang="en-US" sz="40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404011" y="2536442"/>
            <a:ext cx="1180125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🎯 Learning Objectives 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By the end of this lesson, participants will be able to: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Differentiate</a:t>
            </a:r>
            <a:r>
              <a:rPr lang="en-US" sz="2800" dirty="0">
                <a:latin typeface="Century Gothic" panose="020B0502020202020204" pitchFamily="34" charset="0"/>
              </a:rPr>
              <a:t> clearly between the role, responsibilities, and competencies of a Trainer and a Master Trainer.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Analyze</a:t>
            </a:r>
            <a:r>
              <a:rPr lang="en-US" sz="2800" dirty="0">
                <a:latin typeface="Century Gothic" panose="020B0502020202020204" pitchFamily="34" charset="0"/>
              </a:rPr>
              <a:t> real training scenarios to determine the level of expertise required.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Evaluate</a:t>
            </a:r>
            <a:r>
              <a:rPr lang="en-US" sz="2800" dirty="0">
                <a:latin typeface="Century Gothic" panose="020B0502020202020204" pitchFamily="34" charset="0"/>
              </a:rPr>
              <a:t> personal strengths and growth areas against global Master Trainer standards.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Synthesize</a:t>
            </a:r>
            <a:r>
              <a:rPr lang="en-US" sz="2800" dirty="0">
                <a:latin typeface="Century Gothic" panose="020B0502020202020204" pitchFamily="34" charset="0"/>
              </a:rPr>
              <a:t> insights to begin shaping their professional identity as a future Master Trainer</a:t>
            </a:r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592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903850" y="635915"/>
            <a:ext cx="14468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Introduction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6536470" y="2459562"/>
            <a:ext cx="71654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Century Gothic" panose="020B0502020202020204" pitchFamily="34" charset="0"/>
              </a:rPr>
              <a:t>“If every trainer can teach, what makes only a few trainers capable of transforming people who then transform others?”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Pause and reflect</a:t>
            </a:r>
            <a:r>
              <a:rPr lang="en-US" sz="2800" dirty="0">
                <a:latin typeface="Century Gothic" panose="020B0502020202020204" pitchFamily="34" charset="0"/>
              </a:rPr>
              <a:t>: This single question separates a Trainer from a Master Trainer.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06985E-F621-B49C-FAFB-60C88555C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991" y="2176271"/>
            <a:ext cx="3753612" cy="375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383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654221" y="220017"/>
            <a:ext cx="148268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Why This Matters</a:t>
            </a:r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319412" y="1358791"/>
            <a:ext cx="138317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A706C5-A7D1-46F7-870D-DC25416B99A9}"/>
              </a:ext>
            </a:extLst>
          </p:cNvPr>
          <p:cNvSpPr/>
          <p:nvPr/>
        </p:nvSpPr>
        <p:spPr>
          <a:xfrm>
            <a:off x="-32330" y="0"/>
            <a:ext cx="703484" cy="856920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587623-7F8F-4F75-AF60-EDD51D4DD08C}"/>
              </a:ext>
            </a:extLst>
          </p:cNvPr>
          <p:cNvSpPr txBox="1"/>
          <p:nvPr/>
        </p:nvSpPr>
        <p:spPr>
          <a:xfrm>
            <a:off x="455387" y="1752729"/>
            <a:ext cx="13719625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In today’s global learning environment, organizations don’t just need trainers who deliver content—they need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Master Trainers who multiply impact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. </a:t>
            </a:r>
            <a:r>
              <a:rPr lang="en-US" sz="2800" dirty="0">
                <a:latin typeface="Century Gothic" panose="020B0502020202020204" pitchFamily="34" charset="0"/>
              </a:rPr>
              <a:t>These are professionals who: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Train trainers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Maintain learning quality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Influence organizational capability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Build sustainable L&amp;D ecosystems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Create standards, frameworks, and learning strategies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Understanding the distinction is the first step to positioning yourself as a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globally recognized Master Trainer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>
                <a:latin typeface="Century Gothic" panose="020B0502020202020204" pitchFamily="34" charset="0"/>
              </a:rPr>
              <a:t>with the power to shape learning cultures—not just classrooms.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796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12" y="7202899"/>
            <a:ext cx="2107301" cy="74578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654147" y="321999"/>
            <a:ext cx="148268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Who Is a Trainer? </a:t>
            </a:r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319412" y="1358791"/>
            <a:ext cx="138317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A706C5-A7D1-46F7-870D-DC25416B99A9}"/>
              </a:ext>
            </a:extLst>
          </p:cNvPr>
          <p:cNvSpPr/>
          <p:nvPr/>
        </p:nvSpPr>
        <p:spPr>
          <a:xfrm>
            <a:off x="-32330" y="0"/>
            <a:ext cx="703484" cy="856920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587623-7F8F-4F75-AF60-EDD51D4DD08C}"/>
              </a:ext>
            </a:extLst>
          </p:cNvPr>
          <p:cNvSpPr txBox="1"/>
          <p:nvPr/>
        </p:nvSpPr>
        <p:spPr>
          <a:xfrm>
            <a:off x="319413" y="1764902"/>
            <a:ext cx="774814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A Trainer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delivers</a:t>
            </a:r>
            <a:r>
              <a:rPr lang="en-US" sz="2800" dirty="0">
                <a:latin typeface="Century Gothic" panose="020B0502020202020204" pitchFamily="34" charset="0"/>
              </a:rPr>
              <a:t> learning experiences that help participants acquire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specific skills</a:t>
            </a:r>
            <a:r>
              <a:rPr lang="en-US" sz="2800" dirty="0">
                <a:latin typeface="Century Gothic" panose="020B0502020202020204" pitchFamily="34" charset="0"/>
              </a:rPr>
              <a:t>,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knowledge, and behaviors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endParaRPr lang="en-US" sz="2800" b="1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latin typeface="Century Gothic" panose="020B0502020202020204" pitchFamily="34" charset="0"/>
              </a:rPr>
              <a:t>Trainer Core Functions: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Content delivery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Facilitation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Guiding discussions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Demonstrating skills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Ensuring learning outcomes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Basic evaluation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3F2EAC-92DF-ED87-2110-D606CB277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0798" y="2363662"/>
            <a:ext cx="4233332" cy="423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84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12" y="7202899"/>
            <a:ext cx="2107301" cy="74578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479242" y="184725"/>
            <a:ext cx="1482681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Who Is a Master Trainer? 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319412" y="1358791"/>
            <a:ext cx="138317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A706C5-A7D1-46F7-870D-DC25416B99A9}"/>
              </a:ext>
            </a:extLst>
          </p:cNvPr>
          <p:cNvSpPr/>
          <p:nvPr/>
        </p:nvSpPr>
        <p:spPr>
          <a:xfrm>
            <a:off x="-32330" y="0"/>
            <a:ext cx="703484" cy="856920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587623-7F8F-4F75-AF60-EDD51D4DD08C}"/>
              </a:ext>
            </a:extLst>
          </p:cNvPr>
          <p:cNvSpPr txBox="1"/>
          <p:nvPr/>
        </p:nvSpPr>
        <p:spPr>
          <a:xfrm>
            <a:off x="7687015" y="3127403"/>
            <a:ext cx="60980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A Master Trainer goes beyond delivering training. They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develop trainers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ensure quality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design systems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n-US" sz="2800" dirty="0">
                <a:latin typeface="Century Gothic" panose="020B0502020202020204" pitchFamily="34" charset="0"/>
              </a:rPr>
              <a:t> and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lead learning strategy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endParaRPr lang="en-US" sz="28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35121D-3AAE-C3A0-7D78-12B47F1D9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306" y="2320863"/>
            <a:ext cx="5365451" cy="357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25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12" y="7202899"/>
            <a:ext cx="2107301" cy="74578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665487" y="179050"/>
            <a:ext cx="1482681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Deep Dive: Key Distinctions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40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A706C5-A7D1-46F7-870D-DC25416B99A9}"/>
              </a:ext>
            </a:extLst>
          </p:cNvPr>
          <p:cNvSpPr/>
          <p:nvPr/>
        </p:nvSpPr>
        <p:spPr>
          <a:xfrm>
            <a:off x="-32330" y="0"/>
            <a:ext cx="703484" cy="856920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587623-7F8F-4F75-AF60-EDD51D4DD08C}"/>
              </a:ext>
            </a:extLst>
          </p:cNvPr>
          <p:cNvSpPr txBox="1"/>
          <p:nvPr/>
        </p:nvSpPr>
        <p:spPr>
          <a:xfrm>
            <a:off x="518194" y="1873018"/>
            <a:ext cx="817880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A.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Scope of Influence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Trainer:</a:t>
            </a:r>
            <a:r>
              <a:rPr lang="en-US" sz="2800" dirty="0">
                <a:latin typeface="Century Gothic" panose="020B0502020202020204" pitchFamily="34" charset="0"/>
              </a:rPr>
              <a:t> Impacts individuals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Master Trainer:</a:t>
            </a:r>
            <a:r>
              <a:rPr lang="en-US" sz="2800" dirty="0">
                <a:latin typeface="Century Gothic" panose="020B0502020202020204" pitchFamily="34" charset="0"/>
              </a:rPr>
              <a:t> Impacts trainers, teams, and organizational systems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B.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Competencies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Trainer:</a:t>
            </a:r>
            <a:r>
              <a:rPr lang="en-US" sz="2800" dirty="0">
                <a:latin typeface="Century Gothic" panose="020B0502020202020204" pitchFamily="34" charset="0"/>
              </a:rPr>
              <a:t> Facilitation, communication, content knowledge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Master Trainer:</a:t>
            </a:r>
            <a:r>
              <a:rPr lang="en-US" sz="2800" dirty="0">
                <a:latin typeface="Century Gothic" panose="020B0502020202020204" pitchFamily="34" charset="0"/>
              </a:rPr>
              <a:t> Instructional design, coaching, mentoring, evaluation, strategic L&amp;D leadership</a:t>
            </a:r>
          </a:p>
          <a:p>
            <a:endParaRPr lang="en-US" sz="28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262436-A8C7-862E-B940-4280B405CB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9444" y="2310177"/>
            <a:ext cx="4111187" cy="411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16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12" y="7202899"/>
            <a:ext cx="2107301" cy="74578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46744" y="182097"/>
            <a:ext cx="1482681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Deep Dive: Key Distinctions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319412" y="1358791"/>
            <a:ext cx="138317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A706C5-A7D1-46F7-870D-DC25416B99A9}"/>
              </a:ext>
            </a:extLst>
          </p:cNvPr>
          <p:cNvSpPr/>
          <p:nvPr/>
        </p:nvSpPr>
        <p:spPr>
          <a:xfrm>
            <a:off x="-32330" y="0"/>
            <a:ext cx="703484" cy="856920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587623-7F8F-4F75-AF60-EDD51D4DD08C}"/>
              </a:ext>
            </a:extLst>
          </p:cNvPr>
          <p:cNvSpPr txBox="1"/>
          <p:nvPr/>
        </p:nvSpPr>
        <p:spPr>
          <a:xfrm>
            <a:off x="6608328" y="1991808"/>
            <a:ext cx="741914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C. Quality Assurance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Trainer:</a:t>
            </a:r>
            <a:r>
              <a:rPr lang="en-US" sz="2800" dirty="0">
                <a:latin typeface="Century Gothic" panose="020B0502020202020204" pitchFamily="34" charset="0"/>
              </a:rPr>
              <a:t> Follows standards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Master Trainer:</a:t>
            </a:r>
            <a:r>
              <a:rPr lang="en-US" sz="2800" dirty="0">
                <a:latin typeface="Century Gothic" panose="020B0502020202020204" pitchFamily="34" charset="0"/>
              </a:rPr>
              <a:t> Creates, maintains, and enforces standards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D. Capability Multiplication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Trainer:</a:t>
            </a:r>
            <a:r>
              <a:rPr lang="en-US" sz="2800" dirty="0">
                <a:latin typeface="Century Gothic" panose="020B0502020202020204" pitchFamily="34" charset="0"/>
              </a:rPr>
              <a:t> Transfers knowledge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Master Trainer:</a:t>
            </a:r>
            <a:r>
              <a:rPr lang="en-US" sz="2800" dirty="0">
                <a:latin typeface="Century Gothic" panose="020B0502020202020204" pitchFamily="34" charset="0"/>
              </a:rPr>
              <a:t> Builds knowledge ecosystems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615C24-8D14-7A25-10D9-92AB10C6F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262" y="2273486"/>
            <a:ext cx="3957778" cy="395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170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12" y="7202899"/>
            <a:ext cx="2107301" cy="74578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03485" y="460460"/>
            <a:ext cx="12707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Deep Dive: Key Distinctions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A706C5-A7D1-46F7-870D-DC25416B99A9}"/>
              </a:ext>
            </a:extLst>
          </p:cNvPr>
          <p:cNvSpPr/>
          <p:nvPr/>
        </p:nvSpPr>
        <p:spPr>
          <a:xfrm>
            <a:off x="-32330" y="0"/>
            <a:ext cx="703484" cy="856920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587623-7F8F-4F75-AF60-EDD51D4DD08C}"/>
              </a:ext>
            </a:extLst>
          </p:cNvPr>
          <p:cNvSpPr txBox="1"/>
          <p:nvPr/>
        </p:nvSpPr>
        <p:spPr>
          <a:xfrm>
            <a:off x="319412" y="1259002"/>
            <a:ext cx="872298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E. Professional Identity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lvl="0"/>
            <a:r>
              <a:rPr lang="en-US" sz="2800" b="1" dirty="0">
                <a:latin typeface="Century Gothic" panose="020B0502020202020204" pitchFamily="34" charset="0"/>
              </a:rPr>
              <a:t>Trainer:</a:t>
            </a:r>
            <a:r>
              <a:rPr lang="en-US" sz="2800" dirty="0">
                <a:latin typeface="Century Gothic" panose="020B0502020202020204" pitchFamily="34" charset="0"/>
              </a:rPr>
              <a:t> “I teach.”</a:t>
            </a:r>
          </a:p>
          <a:p>
            <a:pPr lvl="0"/>
            <a:r>
              <a:rPr lang="en-US" sz="2800" b="1" dirty="0">
                <a:latin typeface="Century Gothic" panose="020B0502020202020204" pitchFamily="34" charset="0"/>
              </a:rPr>
              <a:t>Master Trainer:</a:t>
            </a:r>
            <a:r>
              <a:rPr lang="en-US" sz="2800" dirty="0">
                <a:latin typeface="Century Gothic" panose="020B0502020202020204" pitchFamily="34" charset="0"/>
              </a:rPr>
              <a:t> “I develop people who teach.”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 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 company rolls out a new technology. Trainers are required to teach employees how to use it.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Trainer role:</a:t>
            </a:r>
            <a:r>
              <a:rPr lang="en-US" sz="2800" dirty="0">
                <a:latin typeface="Century Gothic" panose="020B0502020202020204" pitchFamily="34" charset="0"/>
              </a:rPr>
              <a:t> Deliver workshops, answer questions, demonstrate skills.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Master Trainer role:</a:t>
            </a:r>
            <a:r>
              <a:rPr lang="en-US" sz="2800" dirty="0">
                <a:latin typeface="Century Gothic" panose="020B0502020202020204" pitchFamily="34" charset="0"/>
              </a:rPr>
              <a:t> Prepare trainers with a complete teacher’s guide, run TTT sessions, observe their practice, provide feedback, and ensure training consistency across teams.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403BAD-6948-4DF1-F19E-C5B1CE1A2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752" y="2384831"/>
            <a:ext cx="3553449" cy="345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509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2229776" y="504044"/>
            <a:ext cx="14826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Scenario 2: Quality Issues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613280" y="1149307"/>
            <a:ext cx="138317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A706C5-A7D1-46F7-870D-DC25416B99A9}"/>
              </a:ext>
            </a:extLst>
          </p:cNvPr>
          <p:cNvSpPr/>
          <p:nvPr/>
        </p:nvSpPr>
        <p:spPr>
          <a:xfrm>
            <a:off x="-32330" y="0"/>
            <a:ext cx="703484" cy="856920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587623-7F8F-4F75-AF60-EDD51D4DD08C}"/>
              </a:ext>
            </a:extLst>
          </p:cNvPr>
          <p:cNvSpPr txBox="1"/>
          <p:nvPr/>
        </p:nvSpPr>
        <p:spPr>
          <a:xfrm>
            <a:off x="6269597" y="2151210"/>
            <a:ext cx="734995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Learners report inconsistent experiences across different trainers.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Trainer role</a:t>
            </a:r>
            <a:r>
              <a:rPr lang="en-US" sz="2800" b="1" dirty="0">
                <a:latin typeface="Century Gothic" panose="020B0502020202020204" pitchFamily="34" charset="0"/>
              </a:rPr>
              <a:t>:</a:t>
            </a:r>
            <a:r>
              <a:rPr lang="en-US" sz="2800" dirty="0">
                <a:latin typeface="Century Gothic" panose="020B0502020202020204" pitchFamily="34" charset="0"/>
              </a:rPr>
              <a:t> Improve their individual delivery.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Master Trainer role</a:t>
            </a:r>
            <a:r>
              <a:rPr lang="en-US" sz="2800" b="1" dirty="0">
                <a:latin typeface="Century Gothic" panose="020B0502020202020204" pitchFamily="34" charset="0"/>
              </a:rPr>
              <a:t>:</a:t>
            </a:r>
            <a:r>
              <a:rPr lang="en-US" sz="2800" dirty="0">
                <a:latin typeface="Century Gothic" panose="020B0502020202020204" pitchFamily="34" charset="0"/>
              </a:rPr>
              <a:t> Evaluate all trainers, redesign the program, build a quality framework, and implement standards.</a:t>
            </a:r>
          </a:p>
          <a:p>
            <a:endParaRPr lang="en-US" sz="28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en-US" sz="28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DDD682-6332-5E8B-55C7-7360BC1A6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845" y="2224175"/>
            <a:ext cx="4081397" cy="408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4316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12" y="7202899"/>
            <a:ext cx="2107301" cy="74578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1411402" y="243653"/>
            <a:ext cx="14826815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b="1" dirty="0"/>
              <a:t> 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Scenario 3: Organizational Expansion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4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319412" y="1358791"/>
            <a:ext cx="138317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A706C5-A7D1-46F7-870D-DC25416B99A9}"/>
              </a:ext>
            </a:extLst>
          </p:cNvPr>
          <p:cNvSpPr/>
          <p:nvPr/>
        </p:nvSpPr>
        <p:spPr>
          <a:xfrm>
            <a:off x="-32330" y="0"/>
            <a:ext cx="703484" cy="856920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587623-7F8F-4F75-AF60-EDD51D4DD08C}"/>
              </a:ext>
            </a:extLst>
          </p:cNvPr>
          <p:cNvSpPr txBox="1"/>
          <p:nvPr/>
        </p:nvSpPr>
        <p:spPr>
          <a:xfrm>
            <a:off x="479242" y="2326991"/>
            <a:ext cx="598781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A company wants to scale training across five countries.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Trainer:</a:t>
            </a:r>
            <a:r>
              <a:rPr lang="en-US" sz="2800" dirty="0">
                <a:latin typeface="Century Gothic" panose="020B0502020202020204" pitchFamily="34" charset="0"/>
              </a:rPr>
              <a:t> Delivers sessions.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Master Trainer:</a:t>
            </a:r>
            <a:r>
              <a:rPr lang="en-US" sz="2800" dirty="0">
                <a:latin typeface="Century Gothic" panose="020B0502020202020204" pitchFamily="34" charset="0"/>
              </a:rPr>
              <a:t> Builds certification pathways, trains regional trainers, and ensures global alignment.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7C6EE3-C2F8-4A3B-B864-1623A8A4BE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5289" y="2173357"/>
            <a:ext cx="5508669" cy="367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66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412" y="7063152"/>
            <a:ext cx="2107301" cy="74578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319412" y="1358791"/>
            <a:ext cx="138317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A706C5-A7D1-46F7-870D-DC25416B99A9}"/>
              </a:ext>
            </a:extLst>
          </p:cNvPr>
          <p:cNvSpPr/>
          <p:nvPr/>
        </p:nvSpPr>
        <p:spPr>
          <a:xfrm>
            <a:off x="-32330" y="0"/>
            <a:ext cx="703484" cy="856920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AAE3764-49C3-7423-47CB-AF0E7F5632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8835468"/>
              </p:ext>
            </p:extLst>
          </p:nvPr>
        </p:nvGraphicFramePr>
        <p:xfrm>
          <a:off x="1419453" y="2606211"/>
          <a:ext cx="11631663" cy="42284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77221">
                  <a:extLst>
                    <a:ext uri="{9D8B030D-6E8A-4147-A177-3AD203B41FA5}">
                      <a16:colId xmlns:a16="http://schemas.microsoft.com/office/drawing/2014/main" val="3690164365"/>
                    </a:ext>
                  </a:extLst>
                </a:gridCol>
                <a:gridCol w="3877221">
                  <a:extLst>
                    <a:ext uri="{9D8B030D-6E8A-4147-A177-3AD203B41FA5}">
                      <a16:colId xmlns:a16="http://schemas.microsoft.com/office/drawing/2014/main" val="3890574593"/>
                    </a:ext>
                  </a:extLst>
                </a:gridCol>
                <a:gridCol w="3877221">
                  <a:extLst>
                    <a:ext uri="{9D8B030D-6E8A-4147-A177-3AD203B41FA5}">
                      <a16:colId xmlns:a16="http://schemas.microsoft.com/office/drawing/2014/main" val="3269846458"/>
                    </a:ext>
                  </a:extLst>
                </a:gridCol>
              </a:tblGrid>
              <a:tr h="8088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Level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Focus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Skill Type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95769954"/>
                  </a:ext>
                </a:extLst>
              </a:tr>
              <a:tr h="5870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Trainer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Delivery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Facilitation, content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43897168"/>
                  </a:ext>
                </a:extLst>
              </a:tr>
              <a:tr h="8088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Senior Trainer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Performance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Coaching, evaluation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73215832"/>
                  </a:ext>
                </a:extLst>
              </a:tr>
              <a:tr h="11266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Lead Trainer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Design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Curriculum development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64424689"/>
                  </a:ext>
                </a:extLst>
              </a:tr>
              <a:tr h="8088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Master Trainer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Capacity Building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Certification, mentoring, strategy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57809804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046A588F-FBC8-A7F8-DAAF-9F422A128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242" y="1003429"/>
            <a:ext cx="14760758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4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The “Trainer → Master Trainer Growth Ladder”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13EED1-D27F-3898-4594-8C98EC7B65CA}"/>
              </a:ext>
            </a:extLst>
          </p:cNvPr>
          <p:cNvSpPr txBox="1"/>
          <p:nvPr/>
        </p:nvSpPr>
        <p:spPr>
          <a:xfrm>
            <a:off x="897467" y="638503"/>
            <a:ext cx="125137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236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61292" y="457488"/>
            <a:ext cx="1303307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r>
              <a:rPr lang="en-US" sz="2800" b="1" dirty="0">
                <a:latin typeface="Century Gothic" panose="020B0502020202020204" pitchFamily="34" charset="0"/>
              </a:rPr>
              <a:t>2. The Master Trainer Capability Matrix</a:t>
            </a:r>
            <a:endParaRPr lang="en-US" sz="2800" dirty="0">
              <a:latin typeface="Century Gothic" panose="020B0502020202020204" pitchFamily="34" charset="0"/>
            </a:endParaRPr>
          </a:p>
          <a:p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420111" y="2117078"/>
            <a:ext cx="11944441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Evaluate yourself on these dimensions</a:t>
            </a:r>
            <a:r>
              <a:rPr lang="en-US" sz="2800" dirty="0">
                <a:latin typeface="Century Gothic" panose="020B0502020202020204" pitchFamily="34" charset="0"/>
              </a:rPr>
              <a:t>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Facilitation Mastery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Instructional Design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Coaching &amp; Feedback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Observation &amp; Evaluation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Certification Development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Learning Strategy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L&amp;D Leadership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C986F4-1A8E-06AC-0B97-D1B6296BC5FE}"/>
              </a:ext>
            </a:extLst>
          </p:cNvPr>
          <p:cNvSpPr txBox="1"/>
          <p:nvPr/>
        </p:nvSpPr>
        <p:spPr>
          <a:xfrm>
            <a:off x="1219199" y="429445"/>
            <a:ext cx="103462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A5FB64-9374-1ADE-1F98-4A8996DC3B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6713" y="2276202"/>
            <a:ext cx="4987650" cy="40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357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864705" y="-379044"/>
            <a:ext cx="144687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737200" y="1276358"/>
            <a:ext cx="13155999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0" marR="0"/>
            <a:endParaRPr lang="en-US" sz="2800" i="1" dirty="0">
              <a:latin typeface="Century Gothic" panose="020B0502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Based on what you’ve learned, how would you describe your current position on the Trainer → Master Trainer ladder?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Which Master Trainer competency excites you the most?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What challenges do you anticipate as you move toward Master Trainer capabilities?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What is one immediate action you can take this week to move toward mastery?</a:t>
            </a:r>
          </a:p>
          <a:p>
            <a:pPr marL="0" marR="0"/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075967-6BE3-39DB-AD00-8482F5F5622D}"/>
              </a:ext>
            </a:extLst>
          </p:cNvPr>
          <p:cNvSpPr txBox="1"/>
          <p:nvPr/>
        </p:nvSpPr>
        <p:spPr>
          <a:xfrm>
            <a:off x="1727200" y="897467"/>
            <a:ext cx="120384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8925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271064"/>
            <a:ext cx="144687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Application Exercise / Activity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5247862" y="1650124"/>
            <a:ext cx="924757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Activity: Personal Role Mapping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Create two columns labeled </a:t>
            </a:r>
            <a:r>
              <a:rPr lang="en-US" sz="2800" b="1" dirty="0">
                <a:latin typeface="Century Gothic" panose="020B0502020202020204" pitchFamily="34" charset="0"/>
              </a:rPr>
              <a:t>Trainer Responsibilities</a:t>
            </a:r>
            <a:r>
              <a:rPr lang="en-US" sz="2800" dirty="0">
                <a:latin typeface="Century Gothic" panose="020B0502020202020204" pitchFamily="34" charset="0"/>
              </a:rPr>
              <a:t> and </a:t>
            </a:r>
            <a:r>
              <a:rPr lang="en-US" sz="2800" b="1" dirty="0">
                <a:latin typeface="Century Gothic" panose="020B0502020202020204" pitchFamily="34" charset="0"/>
              </a:rPr>
              <a:t>Master Trainer Responsibilities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List all tasks you currently perform in your training role.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Compare your list to the distinctions above.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Mark tasks you must </a:t>
            </a:r>
            <a:r>
              <a:rPr lang="en-US" sz="2800" i="1" dirty="0">
                <a:latin typeface="Century Gothic" panose="020B0502020202020204" pitchFamily="34" charset="0"/>
              </a:rPr>
              <a:t>develop</a:t>
            </a:r>
            <a:r>
              <a:rPr lang="en-US" sz="2800" dirty="0">
                <a:latin typeface="Century Gothic" panose="020B0502020202020204" pitchFamily="34" charset="0"/>
              </a:rPr>
              <a:t> to reach Master Trainer status.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Upload your completed mapping to your learning journal.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43DDE3-C385-F9E4-F5C3-EDE18037C8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607" y="2514600"/>
            <a:ext cx="36195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35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271064"/>
            <a:ext cx="1446870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 Assessment / Practice Task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196061" y="1997329"/>
            <a:ext cx="898769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Task: Master Trainer Gap Analysis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Download the </a:t>
            </a:r>
            <a:r>
              <a:rPr lang="en-US" sz="2800" b="1" dirty="0">
                <a:latin typeface="Century Gothic" panose="020B0502020202020204" pitchFamily="34" charset="0"/>
              </a:rPr>
              <a:t>Capability Matrix Template</a:t>
            </a:r>
            <a:r>
              <a:rPr lang="en-US" sz="2800" dirty="0">
                <a:latin typeface="Century Gothic" panose="020B0502020202020204" pitchFamily="34" charset="0"/>
              </a:rPr>
              <a:t> (provided below).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Rate yourself (1–5) in each competency category.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Write a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150-word action plan </a:t>
            </a:r>
            <a:r>
              <a:rPr lang="en-US" sz="2800" dirty="0">
                <a:latin typeface="Century Gothic" panose="020B0502020202020204" pitchFamily="34" charset="0"/>
              </a:rPr>
              <a:t>on how you will strengthen one of your lowest-rated competencies.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20A816-A08E-B7C8-C28B-7CA804E77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7768" y="1997329"/>
            <a:ext cx="3241548" cy="324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22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42121" y="261981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5784575" y="1630440"/>
            <a:ext cx="795096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Trainers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teach</a:t>
            </a:r>
            <a:r>
              <a:rPr lang="en-US" sz="2800" dirty="0">
                <a:latin typeface="Century Gothic" panose="020B0502020202020204" pitchFamily="34" charset="0"/>
              </a:rPr>
              <a:t>, Master Trainers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multiply teaching capacity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Trainers focus on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delivery</a:t>
            </a:r>
            <a:r>
              <a:rPr lang="en-US" sz="2800" dirty="0">
                <a:latin typeface="Century Gothic" panose="020B0502020202020204" pitchFamily="34" charset="0"/>
              </a:rPr>
              <a:t>, Master Trainers focus on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development, quality</a:t>
            </a:r>
            <a:r>
              <a:rPr lang="en-US" sz="2800" b="1" dirty="0">
                <a:latin typeface="Century Gothic" panose="020B0502020202020204" pitchFamily="34" charset="0"/>
              </a:rPr>
              <a:t>,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and strategy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Master Trainers influence learning at a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systemic level, shaping trainers, programs</a:t>
            </a:r>
            <a:r>
              <a:rPr lang="en-US" sz="2800" dirty="0">
                <a:latin typeface="Century Gothic" panose="020B0502020202020204" pitchFamily="34" charset="0"/>
              </a:rPr>
              <a:t>, and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organizational capability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Understanding this distinction is the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foundation</a:t>
            </a:r>
            <a:r>
              <a:rPr lang="en-US" sz="2800" dirty="0">
                <a:latin typeface="Century Gothic" panose="020B0502020202020204" pitchFamily="34" charset="0"/>
              </a:rPr>
              <a:t> of your journey toward global Master Trainer recognition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606DEB-ECA1-F953-E271-DBB30E324A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856" y="2099714"/>
            <a:ext cx="4030172" cy="403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150561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Resources &amp; Templates</a:t>
            </a:r>
            <a:b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601883" y="2153006"/>
            <a:ext cx="6713317" cy="4811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Trainer vs. Master Trainer Comparison Chart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Master Trainer Capability Matrix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Role Mapping Worksheet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Self-Assessment Checklist for Mastery Readiness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Reflection Journal Page (PDF)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0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94E073-2864-6B75-0D18-0237F922C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7547" y="1471410"/>
            <a:ext cx="4766575" cy="476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1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869739" y="238831"/>
            <a:ext cx="144687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1: UNDERSTANDING THE TRAINING PROFESSION</a:t>
            </a:r>
            <a:endParaRPr lang="en-US" sz="40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3600" b="1" i="1" dirty="0">
                <a:solidFill>
                  <a:schemeClr val="accent1"/>
                </a:solidFill>
                <a:latin typeface="Century Gothic" panose="020B0502020202020204" pitchFamily="34" charset="0"/>
              </a:rPr>
              <a:t>Lesson 2: The Learning &amp; Development (L&amp;D) Ecosystem</a:t>
            </a:r>
          </a:p>
          <a:p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7566993" y="2471909"/>
            <a:ext cx="553334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All components follow </a:t>
            </a:r>
            <a:r>
              <a:rPr lang="en-US" sz="2800" b="1" dirty="0">
                <a:latin typeface="Century Gothic" panose="020B0502020202020204" pitchFamily="34" charset="0"/>
              </a:rPr>
              <a:t>ADDIE, SAM, Kolb’s Experiential Cycle, Kirkpatrick, and ISO 29993</a:t>
            </a:r>
            <a:r>
              <a:rPr lang="en-US" sz="2800" dirty="0">
                <a:latin typeface="Century Gothic" panose="020B0502020202020204" pitchFamily="34" charset="0"/>
              </a:rPr>
              <a:t> standards.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Format: </a:t>
            </a:r>
            <a:r>
              <a:rPr lang="en-US" sz="2800" b="1" dirty="0">
                <a:latin typeface="Century Gothic" panose="020B0502020202020204" pitchFamily="34" charset="0"/>
              </a:rPr>
              <a:t>Explanation → Example → Activity → Reflection → Assessment → Mastery</a:t>
            </a:r>
            <a:endParaRPr lang="en-US" sz="2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B7F036-840E-70F2-229A-F00AD08E6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36" y="2672725"/>
            <a:ext cx="5691330" cy="34147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8902ED0-2AD7-4170-B3F3-132EE4F455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6" y="7102929"/>
            <a:ext cx="2109399" cy="74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3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1109751" y="278408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dirty="0"/>
            </a:br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Introduction</a:t>
            </a:r>
            <a:b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2650435" y="1997239"/>
            <a:ext cx="8889664" cy="4943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i="1" dirty="0">
                <a:latin typeface="Century Gothic" panose="020B0502020202020204" pitchFamily="34" charset="0"/>
              </a:rPr>
              <a:t>“What if your effectiveness as a trainer had less to do with what you teach—and </a:t>
            </a:r>
            <a:r>
              <a:rPr lang="en-US" sz="2800" b="1" i="1" dirty="0">
                <a:solidFill>
                  <a:srgbClr val="FE0000"/>
                </a:solidFill>
                <a:latin typeface="Century Gothic" panose="020B0502020202020204" pitchFamily="34" charset="0"/>
              </a:rPr>
              <a:t>more to do with where you fit inside the learning ecosystem</a:t>
            </a:r>
            <a:r>
              <a:rPr lang="en-US" sz="2800" i="1" dirty="0">
                <a:latin typeface="Century Gothic" panose="020B0502020202020204" pitchFamily="34" charset="0"/>
              </a:rPr>
              <a:t>?”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This question helps participants shift from a narrow “trainer” mindset to a holistic “L&amp;D professional” mindset.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40D3EB-7578-43BE-99D8-FA81BB854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0" y="6940900"/>
            <a:ext cx="2109399" cy="74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9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925936" y="380586"/>
            <a:ext cx="144687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Learning Objectives 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US" sz="4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6232185" y="955573"/>
            <a:ext cx="8161392" cy="9252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By the end of this lesson, learners will be able to: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Analyze</a:t>
            </a:r>
            <a:r>
              <a:rPr lang="en-US" sz="2800" dirty="0">
                <a:latin typeface="Century Gothic" panose="020B0502020202020204" pitchFamily="34" charset="0"/>
              </a:rPr>
              <a:t> the structure and interconnected roles within the global Learning &amp; Development ecosystem.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Evaluate</a:t>
            </a:r>
            <a:r>
              <a:rPr lang="en-US" sz="2800" dirty="0">
                <a:latin typeface="Century Gothic" panose="020B0502020202020204" pitchFamily="34" charset="0"/>
              </a:rPr>
              <a:t> how L&amp;D functions influence organizational performance, culture, and capability building.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Differentiate</a:t>
            </a:r>
            <a:r>
              <a:rPr lang="en-US" sz="2800" dirty="0">
                <a:latin typeface="Century Gothic" panose="020B0502020202020204" pitchFamily="34" charset="0"/>
              </a:rPr>
              <a:t> key roles and responsibilities across the L&amp;D value chain.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Integrate</a:t>
            </a:r>
            <a:r>
              <a:rPr lang="en-US" sz="2800" dirty="0">
                <a:latin typeface="Century Gothic" panose="020B0502020202020204" pitchFamily="34" charset="0"/>
              </a:rPr>
              <a:t> the trainer role into broader talent development systems for strategic impact.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Map</a:t>
            </a:r>
            <a:r>
              <a:rPr lang="en-US" sz="2800" dirty="0">
                <a:latin typeface="Century Gothic" panose="020B0502020202020204" pitchFamily="34" charset="0"/>
              </a:rPr>
              <a:t> their personal pathway toward becoming a Master Trainer within the ecosystem.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5287E3-52FC-4715-9A11-FDD03A4E9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130" y="2150571"/>
            <a:ext cx="4310988" cy="35684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33C460F-77C9-4998-97D1-FF1D3A7511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815" y="6953449"/>
            <a:ext cx="2109399" cy="74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58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925936" y="594457"/>
            <a:ext cx="144687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Why This Matters (Real-World Importance)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b="1" dirty="0">
              <a:solidFill>
                <a:srgbClr val="FE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435606" y="2368065"/>
            <a:ext cx="811106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The L&amp;D ecosystem is more complex than delivering a class or designing slides. It shapes: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Workforce capability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Culture transformation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Organizational performance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Talent pipelines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Innovation and long-term competitiveness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3C505B-A070-31B3-B877-0DE5106CD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7644" y="2229478"/>
            <a:ext cx="4075582" cy="40755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EFEE77-7EC5-4D54-A9ED-87939352C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022" y="6953449"/>
            <a:ext cx="2109399" cy="74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68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A29BC-9840-2AA2-E992-1166410AA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14DC5F5-13E8-E30D-FA56-33BC996E9A6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41614C-4467-8AF3-45F2-14005EC1E266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F1987E-321B-D188-1D71-5C746A85090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C78B25-202E-7885-186C-F59CCF9BCDC7}"/>
              </a:ext>
            </a:extLst>
          </p:cNvPr>
          <p:cNvSpPr txBox="1"/>
          <p:nvPr/>
        </p:nvSpPr>
        <p:spPr>
          <a:xfrm>
            <a:off x="925936" y="594457"/>
            <a:ext cx="144687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Why This Matters (Real-World Importance)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b="1" dirty="0">
              <a:solidFill>
                <a:srgbClr val="FE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6E48E7-C8BA-4DDD-2FC8-CCAA3F695740}"/>
              </a:ext>
            </a:extLst>
          </p:cNvPr>
          <p:cNvSpPr txBox="1"/>
          <p:nvPr/>
        </p:nvSpPr>
        <p:spPr>
          <a:xfrm>
            <a:off x="383027" y="1672497"/>
            <a:ext cx="1412884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Understanding this ecosystem helps trainers: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Work more strategically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Collaborate with HR, leadership, and SMEs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Position themselves as </a:t>
            </a:r>
            <a:r>
              <a:rPr lang="en-US" sz="2800" b="1" dirty="0">
                <a:latin typeface="Century Gothic" panose="020B0502020202020204" pitchFamily="34" charset="0"/>
              </a:rPr>
              <a:t>business partners</a:t>
            </a:r>
            <a:r>
              <a:rPr lang="en-US" sz="2800" dirty="0">
                <a:latin typeface="Century Gothic" panose="020B0502020202020204" pitchFamily="34" charset="0"/>
              </a:rPr>
              <a:t>, not just facilitators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Grow into </a:t>
            </a:r>
            <a:r>
              <a:rPr lang="en-US" sz="2800" b="1" dirty="0">
                <a:latin typeface="Century Gothic" panose="020B0502020202020204" pitchFamily="34" charset="0"/>
              </a:rPr>
              <a:t>Master Trainers</a:t>
            </a:r>
            <a:r>
              <a:rPr lang="en-US" sz="2800" dirty="0">
                <a:latin typeface="Century Gothic" panose="020B0502020202020204" pitchFamily="34" charset="0"/>
              </a:rPr>
              <a:t> who influence systems—not sessions</a:t>
            </a:r>
          </a:p>
          <a:p>
            <a:pPr lvl="0"/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 Master Trainer must know </a:t>
            </a:r>
            <a:r>
              <a:rPr lang="en-US" sz="2800" i="1" dirty="0">
                <a:latin typeface="Century Gothic" panose="020B0502020202020204" pitchFamily="34" charset="0"/>
              </a:rPr>
              <a:t>how learning works across the entire organization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936C84-D4D3-4BC6-B776-66BA45089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15" y="6953449"/>
            <a:ext cx="2109399" cy="74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4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0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371060" y="111091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371061" y="1217659"/>
            <a:ext cx="9230140" cy="7959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Century Gothic" panose="020B0502020202020204" pitchFamily="34" charset="0"/>
              </a:rPr>
              <a:t>1. What Is the Learning &amp; Development Ecosystem?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The L&amp;D ecosystem is the </a:t>
            </a:r>
            <a:r>
              <a:rPr lang="en-US" sz="2800" b="1" dirty="0">
                <a:latin typeface="Century Gothic" panose="020B0502020202020204" pitchFamily="34" charset="0"/>
              </a:rPr>
              <a:t>complete network of people, processes, technologies, and strategies</a:t>
            </a:r>
            <a:r>
              <a:rPr lang="en-US" sz="2800" dirty="0">
                <a:latin typeface="Century Gothic" panose="020B0502020202020204" pitchFamily="34" charset="0"/>
              </a:rPr>
              <a:t> that create, deliver, and support learning in an organization.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Components of the ecosystem: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People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Trainers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Master Trainers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Instructional Designers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L&amp;D Managers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HRBPs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Coaches &amp; Mentors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Learners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4EFBA6-A756-27D5-20DF-C59263DF2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1" y="2305050"/>
            <a:ext cx="3619500" cy="3619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B2256D-25E6-4F70-AD0B-21BFB2B8A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5195" y="6976366"/>
            <a:ext cx="2109399" cy="74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30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09790" y="132168"/>
            <a:ext cx="144687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6917634" y="1502945"/>
            <a:ext cx="7375997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>
                <a:latin typeface="Century Gothic" panose="020B0502020202020204" pitchFamily="34" charset="0"/>
              </a:rPr>
              <a:t>2.  Processes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Needs analysis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Design and development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Delivery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Evaluation (Kirkpatrick)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Continuous improvement</a:t>
            </a:r>
          </a:p>
          <a:p>
            <a:pPr lvl="0"/>
            <a:r>
              <a:rPr lang="en-US" sz="2800" b="1" dirty="0">
                <a:latin typeface="Century Gothic" panose="020B0502020202020204" pitchFamily="34" charset="0"/>
              </a:rPr>
              <a:t>3.   Content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Curriculum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Courses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Microlearning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Assessments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Resources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3396F2-3C35-0FD4-DB02-C156A40F2A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1570" y="2216003"/>
            <a:ext cx="4386464" cy="4386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061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F304E-1465-6239-923B-E1C789C8A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0C8C65A-A2D0-F8B9-D7A6-F519AFC0003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01D714-E888-7DEC-DC5F-A281384E67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D59CDF0-2C54-577C-8763-F016E8FE930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3AADD0-53A4-0642-1A11-3BB9E13BC91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B0102D-100D-993B-6DAD-6A887C287935}"/>
              </a:ext>
            </a:extLst>
          </p:cNvPr>
          <p:cNvSpPr txBox="1"/>
          <p:nvPr/>
        </p:nvSpPr>
        <p:spPr>
          <a:xfrm>
            <a:off x="709790" y="132168"/>
            <a:ext cx="144687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5F7DB8-4943-8760-9506-541CFAE367AC}"/>
              </a:ext>
            </a:extLst>
          </p:cNvPr>
          <p:cNvSpPr txBox="1"/>
          <p:nvPr/>
        </p:nvSpPr>
        <p:spPr>
          <a:xfrm>
            <a:off x="927917" y="1615042"/>
            <a:ext cx="7016227" cy="4999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>
                <a:latin typeface="Century Gothic" panose="020B0502020202020204" pitchFamily="34" charset="0"/>
              </a:rPr>
              <a:t>4. Technology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LMS/LXP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Authoring tools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AI learning tools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Analytics dashboards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Virtual facilitation platforms</a:t>
            </a:r>
          </a:p>
          <a:p>
            <a:pPr lvl="0"/>
            <a:r>
              <a:rPr lang="en-US" sz="2800" b="1" dirty="0">
                <a:latin typeface="Century Gothic" panose="020B0502020202020204" pitchFamily="34" charset="0"/>
              </a:rPr>
              <a:t>5. Culture &amp; Strategy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Learning culture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Organizational goals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Leadership buy-in and L&amp;D governance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854E1F-5EB2-C45C-06ED-94EFC1D596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9152" y="2095247"/>
            <a:ext cx="5065544" cy="40391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363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09790" y="132168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Deep Dive: The L&amp;D Value Chain</a:t>
            </a:r>
            <a:b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US" sz="4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6952369" y="1966809"/>
            <a:ext cx="747924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The L&amp;D Value Chain (ISO-Aligned)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Strategic Alignment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Needs Assessment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Program Design (ADDIE/SAM)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Delivery (F2F/Virtual/Blended)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Evaluation (Kirkpatrick Levels 1–4)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Continuous Improvement</a:t>
            </a:r>
          </a:p>
          <a:p>
            <a:pPr lvl="0"/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A Master Trainer operates at </a:t>
            </a:r>
            <a:r>
              <a:rPr lang="en-US" sz="2800" b="1" i="1" dirty="0">
                <a:solidFill>
                  <a:srgbClr val="FE0000"/>
                </a:solidFill>
                <a:latin typeface="Century Gothic" panose="020B0502020202020204" pitchFamily="34" charset="0"/>
              </a:rPr>
              <a:t>every stage</a:t>
            </a:r>
            <a:r>
              <a:rPr lang="en-US" sz="2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, not just delivery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E78F20-5CAF-4338-9518-3C080C42C4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876" y="2495095"/>
            <a:ext cx="5715000" cy="381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313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09790" y="132168"/>
            <a:ext cx="144687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Real Examples &amp; Scenarios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497450" y="1849454"/>
            <a:ext cx="811646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Scenario 1: Poor Ecosystem Awareness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 trainer designs great slides but fails to align with business goals. The program receives good feedback but </a:t>
            </a:r>
            <a:r>
              <a:rPr lang="en-US" sz="2800" b="1" dirty="0">
                <a:latin typeface="Century Gothic" panose="020B0502020202020204" pitchFamily="34" charset="0"/>
              </a:rPr>
              <a:t>no performance improvement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latin typeface="Century Gothic" panose="020B0502020202020204" pitchFamily="34" charset="0"/>
              </a:rPr>
              <a:t>Diagnosis: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Misalignment with strategy → Weak ecosystem integration.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ECE57E-EE1F-E27F-4516-2416DFE8EC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1711" y="2477009"/>
            <a:ext cx="4937217" cy="39354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686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CB165-3F20-1FA1-55A2-A9BBA0070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907B326-7526-4CD6-6D9C-CFF1D6F2E1A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AE2228-4124-53D8-E2A4-9EE9F9A31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49EB447-6838-8723-E0B7-AB8512211A7D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AD8B5C-842E-6972-9E6C-4467DAC34FD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9133A6-91D2-7DC2-AF74-43E1FDC2470C}"/>
              </a:ext>
            </a:extLst>
          </p:cNvPr>
          <p:cNvSpPr txBox="1"/>
          <p:nvPr/>
        </p:nvSpPr>
        <p:spPr>
          <a:xfrm>
            <a:off x="709790" y="132168"/>
            <a:ext cx="144687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Real Examples &amp; Scenarios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BA1617-473D-2EDA-63C2-4B2E1BED4A01}"/>
              </a:ext>
            </a:extLst>
          </p:cNvPr>
          <p:cNvSpPr txBox="1"/>
          <p:nvPr/>
        </p:nvSpPr>
        <p:spPr>
          <a:xfrm>
            <a:off x="338729" y="1141682"/>
            <a:ext cx="9059271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latin typeface="Century Gothic" panose="020B0502020202020204" pitchFamily="34" charset="0"/>
              </a:rPr>
              <a:t>Scenario 2: Strategic Master Trainer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 master trainer conducts needs analysis with stakeholders, collaborates with SMEs, supports other trainers, and measures impact.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Outcome: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Increased performance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Better learning adoption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Higher organizational credibility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Sustainable trainer pipeline</a:t>
            </a:r>
          </a:p>
          <a:p>
            <a:pPr lvl="0"/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This is </a:t>
            </a:r>
            <a:r>
              <a:rPr lang="en-US" sz="2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ecosystem thinking in action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F39D39-3B58-63EE-1423-A21E375CF2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8820" y="2749685"/>
            <a:ext cx="4806819" cy="33900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2716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879124" y="378013"/>
            <a:ext cx="14468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Practical Tools &amp; Frameworks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6806846" y="1399360"/>
            <a:ext cx="7450527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Tool 1: The L&amp;D Ecosystem Map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 simplified model showing where a trainer fits within: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Strategy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Design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Delivery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Evaluation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Talent development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latin typeface="Century Gothic" panose="020B0502020202020204" pitchFamily="34" charset="0"/>
              </a:rPr>
              <a:t>Tool 2: The Strategic Trainer Checklist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Checklist to confirm strategic alignment before training.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DBA2AE-E783-CDC5-B2CD-C1D6E37380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957" y="1846078"/>
            <a:ext cx="4389955" cy="475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37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42121" y="417857"/>
            <a:ext cx="14468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Practical Tools &amp; Frameworks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338729" y="2269708"/>
            <a:ext cx="826487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Tool 3: The Learning Impact Flow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NEED ➝ LEARNING ➝ APPLICATION ➝ RESULTS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(Kirkpatrick-aligned)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latin typeface="Century Gothic" panose="020B0502020202020204" pitchFamily="34" charset="0"/>
              </a:rPr>
              <a:t>Tool 4: Ecosystem Role Cards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Clear definitions of roles and how they interconnect.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pPr marL="0" marR="0"/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7A7887-89C8-CE51-1067-30F54540C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5155" y="2350034"/>
            <a:ext cx="4688324" cy="468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89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927651" y="599758"/>
            <a:ext cx="14468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Personalized Reflection 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6241774" y="2435921"/>
            <a:ext cx="766739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Which part of the L&amp;D ecosystem have I been operating in most?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Which ecosystem roles do I need to understand better?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Where do I see myself in the next 2–5 years?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How can I shift from operational tasks to strategic influence?</a:t>
            </a:r>
          </a:p>
          <a:p>
            <a:br>
              <a:rPr lang="en-US" dirty="0"/>
            </a:br>
            <a:endParaRPr lang="en-US" dirty="0"/>
          </a:p>
          <a:p>
            <a:pPr marL="514350" marR="0" lvl="0" indent="-514350">
              <a:buSzPts val="1000"/>
              <a:buFont typeface="+mj-lt"/>
              <a:buAutoNum type="arabicPeriod"/>
              <a:tabLst>
                <a:tab pos="457200" algn="l"/>
              </a:tabLst>
            </a:pP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2D4C41-1036-4558-AC36-231CF499A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076" y="1825272"/>
            <a:ext cx="5497924" cy="438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36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44140" y="433829"/>
            <a:ext cx="14468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Application Exercise / Activity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354894" y="1154368"/>
            <a:ext cx="17165009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Activity: Create Your Personal L&amp;D Ecosystem Map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Step-by-step task: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Draw a circle labeled </a:t>
            </a:r>
            <a:r>
              <a:rPr lang="en-US" sz="2800" b="1" dirty="0">
                <a:latin typeface="Century Gothic" panose="020B0502020202020204" pitchFamily="34" charset="0"/>
              </a:rPr>
              <a:t>“</a:t>
            </a:r>
            <a:r>
              <a:rPr lang="en-US" sz="2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Me as a Trainer</a:t>
            </a:r>
            <a:r>
              <a:rPr lang="en-US" sz="2800" b="1" dirty="0">
                <a:latin typeface="Century Gothic" panose="020B0502020202020204" pitchFamily="34" charset="0"/>
              </a:rPr>
              <a:t>”</a:t>
            </a:r>
            <a:r>
              <a:rPr lang="en-US" sz="2800" dirty="0">
                <a:latin typeface="Century Gothic" panose="020B0502020202020204" pitchFamily="34" charset="0"/>
              </a:rPr>
              <a:t> in the center.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Surround it with the six ecosystem components: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People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Content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Technology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Culture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Strategy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Fill in what you currently do under each section.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Add a second layer: </a:t>
            </a:r>
            <a:r>
              <a:rPr lang="en-US" sz="2800" b="1" dirty="0">
                <a:latin typeface="Century Gothic" panose="020B0502020202020204" pitchFamily="34" charset="0"/>
              </a:rPr>
              <a:t>What a Master Trainer would do.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Compare and circle 3 growth areas.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This bridges </a:t>
            </a:r>
            <a:r>
              <a:rPr lang="en-US" sz="2800" b="1" dirty="0">
                <a:latin typeface="Century Gothic" panose="020B0502020202020204" pitchFamily="34" charset="0"/>
              </a:rPr>
              <a:t>known → unknown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br>
              <a:rPr lang="en-US" dirty="0"/>
            </a:br>
            <a:endParaRPr lang="en-US" sz="1600" dirty="0"/>
          </a:p>
          <a:p>
            <a:pPr marR="0" lvl="0">
              <a:buSzPts val="1000"/>
              <a:tabLst>
                <a:tab pos="457200" algn="l"/>
              </a:tabLst>
            </a:pP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A62749-235A-96C5-73EC-9CEB4549D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8232" y="2529651"/>
            <a:ext cx="2757497" cy="275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23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-219033" y="212176"/>
            <a:ext cx="144687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       Mini Assessment / Practice Task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6893107" y="1802226"/>
            <a:ext cx="6955415" cy="5651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2800" b="1" dirty="0">
                <a:latin typeface="Century Gothic" panose="020B0502020202020204" pitchFamily="34" charset="0"/>
              </a:rPr>
              <a:t>Task: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Write a one-page analysis describing: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Your current role in the L&amp;D ecosystem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How your role overlaps with others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Opportunities to expand into a Master Trainer pathway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One action you will take within 7 days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7D3232-8D97-E0DB-9314-FAC2785B4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460" y="2167409"/>
            <a:ext cx="4399722" cy="439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0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161692" y="237285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    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Mini Assessment / Practice Task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183816" y="1672497"/>
            <a:ext cx="14446584" cy="149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530F460-EC16-709C-22B2-AC95F0C984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925672"/>
              </p:ext>
            </p:extLst>
          </p:nvPr>
        </p:nvGraphicFramePr>
        <p:xfrm>
          <a:off x="554875" y="2361848"/>
          <a:ext cx="12617450" cy="44832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3490">
                  <a:extLst>
                    <a:ext uri="{9D8B030D-6E8A-4147-A177-3AD203B41FA5}">
                      <a16:colId xmlns:a16="http://schemas.microsoft.com/office/drawing/2014/main" val="2195820017"/>
                    </a:ext>
                  </a:extLst>
                </a:gridCol>
                <a:gridCol w="2523490">
                  <a:extLst>
                    <a:ext uri="{9D8B030D-6E8A-4147-A177-3AD203B41FA5}">
                      <a16:colId xmlns:a16="http://schemas.microsoft.com/office/drawing/2014/main" val="1489560824"/>
                    </a:ext>
                  </a:extLst>
                </a:gridCol>
                <a:gridCol w="2523490">
                  <a:extLst>
                    <a:ext uri="{9D8B030D-6E8A-4147-A177-3AD203B41FA5}">
                      <a16:colId xmlns:a16="http://schemas.microsoft.com/office/drawing/2014/main" val="2560704739"/>
                    </a:ext>
                  </a:extLst>
                </a:gridCol>
                <a:gridCol w="2523490">
                  <a:extLst>
                    <a:ext uri="{9D8B030D-6E8A-4147-A177-3AD203B41FA5}">
                      <a16:colId xmlns:a16="http://schemas.microsoft.com/office/drawing/2014/main" val="3617717364"/>
                    </a:ext>
                  </a:extLst>
                </a:gridCol>
                <a:gridCol w="2523490">
                  <a:extLst>
                    <a:ext uri="{9D8B030D-6E8A-4147-A177-3AD203B41FA5}">
                      <a16:colId xmlns:a16="http://schemas.microsoft.com/office/drawing/2014/main" val="38589090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Criterion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Excellent (4)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Good (3)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Basic (2)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Needs Work (1)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98294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Clarity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Insightful, clear, concise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Clear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Some clarity issues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Unclear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696987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Ecosystem Understanding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Deep, strategic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Moderate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Basic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Minimal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346445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Application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Strong relevance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Some relevance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Limited relevance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Missing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33027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Action Plan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Practical, measurable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Mostly practical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Vague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None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30610345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76283D3B-7211-2E0C-9351-276C5948E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936" y="1651334"/>
            <a:ext cx="376577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Rubric (ISO-aligned):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55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09790" y="420111"/>
            <a:ext cx="14468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Summary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372534" y="1785989"/>
            <a:ext cx="814493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The L&amp;D ecosystem is a dynamic network that shapes organizational capability.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Trainers operate within a broader system of people, processes, content, technology, and strategy.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Master Trainers influence the system—not just sessions.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Understanding your ecosystem position unlocks growth opportunities and strategic value.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F91084-3256-3733-1EBC-422DBB034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468" y="2248667"/>
            <a:ext cx="5414025" cy="334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09790" y="132168"/>
            <a:ext cx="144687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Resources &amp; Templates Provided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6896358" y="2771489"/>
            <a:ext cx="764571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L&amp;D Ecosystem Map Template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Strategic Trainer Checklist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Learning Impact Flow Diagram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Ecosystem Role Cards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Personal Ecosystem Mapping Worksheet</a:t>
            </a:r>
            <a:r>
              <a:rPr lang="en-US" sz="2800" dirty="0">
                <a:latin typeface="Century Gothic" panose="020B0502020202020204" pitchFamily="34" charset="0"/>
              </a:rPr>
              <a:t> 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 </a:t>
            </a: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441906-D25C-EE69-A38C-88E754D85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90" y="1997335"/>
            <a:ext cx="4931200" cy="355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0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09790" y="132168"/>
            <a:ext cx="1437118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1: Understanding the Training Profession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US" sz="4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709790" y="1920952"/>
            <a:ext cx="13814594" cy="350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3600" b="1" i="1" dirty="0">
                <a:solidFill>
                  <a:srgbClr val="4472C4"/>
                </a:solidFill>
                <a:latin typeface="Century Gothic" panose="020B0502020202020204" pitchFamily="34" charset="0"/>
              </a:rPr>
              <a:t>Lesson 3: </a:t>
            </a:r>
            <a:r>
              <a:rPr lang="en-US" sz="3600" b="1" i="1" u="none" strike="noStrike" dirty="0">
                <a:solidFill>
                  <a:srgbClr val="4472C4"/>
                </a:solidFill>
                <a:effectLst/>
                <a:latin typeface="Century Gothic" panose="020B0502020202020204" pitchFamily="34" charset="0"/>
              </a:rPr>
              <a:t>Core Ethics and Professional Standards</a:t>
            </a:r>
            <a:endParaRPr lang="en-US" sz="3600" b="0" i="1" dirty="0">
              <a:solidFill>
                <a:srgbClr val="4472C4"/>
              </a:solidFill>
              <a:effectLst/>
              <a:latin typeface="Century Gothic" panose="020B0502020202020204" pitchFamily="34" charset="0"/>
            </a:endParaRPr>
          </a:p>
          <a:p>
            <a:br>
              <a:rPr lang="en-US" sz="3600" i="1" dirty="0">
                <a:solidFill>
                  <a:srgbClr val="4472C4"/>
                </a:solidFill>
                <a:latin typeface="Century Gothic" panose="020B0502020202020204" pitchFamily="34" charset="0"/>
              </a:rPr>
            </a:br>
            <a:endParaRPr lang="en-US" sz="3600" b="1" i="1" dirty="0">
              <a:solidFill>
                <a:srgbClr val="4472C4"/>
              </a:solidFill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ED6D41-356C-43ED-9115-45793ED15D86}"/>
              </a:ext>
            </a:extLst>
          </p:cNvPr>
          <p:cNvSpPr txBox="1"/>
          <p:nvPr/>
        </p:nvSpPr>
        <p:spPr>
          <a:xfrm>
            <a:off x="940904" y="3140765"/>
            <a:ext cx="12854609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“Integrity is doing the right thing, even when no one is watching.”  C.S. Lewis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Ethics is the foundation of trust, and trust is the currency of every trainer, facilitator, and educator.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Without trust, learning collapses.</a:t>
            </a:r>
            <a:endParaRPr lang="en-US" sz="2800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447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924742" y="130088"/>
            <a:ext cx="1405466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Lesson 3: Core Ethics and Professional Standards</a:t>
            </a:r>
            <a:br>
              <a:rPr lang="en-US" sz="4800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218D5C-0FB3-4DEF-ABA0-67AF2B24060D}"/>
              </a:ext>
            </a:extLst>
          </p:cNvPr>
          <p:cNvSpPr txBox="1"/>
          <p:nvPr/>
        </p:nvSpPr>
        <p:spPr>
          <a:xfrm>
            <a:off x="858481" y="1961322"/>
            <a:ext cx="1262932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Learning Objectives 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By the end of this lesson, learners will be able to: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Analyze</a:t>
            </a:r>
            <a:r>
              <a:rPr lang="en-US" sz="2800" dirty="0">
                <a:latin typeface="Century Gothic" panose="020B0502020202020204" pitchFamily="34" charset="0"/>
              </a:rPr>
              <a:t> ethical expectations and professional standards required in global L&amp;D practice.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Evaluate</a:t>
            </a:r>
            <a:r>
              <a:rPr lang="en-US" sz="2800" dirty="0">
                <a:latin typeface="Century Gothic" panose="020B0502020202020204" pitchFamily="34" charset="0"/>
              </a:rPr>
              <a:t> ethical dilemmas and make sound professional decisions using structured frameworks.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Differentiate</a:t>
            </a:r>
            <a:r>
              <a:rPr lang="en-US" sz="2800" dirty="0">
                <a:latin typeface="Century Gothic" panose="020B0502020202020204" pitchFamily="34" charset="0"/>
              </a:rPr>
              <a:t> ethical practices from misconduct in training and facilitation.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Develop </a:t>
            </a:r>
            <a:r>
              <a:rPr lang="en-US" sz="2800" dirty="0">
                <a:latin typeface="Century Gothic" panose="020B0502020202020204" pitchFamily="34" charset="0"/>
              </a:rPr>
              <a:t>a personalized Trainer Ethics Code aligned with global L&amp;D standards.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Apply</a:t>
            </a:r>
            <a:r>
              <a:rPr lang="en-US" sz="2800" dirty="0">
                <a:latin typeface="Century Gothic" panose="020B0502020202020204" pitchFamily="34" charset="0"/>
              </a:rPr>
              <a:t> ethical reasoning to real-world training scenarios and stakeholder interactions</a:t>
            </a:r>
          </a:p>
        </p:txBody>
      </p:sp>
    </p:spTree>
    <p:extLst>
      <p:ext uri="{BB962C8B-B14F-4D97-AF65-F5344CB8AC3E}">
        <p14:creationId xmlns:p14="http://schemas.microsoft.com/office/powerpoint/2010/main" val="1530956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09790" y="269049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Why This Matters 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190806" y="1452532"/>
            <a:ext cx="1443959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Training is a 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trust-driven </a:t>
            </a:r>
            <a:r>
              <a:rPr lang="en-US" sz="2400" dirty="0">
                <a:latin typeface="Century Gothic" panose="020B0502020202020204" pitchFamily="34" charset="0"/>
              </a:rPr>
              <a:t>profession.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Learners trust you with their time, vulnerability, data, performance, emotions, and development.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Organizations trust you to represent standards, uphold culture, protect information, and guide behavior.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Master Trainers must: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Model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professional </a:t>
            </a:r>
            <a:r>
              <a:rPr lang="en-US" sz="2400" dirty="0">
                <a:latin typeface="Century Gothic" panose="020B0502020202020204" pitchFamily="34" charset="0"/>
              </a:rPr>
              <a:t>integrity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Handle 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confidential information </a:t>
            </a:r>
            <a:r>
              <a:rPr lang="en-US" sz="2400" dirty="0">
                <a:latin typeface="Century Gothic" panose="020B0502020202020204" pitchFamily="34" charset="0"/>
              </a:rPr>
              <a:t>carefully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Maintain 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objectivity and fairness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Prevent 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bias</a:t>
            </a:r>
            <a:r>
              <a:rPr lang="en-US" sz="2400" dirty="0">
                <a:latin typeface="Century Gothic" panose="020B0502020202020204" pitchFamily="34" charset="0"/>
              </a:rPr>
              <a:t> and 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discrimination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Ensure 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psychologica</a:t>
            </a:r>
            <a:r>
              <a:rPr lang="en-US" sz="2400" dirty="0">
                <a:latin typeface="Century Gothic" panose="020B0502020202020204" pitchFamily="34" charset="0"/>
              </a:rPr>
              <a:t>l safety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Respect 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cultural differences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Set the 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ethical tone </a:t>
            </a:r>
            <a:r>
              <a:rPr lang="en-US" sz="2400" dirty="0">
                <a:latin typeface="Century Gothic" panose="020B0502020202020204" pitchFamily="34" charset="0"/>
              </a:rPr>
              <a:t>for other trainers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Ethics is not “extra”—it is the 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competency </a:t>
            </a:r>
            <a:r>
              <a:rPr lang="en-US" sz="2400" dirty="0">
                <a:latin typeface="Century Gothic" panose="020B0502020202020204" pitchFamily="34" charset="0"/>
              </a:rPr>
              <a:t>that 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differentiate</a:t>
            </a:r>
            <a:r>
              <a:rPr lang="en-US" sz="2400" dirty="0">
                <a:latin typeface="Century Gothic" panose="020B0502020202020204" pitchFamily="34" charset="0"/>
              </a:rPr>
              <a:t>s trainers from Master Trainers.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557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-203200" y="125710"/>
            <a:ext cx="1583245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    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652847" y="2261459"/>
            <a:ext cx="6912725" cy="4067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What Are Professional Ethics?</a:t>
            </a:r>
            <a:endParaRPr lang="en-US" sz="24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guiding principles that shape behavior, decisions, relationships, and conduct in all training and L&amp;D activities.</a:t>
            </a:r>
            <a:endParaRPr lang="en-US" sz="24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Ethics answer the question:</a:t>
            </a:r>
            <a:b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4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“What is the right thing to do?”</a:t>
            </a:r>
            <a:endParaRPr lang="en-US" sz="2400" b="0" dirty="0">
              <a:effectLst/>
            </a:endParaRPr>
          </a:p>
          <a:p>
            <a:br>
              <a:rPr lang="en-US" sz="2800" dirty="0"/>
            </a:b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EDB109-8AEC-4C4F-B496-80B88A9CE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5572" y="1790303"/>
            <a:ext cx="57150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71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1102494" y="272143"/>
            <a:ext cx="1583245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Key Ethical Principles in the L&amp;D Profession</a:t>
            </a:r>
            <a:endParaRPr lang="en-US" sz="40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dirty="0"/>
            </a:b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507556" y="1566604"/>
            <a:ext cx="6912725" cy="553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Integrity</a:t>
            </a:r>
            <a:endParaRPr lang="en-US" sz="2400" b="0" dirty="0">
              <a:effectLst/>
            </a:endParaRPr>
          </a:p>
          <a:p>
            <a:pPr rtl="0" fontAlgn="base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Honest communication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Transparency in process and expectations</a:t>
            </a:r>
          </a:p>
          <a:p>
            <a:pPr rtl="0" fontAlgn="base"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No manipulation or hidden agendas</a:t>
            </a: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Competence</a:t>
            </a:r>
            <a:endParaRPr lang="en-US" sz="2400" b="0" dirty="0">
              <a:effectLst/>
            </a:endParaRPr>
          </a:p>
          <a:p>
            <a:pPr rtl="0" fontAlgn="base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Operate within your level of professional ability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Seek help where needed</a:t>
            </a:r>
          </a:p>
          <a:p>
            <a:pPr rtl="0" fontAlgn="base"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Commit to continuous learning</a:t>
            </a:r>
          </a:p>
          <a:p>
            <a:br>
              <a:rPr lang="en-US" sz="2800" dirty="0"/>
            </a:br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BDE57-3CD1-475E-9DA4-436D9574DE1A}"/>
              </a:ext>
            </a:extLst>
          </p:cNvPr>
          <p:cNvSpPr txBox="1"/>
          <p:nvPr/>
        </p:nvSpPr>
        <p:spPr>
          <a:xfrm>
            <a:off x="7717675" y="1765665"/>
            <a:ext cx="6912725" cy="4580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Confidentiality</a:t>
            </a:r>
            <a:endParaRPr lang="en-US" sz="2400" b="0" dirty="0">
              <a:effectLst/>
            </a:endParaRPr>
          </a:p>
          <a:p>
            <a:pPr rtl="0" fontAlgn="base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Protect learner data</a:t>
            </a:r>
          </a:p>
          <a:p>
            <a:pPr rtl="0" fontAlgn="base"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Do not share stories or assessments without consent</a:t>
            </a: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Equity &amp; Fairness</a:t>
            </a:r>
            <a:endParaRPr lang="en-US" sz="2400" b="0" dirty="0">
              <a:effectLst/>
            </a:endParaRPr>
          </a:p>
          <a:p>
            <a:pPr rtl="0" fontAlgn="base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Treat all learners equally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Avoid favoritism</a:t>
            </a:r>
          </a:p>
          <a:p>
            <a:pPr rtl="0" fontAlgn="base"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Remove bias in delivery and evaluation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472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1212663" y="272143"/>
            <a:ext cx="1583245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Key Ethical Principles in the L&amp;D Profession</a:t>
            </a:r>
            <a:endParaRPr lang="en-US" sz="40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dirty="0"/>
            </a:b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BDE57-3CD1-475E-9DA4-436D9574DE1A}"/>
              </a:ext>
            </a:extLst>
          </p:cNvPr>
          <p:cNvSpPr txBox="1"/>
          <p:nvPr/>
        </p:nvSpPr>
        <p:spPr>
          <a:xfrm>
            <a:off x="7349922" y="1362893"/>
            <a:ext cx="691272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5. Respect for Learners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Honor diversity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Provide psychological safety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Avoid shaming or harmful practices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6. Professional Boundaries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Avoid dual relationships (trainer vs. friend/boss/confidant)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Maintain professionalism at all times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7. Responsibility to the Organization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Align with strategic goals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Uphold organizational values</a:t>
            </a:r>
          </a:p>
          <a:p>
            <a:r>
              <a:rPr lang="en-US" sz="2400" dirty="0"/>
              <a:t>Deliver accurate, ethical reporting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A8F8EC-2EAE-4953-9D53-B8F9D6BD9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078" y="1762884"/>
            <a:ext cx="4949802" cy="494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49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936525" y="446314"/>
            <a:ext cx="15832459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Common Ethical Challenges in the Training Field</a:t>
            </a:r>
            <a:endParaRPr lang="en-US" sz="40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000" dirty="0"/>
            </a:br>
            <a:endParaRPr lang="en-US" sz="40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dirty="0"/>
            </a:b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BDE57-3CD1-475E-9DA4-436D9574DE1A}"/>
              </a:ext>
            </a:extLst>
          </p:cNvPr>
          <p:cNvSpPr txBox="1"/>
          <p:nvPr/>
        </p:nvSpPr>
        <p:spPr>
          <a:xfrm>
            <a:off x="424247" y="1835312"/>
            <a:ext cx="58894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Challenge 1: Misrepresenting Competence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→ Delivering topics you are not qualified for.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Challenge 2: Breach of Confidentiality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→ Sharing learner performance with others without permission.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Challenge 3: Bias in Facilitation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→ Favoring certain participants, cultures, or learning styles.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A38964-D9D4-418A-B047-1E61CABCD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6491" y="2388521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466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936525" y="446314"/>
            <a:ext cx="15832459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Common Ethical Challenges in the Training Field</a:t>
            </a:r>
            <a:endParaRPr lang="en-US" sz="40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000" dirty="0"/>
            </a:br>
            <a:endParaRPr lang="en-US" sz="40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dirty="0"/>
            </a:b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BDE57-3CD1-475E-9DA4-436D9574DE1A}"/>
              </a:ext>
            </a:extLst>
          </p:cNvPr>
          <p:cNvSpPr txBox="1"/>
          <p:nvPr/>
        </p:nvSpPr>
        <p:spPr>
          <a:xfrm>
            <a:off x="7707086" y="1420641"/>
            <a:ext cx="58891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Challenge 4: Manipulative Facilitation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→ Forcing participation or “calling out” learners publicly.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Challenge 5: Data &amp; Evaluation Misuse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→ Altering evaluation scores to look “successful.”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Challenge 6: Cultural Insensitivity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→ Using examples or jokes that marginalize groups.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Master Trainers must recognize and navigate these with clarity and composure.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E64D78-F77A-4008-BB61-4C71A9887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965" y="1727180"/>
            <a:ext cx="5715000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993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936525" y="446314"/>
            <a:ext cx="158324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Cases &amp; Scenarios</a:t>
            </a:r>
            <a:endParaRPr lang="en-US" sz="4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dirty="0"/>
            </a:br>
            <a:br>
              <a:rPr lang="en-US" sz="4800" dirty="0"/>
            </a:b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BDE57-3CD1-475E-9DA4-436D9574DE1A}"/>
              </a:ext>
            </a:extLst>
          </p:cNvPr>
          <p:cNvSpPr txBox="1"/>
          <p:nvPr/>
        </p:nvSpPr>
        <p:spPr>
          <a:xfrm>
            <a:off x="794657" y="1477365"/>
            <a:ext cx="1351625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Scenario 1</a:t>
            </a:r>
            <a:r>
              <a:rPr lang="en-US" sz="2400" dirty="0">
                <a:latin typeface="Century Gothic" panose="020B0502020202020204" pitchFamily="34" charset="0"/>
              </a:rPr>
              <a:t>: The Confidentiality Trap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A learner privately reveals struggles with workload.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Later, a manager asks you what people said about team morale.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Ethical Response: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Protect confidentiality → Share themes, not identities.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Scenario 2</a:t>
            </a:r>
            <a:r>
              <a:rPr lang="en-US" sz="2400" dirty="0">
                <a:latin typeface="Century Gothic" panose="020B0502020202020204" pitchFamily="34" charset="0"/>
              </a:rPr>
              <a:t>: The Competence Dilemma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Your manager asks you to deliver a technical topic you’ve never trained before.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Ethical Response: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Acknowledge limits → Recommend SME collaboration or co-delivery.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Scenario 3</a:t>
            </a:r>
            <a:r>
              <a:rPr lang="en-US" sz="2400" dirty="0">
                <a:latin typeface="Century Gothic" panose="020B0502020202020204" pitchFamily="34" charset="0"/>
              </a:rPr>
              <a:t>: Favoritism in Facilitation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An energetic participant gets all your attention while quieter learners are overshadowed.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Ethical Response: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Apply inclusive facilitation → Balance engagement methods.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450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936525" y="446314"/>
            <a:ext cx="158324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Practical Tools &amp; Frameworks</a:t>
            </a:r>
            <a:endParaRPr lang="en-US" sz="4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dirty="0"/>
            </a:br>
            <a:br>
              <a:rPr lang="en-US" sz="4800" dirty="0"/>
            </a:b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BDE57-3CD1-475E-9DA4-436D9574DE1A}"/>
              </a:ext>
            </a:extLst>
          </p:cNvPr>
          <p:cNvSpPr txBox="1"/>
          <p:nvPr/>
        </p:nvSpPr>
        <p:spPr>
          <a:xfrm>
            <a:off x="662455" y="1686686"/>
            <a:ext cx="5903598" cy="5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1: The Ethical Decision-Making Framework (EDMF)</a:t>
            </a:r>
            <a:endParaRPr lang="en-US" sz="2800" b="0" dirty="0">
              <a:effectLst/>
              <a:latin typeface="Century Gothic" panose="020B0502020202020204" pitchFamily="34" charset="0"/>
            </a:endParaRPr>
          </a:p>
          <a:p>
            <a:pPr rtl="0" fontAlgn="base">
              <a:spcBef>
                <a:spcPts val="14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Define the dilemma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stakeholders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Examine values and risks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Consult ethical principles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 options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Decide</a:t>
            </a:r>
          </a:p>
          <a:p>
            <a:pPr rtl="0" fontAlgn="base">
              <a:spcBef>
                <a:spcPts val="0"/>
              </a:spcBef>
              <a:spcAft>
                <a:spcPts val="140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 and document</a:t>
            </a: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endParaRPr lang="en-US" sz="2400" b="0" dirty="0">
              <a:effectLst/>
            </a:endParaRPr>
          </a:p>
          <a:p>
            <a:br>
              <a:rPr lang="en-US" sz="2400" dirty="0"/>
            </a:br>
            <a:endParaRPr 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10C12C-757C-40D6-9310-7F083DD9F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574" y="2154474"/>
            <a:ext cx="57150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70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936525" y="446314"/>
            <a:ext cx="158324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Practical Tools &amp; Frameworks</a:t>
            </a:r>
            <a:endParaRPr lang="en-US" sz="4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dirty="0"/>
            </a:br>
            <a:br>
              <a:rPr lang="en-US" sz="4800" dirty="0"/>
            </a:b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BDE57-3CD1-475E-9DA4-436D9574DE1A}"/>
              </a:ext>
            </a:extLst>
          </p:cNvPr>
          <p:cNvSpPr txBox="1"/>
          <p:nvPr/>
        </p:nvSpPr>
        <p:spPr>
          <a:xfrm>
            <a:off x="7579604" y="1511637"/>
            <a:ext cx="6411817" cy="6335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2: The Trainer Code of Conduct Template</a:t>
            </a:r>
            <a:endParaRPr lang="en-US" sz="2800" dirty="0"/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Includes: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Integrity commitments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Respect &amp; inclusivity statements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Facilitation ethics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Data protection rules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Boundary guidelines</a:t>
            </a:r>
          </a:p>
          <a:p>
            <a:pPr rtl="0" fontAlgn="base"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Anti-bias declarations</a:t>
            </a: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endParaRPr lang="en-US" sz="2400" b="0" dirty="0">
              <a:effectLst/>
            </a:endParaRPr>
          </a:p>
          <a:p>
            <a:br>
              <a:rPr lang="en-US" sz="2400" dirty="0"/>
            </a:br>
            <a:endParaRPr 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B02AC8-99A6-4442-88FD-BCA7B494E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79" y="2418235"/>
            <a:ext cx="5715000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59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936525" y="446314"/>
            <a:ext cx="158324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Practical Tools &amp; Frameworks</a:t>
            </a:r>
            <a:endParaRPr lang="en-US" sz="4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dirty="0"/>
            </a:br>
            <a:br>
              <a:rPr lang="en-US" sz="4800" dirty="0"/>
            </a:b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BDE57-3CD1-475E-9DA4-436D9574DE1A}"/>
              </a:ext>
            </a:extLst>
          </p:cNvPr>
          <p:cNvSpPr txBox="1"/>
          <p:nvPr/>
        </p:nvSpPr>
        <p:spPr>
          <a:xfrm>
            <a:off x="727113" y="1511968"/>
            <a:ext cx="5883007" cy="6406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3: Ethical Red Flags Checklist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Is anything being hidden?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Does this harm trust?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Would I do this if my mentor were observing?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Is this decision fair and inclusive?</a:t>
            </a:r>
          </a:p>
          <a:p>
            <a:pPr rtl="0" fontAlgn="base"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Does this align with professional codes?</a:t>
            </a: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endParaRPr lang="en-US" sz="2400" b="0" dirty="0">
              <a:effectLst/>
            </a:endParaRPr>
          </a:p>
          <a:p>
            <a:br>
              <a:rPr lang="en-US" sz="2400" dirty="0"/>
            </a:br>
            <a:endParaRPr 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7D0E65-AB0D-409A-BAD1-23F6E83A8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7056" y="1953428"/>
            <a:ext cx="4322744" cy="432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991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826356" y="567203"/>
            <a:ext cx="1583245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4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 </a:t>
            </a:r>
            <a:r>
              <a:rPr lang="en-US" sz="4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Personalized Reflection Questions</a:t>
            </a:r>
            <a:endParaRPr lang="en-US" sz="5400" dirty="0">
              <a:solidFill>
                <a:srgbClr val="FF0000"/>
              </a:solidFill>
            </a:endParaRPr>
          </a:p>
          <a:p>
            <a:endParaRPr lang="en-US" sz="4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dirty="0"/>
            </a:br>
            <a:br>
              <a:rPr lang="en-US" sz="4800" dirty="0"/>
            </a:b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BDE57-3CD1-475E-9DA4-436D9574DE1A}"/>
              </a:ext>
            </a:extLst>
          </p:cNvPr>
          <p:cNvSpPr txBox="1"/>
          <p:nvPr/>
        </p:nvSpPr>
        <p:spPr>
          <a:xfrm>
            <a:off x="7315201" y="1679168"/>
            <a:ext cx="6290632" cy="4514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en-US" sz="2400" b="0" dirty="0">
              <a:effectLst/>
            </a:endParaRPr>
          </a:p>
          <a:p>
            <a:pPr rtl="0" fontAlgn="base">
              <a:spcBef>
                <a:spcPts val="14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ethical values guide my work as a trainer?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ethical dilemmas have I already encountered?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do I respond when pressured by leaders or stakeholders?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ethical principles do I want to strengthen?</a:t>
            </a:r>
          </a:p>
          <a:p>
            <a:pPr rtl="0" fontAlgn="base">
              <a:spcBef>
                <a:spcPts val="0"/>
              </a:spcBef>
              <a:spcAft>
                <a:spcPts val="1400"/>
              </a:spcAft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I role-model ethical excellence for future trainers?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27C32E-D359-4654-9A3F-5D8EC9C20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76" y="1970490"/>
            <a:ext cx="571500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97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881440" y="446314"/>
            <a:ext cx="1583245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4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 </a:t>
            </a:r>
            <a:r>
              <a:rPr lang="en-US" sz="4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Application Exercise/ Activity</a:t>
            </a:r>
            <a:endParaRPr lang="en-US" sz="5400" dirty="0">
              <a:solidFill>
                <a:srgbClr val="FF0000"/>
              </a:solidFill>
            </a:endParaRPr>
          </a:p>
          <a:p>
            <a:endParaRPr lang="en-US" sz="4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dirty="0"/>
            </a:br>
            <a:br>
              <a:rPr lang="en-US" sz="4800" dirty="0"/>
            </a:b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BDE57-3CD1-475E-9DA4-436D9574DE1A}"/>
              </a:ext>
            </a:extLst>
          </p:cNvPr>
          <p:cNvSpPr txBox="1"/>
          <p:nvPr/>
        </p:nvSpPr>
        <p:spPr>
          <a:xfrm>
            <a:off x="643010" y="816009"/>
            <a:ext cx="5706739" cy="6237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en-US" sz="24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Ethical Scenario Mapping</a:t>
            </a:r>
            <a:endParaRPr lang="en-US" sz="2400" b="0" dirty="0">
              <a:effectLst/>
              <a:latin typeface="Century Gothic" panose="020B0502020202020204" pitchFamily="34" charset="0"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the EDMF framework.</a:t>
            </a:r>
            <a:endParaRPr lang="en-US" sz="2400" b="0" dirty="0">
              <a:effectLst/>
              <a:latin typeface="Century Gothic" panose="020B0502020202020204" pitchFamily="34" charset="0"/>
            </a:endParaRPr>
          </a:p>
          <a:p>
            <a:pPr rtl="0" fontAlgn="base">
              <a:spcBef>
                <a:spcPts val="14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one ethical dilemma you've experienced.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Describe the situation.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all stakeholders.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List possible decisions.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 each decision using ethical standards.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the most ethical action.</a:t>
            </a:r>
          </a:p>
          <a:p>
            <a:pPr rtl="0" fontAlgn="base">
              <a:spcBef>
                <a:spcPts val="0"/>
              </a:spcBef>
              <a:spcAft>
                <a:spcPts val="1400"/>
              </a:spcAft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Write a 150–300 word reflection.</a:t>
            </a: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endParaRPr lang="en-US" sz="24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99FD22-D722-4C65-BA11-FE709CC71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1115" y="1336223"/>
            <a:ext cx="5218628" cy="571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610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71272" y="446314"/>
            <a:ext cx="15832459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4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 </a:t>
            </a:r>
            <a:r>
              <a:rPr lang="en-US" sz="4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ASSESSMENT </a:t>
            </a:r>
          </a:p>
          <a:p>
            <a:endParaRPr lang="en-US" sz="5400" dirty="0">
              <a:solidFill>
                <a:srgbClr val="FF0000"/>
              </a:solidFill>
            </a:endParaRPr>
          </a:p>
          <a:p>
            <a:endParaRPr lang="en-US" sz="4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dirty="0"/>
            </a:br>
            <a:br>
              <a:rPr lang="en-US" sz="4800" dirty="0"/>
            </a:b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BDE57-3CD1-475E-9DA4-436D9574DE1A}"/>
              </a:ext>
            </a:extLst>
          </p:cNvPr>
          <p:cNvSpPr txBox="1"/>
          <p:nvPr/>
        </p:nvSpPr>
        <p:spPr>
          <a:xfrm>
            <a:off x="1663637" y="1365329"/>
            <a:ext cx="13638791" cy="549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en-US" sz="24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Write your </a:t>
            </a:r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Personal Trainer Ethics Code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(200–400 words):</a:t>
            </a:r>
            <a:endParaRPr lang="en-US" sz="2400" b="0" dirty="0">
              <a:effectLst/>
            </a:endParaRPr>
          </a:p>
          <a:p>
            <a:pPr rtl="0" fontAlgn="base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values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Commitments to learners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Professional boundaries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Handling confidentiality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Ensuring fairness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Maintaining competence</a:t>
            </a:r>
          </a:p>
          <a:p>
            <a:pPr rtl="0" fontAlgn="base"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pledge as a future Master Trainer</a:t>
            </a: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endParaRPr lang="en-US" sz="24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endParaRPr lang="en-US" sz="24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620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881441" y="446314"/>
            <a:ext cx="15832459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Assessment </a:t>
            </a:r>
            <a:r>
              <a:rPr lang="en-US" sz="4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Rubrics  </a:t>
            </a:r>
          </a:p>
          <a:p>
            <a:endParaRPr lang="en-US" sz="5400" dirty="0">
              <a:solidFill>
                <a:srgbClr val="FF0000"/>
              </a:solidFill>
            </a:endParaRPr>
          </a:p>
          <a:p>
            <a:endParaRPr lang="en-US" sz="4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dirty="0"/>
            </a:br>
            <a:br>
              <a:rPr lang="en-US" sz="4800" dirty="0"/>
            </a:b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BDE57-3CD1-475E-9DA4-436D9574DE1A}"/>
              </a:ext>
            </a:extLst>
          </p:cNvPr>
          <p:cNvSpPr txBox="1"/>
          <p:nvPr/>
        </p:nvSpPr>
        <p:spPr>
          <a:xfrm>
            <a:off x="771272" y="1180663"/>
            <a:ext cx="8031295" cy="1826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en-US" sz="24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endParaRPr lang="en-US" sz="24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endParaRPr lang="en-US" sz="24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0E8856-2B78-4855-959D-D0CB98E8E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06" y="1762616"/>
            <a:ext cx="12820853" cy="448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888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881442" y="446315"/>
            <a:ext cx="3602424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4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 </a:t>
            </a:r>
            <a:r>
              <a:rPr lang="en-US" sz="4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Summary</a:t>
            </a:r>
          </a:p>
          <a:p>
            <a:endParaRPr lang="en-US" sz="4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5400" dirty="0">
              <a:solidFill>
                <a:srgbClr val="FF0000"/>
              </a:solidFill>
            </a:endParaRPr>
          </a:p>
          <a:p>
            <a:endParaRPr lang="en-US" sz="4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dirty="0"/>
            </a:br>
            <a:br>
              <a:rPr lang="en-US" sz="4800" dirty="0"/>
            </a:b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BDE57-3CD1-475E-9DA4-436D9574DE1A}"/>
              </a:ext>
            </a:extLst>
          </p:cNvPr>
          <p:cNvSpPr txBox="1"/>
          <p:nvPr/>
        </p:nvSpPr>
        <p:spPr>
          <a:xfrm>
            <a:off x="771272" y="1180663"/>
            <a:ext cx="8031295" cy="1826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en-US" sz="24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endParaRPr lang="en-US" sz="24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endParaRPr lang="en-US" sz="24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B9292F-3821-4B62-A46B-4F99956DBD26}"/>
              </a:ext>
            </a:extLst>
          </p:cNvPr>
          <p:cNvSpPr txBox="1"/>
          <p:nvPr/>
        </p:nvSpPr>
        <p:spPr>
          <a:xfrm>
            <a:off x="7876966" y="1436329"/>
            <a:ext cx="5849957" cy="4611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Ethics is the backbone of trust and credibility in the L&amp;D profession.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model ethical excellence and guide others.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Ethical decision-making requires structure, reflection, and courage.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 professional standards help ensure fairness, inclusivity, and safety.</a:t>
            </a:r>
          </a:p>
          <a:p>
            <a:pPr rtl="0" fontAlgn="base"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Creating your personal code of ethics is a foundational step toward Mastery.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2945BB-730A-406E-B1CA-978341A4F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044" y="1828800"/>
            <a:ext cx="5715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766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881442" y="446315"/>
            <a:ext cx="3602424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4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 </a:t>
            </a:r>
            <a:r>
              <a:rPr lang="en-US" sz="4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Resources </a:t>
            </a:r>
          </a:p>
          <a:p>
            <a:endParaRPr lang="en-US" sz="4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5400" dirty="0">
              <a:solidFill>
                <a:srgbClr val="FF0000"/>
              </a:solidFill>
            </a:endParaRPr>
          </a:p>
          <a:p>
            <a:endParaRPr lang="en-US" sz="4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dirty="0"/>
            </a:br>
            <a:br>
              <a:rPr lang="en-US" sz="4800" dirty="0"/>
            </a:b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BDE57-3CD1-475E-9DA4-436D9574DE1A}"/>
              </a:ext>
            </a:extLst>
          </p:cNvPr>
          <p:cNvSpPr txBox="1"/>
          <p:nvPr/>
        </p:nvSpPr>
        <p:spPr>
          <a:xfrm>
            <a:off x="771272" y="1180663"/>
            <a:ext cx="8031295" cy="1826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en-US" sz="24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endParaRPr lang="en-US" sz="24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endParaRPr lang="en-US" sz="24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B9292F-3821-4B62-A46B-4F99956DBD26}"/>
              </a:ext>
            </a:extLst>
          </p:cNvPr>
          <p:cNvSpPr txBox="1"/>
          <p:nvPr/>
        </p:nvSpPr>
        <p:spPr>
          <a:xfrm>
            <a:off x="385682" y="2232571"/>
            <a:ext cx="6444776" cy="356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>
              <a:spcBef>
                <a:spcPts val="14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Code of Ethics Template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Ethical Decision-Making Framework Worksheet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Ethical Red Flags Checklist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Confidentiality &amp; Boundaries Guide</a:t>
            </a:r>
          </a:p>
          <a:p>
            <a:pPr rtl="0" fontAlgn="base">
              <a:spcBef>
                <a:spcPts val="0"/>
              </a:spcBef>
              <a:spcAft>
                <a:spcPts val="140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Ethical Scenario Reflection Sheet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74772C-B247-4EF7-A02B-8B40AA4C3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418" y="1337995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201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09790" y="132168"/>
            <a:ext cx="1437118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1: Understanding the Training Profession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US" sz="4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6819440" y="2865231"/>
            <a:ext cx="766087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E"/>
                </a:solidFill>
                <a:latin typeface="Century Gothic" panose="020B0502020202020204" pitchFamily="34" charset="0"/>
              </a:rPr>
              <a:t>Lesson 4: The Learning Cycle and How Adults Learn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Designed using </a:t>
            </a:r>
            <a:r>
              <a:rPr lang="en-US" sz="2800" b="1" dirty="0">
                <a:latin typeface="Century Gothic" panose="020B0502020202020204" pitchFamily="34" charset="0"/>
              </a:rPr>
              <a:t>ADDIE, SAM, Kolb’s Experiential Learning Cycle, Adult Learning Theory, Kirkpatrick</a:t>
            </a:r>
            <a:r>
              <a:rPr lang="en-US" sz="2800" dirty="0">
                <a:latin typeface="Century Gothic" panose="020B0502020202020204" pitchFamily="34" charset="0"/>
              </a:rPr>
              <a:t>, and </a:t>
            </a:r>
            <a:r>
              <a:rPr lang="en-US" sz="2800" b="1" dirty="0">
                <a:latin typeface="Century Gothic" panose="020B0502020202020204" pitchFamily="34" charset="0"/>
              </a:rPr>
              <a:t>ISO 29993</a:t>
            </a:r>
            <a:r>
              <a:rPr lang="en-US" sz="2800" dirty="0">
                <a:latin typeface="Century Gothic" panose="020B0502020202020204" pitchFamily="34" charset="0"/>
              </a:rPr>
              <a:t> global standards.</a:t>
            </a: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72CB72-8A89-48FF-B08B-68A5DE1DD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763" y="2317059"/>
            <a:ext cx="4552502" cy="491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3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554876" y="1954814"/>
            <a:ext cx="697647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Learning Objectives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By the end of this lesson, learners will be able to: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Analyze</a:t>
            </a:r>
            <a:r>
              <a:rPr lang="en-US" sz="2800" dirty="0">
                <a:latin typeface="Century Gothic" panose="020B0502020202020204" pitchFamily="34" charset="0"/>
              </a:rPr>
              <a:t> how adult learning principles influence training design and facilitation.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Evaluate</a:t>
            </a:r>
            <a:r>
              <a:rPr lang="en-US" sz="2800" dirty="0">
                <a:latin typeface="Century Gothic" panose="020B0502020202020204" pitchFamily="34" charset="0"/>
              </a:rPr>
              <a:t> real training scenarios using Kolb’s Learning Cycle and other adult learning frameworks.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Design</a:t>
            </a:r>
            <a:r>
              <a:rPr lang="en-US" sz="2800" dirty="0">
                <a:latin typeface="Century Gothic" panose="020B0502020202020204" pitchFamily="34" charset="0"/>
              </a:rPr>
              <a:t> learner-centered strategies that align with diverse adult learning preferences.</a:t>
            </a:r>
          </a:p>
          <a:p>
            <a:pPr lvl="0"/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659699" y="130088"/>
            <a:ext cx="1405466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Lesson 4: The Learning Cycle and How Adults Learn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FDD828-CC92-72F4-AD6E-A56AC795DE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58" t="13490" r="6730" b="12964"/>
          <a:stretch/>
        </p:blipFill>
        <p:spPr>
          <a:xfrm>
            <a:off x="8725244" y="2266120"/>
            <a:ext cx="4712460" cy="417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4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09649" y="115194"/>
            <a:ext cx="1446870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Lesson 4: The Learning Cycle and How Adults Learn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 </a:t>
            </a:r>
            <a:b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US" sz="4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470F21-AD19-446E-8C03-719275C45EA8}"/>
              </a:ext>
            </a:extLst>
          </p:cNvPr>
          <p:cNvSpPr txBox="1"/>
          <p:nvPr/>
        </p:nvSpPr>
        <p:spPr>
          <a:xfrm>
            <a:off x="6196085" y="1991826"/>
            <a:ext cx="8451227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Apply</a:t>
            </a:r>
            <a:r>
              <a:rPr lang="en-US" sz="2800" dirty="0">
                <a:latin typeface="Century Gothic" panose="020B0502020202020204" pitchFamily="34" charset="0"/>
              </a:rPr>
              <a:t> experiential learning principles to create engaging, high-impact learning experiences.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Adapt</a:t>
            </a:r>
            <a:r>
              <a:rPr lang="en-US" sz="2800" dirty="0">
                <a:latin typeface="Century Gothic" panose="020B0502020202020204" pitchFamily="34" charset="0"/>
              </a:rPr>
              <a:t> training methods to optimize retention, transfer, and long-term behavior change.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 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“Adults don’t learn from experience…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they learn from reflecting on experience.</a:t>
            </a:r>
            <a:r>
              <a:rPr lang="en-US" sz="2800" b="1" dirty="0">
                <a:latin typeface="Century Gothic" panose="020B0502020202020204" pitchFamily="34" charset="0"/>
              </a:rPr>
              <a:t>” — John Dewey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0" marR="0"/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30491F-F8D6-4471-C294-F47519A57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316" y="2420873"/>
            <a:ext cx="4181593" cy="418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4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42121" y="515020"/>
            <a:ext cx="14468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Introduction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223571" y="1622648"/>
            <a:ext cx="818830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buSzPts val="1000"/>
              <a:tabLst>
                <a:tab pos="457200" algn="l"/>
              </a:tabLst>
            </a:pPr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If your learners only remember </a:t>
            </a:r>
            <a:r>
              <a:rPr lang="en-US" sz="2800" b="1" dirty="0">
                <a:latin typeface="Century Gothic" panose="020B0502020202020204" pitchFamily="34" charset="0"/>
              </a:rPr>
              <a:t>20–40%</a:t>
            </a:r>
            <a:r>
              <a:rPr lang="en-US" sz="2800" dirty="0">
                <a:latin typeface="Century Gothic" panose="020B0502020202020204" pitchFamily="34" charset="0"/>
              </a:rPr>
              <a:t> of what you teach, which part of your session is causing the loss—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the experience or the reflection</a:t>
            </a:r>
            <a:r>
              <a:rPr lang="en-US" sz="2800" dirty="0">
                <a:latin typeface="Century Gothic" panose="020B0502020202020204" pitchFamily="34" charset="0"/>
              </a:rPr>
              <a:t>?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This lesson reveals why the answer to that question determines whether you remain a trainer…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or evolve into a </a:t>
            </a:r>
            <a:r>
              <a:rPr lang="en-US" sz="2800" i="1" dirty="0">
                <a:latin typeface="Century Gothic" panose="020B0502020202020204" pitchFamily="34" charset="0"/>
              </a:rPr>
              <a:t>Master Trainer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6D4F25-04C3-4EC4-D419-5C0576EFD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3026" y="2305050"/>
            <a:ext cx="4686532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56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09790" y="269049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Why This Matters 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190806" y="1592582"/>
            <a:ext cx="1372980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As a Master Trainer, your success depends on your ability to create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learning that sticks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transforms behavior</a:t>
            </a:r>
            <a:r>
              <a:rPr lang="en-US" sz="2800" dirty="0">
                <a:latin typeface="Century Gothic" panose="020B0502020202020204" pitchFamily="34" charset="0"/>
              </a:rPr>
              <a:t>, and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drives real-world performance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Understanding how adults learn allows you to: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Increase learner engagement and ownership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Adapt training to different learning needs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Strengthen retention and transfer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Build psychologically safe learning spaces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Ensure your training creates measurable business impact (Kirkpatrick Levels 1–4)</a:t>
            </a:r>
          </a:p>
          <a:p>
            <a:pPr lvl="0"/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 Master Trainer does not just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deliver content</a:t>
            </a:r>
            <a:r>
              <a:rPr lang="en-US" sz="2800" dirty="0">
                <a:latin typeface="Century Gothic" panose="020B0502020202020204" pitchFamily="34" charset="0"/>
              </a:rPr>
              <a:t>—they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engineer learning experiences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685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-203200" y="125710"/>
            <a:ext cx="1583245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    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554875" y="1841464"/>
            <a:ext cx="760551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What Makes Adult Learners Different? (Andragogy – Malcolm Knowles)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Adults learn best when: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A. They see immediate relevance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They must know </a:t>
            </a:r>
            <a:r>
              <a:rPr lang="en-US" sz="2800" i="1" dirty="0">
                <a:latin typeface="Century Gothic" panose="020B0502020202020204" pitchFamily="34" charset="0"/>
              </a:rPr>
              <a:t>why</a:t>
            </a:r>
            <a:r>
              <a:rPr lang="en-US" sz="2800" dirty="0">
                <a:latin typeface="Century Gothic" panose="020B0502020202020204" pitchFamily="34" charset="0"/>
              </a:rPr>
              <a:t> the learning matters.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B. They feel autonomous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They want control over pace, style, and application.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C. They bring prior experience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Training must connect to what they already know.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B5D258-B3FE-79E6-7EED-9EAFD0ABB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5951" y="2185781"/>
            <a:ext cx="4143458" cy="414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38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B8ABB-5417-A90B-2642-2090B629A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D593352-4337-1115-1835-42FBDC77236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9A57DB-077B-4F6C-C53C-533F777531E3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0E5117-A5D1-426C-C48A-07D3ED7E042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6F1805-03BD-982F-8E4B-78CC6019C4C0}"/>
              </a:ext>
            </a:extLst>
          </p:cNvPr>
          <p:cNvSpPr txBox="1"/>
          <p:nvPr/>
        </p:nvSpPr>
        <p:spPr>
          <a:xfrm>
            <a:off x="-203200" y="324892"/>
            <a:ext cx="1583245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    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A425D2-078B-6952-F1C6-15FCD626BE24}"/>
              </a:ext>
            </a:extLst>
          </p:cNvPr>
          <p:cNvSpPr txBox="1"/>
          <p:nvPr/>
        </p:nvSpPr>
        <p:spPr>
          <a:xfrm>
            <a:off x="6126534" y="1589429"/>
            <a:ext cx="760551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What Makes Adult Learners Different? (Andragogy – Malcolm Knowles)</a:t>
            </a:r>
          </a:p>
          <a:p>
            <a:endParaRPr lang="en-US" sz="2800" b="1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D. They are problem-solvers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Adults prefer scenarios, challenges, and real-world applications.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E. Learning is practical and actionable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Concepts must translate to job tasks.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F. They need respect and psychological safety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They must feel valued and heard.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D1DA65-FFE2-29F6-E186-F94BE03B9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852" y="2082668"/>
            <a:ext cx="4444548" cy="444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5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8E61F-B22D-DFB8-C21A-DDB8869D0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A5214B9-301A-5A13-18D5-3E7276DCF81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F5715A-BB53-8803-5782-E824633E761B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63C768-4F36-6063-7010-B06DF7FC33A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8348EB-8BE9-A604-5681-3079E0D9FBEB}"/>
              </a:ext>
            </a:extLst>
          </p:cNvPr>
          <p:cNvSpPr txBox="1"/>
          <p:nvPr/>
        </p:nvSpPr>
        <p:spPr>
          <a:xfrm>
            <a:off x="0" y="240857"/>
            <a:ext cx="1583245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    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EA6CCE-01B1-3241-1BE6-069B939BB395}"/>
              </a:ext>
            </a:extLst>
          </p:cNvPr>
          <p:cNvSpPr txBox="1"/>
          <p:nvPr/>
        </p:nvSpPr>
        <p:spPr>
          <a:xfrm>
            <a:off x="1233945" y="1573724"/>
            <a:ext cx="1126285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endParaRPr lang="en-US" sz="2800" b="1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latin typeface="Century Gothic" panose="020B0502020202020204" pitchFamily="34" charset="0"/>
              </a:rPr>
              <a:t>2. Kolb’s Experiential Learning Cycle (The Master Trainer’s Blueprint)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Kolb says all adults learn through a 4-stage cycle:</a:t>
            </a:r>
          </a:p>
          <a:p>
            <a:pPr lvl="0"/>
            <a:r>
              <a:rPr lang="en-US" sz="2800" b="1" dirty="0">
                <a:latin typeface="Century Gothic" panose="020B0502020202020204" pitchFamily="34" charset="0"/>
              </a:rPr>
              <a:t>Concrete Experience (CE)</a:t>
            </a:r>
            <a:r>
              <a:rPr lang="en-US" sz="2800" dirty="0">
                <a:latin typeface="Century Gothic" panose="020B0502020202020204" pitchFamily="34" charset="0"/>
              </a:rPr>
              <a:t> — Doing / experiencing</a:t>
            </a:r>
          </a:p>
          <a:p>
            <a:pPr lvl="0"/>
            <a:r>
              <a:rPr lang="en-US" sz="2800" b="1" dirty="0">
                <a:latin typeface="Century Gothic" panose="020B0502020202020204" pitchFamily="34" charset="0"/>
              </a:rPr>
              <a:t>Reflective Observation (RO)</a:t>
            </a:r>
            <a:r>
              <a:rPr lang="en-US" sz="2800" dirty="0">
                <a:latin typeface="Century Gothic" panose="020B0502020202020204" pitchFamily="34" charset="0"/>
              </a:rPr>
              <a:t> — Reviewing / noticing</a:t>
            </a:r>
          </a:p>
          <a:p>
            <a:pPr lvl="0"/>
            <a:r>
              <a:rPr lang="en-US" sz="2800" b="1" dirty="0">
                <a:latin typeface="Century Gothic" panose="020B0502020202020204" pitchFamily="34" charset="0"/>
              </a:rPr>
              <a:t>Abstract Conceptualization (AC)</a:t>
            </a:r>
            <a:r>
              <a:rPr lang="en-US" sz="2800" dirty="0">
                <a:latin typeface="Century Gothic" panose="020B0502020202020204" pitchFamily="34" charset="0"/>
              </a:rPr>
              <a:t> — Understanding / theorizing</a:t>
            </a:r>
          </a:p>
          <a:p>
            <a:pPr lvl="0"/>
            <a:r>
              <a:rPr lang="en-US" sz="2800" b="1" dirty="0">
                <a:latin typeface="Century Gothic" panose="020B0502020202020204" pitchFamily="34" charset="0"/>
              </a:rPr>
              <a:t>Active Experimentation (AE)</a:t>
            </a:r>
            <a:r>
              <a:rPr lang="en-US" sz="2800" dirty="0">
                <a:latin typeface="Century Gothic" panose="020B0502020202020204" pitchFamily="34" charset="0"/>
              </a:rPr>
              <a:t> — Applying / testing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58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3A75B-874B-AB24-1FF8-A9904C52E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64CB0A0-F5C9-CF10-232F-68ABC949482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8F8EE1-FBCC-1A9D-B50D-4DD831358B09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3CE599-FA30-3C8A-C33F-C92E64807C5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C03ACA-E2E0-DD97-3AD5-D979D4B59AF6}"/>
              </a:ext>
            </a:extLst>
          </p:cNvPr>
          <p:cNvSpPr txBox="1"/>
          <p:nvPr/>
        </p:nvSpPr>
        <p:spPr>
          <a:xfrm>
            <a:off x="-203200" y="324892"/>
            <a:ext cx="1583245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     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7271B99-E269-1C03-5C3D-D1BC6A88DF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735833"/>
              </p:ext>
            </p:extLst>
          </p:nvPr>
        </p:nvGraphicFramePr>
        <p:xfrm>
          <a:off x="706437" y="2807929"/>
          <a:ext cx="13217526" cy="41394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05842">
                  <a:extLst>
                    <a:ext uri="{9D8B030D-6E8A-4147-A177-3AD203B41FA5}">
                      <a16:colId xmlns:a16="http://schemas.microsoft.com/office/drawing/2014/main" val="2637108973"/>
                    </a:ext>
                  </a:extLst>
                </a:gridCol>
                <a:gridCol w="4405842">
                  <a:extLst>
                    <a:ext uri="{9D8B030D-6E8A-4147-A177-3AD203B41FA5}">
                      <a16:colId xmlns:a16="http://schemas.microsoft.com/office/drawing/2014/main" val="4198986695"/>
                    </a:ext>
                  </a:extLst>
                </a:gridCol>
                <a:gridCol w="4405842">
                  <a:extLst>
                    <a:ext uri="{9D8B030D-6E8A-4147-A177-3AD203B41FA5}">
                      <a16:colId xmlns:a16="http://schemas.microsoft.com/office/drawing/2014/main" val="2703010004"/>
                    </a:ext>
                  </a:extLst>
                </a:gridCol>
              </a:tblGrid>
              <a:tr h="7242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Kolb Stage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Trainer Method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Purpose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36655873"/>
                  </a:ext>
                </a:extLst>
              </a:tr>
              <a:tr h="7242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Experience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activities, demos, simulations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ignite curiosity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16502582"/>
                  </a:ext>
                </a:extLst>
              </a:tr>
              <a:tr h="7242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Reflection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discussion, journaling, debrief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deepen understanding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83089886"/>
                  </a:ext>
                </a:extLst>
              </a:tr>
              <a:tr h="7242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Concepts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models, frameworks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provide structure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47695972"/>
                  </a:ext>
                </a:extLst>
              </a:tr>
              <a:tr h="7242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Application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practice, scenarios, role-play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build competence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6268965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1F1824A7-671E-91EE-65E6-391D55DF9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562" y="1443660"/>
            <a:ext cx="6262933" cy="1241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this means for training design: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Every effective session must include: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67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8A20F-38DA-C4AA-1B47-678D79D89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7B6CB19-0690-D8D2-1AEA-66D78B4DBC5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EFDD54-4F13-E52B-99C4-32B2C607C091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7A2451-99B3-9703-8861-B6AA2FF1738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5ED7C9-FE0D-4244-DCC3-D7A8094EC125}"/>
              </a:ext>
            </a:extLst>
          </p:cNvPr>
          <p:cNvSpPr txBox="1"/>
          <p:nvPr/>
        </p:nvSpPr>
        <p:spPr>
          <a:xfrm>
            <a:off x="-203200" y="324892"/>
            <a:ext cx="158324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     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2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C80F46-3A93-4CAC-7F7D-E5ABE102759F}"/>
              </a:ext>
            </a:extLst>
          </p:cNvPr>
          <p:cNvSpPr txBox="1"/>
          <p:nvPr/>
        </p:nvSpPr>
        <p:spPr>
          <a:xfrm>
            <a:off x="224102" y="1474802"/>
            <a:ext cx="819208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3.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Diverse Learning Preferences (VARK &amp; Beyond)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While modern research shows people learn through multiple modes,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variety increases engagement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Offer multiple learning modalities: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Visual (diagrams, maps)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Auditory (discussion, storytelling)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Reading/Writing (guides, self-paced notes)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Kinesthetic (activities, case simulations)</a:t>
            </a:r>
          </a:p>
          <a:p>
            <a:pPr lvl="0"/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Master Trainers design for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whole-brain learning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CF791B-149B-9BE5-B714-6D1DCC85C5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192"/>
          <a:stretch>
            <a:fillRect/>
          </a:stretch>
        </p:blipFill>
        <p:spPr>
          <a:xfrm>
            <a:off x="9076029" y="1757780"/>
            <a:ext cx="5023257" cy="436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47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265685" y="139541"/>
            <a:ext cx="144687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    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Examples, Case Studies &amp; Scenarios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405884" y="1768905"/>
            <a:ext cx="1444658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Scenario Example: Poor Training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 technical trainer lectures for 90 minutes with slides full of text. Learners leave disengaged, forget content, and do not apply skills.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latin typeface="Century Gothic" panose="020B0502020202020204" pitchFamily="34" charset="0"/>
              </a:rPr>
              <a:t>What the Master Trainer does differently using Kolb: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Provide a hands-on demonstration (Experience)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Facilitate a debrief on challenges (Reflection)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Offer a simple troubleshooting framework (Concepts)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Let learners practice on real equipment (Application)</a:t>
            </a:r>
          </a:p>
          <a:p>
            <a:pPr lvl="0"/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latin typeface="Century Gothic" panose="020B0502020202020204" pitchFamily="34" charset="0"/>
              </a:rPr>
              <a:t>This cycle transforms recall → into retention → into performance.</a:t>
            </a:r>
            <a:endParaRPr lang="en-US" sz="2800" dirty="0">
              <a:latin typeface="Century Gothic" panose="020B0502020202020204" pitchFamily="34" charset="0"/>
            </a:endParaRP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3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-157659" y="269537"/>
            <a:ext cx="1585391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Practical Tools &amp; Frameworks</a:t>
            </a:r>
            <a:b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190177" y="1659435"/>
            <a:ext cx="1010676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1. Adult Learning Alignment Grid (ALAG)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 planning tool: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B1BBA29-A938-BD33-A9D5-795FCFAC7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456012"/>
              </p:ext>
            </p:extLst>
          </p:nvPr>
        </p:nvGraphicFramePr>
        <p:xfrm>
          <a:off x="386638" y="2912303"/>
          <a:ext cx="13857124" cy="36070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4281">
                  <a:extLst>
                    <a:ext uri="{9D8B030D-6E8A-4147-A177-3AD203B41FA5}">
                      <a16:colId xmlns:a16="http://schemas.microsoft.com/office/drawing/2014/main" val="2169100302"/>
                    </a:ext>
                  </a:extLst>
                </a:gridCol>
                <a:gridCol w="3464281">
                  <a:extLst>
                    <a:ext uri="{9D8B030D-6E8A-4147-A177-3AD203B41FA5}">
                      <a16:colId xmlns:a16="http://schemas.microsoft.com/office/drawing/2014/main" val="4169748875"/>
                    </a:ext>
                  </a:extLst>
                </a:gridCol>
                <a:gridCol w="3464281">
                  <a:extLst>
                    <a:ext uri="{9D8B030D-6E8A-4147-A177-3AD203B41FA5}">
                      <a16:colId xmlns:a16="http://schemas.microsoft.com/office/drawing/2014/main" val="165923315"/>
                    </a:ext>
                  </a:extLst>
                </a:gridCol>
                <a:gridCol w="3464281">
                  <a:extLst>
                    <a:ext uri="{9D8B030D-6E8A-4147-A177-3AD203B41FA5}">
                      <a16:colId xmlns:a16="http://schemas.microsoft.com/office/drawing/2014/main" val="3591360250"/>
                    </a:ext>
                  </a:extLst>
                </a:gridCol>
              </a:tblGrid>
              <a:tr h="10299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Training Goal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Adult Learning Principle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Learning Method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Evidence of Learning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36064962"/>
                  </a:ext>
                </a:extLst>
              </a:tr>
              <a:tr h="5171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Skill-based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Experiential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Simulation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Observable </a:t>
                      </a:r>
                      <a:r>
                        <a:rPr lang="en-US" sz="1200" dirty="0" err="1">
                          <a:effectLst/>
                        </a:rPr>
                        <a:t>behaviour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36766572"/>
                  </a:ext>
                </a:extLst>
              </a:tr>
              <a:tr h="10299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Attitude shift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Autonomy &amp; relevance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Case discussions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Reflections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8176998"/>
                  </a:ext>
                </a:extLst>
              </a:tr>
              <a:tr h="10299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Knowledge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Structure &amp; meaning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Microlearning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Quiz results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83606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160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49854" y="218054"/>
            <a:ext cx="15853913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640537" y="1770222"/>
            <a:ext cx="7336273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b="1" dirty="0">
                <a:latin typeface="Century Gothic" panose="020B0502020202020204" pitchFamily="34" charset="0"/>
              </a:rPr>
              <a:t>2. Kolb Integration Checklist</a:t>
            </a:r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Before delivering a session, ask: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Did I create an </a:t>
            </a:r>
            <a:r>
              <a:rPr lang="en-US" sz="2800" b="1" dirty="0">
                <a:latin typeface="Century Gothic" panose="020B0502020202020204" pitchFamily="34" charset="0"/>
              </a:rPr>
              <a:t>experience</a:t>
            </a:r>
            <a:r>
              <a:rPr lang="en-US" sz="2800" dirty="0">
                <a:latin typeface="Century Gothic" panose="020B0502020202020204" pitchFamily="34" charset="0"/>
              </a:rPr>
              <a:t> for learners?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Did I provide </a:t>
            </a:r>
            <a:r>
              <a:rPr lang="en-US" sz="2800" b="1" dirty="0">
                <a:latin typeface="Century Gothic" panose="020B0502020202020204" pitchFamily="34" charset="0"/>
              </a:rPr>
              <a:t>time for reflection</a:t>
            </a:r>
            <a:r>
              <a:rPr lang="en-US" sz="2800" dirty="0">
                <a:latin typeface="Century Gothic" panose="020B0502020202020204" pitchFamily="34" charset="0"/>
              </a:rPr>
              <a:t>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Did I explain the </a:t>
            </a:r>
            <a:r>
              <a:rPr lang="en-US" sz="2800" b="1" dirty="0">
                <a:latin typeface="Century Gothic" panose="020B0502020202020204" pitchFamily="34" charset="0"/>
              </a:rPr>
              <a:t>concepts clearly</a:t>
            </a:r>
            <a:r>
              <a:rPr lang="en-US" sz="2800" dirty="0">
                <a:latin typeface="Century Gothic" panose="020B0502020202020204" pitchFamily="34" charset="0"/>
              </a:rPr>
              <a:t>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Did learners get to </a:t>
            </a:r>
            <a:r>
              <a:rPr lang="en-US" sz="2800" b="1" dirty="0">
                <a:latin typeface="Century Gothic" panose="020B0502020202020204" pitchFamily="34" charset="0"/>
              </a:rPr>
              <a:t>practice or test it</a:t>
            </a:r>
            <a:r>
              <a:rPr lang="en-US" sz="2800" dirty="0">
                <a:latin typeface="Century Gothic" panose="020B0502020202020204" pitchFamily="34" charset="0"/>
              </a:rPr>
              <a:t>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Did I check for transfer?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How will I measure impact at </a:t>
            </a:r>
            <a:r>
              <a:rPr lang="en-US" sz="2800" b="1" dirty="0">
                <a:latin typeface="Century Gothic" panose="020B0502020202020204" pitchFamily="34" charset="0"/>
              </a:rPr>
              <a:t>Kirkpatrick Levels 1–3</a:t>
            </a:r>
            <a:r>
              <a:rPr lang="en-US" sz="2800" dirty="0">
                <a:latin typeface="Century Gothic" panose="020B0502020202020204" pitchFamily="34" charset="0"/>
              </a:rPr>
              <a:t>?</a:t>
            </a:r>
          </a:p>
          <a:p>
            <a:br>
              <a:rPr lang="en-US" sz="2800" dirty="0"/>
            </a:br>
            <a:endParaRPr lang="en-US" sz="2800" dirty="0"/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dirty="0">
              <a:latin typeface="Century Gothic" panose="020B0502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DA740A-5EFA-DB95-61C0-03DA9AA086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4483" y="1417734"/>
            <a:ext cx="5294282" cy="529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1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181008" y="143769"/>
            <a:ext cx="158539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Personalized Reflection 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6872343" y="2072105"/>
            <a:ext cx="697953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Which parts of the learning cycle do I naturally use?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Which parts do I tend to skip—and why?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What assumptions do I make about adult learners that may be limiting?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How can I create more autonomy and choice in my sessions?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What learning experiences do I remember most—and what made them powerful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F677D0-03DB-EF44-D586-AFFDD6EB3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548" y="2072105"/>
            <a:ext cx="4954259" cy="495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55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201726" y="203956"/>
            <a:ext cx="158539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Application Exercise/Activity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b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US" sz="4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243234" y="1264709"/>
            <a:ext cx="9381347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Activity: Re-Design a Training Segment Using Kolb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Choose a training topic you already teach.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Redesign it using the 4-stage cycle: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Experience:</a:t>
            </a:r>
            <a:r>
              <a:rPr lang="en-US" sz="2800" dirty="0">
                <a:latin typeface="Century Gothic" panose="020B0502020202020204" pitchFamily="34" charset="0"/>
              </a:rPr>
              <a:t> What activity or scenario will open the lesson?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Reflection:</a:t>
            </a:r>
            <a:r>
              <a:rPr lang="en-US" sz="2800" dirty="0">
                <a:latin typeface="Century Gothic" panose="020B0502020202020204" pitchFamily="34" charset="0"/>
              </a:rPr>
              <a:t> What debrief questions will deepen understanding?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Concepts:</a:t>
            </a:r>
            <a:r>
              <a:rPr lang="en-US" sz="2800" dirty="0">
                <a:latin typeface="Century Gothic" panose="020B0502020202020204" pitchFamily="34" charset="0"/>
              </a:rPr>
              <a:t> What model or explanation will structure learning?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Application:</a:t>
            </a:r>
            <a:r>
              <a:rPr lang="en-US" sz="2800" dirty="0">
                <a:latin typeface="Century Gothic" panose="020B0502020202020204" pitchFamily="34" charset="0"/>
              </a:rPr>
              <a:t> What practice activity will reinforce mastery?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Upload your redesigned segment to your program workspace.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pPr marL="0" marR="0"/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65803E-6C5F-1A7F-8840-03B87B19F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4799" y="1778627"/>
            <a:ext cx="4318201" cy="431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5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6994939" y="1700971"/>
            <a:ext cx="777976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endParaRPr lang="en-US" sz="2800" b="1" dirty="0">
              <a:latin typeface="Century Gothic" panose="020B0502020202020204" pitchFamily="34" charset="0"/>
            </a:endParaRPr>
          </a:p>
          <a:p>
            <a:r>
              <a:rPr lang="en-US" b="1" dirty="0"/>
              <a:t> </a:t>
            </a:r>
            <a:r>
              <a:rPr lang="en-US" sz="2800" b="1" dirty="0">
                <a:latin typeface="Century Gothic" panose="020B0502020202020204" pitchFamily="34" charset="0"/>
              </a:rPr>
              <a:t>Practice Task: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Analyze one of your past training sessions.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Identify which principles you missed.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List three improvements based on this lesson.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BFCCBF-1D4E-93D5-C94F-B6D2BAB0246C}"/>
              </a:ext>
            </a:extLst>
          </p:cNvPr>
          <p:cNvSpPr txBox="1"/>
          <p:nvPr/>
        </p:nvSpPr>
        <p:spPr>
          <a:xfrm>
            <a:off x="554876" y="456009"/>
            <a:ext cx="1168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Assessment &amp; Practice Task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491236-5175-4532-AE0A-55F526757A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4870"/>
          <a:stretch/>
        </p:blipFill>
        <p:spPr>
          <a:xfrm>
            <a:off x="1404730" y="2209800"/>
            <a:ext cx="429370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52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183147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155102" y="1787947"/>
            <a:ext cx="8551271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Adults learn best when learning is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relevant, experiential, and respectful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Kolb’s cycle is essential for designing effective learning.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 Master Trainer blends experience + reflection + concepts + application.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Variety boosts engagement and retention.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Learning becomes transformation when learners make meaning through reflection and practice.</a:t>
            </a:r>
          </a:p>
          <a:p>
            <a:br>
              <a:rPr lang="en-US" dirty="0"/>
            </a:br>
            <a:endParaRPr lang="en-US" dirty="0"/>
          </a:p>
          <a:p>
            <a:pPr marR="0" lvl="0">
              <a:buSzPts val="1000"/>
              <a:tabLst>
                <a:tab pos="457200" algn="l"/>
              </a:tabLst>
            </a:pP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B2C293-C304-1C16-A192-2A733E4F86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9530" y="1905177"/>
            <a:ext cx="4499141" cy="391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1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2662177" y="204336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Resources &amp; Templates</a:t>
            </a:r>
            <a:b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US" sz="4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7656876" y="1720466"/>
            <a:ext cx="62697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Kolb Learning Cycle Training Planner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Adult Learning Principles Checklist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Learning Method Selection Matrix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Reflection &amp; Debrief Question Bank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Experience → Reflection → Concept → Application Design Sheet</a:t>
            </a:r>
          </a:p>
          <a:p>
            <a:pPr marR="0" lvl="0">
              <a:buSzPts val="1000"/>
              <a:tabLst>
                <a:tab pos="457200" algn="l"/>
              </a:tabLst>
            </a:pP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602870-39D6-4B3A-990E-C21386EB0D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7606" y="1576750"/>
            <a:ext cx="5166933" cy="516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72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50629" y="240566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2: Foundations of Instructional Design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554875" y="2020015"/>
            <a:ext cx="676032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Lesson 1: Introduction to ADDIE &amp; SAM Models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Aligned with </a:t>
            </a:r>
            <a:r>
              <a:rPr lang="en-US" sz="2800" b="1" dirty="0">
                <a:latin typeface="Century Gothic" panose="020B0502020202020204" pitchFamily="34" charset="0"/>
              </a:rPr>
              <a:t>ADDIE, SAM, Adult Learning Principles, Kolb’s Cycle, Kirkpatrick, and ISO 29993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Structured using </a:t>
            </a:r>
            <a:r>
              <a:rPr lang="en-US" sz="2800" b="1" dirty="0">
                <a:latin typeface="Century Gothic" panose="020B0502020202020204" pitchFamily="34" charset="0"/>
              </a:rPr>
              <a:t>explanation → example → activity → reflection → assessment → mastery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EDCFC9-3463-46E4-9424-1C0DCC153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4983" y="1608515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23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183815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66910" y="123865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Lesson 1: Introduction to ADDIE &amp; SAM Models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289834" y="1662748"/>
            <a:ext cx="13797227" cy="7827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⭐ Learning Objectives 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By the end of this lesson, participants will be able to: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Analyze</a:t>
            </a:r>
            <a:r>
              <a:rPr lang="en-US" sz="2800" dirty="0">
                <a:latin typeface="Century Gothic" panose="020B0502020202020204" pitchFamily="34" charset="0"/>
              </a:rPr>
              <a:t> the strengths and limitations of ADDIE and SAM in modern instructional design.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Compare and contrast</a:t>
            </a:r>
            <a:r>
              <a:rPr lang="en-US" sz="2800" dirty="0">
                <a:latin typeface="Century Gothic" panose="020B0502020202020204" pitchFamily="34" charset="0"/>
              </a:rPr>
              <a:t> both models to determine when each approach is most effective.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Apply</a:t>
            </a:r>
            <a:r>
              <a:rPr lang="en-US" sz="2800" dirty="0">
                <a:latin typeface="Century Gothic" panose="020B0502020202020204" pitchFamily="34" charset="0"/>
              </a:rPr>
              <a:t> ADDIE and SAM steps to real-world training needs.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Evaluate</a:t>
            </a:r>
            <a:r>
              <a:rPr lang="en-US" sz="2800" dirty="0">
                <a:latin typeface="Century Gothic" panose="020B0502020202020204" pitchFamily="34" charset="0"/>
              </a:rPr>
              <a:t> a training project and identify which model best supports the desired outcomes.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Design</a:t>
            </a:r>
            <a:r>
              <a:rPr lang="en-US" sz="2800" dirty="0">
                <a:latin typeface="Century Gothic" panose="020B0502020202020204" pitchFamily="34" charset="0"/>
              </a:rPr>
              <a:t> a simple training plan using the appropriate model for their context.</a:t>
            </a:r>
          </a:p>
          <a:p>
            <a:pPr lvl="0"/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b="1" dirty="0"/>
              <a:t>“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 poorly designed training program will always fail—no matter how excellent the facilitator is.”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dirty="0">
              <a:latin typeface="Century Gothic" panose="020B0502020202020204" pitchFamily="34" charset="0"/>
            </a:endParaRP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19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994092" y="567699"/>
            <a:ext cx="13033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Thought-provoking question</a:t>
            </a: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554876" y="2032263"/>
            <a:ext cx="6650683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If you had to bet your reputation on one model to ensure your training succeeds, which would you choose—and why?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This lesson gives you the tools to design with </a:t>
            </a:r>
            <a:r>
              <a:rPr lang="en-US" sz="2800" i="1" dirty="0">
                <a:latin typeface="Century Gothic" panose="020B0502020202020204" pitchFamily="34" charset="0"/>
              </a:rPr>
              <a:t>precision, speed, and mastery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pPr marL="0" marR="0"/>
            <a:endParaRPr lang="en-US" sz="28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79DF27-0C13-9B13-DB0F-67C04CB371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5293" y="2032263"/>
            <a:ext cx="5867055" cy="467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75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130207" y="200284"/>
            <a:ext cx="1585391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Why This Matters (Real-World Importance)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7334156" y="1564006"/>
            <a:ext cx="613387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Master Trainers must do more than deliver content—they must design learning that: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Meets business goals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Solves real performance gaps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Is efficient, scalable, and relevant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Provides measurable results (Kirkpatrick Levels 1–4)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49C753-09B8-0202-B82A-BA8A35ED7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840" y="2337374"/>
            <a:ext cx="4492462" cy="393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31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272F1-1202-A1D4-230F-A2A605D49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60D6006-D6FA-585F-53C4-0CF3B167BB6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57306F-A25E-8D69-8E2B-52FF73BD5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ED4205D-3A7A-9056-1F69-30B39AA66A5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6F7B4-D9FE-513B-A403-F0D9B97DD19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0AE92C-9B11-B318-6EC3-353242544607}"/>
              </a:ext>
            </a:extLst>
          </p:cNvPr>
          <p:cNvSpPr txBox="1"/>
          <p:nvPr/>
        </p:nvSpPr>
        <p:spPr>
          <a:xfrm>
            <a:off x="942172" y="457035"/>
            <a:ext cx="13033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Thought-provoking question</a:t>
            </a: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F509C3-DB4F-6A35-E2A8-A8F563BF09E9}"/>
              </a:ext>
            </a:extLst>
          </p:cNvPr>
          <p:cNvSpPr txBox="1"/>
          <p:nvPr/>
        </p:nvSpPr>
        <p:spPr>
          <a:xfrm>
            <a:off x="7110491" y="1065654"/>
            <a:ext cx="7025545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ADDIE and SAM remain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the global gold standards</a:t>
            </a:r>
            <a:r>
              <a:rPr lang="en-US" sz="2800" dirty="0">
                <a:latin typeface="Century Gothic" panose="020B0502020202020204" pitchFamily="34" charset="0"/>
              </a:rPr>
              <a:t> for instructional design because they provide: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Structure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Consistency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Predictability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Flexibility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Repeatable processes</a:t>
            </a:r>
          </a:p>
          <a:p>
            <a:pPr lvl="0"/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Without a strong design foundation, training becomes guesswork.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With design mastery, training becomes a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strategic business solution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pPr marR="0"/>
            <a:endParaRPr lang="en-US" sz="28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3E5291-FB61-1502-05C5-E2D06A4B4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900" y="1996077"/>
            <a:ext cx="4207247" cy="435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027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864705" y="-496062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432352" y="1448550"/>
            <a:ext cx="1716158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endParaRPr lang="en-US" sz="2800" i="1" dirty="0">
              <a:latin typeface="Century Gothic" panose="020B0502020202020204" pitchFamily="34" charset="0"/>
            </a:endParaRPr>
          </a:p>
          <a:p>
            <a:endParaRPr lang="en-US" sz="2800" dirty="0"/>
          </a:p>
          <a:p>
            <a:r>
              <a:rPr lang="en-US" sz="2800" dirty="0">
                <a:latin typeface="Century Gothic" panose="020B0502020202020204" pitchFamily="34" charset="0"/>
              </a:rPr>
              <a:t>ADDIE stands for:</a:t>
            </a:r>
          </a:p>
          <a:p>
            <a:pPr lvl="0"/>
            <a:r>
              <a:rPr lang="en-US" sz="2800" b="1" dirty="0">
                <a:latin typeface="Century Gothic" panose="020B0502020202020204" pitchFamily="34" charset="0"/>
              </a:rPr>
              <a:t>A – Analysis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Identify needs, gaps, learner profiles, business goals.</a:t>
            </a:r>
          </a:p>
          <a:p>
            <a:pPr lvl="0"/>
            <a:r>
              <a:rPr lang="en-US" sz="2800" b="1" dirty="0">
                <a:latin typeface="Century Gothic" panose="020B0502020202020204" pitchFamily="34" charset="0"/>
              </a:rPr>
              <a:t>D – Design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Develop learning objectives, structure, activities, assessments.</a:t>
            </a:r>
          </a:p>
          <a:p>
            <a:pPr lvl="0"/>
            <a:r>
              <a:rPr lang="en-US" sz="2800" b="1" dirty="0">
                <a:latin typeface="Century Gothic" panose="020B0502020202020204" pitchFamily="34" charset="0"/>
              </a:rPr>
              <a:t>D – Development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Create materials, tools, guides, templates, content.</a:t>
            </a:r>
          </a:p>
          <a:p>
            <a:pPr lvl="0"/>
            <a:r>
              <a:rPr lang="en-US" sz="2800" b="1" dirty="0">
                <a:latin typeface="Century Gothic" panose="020B0502020202020204" pitchFamily="34" charset="0"/>
              </a:rPr>
              <a:t>I – Implementation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Deliver the training in any format (virtual, hybrid, self-paced).</a:t>
            </a:r>
          </a:p>
          <a:p>
            <a:pPr lvl="0"/>
            <a:r>
              <a:rPr lang="en-US" sz="2800" b="1" dirty="0">
                <a:latin typeface="Century Gothic" panose="020B0502020202020204" pitchFamily="34" charset="0"/>
              </a:rPr>
              <a:t>E – Evaluation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Measure results (Levels 1–4), analyze improvements.</a:t>
            </a:r>
          </a:p>
          <a:p>
            <a:pPr marL="0" marR="0"/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3D50BB-915A-DE5B-7843-EFB5E710B35E}"/>
              </a:ext>
            </a:extLst>
          </p:cNvPr>
          <p:cNvSpPr txBox="1"/>
          <p:nvPr/>
        </p:nvSpPr>
        <p:spPr>
          <a:xfrm>
            <a:off x="864705" y="382896"/>
            <a:ext cx="138269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</a:p>
          <a:p>
            <a:r>
              <a:rPr lang="en-US" sz="4000" b="1" dirty="0">
                <a:latin typeface="Century Gothic" panose="020B0502020202020204" pitchFamily="34" charset="0"/>
              </a:rPr>
              <a:t>1. Understanding ADDIE (The Classic, Systematic Approach)</a:t>
            </a:r>
            <a:endParaRPr lang="en-US" sz="4000" dirty="0">
              <a:latin typeface="Century Gothic" panose="020B0502020202020204" pitchFamily="34" charset="0"/>
            </a:endParaRPr>
          </a:p>
          <a:p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597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371060" y="481404"/>
            <a:ext cx="158539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1A47FD-4C75-4EE2-BF85-1C574905019E}"/>
              </a:ext>
            </a:extLst>
          </p:cNvPr>
          <p:cNvSpPr txBox="1"/>
          <p:nvPr/>
        </p:nvSpPr>
        <p:spPr>
          <a:xfrm>
            <a:off x="410816" y="896902"/>
            <a:ext cx="697953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/>
          </a:p>
          <a:p>
            <a:r>
              <a:rPr lang="en-US" sz="2800" b="1" dirty="0">
                <a:latin typeface="Century Gothic" panose="020B0502020202020204" pitchFamily="34" charset="0"/>
              </a:rPr>
              <a:t>Why ADDIE Works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Thorough and structured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Minimizes risk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Ensures alignment from needs → outcomes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Works for large organizations, compliance, long-term programs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Limitations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Can be slower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Requires more documentation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Not ideal for fast-paced or rapidly evolving content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BD2ED6-78AA-D560-3FBB-7B238E1FED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2920" y="1933058"/>
            <a:ext cx="4448523" cy="431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31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63BAC-B1CF-22D5-F4D4-488D4373B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1E1743E-8D2A-D504-7CCD-372AD3CFEF7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FC48E1-8EA7-3E7A-2E77-D8F97FCEA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0E3E6B-D9E0-101F-8258-2A5E472E6461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CF318B-AEE9-FAEC-3BA4-4B667385900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9214A0-982C-4361-C58F-A9212917727A}"/>
              </a:ext>
            </a:extLst>
          </p:cNvPr>
          <p:cNvSpPr txBox="1"/>
          <p:nvPr/>
        </p:nvSpPr>
        <p:spPr>
          <a:xfrm>
            <a:off x="0" y="481404"/>
            <a:ext cx="1585391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Core Concepts</a:t>
            </a:r>
          </a:p>
          <a:p>
            <a:r>
              <a:rPr lang="en-US" sz="4000" b="1" dirty="0">
                <a:latin typeface="Century Gothic" panose="020B0502020202020204" pitchFamily="34" charset="0"/>
              </a:rPr>
              <a:t>2. Understanding SAM (Successive Approximation Model)</a:t>
            </a:r>
            <a:endParaRPr lang="en-US" sz="4000" dirty="0">
              <a:latin typeface="Century Gothic" panose="020B0502020202020204" pitchFamily="34" charset="0"/>
            </a:endParaRPr>
          </a:p>
          <a:p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CFC55D-B143-C4B5-1674-508FEBF7A193}"/>
              </a:ext>
            </a:extLst>
          </p:cNvPr>
          <p:cNvSpPr txBox="1"/>
          <p:nvPr/>
        </p:nvSpPr>
        <p:spPr>
          <a:xfrm>
            <a:off x="742121" y="1706533"/>
            <a:ext cx="1194192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/>
          </a:p>
          <a:p>
            <a:r>
              <a:rPr lang="en-US" sz="2800" dirty="0">
                <a:latin typeface="Century Gothic" panose="020B0502020202020204" pitchFamily="34" charset="0"/>
              </a:rPr>
              <a:t>SAM is based on </a:t>
            </a:r>
            <a:r>
              <a:rPr lang="en-US" sz="2800" b="1" dirty="0">
                <a:latin typeface="Century Gothic" panose="020B0502020202020204" pitchFamily="34" charset="0"/>
              </a:rPr>
              <a:t>rapid, iterative design (SAM1 – Basic)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Three phases: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Preparation Phase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Collect info → outline goals.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Iterative Design Phase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Draft → review → revise → repeat.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Iterative Development Phase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Build → test → refine → finalize.</a:t>
            </a:r>
          </a:p>
          <a:p>
            <a:endParaRPr lang="en-US" sz="2800" b="1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latin typeface="Century Gothic" panose="020B0502020202020204" pitchFamily="34" charset="0"/>
              </a:rPr>
              <a:t>SAM2 – Advanced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Uses </a:t>
            </a:r>
            <a:r>
              <a:rPr lang="en-US" sz="2800" b="1" dirty="0">
                <a:latin typeface="Century Gothic" panose="020B0502020202020204" pitchFamily="34" charset="0"/>
              </a:rPr>
              <a:t>multiple small iterations ("savvy start")</a:t>
            </a:r>
            <a:r>
              <a:rPr lang="en-US" sz="2800" dirty="0">
                <a:latin typeface="Century Gothic" panose="020B0502020202020204" pitchFamily="34" charset="0"/>
              </a:rPr>
              <a:t> with real users.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51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005E1-07FD-7889-1100-68DC9E108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CC59CAF-7800-9CD8-58E7-7A0957F790A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B8DCDE-36D8-F1C1-7535-7C84A23CF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86EE05E-449C-2A1D-134D-02A79B1706D9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47D80C-E75B-E5E8-895F-2042B673F1A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CCDB23-B68F-33D9-42E5-9BD1FEAA149A}"/>
              </a:ext>
            </a:extLst>
          </p:cNvPr>
          <p:cNvSpPr txBox="1"/>
          <p:nvPr/>
        </p:nvSpPr>
        <p:spPr>
          <a:xfrm>
            <a:off x="0" y="481404"/>
            <a:ext cx="158539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Core Concepts</a:t>
            </a:r>
          </a:p>
          <a:p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108916-6C70-F72E-34B4-3F16FEA8606F}"/>
              </a:ext>
            </a:extLst>
          </p:cNvPr>
          <p:cNvSpPr txBox="1"/>
          <p:nvPr/>
        </p:nvSpPr>
        <p:spPr>
          <a:xfrm>
            <a:off x="371061" y="1524433"/>
            <a:ext cx="750294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Why SAM Works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Fast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Flexible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Collaborative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Reduces waste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Ideal for digital learning, agile teams, rapidly changing content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Limitations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Requires strong collaboration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May miss depth if poorly managed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Not ideal for highly regulated environments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00B372-1480-C7A6-820F-4846ED275F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4087" y="2118712"/>
            <a:ext cx="3788225" cy="422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5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107384" y="108849"/>
            <a:ext cx="15853913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Examples, Case Studies &amp; Scenarios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4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1A47FD-4C75-4EE2-BF85-1C574905019E}"/>
              </a:ext>
            </a:extLst>
          </p:cNvPr>
          <p:cNvSpPr txBox="1"/>
          <p:nvPr/>
        </p:nvSpPr>
        <p:spPr>
          <a:xfrm>
            <a:off x="5772763" y="1423232"/>
            <a:ext cx="8965021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Scenario 1: Compliance Training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 banking institution must train 10,000 employees globally. The training requires accuracy, documentation, and alignment with regulations.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Best fit:</a:t>
            </a:r>
            <a:r>
              <a:rPr lang="en-US" sz="2800" dirty="0">
                <a:latin typeface="Century Gothic" panose="020B0502020202020204" pitchFamily="34" charset="0"/>
              </a:rPr>
              <a:t> ADDIE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Why: Requires precision, documentation, validation.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Scenario 2: New Product Launch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 company must train sales teams in three weeks on new features. Content keeps changing.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Best fit:</a:t>
            </a:r>
            <a:r>
              <a:rPr lang="en-US" sz="2800" dirty="0">
                <a:latin typeface="Century Gothic" panose="020B0502020202020204" pitchFamily="34" charset="0"/>
              </a:rPr>
              <a:t> SAM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Why: Fast iterations, flexibility, co-design with SMEs.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FAC2FA-9238-6601-08F2-103D7E490F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026" y="1832397"/>
            <a:ext cx="4573103" cy="457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77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D0586-9AA0-0D0B-21A8-A04997A27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7CF1659-A700-DA36-C746-67F4402DB0B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87A52F-1188-B2E5-B0E4-99ABFA7BC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A65F3EC-BFD2-C2F1-1CE2-D9847719E290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F5BEBE-5639-C342-7127-AA8DE61D949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6DB970-BE28-A1F9-64D2-42DC6807A370}"/>
              </a:ext>
            </a:extLst>
          </p:cNvPr>
          <p:cNvSpPr txBox="1"/>
          <p:nvPr/>
        </p:nvSpPr>
        <p:spPr>
          <a:xfrm>
            <a:off x="-157659" y="180962"/>
            <a:ext cx="15853913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Examples, Case Studies &amp; Scenarios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4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3259BC-75F8-03D7-0AB9-C403C1686234}"/>
              </a:ext>
            </a:extLst>
          </p:cNvPr>
          <p:cNvSpPr txBox="1"/>
          <p:nvPr/>
        </p:nvSpPr>
        <p:spPr>
          <a:xfrm>
            <a:off x="6307485" y="2535903"/>
            <a:ext cx="7692812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Scenario 3: Leadership Development Program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 9-month blended program with coaching and workshops.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Best fit:</a:t>
            </a:r>
            <a:r>
              <a:rPr lang="en-US" sz="2800" dirty="0">
                <a:latin typeface="Century Gothic" panose="020B0502020202020204" pitchFamily="34" charset="0"/>
              </a:rPr>
              <a:t> ADDIE + SAM hybrid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Why: Need structure, but also rapid prototyping.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3F2933-5082-9DB9-E0F0-A1754BA32D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895" y="2328730"/>
            <a:ext cx="3628669" cy="362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75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438794" y="73400"/>
            <a:ext cx="158539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Practical Tools &amp; Frameworks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70901DD-5EEA-183F-AF9B-5BE8EC742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678894"/>
              </p:ext>
            </p:extLst>
          </p:nvPr>
        </p:nvGraphicFramePr>
        <p:xfrm>
          <a:off x="2438400" y="3217333"/>
          <a:ext cx="9753600" cy="2523067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876800">
                  <a:extLst>
                    <a:ext uri="{9D8B030D-6E8A-4147-A177-3AD203B41FA5}">
                      <a16:colId xmlns:a16="http://schemas.microsoft.com/office/drawing/2014/main" val="1076672050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val="374346752"/>
                    </a:ext>
                  </a:extLst>
                </a:gridCol>
              </a:tblGrid>
              <a:tr h="252306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244333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F0BFE47-7E51-6C1C-EC78-17C0400229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09394"/>
              </p:ext>
            </p:extLst>
          </p:nvPr>
        </p:nvGraphicFramePr>
        <p:xfrm>
          <a:off x="877588" y="2009646"/>
          <a:ext cx="12617451" cy="49018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05817">
                  <a:extLst>
                    <a:ext uri="{9D8B030D-6E8A-4147-A177-3AD203B41FA5}">
                      <a16:colId xmlns:a16="http://schemas.microsoft.com/office/drawing/2014/main" val="4134470760"/>
                    </a:ext>
                  </a:extLst>
                </a:gridCol>
                <a:gridCol w="4205817">
                  <a:extLst>
                    <a:ext uri="{9D8B030D-6E8A-4147-A177-3AD203B41FA5}">
                      <a16:colId xmlns:a16="http://schemas.microsoft.com/office/drawing/2014/main" val="1904712815"/>
                    </a:ext>
                  </a:extLst>
                </a:gridCol>
                <a:gridCol w="4205817">
                  <a:extLst>
                    <a:ext uri="{9D8B030D-6E8A-4147-A177-3AD203B41FA5}">
                      <a16:colId xmlns:a16="http://schemas.microsoft.com/office/drawing/2014/main" val="1391856222"/>
                    </a:ext>
                  </a:extLst>
                </a:gridCol>
              </a:tblGrid>
              <a:tr h="3673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If you need…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Choose…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Because…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29118072"/>
                  </a:ext>
                </a:extLst>
              </a:tr>
              <a:tr h="3673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Accuracy, compliance, detailed evaluation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ADDIE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Thorough, structured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47905281"/>
                  </a:ext>
                </a:extLst>
              </a:tr>
              <a:tr h="3673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Speed, agility, collaboration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SAM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Iterations reduce time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35124541"/>
                  </a:ext>
                </a:extLst>
              </a:tr>
              <a:tr h="3673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E-learning modules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SAM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Rapid prototyping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85946764"/>
                  </a:ext>
                </a:extLst>
              </a:tr>
              <a:tr h="3673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Enterprise-wide program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ADDIE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Predictability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82511177"/>
                  </a:ext>
                </a:extLst>
              </a:tr>
              <a:tr h="3673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Design in uncertainty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SAM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Flexible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32345366"/>
                  </a:ext>
                </a:extLst>
              </a:tr>
              <a:tr h="3673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Hybrid complex projects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Both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Balanced approach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1612599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4389036A-BB14-1ED6-EFBD-9498E254816A}"/>
              </a:ext>
            </a:extLst>
          </p:cNvPr>
          <p:cNvSpPr txBox="1"/>
          <p:nvPr/>
        </p:nvSpPr>
        <p:spPr>
          <a:xfrm>
            <a:off x="438794" y="1297042"/>
            <a:ext cx="8449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1. ADDIE vs SAM Quick-Select Decision Guide</a:t>
            </a:r>
          </a:p>
        </p:txBody>
      </p:sp>
    </p:spTree>
    <p:extLst>
      <p:ext uri="{BB962C8B-B14F-4D97-AF65-F5344CB8AC3E}">
        <p14:creationId xmlns:p14="http://schemas.microsoft.com/office/powerpoint/2010/main" val="392238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DDEF3-56BB-D731-DC97-4949E6E5F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C82921A-29D2-F8D0-9ED9-E80A6CFE117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C1599B-568B-F4E0-BA24-3C975BC25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F2CBAD4-E760-DF67-D796-EFB4B1445865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C8A30A-CB9E-0F9E-3C05-A0D520E8790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4DCBEA-5B1E-A63F-513E-7B00BA985CD5}"/>
              </a:ext>
            </a:extLst>
          </p:cNvPr>
          <p:cNvSpPr txBox="1"/>
          <p:nvPr/>
        </p:nvSpPr>
        <p:spPr>
          <a:xfrm>
            <a:off x="371060" y="216088"/>
            <a:ext cx="158539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</a:rPr>
              <a:t>Practical Tools &amp; Frameworks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4DE4202-111B-8932-4676-73BE02C856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236387"/>
              </p:ext>
            </p:extLst>
          </p:nvPr>
        </p:nvGraphicFramePr>
        <p:xfrm>
          <a:off x="327289" y="1743724"/>
          <a:ext cx="16538311" cy="1071438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7475680">
                  <a:extLst>
                    <a:ext uri="{9D8B030D-6E8A-4147-A177-3AD203B41FA5}">
                      <a16:colId xmlns:a16="http://schemas.microsoft.com/office/drawing/2014/main" val="1076672050"/>
                    </a:ext>
                  </a:extLst>
                </a:gridCol>
                <a:gridCol w="9062631">
                  <a:extLst>
                    <a:ext uri="{9D8B030D-6E8A-4147-A177-3AD203B41FA5}">
                      <a16:colId xmlns:a16="http://schemas.microsoft.com/office/drawing/2014/main" val="374346752"/>
                    </a:ext>
                  </a:extLst>
                </a:gridCol>
              </a:tblGrid>
              <a:tr h="10714385">
                <a:tc>
                  <a:txBody>
                    <a:bodyPr/>
                    <a:lstStyle/>
                    <a:p>
                      <a:endParaRPr lang="en-US" sz="28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2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 simplified flow blending both models:</a:t>
                      </a:r>
                    </a:p>
                    <a:p>
                      <a:pPr marL="457200" lvl="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Clarify the performance problem (Analysis)</a:t>
                      </a:r>
                    </a:p>
                    <a:p>
                      <a:pPr marL="457200" lvl="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Draft a concept prototype (SAM iteration)</a:t>
                      </a:r>
                    </a:p>
                    <a:p>
                      <a:pPr marL="457200" lvl="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Validate with SMEs (SAM)</a:t>
                      </a:r>
                    </a:p>
                    <a:p>
                      <a:pPr marL="457200" lvl="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Refine design details (Design)</a:t>
                      </a:r>
                    </a:p>
                    <a:p>
                      <a:pPr marL="457200" lvl="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Develop final materials (Development)</a:t>
                      </a:r>
                    </a:p>
                    <a:p>
                      <a:pPr marL="457200" lvl="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Pilot test (Implementation + SAM iteration)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Measure and optimize (Evaluation</a:t>
                      </a:r>
                      <a:endParaRPr lang="en-US" sz="2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244333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8FD6F75F-6FA7-74EA-0020-085E8B6982E1}"/>
              </a:ext>
            </a:extLst>
          </p:cNvPr>
          <p:cNvSpPr txBox="1"/>
          <p:nvPr/>
        </p:nvSpPr>
        <p:spPr>
          <a:xfrm>
            <a:off x="438794" y="1297042"/>
            <a:ext cx="84497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2. The Master Trainer Design Blueprint</a:t>
            </a:r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F80501-5FC5-F54B-2055-508C4E5ECC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2040" y="2251149"/>
            <a:ext cx="4217456" cy="421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5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371060" y="468508"/>
            <a:ext cx="158539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28D1A45-0931-2D03-F78F-547968E65F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457892"/>
              </p:ext>
            </p:extLst>
          </p:nvPr>
        </p:nvGraphicFramePr>
        <p:xfrm>
          <a:off x="887895" y="2063299"/>
          <a:ext cx="12617450" cy="45529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08725">
                  <a:extLst>
                    <a:ext uri="{9D8B030D-6E8A-4147-A177-3AD203B41FA5}">
                      <a16:colId xmlns:a16="http://schemas.microsoft.com/office/drawing/2014/main" val="1178071029"/>
                    </a:ext>
                  </a:extLst>
                </a:gridCol>
                <a:gridCol w="6308725">
                  <a:extLst>
                    <a:ext uri="{9D8B030D-6E8A-4147-A177-3AD203B41FA5}">
                      <a16:colId xmlns:a16="http://schemas.microsoft.com/office/drawing/2014/main" val="4194177452"/>
                    </a:ext>
                  </a:extLst>
                </a:gridCol>
              </a:tblGrid>
              <a:tr h="7588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ADDIE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SAM Equivalent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76633862"/>
                  </a:ext>
                </a:extLst>
              </a:tr>
              <a:tr h="7588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Analysis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Preparation phase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76256183"/>
                  </a:ext>
                </a:extLst>
              </a:tr>
              <a:tr h="7588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Design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Savvy start + iterative design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7222947"/>
                  </a:ext>
                </a:extLst>
              </a:tr>
              <a:tr h="7588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Development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Iterative development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19885696"/>
                  </a:ext>
                </a:extLst>
              </a:tr>
              <a:tr h="7588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Implementation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Final integration cycle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28681625"/>
                  </a:ext>
                </a:extLst>
              </a:tr>
              <a:tr h="7588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Evaluation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Continuous reviews + testing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7859265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201F1E2-CD2E-1BB8-E8BB-9D7E29848275}"/>
              </a:ext>
            </a:extLst>
          </p:cNvPr>
          <p:cNvSpPr txBox="1"/>
          <p:nvPr/>
        </p:nvSpPr>
        <p:spPr>
          <a:xfrm>
            <a:off x="554876" y="1370276"/>
            <a:ext cx="8072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Shows how both models overlap naturally</a:t>
            </a:r>
            <a:r>
              <a:rPr lang="en-US" sz="28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07321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-157659" y="157928"/>
            <a:ext cx="158539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Personalized Reflection Questions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9500FD-F9FE-4DF9-8ADC-23E343149872}"/>
              </a:ext>
            </a:extLst>
          </p:cNvPr>
          <p:cNvSpPr txBox="1"/>
          <p:nvPr/>
        </p:nvSpPr>
        <p:spPr>
          <a:xfrm>
            <a:off x="7567726" y="1721951"/>
            <a:ext cx="666567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Which model feels more natural to the way I design training?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What assumptions do I hold about design that may limit innovation?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Which past training failures could have been avoided with a structured model?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Where in my current projects would SAM save time?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latin typeface="Century Gothic" panose="020B0502020202020204" pitchFamily="34" charset="0"/>
              </a:rPr>
              <a:t>Where would ADDIE bring needed clarity and rigor?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pPr marL="0" marR="0"/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6D241C-91D4-3290-1B72-C9F3E60ABB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253" y="2336179"/>
            <a:ext cx="5482423" cy="365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7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371060" y="272143"/>
            <a:ext cx="158539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Application Exercise / Activity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9500FD-F9FE-4DF9-8ADC-23E343149872}"/>
              </a:ext>
            </a:extLst>
          </p:cNvPr>
          <p:cNvSpPr txBox="1"/>
          <p:nvPr/>
        </p:nvSpPr>
        <p:spPr>
          <a:xfrm>
            <a:off x="606352" y="1505834"/>
            <a:ext cx="6665676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Activity: Choose Your Model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Identify a current or upcoming training project.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Then complete: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What is the purpose?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What constraints exist (time, budget, accuracy)?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Which model better fits—and why?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How will the chosen model improve outcomes?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Upload your decision and justification</a:t>
            </a:r>
            <a:r>
              <a:rPr lang="en-US" dirty="0"/>
              <a:t>.</a:t>
            </a:r>
          </a:p>
          <a:p>
            <a:br>
              <a:rPr lang="en-US" dirty="0"/>
            </a:br>
            <a:endParaRPr lang="en-US" dirty="0"/>
          </a:p>
          <a:p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7F85FB-B66D-0ADC-677E-7074A9D596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8016" y="2688221"/>
            <a:ext cx="4876178" cy="343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04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02E5A-4030-6CB5-D05F-FED77C1F7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8C4D5EA-29AF-734D-664C-F74528550DF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706D13-54B0-7E79-1280-C7F4FB01EE3D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10B8A0-9D0F-61B3-CA6F-94692FB53D5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7FB3C3-A1B4-4B14-4C33-D0A92DC61A88}"/>
              </a:ext>
            </a:extLst>
          </p:cNvPr>
          <p:cNvSpPr txBox="1"/>
          <p:nvPr/>
        </p:nvSpPr>
        <p:spPr>
          <a:xfrm>
            <a:off x="-157659" y="164943"/>
            <a:ext cx="158539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Assessment &amp; Practice Task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247F46-55D5-F138-1A3A-77D239A04E0D}"/>
              </a:ext>
            </a:extLst>
          </p:cNvPr>
          <p:cNvSpPr txBox="1"/>
          <p:nvPr/>
        </p:nvSpPr>
        <p:spPr>
          <a:xfrm>
            <a:off x="6268113" y="3063813"/>
            <a:ext cx="812296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Practice Task: Build a Mini-Design Plan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Choose one of your training topics and outline: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ADDIE version (5 steps)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SAM version (3 phases)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Compare the process and select which one you’ll use moving forward.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pPr marL="0" marR="0"/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E63F66-6F3D-9160-FE57-6C3B9716A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57372" y="2432052"/>
            <a:ext cx="5013405" cy="353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0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604569" y="174291"/>
            <a:ext cx="1585391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9500FD-F9FE-4DF9-8ADC-23E343149872}"/>
              </a:ext>
            </a:extLst>
          </p:cNvPr>
          <p:cNvSpPr txBox="1"/>
          <p:nvPr/>
        </p:nvSpPr>
        <p:spPr>
          <a:xfrm>
            <a:off x="371060" y="1801351"/>
            <a:ext cx="666567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ADDIE = structured, thorough, reliable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SAM = rapid, iterative, adaptive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Both models are essential tools for Master Trainers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Choosing the </a:t>
            </a:r>
            <a:r>
              <a:rPr lang="en-US" sz="2800" i="1" dirty="0">
                <a:latin typeface="Century Gothic" panose="020B0502020202020204" pitchFamily="34" charset="0"/>
              </a:rPr>
              <a:t>right</a:t>
            </a:r>
            <a:r>
              <a:rPr lang="en-US" sz="2800" dirty="0">
                <a:latin typeface="Century Gothic" panose="020B0502020202020204" pitchFamily="34" charset="0"/>
              </a:rPr>
              <a:t> model increases efficiency and effectiveness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Design is the foundation of impactful learning—delivery alone is never enough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77FD10-8553-F7F2-58E6-D5AD41847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712" y="1887465"/>
            <a:ext cx="4189570" cy="426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98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-157659" y="162594"/>
            <a:ext cx="158539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Resources &amp; Templates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742121" y="1862597"/>
            <a:ext cx="582277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ADDIE Phase Planning Sheet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SAM Rapid Iteration Template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ADDIE vs SAM Comparison Grid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Training Project Selection Tool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Design Decision Justification Worksheet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 </a:t>
            </a:r>
          </a:p>
          <a:p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3A732A-EE9E-7AA3-4223-8284606B2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5351" y="1994517"/>
            <a:ext cx="4550562" cy="455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1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133310" y="371977"/>
            <a:ext cx="1558082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2: FOUNDATIONS OF INSTRUCTIONAL DESIGN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sz="2800" b="1" dirty="0">
                <a:solidFill>
                  <a:srgbClr val="0000FE"/>
                </a:solidFill>
                <a:latin typeface="Century Gothic" panose="020B0502020202020204" pitchFamily="34" charset="0"/>
              </a:rPr>
              <a:t>Lesson 2: Conducting Training Needs Analysis (TNA)</a:t>
            </a:r>
            <a:endParaRPr lang="en-US" sz="2800" dirty="0">
              <a:solidFill>
                <a:srgbClr val="0000FE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6876071" y="2334276"/>
            <a:ext cx="719945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latin typeface="Century Gothic" panose="020B0502020202020204" pitchFamily="34" charset="0"/>
              </a:rPr>
              <a:t>Thought-Provoking Question: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b="1" dirty="0">
                <a:latin typeface="Century Gothic" panose="020B0502020202020204" pitchFamily="34" charset="0"/>
              </a:rPr>
              <a:t>“What if the real problem isn’t a lack of skills—but a lack of clarity?”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Most training fails not because it was poorly delivered, but because it should never have been delivered in the first place.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A Master Trainer knows how to discover the </a:t>
            </a:r>
            <a:r>
              <a:rPr lang="en-US" sz="2800" i="1" dirty="0">
                <a:latin typeface="Century Gothic" panose="020B0502020202020204" pitchFamily="34" charset="0"/>
              </a:rPr>
              <a:t>real</a:t>
            </a:r>
            <a:r>
              <a:rPr lang="en-US" sz="2800" dirty="0">
                <a:latin typeface="Century Gothic" panose="020B0502020202020204" pitchFamily="34" charset="0"/>
              </a:rPr>
              <a:t> performance gap before designing any learning solution.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pPr marL="0" marR="0"/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FADB35-5701-E346-46D4-7AFBF53434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8938" y="3210575"/>
            <a:ext cx="4068004" cy="270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0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-157659" y="269715"/>
            <a:ext cx="1585391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latin typeface="Century Gothic" panose="020B0502020202020204" pitchFamily="34" charset="0"/>
              </a:rPr>
              <a:t>🎯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Learning Objectives 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E8EF2-4563-4F48-BD59-3CD8AE27B0DE}"/>
              </a:ext>
            </a:extLst>
          </p:cNvPr>
          <p:cNvSpPr txBox="1"/>
          <p:nvPr/>
        </p:nvSpPr>
        <p:spPr>
          <a:xfrm>
            <a:off x="371060" y="1312452"/>
            <a:ext cx="13704464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By the end of this lesson, participants will be able to: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Analyze</a:t>
            </a:r>
            <a:r>
              <a:rPr lang="en-US" sz="2800" dirty="0">
                <a:latin typeface="Century Gothic" panose="020B0502020202020204" pitchFamily="34" charset="0"/>
              </a:rPr>
              <a:t> organizational performance gaps using a structured TNA methodology.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Evaluate</a:t>
            </a:r>
            <a:r>
              <a:rPr lang="en-US" sz="2800" dirty="0">
                <a:latin typeface="Century Gothic" panose="020B0502020202020204" pitchFamily="34" charset="0"/>
              </a:rPr>
              <a:t> whether training is the right solution using data and evidence-based decision-making.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Design</a:t>
            </a:r>
            <a:r>
              <a:rPr lang="en-US" sz="2800" dirty="0">
                <a:latin typeface="Century Gothic" panose="020B0502020202020204" pitchFamily="34" charset="0"/>
              </a:rPr>
              <a:t> a comprehensive Training Needs Analysis using stakeholder insights, performance metrics, and business goals.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Synthesize</a:t>
            </a:r>
            <a:r>
              <a:rPr lang="en-US" sz="2800" dirty="0">
                <a:latin typeface="Century Gothic" panose="020B0502020202020204" pitchFamily="34" charset="0"/>
              </a:rPr>
              <a:t> findings to recommend strategic, high-impact training interventions.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Apply</a:t>
            </a:r>
            <a:r>
              <a:rPr lang="en-US" sz="2800" dirty="0">
                <a:latin typeface="Century Gothic" panose="020B0502020202020204" pitchFamily="34" charset="0"/>
              </a:rPr>
              <a:t> TNA tools (interview guides, surveys, gap analysis templates, and root-cause diagnostics) to real-world scenarios.</a:t>
            </a:r>
          </a:p>
          <a:p>
            <a:pPr marR="0" lvl="0">
              <a:buSzPts val="1000"/>
              <a:tabLst>
                <a:tab pos="457200" algn="l"/>
              </a:tabLst>
            </a:pPr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0" marR="0"/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046379-95EA-4EA2-B9A5-C8ACBD940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3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0" y="294000"/>
            <a:ext cx="148690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Why This Matters</a:t>
            </a:r>
            <a:endParaRPr lang="en-US" sz="2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86E7B9-3C47-457B-9C6A-81ECAC87A2FD}"/>
              </a:ext>
            </a:extLst>
          </p:cNvPr>
          <p:cNvSpPr txBox="1"/>
          <p:nvPr/>
        </p:nvSpPr>
        <p:spPr>
          <a:xfrm>
            <a:off x="371060" y="1425479"/>
            <a:ext cx="14022274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In global Learning &amp; Development ecosystems, </a:t>
            </a:r>
            <a:r>
              <a:rPr lang="en-US" sz="2800" b="1" dirty="0">
                <a:latin typeface="Century Gothic" panose="020B0502020202020204" pitchFamily="34" charset="0"/>
              </a:rPr>
              <a:t>TNA is the strategic foundation of impactful training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Without TNA: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Training becomes guesswork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ROI becomes impossible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Learners feel disengaged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Organizations waste time and money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Trainers lose credibility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Master Trainers are </a:t>
            </a:r>
            <a:r>
              <a:rPr lang="en-US" sz="2800" i="1" dirty="0">
                <a:latin typeface="Century Gothic" panose="020B0502020202020204" pitchFamily="34" charset="0"/>
              </a:rPr>
              <a:t>not</a:t>
            </a:r>
            <a:r>
              <a:rPr lang="en-US" sz="2800" dirty="0">
                <a:latin typeface="Century Gothic" panose="020B0502020202020204" pitchFamily="34" charset="0"/>
              </a:rPr>
              <a:t> order-takers—they are </a:t>
            </a:r>
            <a:r>
              <a:rPr lang="en-US" sz="2800" b="1" dirty="0">
                <a:latin typeface="Century Gothic" panose="020B0502020202020204" pitchFamily="34" charset="0"/>
              </a:rPr>
              <a:t>strategic partners</a:t>
            </a:r>
            <a:r>
              <a:rPr lang="en-US" sz="2800" dirty="0">
                <a:latin typeface="Century Gothic" panose="020B0502020202020204" pitchFamily="34" charset="0"/>
              </a:rPr>
              <a:t> who diagnose before prescribing.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TNA is what elevates a trainer into an L&amp;D consultant and organizational performance catalyst.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FC4651-426D-432D-A84C-5A1C6EB99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1848" y="7019894"/>
            <a:ext cx="2107301" cy="74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25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-119341" y="205354"/>
            <a:ext cx="1486908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86E7B9-3C47-457B-9C6A-81ECAC87A2FD}"/>
              </a:ext>
            </a:extLst>
          </p:cNvPr>
          <p:cNvSpPr txBox="1"/>
          <p:nvPr/>
        </p:nvSpPr>
        <p:spPr>
          <a:xfrm>
            <a:off x="6751256" y="2345085"/>
            <a:ext cx="705988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1. What is Training Needs Analysis?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 systematic process of identifying: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Performance gaps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Skill needs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Knowledge requirements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Behavioral expectations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Environmental or systemic obstacles</a:t>
            </a:r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33579C-E5A6-4022-A9A2-401C58A38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D015B56-DB13-B32D-29A0-EF26B2959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8358" y="2359352"/>
            <a:ext cx="3470964" cy="347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38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EEF04-377A-407B-8260-B308E2D7E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46C505F-B5D8-D237-AE67-1584D3944A3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E3C3C3-CC71-4525-4B78-750AB6C280F7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28DCC7-B47A-A910-5F0E-BF6109E7883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BA31D9-53B9-0875-D347-856E1B5CF12C}"/>
              </a:ext>
            </a:extLst>
          </p:cNvPr>
          <p:cNvSpPr txBox="1"/>
          <p:nvPr/>
        </p:nvSpPr>
        <p:spPr>
          <a:xfrm>
            <a:off x="-119341" y="205354"/>
            <a:ext cx="148690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2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D4B377-7D75-482D-A43C-9931C51B4AF9}"/>
              </a:ext>
            </a:extLst>
          </p:cNvPr>
          <p:cNvSpPr txBox="1"/>
          <p:nvPr/>
        </p:nvSpPr>
        <p:spPr>
          <a:xfrm>
            <a:off x="968106" y="1602224"/>
            <a:ext cx="705988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2. The Three Levels of TNA (Global Best Practice)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Organizational Needs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Aligns with strategy, culture, KPIs, and future workforce trends.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Task/Job Needs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Identifies required skills &amp; competencies for each role.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Individual Needs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Measures current competencies vs. desired performance.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A860F4-5D92-EB4B-D05C-C5B145484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6E15FBA-F86E-5888-1D00-A681F6401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2998" y="2239932"/>
            <a:ext cx="3683789" cy="368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8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97FFE-D38D-204C-114D-C835B7EBC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EBBE76C-CD25-2A6B-17B2-B8DDDBEBECE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6D3E2B-8CD9-B784-90F0-AB016A3CB07D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34DA68-67BB-AFCC-2A3F-FB318BF7D73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6564C9-A72E-AE86-F582-1A8883DE504C}"/>
              </a:ext>
            </a:extLst>
          </p:cNvPr>
          <p:cNvSpPr txBox="1"/>
          <p:nvPr/>
        </p:nvSpPr>
        <p:spPr>
          <a:xfrm>
            <a:off x="-119341" y="205354"/>
            <a:ext cx="148690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2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C2D81E-F3F4-45C5-FA5E-B4C36519E231}"/>
              </a:ext>
            </a:extLst>
          </p:cNvPr>
          <p:cNvSpPr txBox="1"/>
          <p:nvPr/>
        </p:nvSpPr>
        <p:spPr>
          <a:xfrm>
            <a:off x="554874" y="1343862"/>
            <a:ext cx="130916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3. Root-Cause Analysis in TNA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Most performance issues are </a:t>
            </a:r>
            <a:r>
              <a:rPr lang="en-US" sz="2800" b="1" dirty="0">
                <a:latin typeface="Century Gothic" panose="020B0502020202020204" pitchFamily="34" charset="0"/>
              </a:rPr>
              <a:t>not training problems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A Master Trainer must distinguish: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F1BF29-0CA1-0846-23F0-881ECCB38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A686BC2-1155-F058-A91B-A3800B0215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597157"/>
              </p:ext>
            </p:extLst>
          </p:nvPr>
        </p:nvGraphicFramePr>
        <p:xfrm>
          <a:off x="554876" y="2983219"/>
          <a:ext cx="13091673" cy="38063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63891">
                  <a:extLst>
                    <a:ext uri="{9D8B030D-6E8A-4147-A177-3AD203B41FA5}">
                      <a16:colId xmlns:a16="http://schemas.microsoft.com/office/drawing/2014/main" val="2788965269"/>
                    </a:ext>
                  </a:extLst>
                </a:gridCol>
                <a:gridCol w="4363891">
                  <a:extLst>
                    <a:ext uri="{9D8B030D-6E8A-4147-A177-3AD203B41FA5}">
                      <a16:colId xmlns:a16="http://schemas.microsoft.com/office/drawing/2014/main" val="1083729826"/>
                    </a:ext>
                  </a:extLst>
                </a:gridCol>
                <a:gridCol w="4363891">
                  <a:extLst>
                    <a:ext uri="{9D8B030D-6E8A-4147-A177-3AD203B41FA5}">
                      <a16:colId xmlns:a16="http://schemas.microsoft.com/office/drawing/2014/main" val="223924107"/>
                    </a:ext>
                  </a:extLst>
                </a:gridCol>
              </a:tblGrid>
              <a:tr h="372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Issue Category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Example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Training Required?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80722234"/>
                  </a:ext>
                </a:extLst>
              </a:tr>
              <a:tr h="76164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Knowledge gap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Employee doesn’t know how to use CRM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YES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40435787"/>
                  </a:ext>
                </a:extLst>
              </a:tr>
              <a:tr h="114934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Skill gap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Facilitator can’t manage group dynamics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YES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30305718"/>
                  </a:ext>
                </a:extLst>
              </a:tr>
              <a:tr h="3739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Motivation gap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Low engagement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NO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66310481"/>
                  </a:ext>
                </a:extLst>
              </a:tr>
              <a:tr h="3739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System/process issue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Outdated software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NO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23164522"/>
                  </a:ext>
                </a:extLst>
              </a:tr>
              <a:tr h="3739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Leadership/clarity issue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No role expectations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NO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77451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917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251720" y="475229"/>
            <a:ext cx="14869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86E7B9-3C47-457B-9C6A-81ECAC87A2FD}"/>
              </a:ext>
            </a:extLst>
          </p:cNvPr>
          <p:cNvSpPr txBox="1"/>
          <p:nvPr/>
        </p:nvSpPr>
        <p:spPr>
          <a:xfrm>
            <a:off x="401003" y="1550003"/>
            <a:ext cx="635383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4. TNA Data Collection Methods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Stakeholder interviews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Competency mapping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Surveys &amp; questionnaires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Focus groups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Observation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Performance reviews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KPI analysis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Learning analytics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Job task analysis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0CB532-9D63-48B8-9F39-5FCF0F11C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E771EDD-6181-3D00-D95D-D4E0E450C7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43" t="5997" r="11776" b="24925"/>
          <a:stretch/>
        </p:blipFill>
        <p:spPr>
          <a:xfrm>
            <a:off x="7488710" y="1800812"/>
            <a:ext cx="5498422" cy="453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0" y="277285"/>
            <a:ext cx="148690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2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86E7B9-3C47-457B-9C6A-81ECAC87A2FD}"/>
              </a:ext>
            </a:extLst>
          </p:cNvPr>
          <p:cNvSpPr txBox="1"/>
          <p:nvPr/>
        </p:nvSpPr>
        <p:spPr>
          <a:xfrm>
            <a:off x="6930888" y="2729519"/>
            <a:ext cx="62021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5. The TNA Flow (Master Trainer Version)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latin typeface="Century Gothic" panose="020B0502020202020204" pitchFamily="34" charset="0"/>
              </a:rPr>
              <a:t>Trigger → Data Collection → Gap Analysis → Root Cause → Recommendations → Training Plan</a:t>
            </a:r>
            <a:endParaRPr lang="en-US" sz="2800" dirty="0">
              <a:latin typeface="Century Gothic" panose="020B0502020202020204" pitchFamily="34" charset="0"/>
            </a:endParaRP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.</a:t>
            </a:r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R="0" lvl="0">
              <a:buSzPts val="1000"/>
              <a:tabLst>
                <a:tab pos="457200" algn="l"/>
              </a:tabLst>
            </a:pP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0CB532-9D63-48B8-9F39-5FCF0F11C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0309AE-F14C-14FB-6F3D-898AE3A7E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994" y="2137976"/>
            <a:ext cx="3628553" cy="362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0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0" y="205354"/>
            <a:ext cx="148690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Relevant Example / Case Scenario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86E7B9-3C47-457B-9C6A-81ECAC87A2FD}"/>
              </a:ext>
            </a:extLst>
          </p:cNvPr>
          <p:cNvSpPr txBox="1"/>
          <p:nvPr/>
        </p:nvSpPr>
        <p:spPr>
          <a:xfrm>
            <a:off x="237068" y="1357800"/>
            <a:ext cx="980808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Case: “Sales Team Underperforming”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Sales team isn’t meeting quarterly targets.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Leadership requests “Sales Motivation Training”.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But a Master Trainer conducts TNA and discovers: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Product knowledge gaps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CRM misuse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Poor lead qualification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Unclear targets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Root cause:</a:t>
            </a:r>
            <a:r>
              <a:rPr lang="en-US" sz="2800" dirty="0">
                <a:latin typeface="Century Gothic" panose="020B0502020202020204" pitchFamily="34" charset="0"/>
              </a:rPr>
              <a:t> Skill and process gaps—not motivation.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b="1" dirty="0">
                <a:latin typeface="Century Gothic" panose="020B0502020202020204" pitchFamily="34" charset="0"/>
              </a:rPr>
              <a:t>Right solution:</a:t>
            </a:r>
            <a:r>
              <a:rPr lang="en-US" sz="2800" dirty="0">
                <a:latin typeface="Century Gothic" panose="020B0502020202020204" pitchFamily="34" charset="0"/>
              </a:rPr>
              <a:t> Role-based skills training + CRM competency development + process alignment.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This is how Master Trainers protect organizational resources &amp; credibility.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pPr marR="0" lvl="0">
              <a:buSzPts val="1000"/>
              <a:tabLst>
                <a:tab pos="457200" algn="l"/>
              </a:tabLst>
            </a:pP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0CB532-9D63-48B8-9F39-5FCF0F11C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8E7F9B-E1A8-4BDF-858A-680CF34084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5426" y="2067474"/>
            <a:ext cx="4388126" cy="438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48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0" y="205354"/>
            <a:ext cx="148690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Practical Tools &amp; Frameworks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86E7B9-3C47-457B-9C6A-81ECAC87A2FD}"/>
              </a:ext>
            </a:extLst>
          </p:cNvPr>
          <p:cNvSpPr txBox="1"/>
          <p:nvPr/>
        </p:nvSpPr>
        <p:spPr>
          <a:xfrm>
            <a:off x="6732176" y="2535264"/>
            <a:ext cx="703673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1.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The 5D TNA Framework (Master Trainer Version)</a:t>
            </a:r>
            <a:endParaRPr lang="en-US" sz="2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Define the Problem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Determine Performance Standards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Diagnose Root Causes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Data Collection &amp; Analysis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Design Recommendations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514350" marR="0" lvl="0" indent="-514350">
              <a:buSzPts val="1000"/>
              <a:buFont typeface="+mj-lt"/>
              <a:buAutoNum type="arabicPeriod"/>
              <a:tabLst>
                <a:tab pos="457200" algn="l"/>
              </a:tabLst>
            </a:pP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788A41-73B5-6644-FEFB-CE0F129F2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704" y="2316297"/>
            <a:ext cx="4284991" cy="391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75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6DFF2-5D0B-B631-1D30-E27CAA47D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6B33C5B-CF62-40F3-10E2-AE7DB18C0B1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6D11DB-28EB-DD85-7E41-4D32CD19D45A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7CFB64-3015-78B8-A81A-F898131E8B5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9B5BF0-9D42-D869-21C7-3C0654D9046A}"/>
              </a:ext>
            </a:extLst>
          </p:cNvPr>
          <p:cNvSpPr txBox="1"/>
          <p:nvPr/>
        </p:nvSpPr>
        <p:spPr>
          <a:xfrm>
            <a:off x="0" y="176723"/>
            <a:ext cx="148690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Practical Tools &amp; Frameworks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32F360-12D8-432E-A6C3-9F1003201FAD}"/>
              </a:ext>
            </a:extLst>
          </p:cNvPr>
          <p:cNvSpPr txBox="1"/>
          <p:nvPr/>
        </p:nvSpPr>
        <p:spPr>
          <a:xfrm>
            <a:off x="371061" y="1696278"/>
            <a:ext cx="1386177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2</a:t>
            </a:r>
            <a:r>
              <a:rPr lang="en-US" sz="2800" b="1" dirty="0">
                <a:latin typeface="Century Gothic" panose="020B0502020202020204" pitchFamily="34" charset="0"/>
              </a:rPr>
              <a:t>. Gap Analysis Template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Desired Performance → Actual Performance → Gap → Cause → Solution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3. </a:t>
            </a:r>
            <a:r>
              <a:rPr lang="en-US" sz="2800" b="1" dirty="0">
                <a:latin typeface="Century Gothic" panose="020B0502020202020204" pitchFamily="34" charset="0"/>
              </a:rPr>
              <a:t>Performance vs. Training Matrix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 quick tool to validate if training is the right response.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4. </a:t>
            </a:r>
            <a:r>
              <a:rPr lang="en-US" sz="2800" b="1" dirty="0">
                <a:latin typeface="Century Gothic" panose="020B0502020202020204" pitchFamily="34" charset="0"/>
              </a:rPr>
              <a:t>TNA Stakeholder Interview Script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Includes: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Performance questions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Environment questions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Tools/process questions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Motivation/leadership questions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5. </a:t>
            </a:r>
            <a:r>
              <a:rPr lang="en-US" sz="2800" b="1" dirty="0">
                <a:latin typeface="Century Gothic" panose="020B0502020202020204" pitchFamily="34" charset="0"/>
              </a:rPr>
              <a:t>Recommendation Mapping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| Solution | Level | Expected Impact | Priority |</a:t>
            </a:r>
          </a:p>
        </p:txBody>
      </p:sp>
    </p:spTree>
    <p:extLst>
      <p:ext uri="{BB962C8B-B14F-4D97-AF65-F5344CB8AC3E}">
        <p14:creationId xmlns:p14="http://schemas.microsoft.com/office/powerpoint/2010/main" val="148355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209F8-7F3F-8607-441F-8FDFC4823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4FCECC1-5237-7432-F46F-73AFF06325A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86C1FB-36B5-CBCC-7E6B-1F39AC70CB63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40CCC0-FC6F-4FAF-80E5-FA335C76D25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2FD1A8-79C3-C77D-FC86-429697B9CD82}"/>
              </a:ext>
            </a:extLst>
          </p:cNvPr>
          <p:cNvSpPr txBox="1"/>
          <p:nvPr/>
        </p:nvSpPr>
        <p:spPr>
          <a:xfrm>
            <a:off x="254000" y="581495"/>
            <a:ext cx="14869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Personalized Reflection 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8F93F9-8EB6-8A5B-FF45-EAD7E83DFEEE}"/>
              </a:ext>
            </a:extLst>
          </p:cNvPr>
          <p:cNvSpPr txBox="1"/>
          <p:nvPr/>
        </p:nvSpPr>
        <p:spPr>
          <a:xfrm>
            <a:off x="371060" y="1571036"/>
            <a:ext cx="7196667" cy="6117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assumptions do I typically make before analyzing performance gaps?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comfortable am I challenging stakeholders respectfully?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data collection methods match my natural strengths?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performance issues in my past projects were misdiagnosed?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can I improve my ability to ask diagnostic, high-value questions?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60050C-1C65-E878-EC63-15E1003A5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218" y="2238036"/>
            <a:ext cx="4311495" cy="431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03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B5B8FB-8717-CA34-602D-4DA9D47E973B}"/>
              </a:ext>
            </a:extLst>
          </p:cNvPr>
          <p:cNvSpPr txBox="1"/>
          <p:nvPr/>
        </p:nvSpPr>
        <p:spPr>
          <a:xfrm>
            <a:off x="956733" y="532305"/>
            <a:ext cx="11049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A6BA32-EBE1-DC2D-8AD8-C00773C87B9A}"/>
              </a:ext>
            </a:extLst>
          </p:cNvPr>
          <p:cNvSpPr txBox="1"/>
          <p:nvPr/>
        </p:nvSpPr>
        <p:spPr>
          <a:xfrm>
            <a:off x="876115" y="1579335"/>
            <a:ext cx="13690601" cy="6051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Activity: “Diagnose Before You Prescribe”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are given a performance problem: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Customer service satisfaction dropped from 90% to 72% in three months.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Your task: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Identify potential causes (training vs. non-training).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 five questions you would ask stakeholders.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Identify the level(s) of TNA required.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Recommend the top three data collection methods.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Draft a one-paragraph preliminary TNA statement.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1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F47F79-F00C-DC77-CBA2-909DF42C0548}"/>
              </a:ext>
            </a:extLst>
          </p:cNvPr>
          <p:cNvSpPr txBox="1"/>
          <p:nvPr/>
        </p:nvSpPr>
        <p:spPr>
          <a:xfrm>
            <a:off x="321732" y="1242450"/>
            <a:ext cx="14308667" cy="6783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Complete a full Gap Analysis: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1: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Define Desired Performance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2: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Capture Actual Performance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3: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Identify the Gap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4: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Diagnose the Cause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5: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Recommend a solution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Rubric includes: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Accuracy of diagnosis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Evidence-based logic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Balanced use of qualitative &amp; quantitative data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Clarity &amp; feasibility of recommendations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6B1265-4692-0A8F-C3EC-6839A9034FE9}"/>
              </a:ext>
            </a:extLst>
          </p:cNvPr>
          <p:cNvSpPr txBox="1"/>
          <p:nvPr/>
        </p:nvSpPr>
        <p:spPr>
          <a:xfrm>
            <a:off x="872065" y="481404"/>
            <a:ext cx="102870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/ Mini Practice Task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184B0C-499F-AFFD-AD2A-51D4AB75E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2646" y="2010565"/>
            <a:ext cx="4766022" cy="476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68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DC21C-C590-ACE9-6A82-E72AB8156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79A661D-50E4-8EF6-AC57-C852B24D6D2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B99C4A-0CAE-A904-6EF6-3AED3F47C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63B32C1-1DAC-6A8E-B8CC-0C3EF81683EB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EA59D7-7805-6FEA-5C10-AAB883BAA8D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605E43-AE04-B2BB-7223-1A374F95EB2A}"/>
              </a:ext>
            </a:extLst>
          </p:cNvPr>
          <p:cNvSpPr txBox="1"/>
          <p:nvPr/>
        </p:nvSpPr>
        <p:spPr>
          <a:xfrm>
            <a:off x="6654800" y="1725248"/>
            <a:ext cx="7975600" cy="5653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TNA is the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strategic heart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instructional design.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always diagnose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designing solutions.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 every performance issue requires training.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Accurate TNA ensures high ROI, learner relevance &amp; organizational impact.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Conducting TNA elevates you from trainer → consultant → trusted advisor.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FEB84-72AB-79A3-9164-A1808FAF2A5F}"/>
              </a:ext>
            </a:extLst>
          </p:cNvPr>
          <p:cNvSpPr txBox="1"/>
          <p:nvPr/>
        </p:nvSpPr>
        <p:spPr>
          <a:xfrm>
            <a:off x="922868" y="415749"/>
            <a:ext cx="7332132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C421A9-2ADE-51BD-A223-2C087A667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074" y="2447925"/>
            <a:ext cx="36195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3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9E17E-3581-31CC-D648-F2002062D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C9C478F-0927-14D6-ACB8-08848016F21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9071FF-2825-305A-0FD9-59632B3B1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F73BA5E-36AE-7F3F-C930-7578487D365B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2CE9A0-0753-0BC1-AE50-E5F28DD629E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423064-48C9-B3F9-556A-EB4F7D2CA530}"/>
              </a:ext>
            </a:extLst>
          </p:cNvPr>
          <p:cNvSpPr txBox="1"/>
          <p:nvPr/>
        </p:nvSpPr>
        <p:spPr>
          <a:xfrm>
            <a:off x="371060" y="1933160"/>
            <a:ext cx="7332132" cy="3911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TNA Data Collection Checklist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Gap Analysis Template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Stakeholder Interview Guide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Training vs. Non-Training Problem Matrix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TNA Report Outline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Recommendation Mapping Tool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TNA Planning Worksheet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810376-87B6-AFA0-46A5-79F736D8D6BC}"/>
              </a:ext>
            </a:extLst>
          </p:cNvPr>
          <p:cNvSpPr txBox="1"/>
          <p:nvPr/>
        </p:nvSpPr>
        <p:spPr>
          <a:xfrm>
            <a:off x="973667" y="481404"/>
            <a:ext cx="73321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Resources &amp; Templates 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502508-9935-9232-7CD9-7152B2829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7432" y="1933160"/>
            <a:ext cx="4588567" cy="458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2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C2BF4-63FE-557F-FD23-761123FCB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C895D23-AD0F-5748-319B-99BBE352432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68B05A-C079-DA1E-6C5A-CBC4029AB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5111477-5A38-FDB2-1708-57EA6C3EDFA9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9DB90E-7D8C-7349-DA04-B93ED976F0E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B9D32A-9967-E04F-AB7A-D691955F9758}"/>
              </a:ext>
            </a:extLst>
          </p:cNvPr>
          <p:cNvSpPr txBox="1"/>
          <p:nvPr/>
        </p:nvSpPr>
        <p:spPr>
          <a:xfrm>
            <a:off x="0" y="618914"/>
            <a:ext cx="14875933" cy="1813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4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MODULE 2: FOUNDATIONS OF INSTRUCTIONAL DESIGN</a:t>
            </a:r>
            <a:endParaRPr lang="en-US" sz="4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LESSON 3: Setting SMART Learning Objectives</a:t>
            </a:r>
            <a:endParaRPr lang="en-US" sz="2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05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3874B8-D5DD-D486-9C88-62E4668B1720}"/>
              </a:ext>
            </a:extLst>
          </p:cNvPr>
          <p:cNvSpPr txBox="1"/>
          <p:nvPr/>
        </p:nvSpPr>
        <p:spPr>
          <a:xfrm>
            <a:off x="5514011" y="2059052"/>
            <a:ext cx="9156699" cy="6019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you don’t know where you’re going, any road will take you there.” — Lewis Carroll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 training fails before it even begins—not during delivery, not in the design phase, but right here…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 the moment objectives are defined.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Master Trainer is a master of clarity.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objectives are not statements.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are commitments.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determine the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purpose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direction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success criteria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learning.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951679-B50C-9BA8-4577-10DD9739B2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100" y="2339323"/>
            <a:ext cx="4273511" cy="427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92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744F8-278C-95B4-363B-1C2A0CF97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A2208D6-801C-AAB4-4C9B-3D54E812709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A4D2BC-D0CC-09AD-B6CC-DC29725FC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AC24635-FE4C-E27B-16F6-6DCE549E9026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97D643-7953-E567-66AA-B766475958E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6C9FEC-C82C-D0B9-E0B9-83E55E608B33}"/>
              </a:ext>
            </a:extLst>
          </p:cNvPr>
          <p:cNvSpPr txBox="1"/>
          <p:nvPr/>
        </p:nvSpPr>
        <p:spPr>
          <a:xfrm>
            <a:off x="-16932" y="440801"/>
            <a:ext cx="7332132" cy="823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🎯</a:t>
            </a: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Learning Objectives 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544209-8A85-0ADC-CD44-13C8649AFEB6}"/>
              </a:ext>
            </a:extLst>
          </p:cNvPr>
          <p:cNvSpPr txBox="1"/>
          <p:nvPr/>
        </p:nvSpPr>
        <p:spPr>
          <a:xfrm>
            <a:off x="-16932" y="1264360"/>
            <a:ext cx="10710773" cy="7126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the end of this lesson, participants will be able to: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relationship between business goals, learning needs, and instructional objectives.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learning objectives for clarity, alignment, and measurable outcomes.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SMART learning objectives using Bloom’s Taxonomy and performance-based verbs.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Differentiate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between training goals, learning objectives, and performance outcomes.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SMART models to real L&amp;D scenarios and produce high-quality objectives that guide curriculum development.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9D2FFF-1EE7-62B4-DA19-322B26605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841" y="2456603"/>
            <a:ext cx="3572190" cy="357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34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B84F7-3AB0-6AC1-98CD-DDCFE5F0C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45F8BB3-76B4-F1E2-882C-182F3EC0F9E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349576-5F3C-A3CC-2300-625C68540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879ADEB-84AA-9241-AA75-83D1BE1BC16E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AEC69BE-908B-C96E-4E41-5488A39F4E6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84A4B8-5A76-A8A9-C5F1-681212F0906D}"/>
              </a:ext>
            </a:extLst>
          </p:cNvPr>
          <p:cNvSpPr txBox="1"/>
          <p:nvPr/>
        </p:nvSpPr>
        <p:spPr>
          <a:xfrm>
            <a:off x="185530" y="510596"/>
            <a:ext cx="1425934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This Matters 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C2EA3C-062B-D127-ECB3-C010AFA5A5BC}"/>
              </a:ext>
            </a:extLst>
          </p:cNvPr>
          <p:cNvSpPr txBox="1"/>
          <p:nvPr/>
        </p:nvSpPr>
        <p:spPr>
          <a:xfrm>
            <a:off x="6721061" y="1633848"/>
            <a:ext cx="7366000" cy="5185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SMART learning objectives are the blueprint of instructional design.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Without them: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Training loses focus.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Developers don’t know what to build.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Facilitators don’t know what to emphasize.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Learners don’t know what success looks like.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Evaluation becomes impossible.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6F5A6B-37CA-8306-1740-9CB777F7F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121" y="2202457"/>
            <a:ext cx="4354474" cy="340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3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D9496-9D61-A2F9-F454-A1DE7FC35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48814A4-C5CE-66BE-A481-A21463FC2F8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684B48-47BF-28E6-C00C-6AE67761A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BA9730E-CED6-0942-69AC-0EC9422A432C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36326F-B82D-0648-6DAA-A26B026C3C2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66BE61-BFC2-A6B4-EA13-BAA433963D64}"/>
              </a:ext>
            </a:extLst>
          </p:cNvPr>
          <p:cNvSpPr txBox="1"/>
          <p:nvPr/>
        </p:nvSpPr>
        <p:spPr>
          <a:xfrm>
            <a:off x="185530" y="510596"/>
            <a:ext cx="1425934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This Matters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3ECC0F-0547-0832-CE19-D4E8CFBCA250}"/>
              </a:ext>
            </a:extLst>
          </p:cNvPr>
          <p:cNvSpPr txBox="1"/>
          <p:nvPr/>
        </p:nvSpPr>
        <p:spPr>
          <a:xfrm>
            <a:off x="554876" y="1730154"/>
            <a:ext cx="7366000" cy="6119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Master Trainers use clear objectives to: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ensure alignment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guide content creation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design assessments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prove training ROI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drive behavioral and performance outcomes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SMART objectives are essential to </a:t>
            </a:r>
            <a:r>
              <a:rPr lang="en-US" sz="2800" b="1" dirty="0">
                <a:latin typeface="Century Gothic" panose="020B0502020202020204" pitchFamily="34" charset="0"/>
              </a:rPr>
              <a:t>ADDIE (Analysis → Design)</a:t>
            </a:r>
            <a:r>
              <a:rPr lang="en-US" sz="2800" dirty="0">
                <a:latin typeface="Century Gothic" panose="020B0502020202020204" pitchFamily="34" charset="0"/>
              </a:rPr>
              <a:t> and serve as the foundation of </a:t>
            </a:r>
            <a:r>
              <a:rPr lang="en-US" sz="2800" b="1" dirty="0">
                <a:latin typeface="Century Gothic" panose="020B0502020202020204" pitchFamily="34" charset="0"/>
              </a:rPr>
              <a:t>Kirkpatrick Level 2 &amp; 3 evaluation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0EA8DA-B67E-7E78-170A-3CDD7AFF6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4001" y="2035046"/>
            <a:ext cx="4564535" cy="456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9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30571-F6A8-7652-5862-F855DA5D3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7A3F939-4566-CADC-B390-2788DCD5485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402F1C-B28E-B733-4FEC-2EDEB7AC0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2DCD408-6C3D-BAF3-ABF4-69FADB65A738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DEED0C-A216-C65C-468E-99808808A0E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B15272-AAD6-1A46-5FC2-BF59EB2748F9}"/>
              </a:ext>
            </a:extLst>
          </p:cNvPr>
          <p:cNvSpPr txBox="1"/>
          <p:nvPr/>
        </p:nvSpPr>
        <p:spPr>
          <a:xfrm>
            <a:off x="0" y="488901"/>
            <a:ext cx="13995399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0453C8-2ABD-0674-A294-4ADE7504DC07}"/>
              </a:ext>
            </a:extLst>
          </p:cNvPr>
          <p:cNvSpPr txBox="1"/>
          <p:nvPr/>
        </p:nvSpPr>
        <p:spPr>
          <a:xfrm>
            <a:off x="5960532" y="1374249"/>
            <a:ext cx="9580343" cy="6530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What Are Learning Objectives?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objectives describe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learners will be able to do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after completing a training session.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focus on: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Observable behavior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Demonstrable skills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Meaningful performance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Objectives are NOT: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Topics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Agenda items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Trainer activities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Vague promises like “understand” or “learn”</a:t>
            </a:r>
          </a:p>
          <a:p>
            <a:pPr marR="0"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DE6E27-CA6A-196E-60DF-3ABC80388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03" y="2391611"/>
            <a:ext cx="4373249" cy="387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68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FEE1F-6D33-49BA-3B17-C062F758F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00E21B9-8D9C-0845-4981-1012E6F1CF9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1ED870-02A5-FF7C-93A1-0DA896BBE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59B5899-BE82-0A6E-B57A-70E9F405D6F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DE70C8-ADEB-0811-CD98-DE12F9CCC4E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D23822-C660-9F55-76A9-573D94BB59F7}"/>
              </a:ext>
            </a:extLst>
          </p:cNvPr>
          <p:cNvSpPr txBox="1"/>
          <p:nvPr/>
        </p:nvSpPr>
        <p:spPr>
          <a:xfrm>
            <a:off x="59267" y="444674"/>
            <a:ext cx="14630399" cy="1740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800" b="1" kern="1800" dirty="0">
                <a:solidFill>
                  <a:srgbClr val="FF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4F487B-0375-92A9-F1C6-4C10E2CC6BA6}"/>
              </a:ext>
            </a:extLst>
          </p:cNvPr>
          <p:cNvSpPr txBox="1"/>
          <p:nvPr/>
        </p:nvSpPr>
        <p:spPr>
          <a:xfrm>
            <a:off x="79270" y="1314944"/>
            <a:ext cx="8133397" cy="6101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latin typeface="Century Gothic" panose="020B0502020202020204" pitchFamily="34" charset="0"/>
              </a:rPr>
              <a:t>2. SMART Framework for Learning Objectives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powerful global standard used across L&amp;D, education, coaching, and organizational development.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 — Specific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Clear, focused, unambiguous.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 — Measurable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Observable, demonstrable, and trackable.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— Achievable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Realistic based on level, and learner capability.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B95486-B52A-436A-88FE-B55E19FE60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1934" y="2185215"/>
            <a:ext cx="5733498" cy="373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19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3A8E7-1A23-122D-B068-3A95263D1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63B0CD0-68F1-4865-9614-D78D5E65CCD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21EBB0-8502-C3D6-6D8C-C6ED0A255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317BFA-5B21-7B25-4F46-B6C00A6D08E7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74ACBA-794E-EE90-37A0-11AA87EDA31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A3F503-72B1-D90F-5996-67B468D9C5CE}"/>
              </a:ext>
            </a:extLst>
          </p:cNvPr>
          <p:cNvSpPr txBox="1"/>
          <p:nvPr/>
        </p:nvSpPr>
        <p:spPr>
          <a:xfrm>
            <a:off x="0" y="521483"/>
            <a:ext cx="1508760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800" b="1" kern="1800" dirty="0">
                <a:solidFill>
                  <a:srgbClr val="FF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A78404-FD9E-8E41-AC96-3FFC61337260}"/>
              </a:ext>
            </a:extLst>
          </p:cNvPr>
          <p:cNvSpPr txBox="1"/>
          <p:nvPr/>
        </p:nvSpPr>
        <p:spPr>
          <a:xfrm>
            <a:off x="6752024" y="2126157"/>
            <a:ext cx="7687732" cy="4974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SMART Framework for Learning Objectives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 — Relevant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Connected to business goals and job performance.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 — Time-Bound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Defined timeframe or learning event boundary.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057B60-A899-B748-B701-1BC47DA8B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757" y="1788811"/>
            <a:ext cx="4974759" cy="497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47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AAEBA-9092-2549-B462-B6EA6F015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569A3D7-0F8A-5817-A2A3-715B5AD30E3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714111-ABB5-C39E-2D29-00EB16AE3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6E5D25-D172-1836-2305-29DC97D6C596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87D24F-5B0D-E976-51C3-6F3CE3CFDED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AC45D0-6C5D-D4E2-82A3-16CB422C8981}"/>
              </a:ext>
            </a:extLst>
          </p:cNvPr>
          <p:cNvSpPr txBox="1"/>
          <p:nvPr/>
        </p:nvSpPr>
        <p:spPr>
          <a:xfrm>
            <a:off x="0" y="586233"/>
            <a:ext cx="1508760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800" b="1" kern="1800" dirty="0">
                <a:solidFill>
                  <a:srgbClr val="FF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DC1F55-8FAD-4F1C-B27E-C92CEE0F4DD0}"/>
              </a:ext>
            </a:extLst>
          </p:cNvPr>
          <p:cNvSpPr txBox="1"/>
          <p:nvPr/>
        </p:nvSpPr>
        <p:spPr>
          <a:xfrm>
            <a:off x="410818" y="2226366"/>
            <a:ext cx="734501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3. Integrating Bloom’s Taxonomy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Bloom’s verbs help make learning measurable.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Avoid vague verbs: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know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understand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appreciate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learn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B559B8-8909-4A29-91A6-2793AFDF2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5835" y="2226366"/>
            <a:ext cx="5715000" cy="439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72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E44E7-8E21-3349-55A4-FF0E081BD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A179933-3464-9FB6-36BA-74D2EEBA7F8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5DD4B0-9373-857B-D009-6BDAB1918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A33310D-4076-CB19-DC4B-305E6423251B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181D94-3850-2398-F5DF-EE80B786CAB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6E6B8-5B99-EFC8-277C-111CE940499A}"/>
              </a:ext>
            </a:extLst>
          </p:cNvPr>
          <p:cNvSpPr txBox="1"/>
          <p:nvPr/>
        </p:nvSpPr>
        <p:spPr>
          <a:xfrm>
            <a:off x="0" y="481404"/>
            <a:ext cx="1508760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800" b="1" kern="1800" dirty="0">
                <a:solidFill>
                  <a:srgbClr val="FF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083B25-93B1-81A3-48C8-FE09E2134972}"/>
              </a:ext>
            </a:extLst>
          </p:cNvPr>
          <p:cNvSpPr txBox="1"/>
          <p:nvPr/>
        </p:nvSpPr>
        <p:spPr>
          <a:xfrm>
            <a:off x="137917" y="1407420"/>
            <a:ext cx="9847331" cy="617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Integrating Bloom’s Taxonomy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measurable verbs based on levels: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Remember → define, list, recall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Understand → explain, summarize, classify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 → demonstrate, use, perform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Analyze → compare, differentiate, examine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Evaluate → justify, critique, assess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Create → design, develop, construct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choose verbs that fit the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desired performance level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intended learning outcome</a:t>
            </a:r>
            <a: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0655DC-984A-8137-48D3-D349406FC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5061" y="2053972"/>
            <a:ext cx="4121656" cy="412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37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606F7-474C-81AE-4B76-84B2EEBE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A1DAE75-EE88-55B0-1745-F77B6397CA0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C17951-ABF5-592A-3CD3-9DC4278F5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A016773-EDF5-380A-4FE3-57E3077CA407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E7A454-2C1E-F8A9-B81B-85E288A6733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80A8BB-E287-2F57-38EC-777D3EEFA1C9}"/>
              </a:ext>
            </a:extLst>
          </p:cNvPr>
          <p:cNvSpPr txBox="1"/>
          <p:nvPr/>
        </p:nvSpPr>
        <p:spPr>
          <a:xfrm>
            <a:off x="6906636" y="1995430"/>
            <a:ext cx="7333488" cy="4884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SMART Objective Formula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[Learner] + [Action Verb] + [Skill/Knowledge] + [Condition] + [Criteria]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“By the end of this lesson, learners will be able to </a:t>
            </a:r>
            <a:r>
              <a:rPr lang="en-US" sz="2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SMART learning objective using the SMART framework </a:t>
            </a:r>
            <a:r>
              <a:rPr lang="en-US" sz="2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100% accuracy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using the template provided.”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DD16C3-2573-7246-72E7-BBFB67C95E0D}"/>
              </a:ext>
            </a:extLst>
          </p:cNvPr>
          <p:cNvSpPr txBox="1"/>
          <p:nvPr/>
        </p:nvSpPr>
        <p:spPr>
          <a:xfrm>
            <a:off x="0" y="532324"/>
            <a:ext cx="1463040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800" b="1" kern="1800" dirty="0">
                <a:solidFill>
                  <a:srgbClr val="FF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163E7A-12C6-461B-972F-A71C22E85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191" y="2106381"/>
            <a:ext cx="4943062" cy="494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02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2EB704-D49D-4D10-19E0-A65F6723E3B0}"/>
              </a:ext>
            </a:extLst>
          </p:cNvPr>
          <p:cNvSpPr txBox="1"/>
          <p:nvPr/>
        </p:nvSpPr>
        <p:spPr>
          <a:xfrm>
            <a:off x="163831" y="1544193"/>
            <a:ext cx="9308592" cy="6685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Scenario: New Customer Service Training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Business goal: Increase customer satisfaction from 75% to 88%.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bad learning objective: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“Learners will understand customer service principles.”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SMART learning objective: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“By the end of the session, agents will be able to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5-Step Customer Recovery Method to resolve customer issues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at least 90% accuracy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role-play simulations.”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AEC3B0-9B4D-D1B5-C29F-9B6553C3F5EC}"/>
              </a:ext>
            </a:extLst>
          </p:cNvPr>
          <p:cNvSpPr txBox="1"/>
          <p:nvPr/>
        </p:nvSpPr>
        <p:spPr>
          <a:xfrm>
            <a:off x="0" y="627238"/>
            <a:ext cx="143195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Real-World Scenario / Case Example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CE5134-71C8-7CE2-015B-C3C748F547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4778" y="2174267"/>
            <a:ext cx="3881065" cy="388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8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8265C-FE76-8007-D331-A4568191D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115B07A-7B55-752D-3657-B6A1F8CC7B6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706C7A-DCE5-D65B-87FB-FB5CDB90A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D423754-F017-B414-CB0A-B17EBF7B115A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928BA9-51DD-2D6B-4350-F5007DDD4B5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96AC68-D78E-41C1-4D69-E235645FA4CC}"/>
              </a:ext>
            </a:extLst>
          </p:cNvPr>
          <p:cNvSpPr txBox="1"/>
          <p:nvPr/>
        </p:nvSpPr>
        <p:spPr>
          <a:xfrm>
            <a:off x="501867" y="2226610"/>
            <a:ext cx="7333488" cy="3812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leads to: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Clear content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Targeted practice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Effective evaluation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 performance change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DF1762-FEC1-2C09-4D9C-10F7C0D776D0}"/>
              </a:ext>
            </a:extLst>
          </p:cNvPr>
          <p:cNvSpPr txBox="1"/>
          <p:nvPr/>
        </p:nvSpPr>
        <p:spPr>
          <a:xfrm>
            <a:off x="0" y="518180"/>
            <a:ext cx="114025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Real-World Scenario / Case Example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F62F6B-B764-F660-25E9-B10F9CDB3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8139" y="2359001"/>
            <a:ext cx="4667134" cy="295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99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5F345-79FB-C19D-8894-5788BCDAC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3766E9-40A9-08F5-3ED3-0AD65DE9849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ED2DAC-A694-4CA7-F1A7-57598B42C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33B11A2-4619-3082-2584-A985706578F7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76B221-466F-F834-42CC-32F20E9BAA4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53ACD5-4501-10C2-3C93-778642C410DB}"/>
              </a:ext>
            </a:extLst>
          </p:cNvPr>
          <p:cNvSpPr txBox="1"/>
          <p:nvPr/>
        </p:nvSpPr>
        <p:spPr>
          <a:xfrm>
            <a:off x="942362" y="438704"/>
            <a:ext cx="13158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77C382-11F1-F30E-D235-C96013FDD6D6}"/>
              </a:ext>
            </a:extLst>
          </p:cNvPr>
          <p:cNvSpPr txBox="1"/>
          <p:nvPr/>
        </p:nvSpPr>
        <p:spPr>
          <a:xfrm>
            <a:off x="7327392" y="1601270"/>
            <a:ext cx="7333488" cy="5499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SMART Objective Builder Template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Fill in: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Action verb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Specific behavior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Performance criteria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Alignment with business goal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Bloom’s Verb Selector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categorized verb list aligned with cognitive complexity.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9A03CA-0571-A4D6-EFD8-D1A19B58D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4401" y="2055455"/>
            <a:ext cx="4289563" cy="428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91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73F4C-CED0-2792-3292-B82A76227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A0B0489-9B15-003F-86CD-C7418E6118A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8193E9-1937-5533-29E7-B056E8A1C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ACCEFF-5986-4CBD-6ED4-EA5B38B12A19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282BAE-9B79-6230-86A8-771E4E4702B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4CE005-39A6-96E9-E695-DCD848C05D35}"/>
              </a:ext>
            </a:extLst>
          </p:cNvPr>
          <p:cNvSpPr txBox="1"/>
          <p:nvPr/>
        </p:nvSpPr>
        <p:spPr>
          <a:xfrm>
            <a:off x="371060" y="1289098"/>
            <a:ext cx="7333488" cy="5858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Objective Alignment Matrix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| Business Goal | Performance Requirement | Learning Objective | Assessment Method |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The “3 Golden Tests” for Objectives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Ask: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 you observe it?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 you measure it?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 you evaluate competence from it?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no → rewrite.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35BFA1-1D31-84F2-8E5A-370331F90A1C}"/>
              </a:ext>
            </a:extLst>
          </p:cNvPr>
          <p:cNvSpPr txBox="1"/>
          <p:nvPr/>
        </p:nvSpPr>
        <p:spPr>
          <a:xfrm>
            <a:off x="742121" y="412817"/>
            <a:ext cx="113842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AB68D7-700B-ECB3-7E19-1A2AC4433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6418" y="2031115"/>
            <a:ext cx="4568468" cy="456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82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1387E-6E91-8536-3EC6-C9FBE6D8F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3B11B7F-8163-4B7C-E297-4B778EA8611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E9DE41-D285-5D88-3FE1-7540EC2BA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CF3321A-F3BE-AF90-C58B-308B92E6F1C1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64EADD-08FF-82D7-B228-99899BEA5E9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A9DD09-2B13-246B-4FD2-021551E6C254}"/>
              </a:ext>
            </a:extLst>
          </p:cNvPr>
          <p:cNvSpPr txBox="1"/>
          <p:nvPr/>
        </p:nvSpPr>
        <p:spPr>
          <a:xfrm>
            <a:off x="6976872" y="1462484"/>
            <a:ext cx="7333488" cy="6011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creating objectives, do I naturally focus more on content or outcomes?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Bloom’s levels do I tend to use most—and why?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I challenge myself to write objectives that push learners toward application or analysis?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SMART objectives help me justify training?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part of SMART is hardest for me: measurable, relevant, or time-bound?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A7B211-B22B-1FC5-016F-D082D53501AD}"/>
              </a:ext>
            </a:extLst>
          </p:cNvPr>
          <p:cNvSpPr txBox="1"/>
          <p:nvPr/>
        </p:nvSpPr>
        <p:spPr>
          <a:xfrm>
            <a:off x="1051891" y="405893"/>
            <a:ext cx="117134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DEE5EA-3F9D-4824-9003-60B1F6A0A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891" y="2286692"/>
            <a:ext cx="4832074" cy="372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31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D160C-5D12-5F8F-3BF7-32F560F15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6D60E31-2F07-822F-5ADE-B23651BD243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E091A7-3824-64C1-50E5-61E2BAA26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0EDD545-A854-DFE4-791B-92A56B274FC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9220AF-C048-92FB-4A89-9EE899DBA7E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30F29D-D348-A57A-9312-C51F7588076E}"/>
              </a:ext>
            </a:extLst>
          </p:cNvPr>
          <p:cNvSpPr txBox="1"/>
          <p:nvPr/>
        </p:nvSpPr>
        <p:spPr>
          <a:xfrm>
            <a:off x="370242" y="1441331"/>
            <a:ext cx="8499438" cy="586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Activity: Rewriting Weak Objectives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Rewrite these into SMART objectives: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“Learners will understand workplace safety.”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“Participants will know how to manage conflict.”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“Trainers will learn how to create engaging presentations.”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the SMART Builder Template to create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new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objective related to your workplace.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10499C-AB0F-B621-717E-A4E90A99CF38}"/>
              </a:ext>
            </a:extLst>
          </p:cNvPr>
          <p:cNvSpPr txBox="1"/>
          <p:nvPr/>
        </p:nvSpPr>
        <p:spPr>
          <a:xfrm>
            <a:off x="1059886" y="558228"/>
            <a:ext cx="12436658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968E56-1E9E-FADA-CECD-8BDC4E2F7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9153" y="1976800"/>
            <a:ext cx="4437391" cy="443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66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E1DFF-DB87-64A4-5385-C4E4051EB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BD33467-A247-4714-E204-680BD0A9227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595ECC-E306-41AF-32AD-EC051B3CA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BDEC524-17B8-DA19-3B12-34434D8222E6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4D9B26-A278-75ED-8E81-13B330521EC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398E2A9-F392-8FDB-E9E9-B01940413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147" y="537184"/>
            <a:ext cx="833433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Assessment &amp; Practice Task</a:t>
            </a: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A1B511-DF4A-777A-F47B-80BBDBA38C3E}"/>
              </a:ext>
            </a:extLst>
          </p:cNvPr>
          <p:cNvSpPr txBox="1"/>
          <p:nvPr/>
        </p:nvSpPr>
        <p:spPr>
          <a:xfrm>
            <a:off x="6877881" y="2487289"/>
            <a:ext cx="6414052" cy="2567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Mini-Assessment: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three SMART objectives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a training program of your choice.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Your objectives will be evaluated using the rubric: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866A3-5F90-B4D6-6409-200FEFFC4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635" y="2204246"/>
            <a:ext cx="3500487" cy="350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29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33F65-F4E8-9E90-11AE-5E3B7724C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7D12B76-32BB-F78E-C343-FC6A9E0BA05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B17D6-990D-E686-63D8-7849BFEF6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3BD38C1-705B-42C0-CDE4-9B84093A287D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4A6858-92F8-0E92-741E-E8EFAD9383B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DC3E2AA-658B-55A7-AD21-DE9345EDAE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741798"/>
              </p:ext>
            </p:extLst>
          </p:nvPr>
        </p:nvGraphicFramePr>
        <p:xfrm>
          <a:off x="371060" y="1715727"/>
          <a:ext cx="13124033" cy="51905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2663">
                  <a:extLst>
                    <a:ext uri="{9D8B030D-6E8A-4147-A177-3AD203B41FA5}">
                      <a16:colId xmlns:a16="http://schemas.microsoft.com/office/drawing/2014/main" val="2555450408"/>
                    </a:ext>
                  </a:extLst>
                </a:gridCol>
                <a:gridCol w="3583790">
                  <a:extLst>
                    <a:ext uri="{9D8B030D-6E8A-4147-A177-3AD203B41FA5}">
                      <a16:colId xmlns:a16="http://schemas.microsoft.com/office/drawing/2014/main" val="3931873699"/>
                    </a:ext>
                  </a:extLst>
                </a:gridCol>
                <a:gridCol w="3447076">
                  <a:extLst>
                    <a:ext uri="{9D8B030D-6E8A-4147-A177-3AD203B41FA5}">
                      <a16:colId xmlns:a16="http://schemas.microsoft.com/office/drawing/2014/main" val="1509403386"/>
                    </a:ext>
                  </a:extLst>
                </a:gridCol>
                <a:gridCol w="3720504">
                  <a:extLst>
                    <a:ext uri="{9D8B030D-6E8A-4147-A177-3AD203B41FA5}">
                      <a16:colId xmlns:a16="http://schemas.microsoft.com/office/drawing/2014/main" val="2675040656"/>
                    </a:ext>
                  </a:extLst>
                </a:gridCol>
              </a:tblGrid>
              <a:tr h="7058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Criteria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Excellent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Good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Needs Improvement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32061927"/>
                  </a:ext>
                </a:extLst>
              </a:tr>
              <a:tr h="7069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Specific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Crystal clear; no ambiguity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Mostly clear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Vague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05111785"/>
                  </a:ext>
                </a:extLst>
              </a:tr>
              <a:tr h="7069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Measurable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Fully measurable with criteria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Some measurement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No measurement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4120251"/>
                  </a:ext>
                </a:extLst>
              </a:tr>
              <a:tr h="7069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Achievable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Realistic, scoped well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Reasonable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Unattainable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86237018"/>
                  </a:ext>
                </a:extLst>
              </a:tr>
              <a:tr h="7069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Relevant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Strong alignment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Moderate alignment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Weak alignment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73801911"/>
                  </a:ext>
                </a:extLst>
              </a:tr>
              <a:tr h="7069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Time-Bound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Clear timeframe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Some time reference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Missing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7744232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7B4B940-D16D-67DE-0F4E-FD2E1C5E118B}"/>
              </a:ext>
            </a:extLst>
          </p:cNvPr>
          <p:cNvSpPr txBox="1"/>
          <p:nvPr/>
        </p:nvSpPr>
        <p:spPr>
          <a:xfrm>
            <a:off x="1088136" y="690120"/>
            <a:ext cx="97566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Assessment &amp; Practice Task</a:t>
            </a: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36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44C79-CD95-1CFE-5F03-8B0311839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8D8810-DE19-E851-2331-EDBA59A03ED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252F74-E87C-B1B6-CD12-67528AB4C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7BB5EA6-EB78-1470-7F5D-11C8B3F9794E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FFE9E6-A522-C074-72DD-694F03E63EF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BA8AB8-A131-507B-55A1-E672BADC7670}"/>
              </a:ext>
            </a:extLst>
          </p:cNvPr>
          <p:cNvSpPr txBox="1"/>
          <p:nvPr/>
        </p:nvSpPr>
        <p:spPr>
          <a:xfrm>
            <a:off x="171814" y="544286"/>
            <a:ext cx="7333488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4C8BD0-D9E7-C3C5-63AD-B983FC31A293}"/>
              </a:ext>
            </a:extLst>
          </p:cNvPr>
          <p:cNvSpPr txBox="1"/>
          <p:nvPr/>
        </p:nvSpPr>
        <p:spPr>
          <a:xfrm>
            <a:off x="171814" y="1448745"/>
            <a:ext cx="7726482" cy="5285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SMART objectives define the direction of learning.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Clarity determines instructional success.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Objectives must be measurable, aligned, and performance-based.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Bloom’s Taxonomy strengthens verb selection.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use objectives to connect training to business impact.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DCB5E3-97DD-99D6-0214-7EAE4256F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7425" y="1656538"/>
            <a:ext cx="4314369" cy="426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8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56A22-2883-E288-5D55-9C770AEDB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6643C3F-D5CA-E9E7-8EDA-5ACF2E33F28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CA9B35-3132-3599-6BE4-5A6CC206A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3AA68DA-90E4-CAC9-C97A-5C4675E9DD06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D70C00-B576-82AE-9C33-7180C36E289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9B566C-4283-83D8-76C6-1189860DCD6A}"/>
              </a:ext>
            </a:extLst>
          </p:cNvPr>
          <p:cNvSpPr txBox="1"/>
          <p:nvPr/>
        </p:nvSpPr>
        <p:spPr>
          <a:xfrm>
            <a:off x="8038746" y="2411645"/>
            <a:ext cx="4895376" cy="3694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SMART Objective Builder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Bloom’s Verb Bank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 Alignment Matrix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SMART Quality Rubric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 Writing Worksheet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6EF795-B832-F2E2-994C-30842F0707F2}"/>
              </a:ext>
            </a:extLst>
          </p:cNvPr>
          <p:cNvSpPr txBox="1"/>
          <p:nvPr/>
        </p:nvSpPr>
        <p:spPr>
          <a:xfrm>
            <a:off x="968446" y="498176"/>
            <a:ext cx="7333488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Resources &amp; Templates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F156C9-E7CF-969E-9272-74957527A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623" y="1777528"/>
            <a:ext cx="4674543" cy="467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06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6692E-8F32-9101-216D-DE8975357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67311D9-D114-E0BA-1DD9-3B4005FD1C9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162391-D8DB-4EB5-DDE5-D7E4E068A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331B2BF-E50C-A737-9D7E-9624366553EF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764657-5266-9734-E531-DC254920A19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D3D50B-6461-48FC-A9EF-0E73CA8E2C16}"/>
              </a:ext>
            </a:extLst>
          </p:cNvPr>
          <p:cNvSpPr txBox="1"/>
          <p:nvPr/>
        </p:nvSpPr>
        <p:spPr>
          <a:xfrm>
            <a:off x="0" y="559593"/>
            <a:ext cx="14301216" cy="1611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MODULE 2: FOUNDATIONS OF INSTRUCTIONAL DESIGN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7456A2-1630-449F-90DC-FDCD5D7905DF}"/>
              </a:ext>
            </a:extLst>
          </p:cNvPr>
          <p:cNvSpPr txBox="1"/>
          <p:nvPr/>
        </p:nvSpPr>
        <p:spPr>
          <a:xfrm>
            <a:off x="0" y="2191201"/>
            <a:ext cx="101575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4472C4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LESSON 4: Structuring Effective Lesson Plans</a:t>
            </a:r>
            <a:endParaRPr lang="en-US" sz="2800" dirty="0">
              <a:solidFill>
                <a:srgbClr val="4472C4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8F8328-8459-7F2C-F550-16CF76C7797F}"/>
              </a:ext>
            </a:extLst>
          </p:cNvPr>
          <p:cNvSpPr txBox="1"/>
          <p:nvPr/>
        </p:nvSpPr>
        <p:spPr>
          <a:xfrm>
            <a:off x="106018" y="3252134"/>
            <a:ext cx="7443216" cy="3414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Thought-provoking question: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“Why do some trainers seem naturally fluid, confident, and impactful—while others struggle even when they know the content?”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714084-9235-BEAB-156A-9EE8CB91F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8357" y="2294336"/>
            <a:ext cx="5224871" cy="392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24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19278-33A3-45FD-390E-97CFA93F4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D2199FD-FB30-593C-D684-867DF0552B3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76739A-74FF-4498-103D-032AB72B8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63BA500-4BF2-E19F-D701-BBDA5DCE9C79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CA7503-463B-4221-0329-200510BE5D2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9A0E7-1DBF-DE44-87EF-D61573B4B15C}"/>
              </a:ext>
            </a:extLst>
          </p:cNvPr>
          <p:cNvSpPr txBox="1"/>
          <p:nvPr/>
        </p:nvSpPr>
        <p:spPr>
          <a:xfrm>
            <a:off x="0" y="559593"/>
            <a:ext cx="14301216" cy="1611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MODULE 2: FOUNDATIONS OF INSTRUCTIONAL DESIGN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5E41BB-5746-D507-23DC-4765909F1D0F}"/>
              </a:ext>
            </a:extLst>
          </p:cNvPr>
          <p:cNvSpPr txBox="1"/>
          <p:nvPr/>
        </p:nvSpPr>
        <p:spPr>
          <a:xfrm>
            <a:off x="5821820" y="2016906"/>
            <a:ext cx="9034272" cy="5238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It’s not talent.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It’s structure.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Behind every powerful learning experience is a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strategic lesson plan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engineered for clarity, flow, and learner engagement.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don’t “wing it.”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design lessons that create transformation.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4E431D-635B-18AD-4C77-E7EB6860A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160" y="2762694"/>
            <a:ext cx="3619500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7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F268A-BEE8-02C2-78F1-388B6FA17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FAC481A-D186-03CA-24AD-DD153989ECD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3B9C73-0547-CAE5-6EBF-9F5474FA2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0379D98-659E-6335-3471-357B83AA5E3F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C0AC06-7D6F-092F-E303-60A1644AA93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EC45C2-9EB6-3C3C-9578-C28A09AEF653}"/>
              </a:ext>
            </a:extLst>
          </p:cNvPr>
          <p:cNvSpPr txBox="1"/>
          <p:nvPr/>
        </p:nvSpPr>
        <p:spPr>
          <a:xfrm>
            <a:off x="0" y="1717467"/>
            <a:ext cx="14438376" cy="586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the end of this lesson, participants will be able to: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lesson plans for structure, alignment, and instructional effectiveness.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comprehensive lesson plans that incorporate adult learning principles and experiential learning.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ADDIE, SAM, and Kolb’s Learning Cycle to create engaging, outcome-driven lessons.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Synthesize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multiple instructional elements (objectives, content, activities, assessments) into a cohesive learning sequence.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lesson plan blueprint that ensures consistent quality across training delivery.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871475-F0FD-D2EE-7373-74F74509858B}"/>
              </a:ext>
            </a:extLst>
          </p:cNvPr>
          <p:cNvSpPr txBox="1"/>
          <p:nvPr/>
        </p:nvSpPr>
        <p:spPr>
          <a:xfrm>
            <a:off x="3099293" y="580753"/>
            <a:ext cx="73334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Objectives 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07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742F1-4CEB-75C7-D44A-EF0D9F0A2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B9F8BF6-9C85-8131-2E05-9490BCF34BE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DA6AE1-DA7C-670D-292D-02894DBA6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6E30629-564E-1580-3B7F-D70AE46DC7C6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978046-7FC7-B96E-C748-7BBB34E21F7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95F032-BCDD-873E-D6DE-D5C470C34399}"/>
              </a:ext>
            </a:extLst>
          </p:cNvPr>
          <p:cNvSpPr txBox="1"/>
          <p:nvPr/>
        </p:nvSpPr>
        <p:spPr>
          <a:xfrm>
            <a:off x="371060" y="1240201"/>
            <a:ext cx="13679424" cy="5948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Lesson plans ensure: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endParaRPr lang="en-US" sz="280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Trainer confidence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Better pacing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Higher engagement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Effective evaluation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Repeatable excellence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well-structured lesson plan is the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backbone of scalable training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global organizations, lesson plans are quality-control tools that protect brand reputation and learning impact.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E41132-19B1-086E-15F3-A23C7C4F66B1}"/>
              </a:ext>
            </a:extLst>
          </p:cNvPr>
          <p:cNvSpPr txBox="1"/>
          <p:nvPr/>
        </p:nvSpPr>
        <p:spPr>
          <a:xfrm>
            <a:off x="371060" y="500728"/>
            <a:ext cx="10433173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This Matters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12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536ED-9B1E-952A-9D8C-BECB3EC6E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AECCD37-F7D1-4148-0ECF-9BA4C8D08A8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F3A64F-7EF0-94EC-0D52-DC5718C4C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899E12D-F3D6-4256-57C6-19DBFFF9FA7C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8A39DC-24CF-D9DF-B8AE-453BA66A4FC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8A4886-3DD2-E024-E52C-D4EA126EB7E5}"/>
              </a:ext>
            </a:extLst>
          </p:cNvPr>
          <p:cNvSpPr txBox="1"/>
          <p:nvPr/>
        </p:nvSpPr>
        <p:spPr>
          <a:xfrm>
            <a:off x="6977776" y="2193751"/>
            <a:ext cx="7333488" cy="3245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use lesson plans to: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 with business goals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Manage diverse groups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Facilitate with confidence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Deliver consistent, measurable learning outcomes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37FD1D-7A4A-4B9A-011B-9E74AAFFA192}"/>
              </a:ext>
            </a:extLst>
          </p:cNvPr>
          <p:cNvSpPr txBox="1"/>
          <p:nvPr/>
        </p:nvSpPr>
        <p:spPr>
          <a:xfrm>
            <a:off x="827532" y="481404"/>
            <a:ext cx="12975336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This Matters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EA8BDC-55FA-E750-D62C-AA4ED3C745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725" y="2549728"/>
            <a:ext cx="3826764" cy="288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86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0645A-0A7D-C7EB-307A-AD8255569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B5825D5-D05C-7E97-A3F6-8AC5736540D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CF0253-ECD1-A354-7EA8-F9B52D3D2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4C00629-DCAB-ABAD-71B1-612DE7423290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124DA9-DA11-D74F-3A0B-83720B2F9F0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2531D1-616E-65DC-F9FC-04B626E36719}"/>
              </a:ext>
            </a:extLst>
          </p:cNvPr>
          <p:cNvSpPr txBox="1"/>
          <p:nvPr/>
        </p:nvSpPr>
        <p:spPr>
          <a:xfrm>
            <a:off x="371060" y="632143"/>
            <a:ext cx="1421892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B749F0-E7EE-68AB-7235-08AE18FADF3A}"/>
              </a:ext>
            </a:extLst>
          </p:cNvPr>
          <p:cNvSpPr txBox="1"/>
          <p:nvPr/>
        </p:nvSpPr>
        <p:spPr>
          <a:xfrm>
            <a:off x="554876" y="1793902"/>
            <a:ext cx="7333488" cy="5507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What Is a Lesson Plan?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lesson plan is a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roadmap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that outlines: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will be taught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it will be taught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it matters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learning will be measured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ensures learners move from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known → unknown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simple → complex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theory → practice → mastery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AC81EA-281E-4B52-A254-FDE0793CD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9274" y="2515609"/>
            <a:ext cx="4793810" cy="319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0D2E2-F3C8-58EA-B11B-25237EC08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F93AFA8-AF3D-B0E8-A49F-6282383CC38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345617-587F-9C60-F644-255455155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75CBE52-2C8A-3911-0CA3-AF8DDAB13387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1CA599-C6D1-7459-8D20-EA41FDFE564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C79879-D90D-BD8D-F5BA-967665F160EF}"/>
              </a:ext>
            </a:extLst>
          </p:cNvPr>
          <p:cNvSpPr txBox="1"/>
          <p:nvPr/>
        </p:nvSpPr>
        <p:spPr>
          <a:xfrm>
            <a:off x="371060" y="632143"/>
            <a:ext cx="1421892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462337-0D1B-5774-C288-5FA3EF0C83DC}"/>
              </a:ext>
            </a:extLst>
          </p:cNvPr>
          <p:cNvSpPr txBox="1"/>
          <p:nvPr/>
        </p:nvSpPr>
        <p:spPr>
          <a:xfrm>
            <a:off x="6460964" y="1541187"/>
            <a:ext cx="9811512" cy="5590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The Anatomy of an Effective Lesson Plan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world-class lesson plan includes: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Learning Objectives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(Performance-based, SMART, Bloom’s aligned)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Opening / Hook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Captures attention and establishes relevance.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Core Content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 concepts, frameworks, and explanations.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Examples / Scenarios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Bridges theory with real-world practice.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973264-7251-4FC5-AFF4-AAB83F207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76" y="1855304"/>
            <a:ext cx="4518992" cy="451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31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A5E18-641C-444A-6C9A-CC06D8942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F79A480-7A47-DCE5-D330-EF5ADEB16E8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E685DE-40F5-3E8E-BAF9-E6B24597B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ED943E-1316-7FFB-79F0-ED459FAD363C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7E0C09-8468-8D0F-8EA3-728040FE425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ECCD3C-A9B6-5AAF-9BBB-7F4F820766F5}"/>
              </a:ext>
            </a:extLst>
          </p:cNvPr>
          <p:cNvSpPr txBox="1"/>
          <p:nvPr/>
        </p:nvSpPr>
        <p:spPr>
          <a:xfrm>
            <a:off x="371060" y="632143"/>
            <a:ext cx="1421892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944640-395C-A1F6-95D9-CBAFC26F9395}"/>
              </a:ext>
            </a:extLst>
          </p:cNvPr>
          <p:cNvSpPr txBox="1"/>
          <p:nvPr/>
        </p:nvSpPr>
        <p:spPr>
          <a:xfrm>
            <a:off x="371060" y="1453330"/>
            <a:ext cx="8297452" cy="5918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e. Learning Activities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Individual, group, or experiential exercises aligned with Kolb’s cycle.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f. Reflection Questions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Strengthen internalization.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g. Assessment / Knowledge Check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Low-stakes or formal assessment.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h. Application Task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Immediate real-world transfer.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009F38-43AB-47A9-AEC5-98DC38014B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0370" y="1958069"/>
            <a:ext cx="4468755" cy="447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1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4264E-C2A8-9617-9AAB-5A6BDF290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E667A2D-4FCD-AF58-17CF-5047541AD4E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D3EF47-2C16-8DCD-21D1-479A68381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B68C19-56DC-D60D-D8AB-CC9144BA35B9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006CD8-6F8E-5153-9A2A-448AFC252D1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89CBF-2D69-F51E-CAB4-8064CDCFF86B}"/>
              </a:ext>
            </a:extLst>
          </p:cNvPr>
          <p:cNvSpPr txBox="1"/>
          <p:nvPr/>
        </p:nvSpPr>
        <p:spPr>
          <a:xfrm>
            <a:off x="371060" y="632143"/>
            <a:ext cx="1421892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79698A-9E55-0B73-77F7-F9549DB7E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526" y="2274123"/>
            <a:ext cx="3619500" cy="2933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02B129-8A6F-406E-9C3A-5BF70CFF988C}"/>
              </a:ext>
            </a:extLst>
          </p:cNvPr>
          <p:cNvSpPr txBox="1"/>
          <p:nvPr/>
        </p:nvSpPr>
        <p:spPr>
          <a:xfrm>
            <a:off x="6917635" y="2510780"/>
            <a:ext cx="681161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I. Materials &amp; Resources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Tools needed for delivery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j. Timing Breakdown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Ensures pacing and flow.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k. Facilitation Notes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Tips, questions to ask, checkpoints</a:t>
            </a:r>
          </a:p>
        </p:txBody>
      </p:sp>
    </p:spTree>
    <p:extLst>
      <p:ext uri="{BB962C8B-B14F-4D97-AF65-F5344CB8AC3E}">
        <p14:creationId xmlns:p14="http://schemas.microsoft.com/office/powerpoint/2010/main" val="76214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F3691-954D-53D1-4B7A-69D826D5F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00E1CA4-1386-EFBF-60E3-6B75F4D56CB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917791-1E51-0DEF-26BE-7A0F27CB6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05599C9-1C03-72EE-98A4-BB5C6460DC31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BA91CB-AAE3-E1DD-CEBF-A8EA5FB95BC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AC93A3-952B-D5CE-21FB-EDF02926D2AE}"/>
              </a:ext>
            </a:extLst>
          </p:cNvPr>
          <p:cNvSpPr txBox="1"/>
          <p:nvPr/>
        </p:nvSpPr>
        <p:spPr>
          <a:xfrm>
            <a:off x="371060" y="632143"/>
            <a:ext cx="1421892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163D5C-FC40-99CF-2ECD-42082BA62781}"/>
              </a:ext>
            </a:extLst>
          </p:cNvPr>
          <p:cNvSpPr txBox="1"/>
          <p:nvPr/>
        </p:nvSpPr>
        <p:spPr>
          <a:xfrm>
            <a:off x="371060" y="1453330"/>
            <a:ext cx="9720072" cy="5026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The 4 Models Behind Effective Lesson Plan Structure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ADDIE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(Analyze) → who are the learners?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 (Design) → what should be taught?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 (Develop) → how should we teach it?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(Implement) → deliver the lesson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(Evaluate) → test effectiveness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SAM (Successive Approximation Model)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Iterative design → pilot → refine.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D28039-3C06-46C3-83DF-1E7469F0BF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8653" y="2147938"/>
            <a:ext cx="5012634" cy="462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8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2E273-9214-2566-2989-7972527EF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D0E4D53-5313-A2CA-D92C-26152130ED8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ECF23D-28DE-A381-DE45-80B0602CF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167A6A4-CCF2-650D-CAE4-5797D487C301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C1D759-AC35-14F1-E8AC-26269F9B397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160068-0EBA-F155-BE00-6098E5510A43}"/>
              </a:ext>
            </a:extLst>
          </p:cNvPr>
          <p:cNvSpPr txBox="1"/>
          <p:nvPr/>
        </p:nvSpPr>
        <p:spPr>
          <a:xfrm>
            <a:off x="205740" y="513373"/>
            <a:ext cx="1421892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C97A64-60B6-F660-3ECF-B607D2E509EF}"/>
              </a:ext>
            </a:extLst>
          </p:cNvPr>
          <p:cNvSpPr txBox="1"/>
          <p:nvPr/>
        </p:nvSpPr>
        <p:spPr>
          <a:xfrm>
            <a:off x="7815742" y="2181322"/>
            <a:ext cx="6451820" cy="4483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Kolb’s Experiential Model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Concrete Experience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Reflective Observation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Abstract Conceptualization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Active Experimentation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Lesson plans should incorporate all four</a:t>
            </a:r>
            <a:r>
              <a:rPr lang="en-US" sz="2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A1EEFC-6925-44F4-A848-7DE1C07A9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0430" y="1847933"/>
            <a:ext cx="4779065" cy="47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85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058CA-02B4-C9FD-AF87-16F01EF1C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C8D3811-0EC0-5A24-EE51-BFD2FAD1BFF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D7A3D7-DA40-A34A-2D70-F2EE7E2BC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40B5D5A-7A79-0F27-0600-39C3235AE9D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A58D81-ED85-38A2-B66D-39E36FD5060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2DB40F-769E-57AF-409B-FA3DF93CD6FF}"/>
              </a:ext>
            </a:extLst>
          </p:cNvPr>
          <p:cNvSpPr txBox="1"/>
          <p:nvPr/>
        </p:nvSpPr>
        <p:spPr>
          <a:xfrm>
            <a:off x="371060" y="632143"/>
            <a:ext cx="1421892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0D6CCB-D619-B48C-05A1-529DD2768612}"/>
              </a:ext>
            </a:extLst>
          </p:cNvPr>
          <p:cNvSpPr txBox="1"/>
          <p:nvPr/>
        </p:nvSpPr>
        <p:spPr>
          <a:xfrm>
            <a:off x="742121" y="2257542"/>
            <a:ext cx="7333488" cy="437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Kirkpatrick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Lesson plans should support: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1: Reaction/ Engagement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2: Learning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3: Behavior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4: Results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Kirkpatrick Model Learning Evaluation Vector — Stock Vector">
            <a:extLst>
              <a:ext uri="{FF2B5EF4-FFF2-40B4-BE49-F238E27FC236}">
                <a16:creationId xmlns:a16="http://schemas.microsoft.com/office/drawing/2014/main" id="{01D7205A-FBFE-4A19-86E1-ED5B61A6671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62800" y="396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A534F1-B1AA-4CA3-84B5-5C3D06CB0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1130" y="2058759"/>
            <a:ext cx="5986670" cy="477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58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8E486-3A2C-0C14-BE7C-F9D6AE2A9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DFF1A82-024A-4F72-758E-8353A643D1B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9BA6EA-F146-892E-E31B-5DACF4AEF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380E875-335C-7672-3058-45483AEF1EAB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8C4CDC-B26F-61B3-38D1-E7FC08558E4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C92917-B4DD-DDFA-E6CC-B327A0792283}"/>
              </a:ext>
            </a:extLst>
          </p:cNvPr>
          <p:cNvSpPr txBox="1"/>
          <p:nvPr/>
        </p:nvSpPr>
        <p:spPr>
          <a:xfrm>
            <a:off x="7131790" y="2210399"/>
            <a:ext cx="7333488" cy="380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Scenario: Designing a Lesson on Conflict Management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poor lesson plan: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Tells stories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Shares tips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Shows slides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Hopes for learning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54DB5F-D320-443D-21C3-942BEB221F52}"/>
              </a:ext>
            </a:extLst>
          </p:cNvPr>
          <p:cNvSpPr txBox="1"/>
          <p:nvPr/>
        </p:nvSpPr>
        <p:spPr>
          <a:xfrm>
            <a:off x="554876" y="489435"/>
            <a:ext cx="7333488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Case Example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9D7D8C-7386-1586-54FC-E437EC7F4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434" y="2371792"/>
            <a:ext cx="4543236" cy="298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04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6DB51-BE6C-B023-5ACA-24B2C494D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09E9243-CCD3-6966-D680-4D2E7E3F19A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83DFD5-9A87-312D-3B03-24555D4E6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EF6EDFD-8064-133A-47C5-F206637F5298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AE95D6-D276-3EE8-311D-37BEDD1D67F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8374D3-21B5-325D-1B79-1723EB8AC86F}"/>
              </a:ext>
            </a:extLst>
          </p:cNvPr>
          <p:cNvSpPr txBox="1"/>
          <p:nvPr/>
        </p:nvSpPr>
        <p:spPr>
          <a:xfrm>
            <a:off x="833768" y="458574"/>
            <a:ext cx="7333488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Case Example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3FD0AC-E64F-8B58-B120-B35E97BCA730}"/>
              </a:ext>
            </a:extLst>
          </p:cNvPr>
          <p:cNvSpPr txBox="1"/>
          <p:nvPr/>
        </p:nvSpPr>
        <p:spPr>
          <a:xfrm>
            <a:off x="536588" y="1300151"/>
            <a:ext cx="7927848" cy="5858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world-class lesson plan: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SMART objectives (e.g., “Demonstrate… apply…”)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Incorporates scenarios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Includes structured role-play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Measures skill adoption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Connects to workplace KPIs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Guides the trainer through timing, flow, and checkpoints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the difference between teaching and transforming.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30642B-4DEC-9558-2E04-FC1BA29FDA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7496" y="1731345"/>
            <a:ext cx="4266173" cy="426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53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4D0C1-EC09-3095-1642-6D0AC082E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0CFB95E-555D-E042-3E07-1A4790199F3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BA95F4-2B96-077A-9B85-72C35D670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0887106-E074-BA42-361F-9C8FA3ED8F59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2644AA-4E2C-7BB4-4DF1-01B999A4C49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B88C15-0D4A-D118-0573-BD71FAE877A5}"/>
              </a:ext>
            </a:extLst>
          </p:cNvPr>
          <p:cNvSpPr txBox="1"/>
          <p:nvPr/>
        </p:nvSpPr>
        <p:spPr>
          <a:xfrm>
            <a:off x="7059168" y="1000961"/>
            <a:ext cx="10259568" cy="6717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The Master Trainer Lesson Plan Template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Sections: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Audience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Materials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Step-by-step breakdown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Engagement strategies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plan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Notes &amp; risks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0732A5-35DF-07B2-0753-CF7D41DD048F}"/>
              </a:ext>
            </a:extLst>
          </p:cNvPr>
          <p:cNvSpPr txBox="1"/>
          <p:nvPr/>
        </p:nvSpPr>
        <p:spPr>
          <a:xfrm>
            <a:off x="1115568" y="456675"/>
            <a:ext cx="89702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46A40C-DBCD-EB18-8B70-F0286FC0FA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9491"/>
          <a:stretch>
            <a:fillRect/>
          </a:stretch>
        </p:blipFill>
        <p:spPr>
          <a:xfrm>
            <a:off x="1431236" y="2307214"/>
            <a:ext cx="3617886" cy="376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1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50514-B5D8-5832-4586-0D7321765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0132214-F8C0-BAF7-1F89-97EB6F55DEA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DB9757-62F9-E986-01EE-CF1F5E753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073D41-FD4E-E587-B810-8C0128ECCB4E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44074A-353D-E79D-AFEF-4759D38BDED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F98E89-69C7-E07F-855D-20CFE4E2145A}"/>
              </a:ext>
            </a:extLst>
          </p:cNvPr>
          <p:cNvSpPr txBox="1"/>
          <p:nvPr/>
        </p:nvSpPr>
        <p:spPr>
          <a:xfrm>
            <a:off x="1115568" y="456675"/>
            <a:ext cx="89702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29FF0E-A9A7-FEB8-AC14-6F94C7314D6E}"/>
              </a:ext>
            </a:extLst>
          </p:cNvPr>
          <p:cNvSpPr txBox="1"/>
          <p:nvPr/>
        </p:nvSpPr>
        <p:spPr>
          <a:xfrm>
            <a:off x="193481" y="1156656"/>
            <a:ext cx="7333488" cy="6165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The “Golden 10-Step Lesson Structure”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Hook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Agenda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commitment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127ABB-3544-493E-B0DB-9A14824809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6080" y="1709688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23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39A1D-B6B5-6C2E-66F7-72D739CB9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FFA1888-0C31-6C36-7E98-546099FD911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61CE78-AA89-7B08-A31A-C28A4A7AF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C1C96D-3131-E8C7-4BE8-BBC5212C0244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FB478C-E4DC-2E1F-9461-CA3E836057D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D6DB59-6DD5-4988-3769-E62251210FC6}"/>
              </a:ext>
            </a:extLst>
          </p:cNvPr>
          <p:cNvSpPr txBox="1"/>
          <p:nvPr/>
        </p:nvSpPr>
        <p:spPr>
          <a:xfrm>
            <a:off x="1115568" y="456675"/>
            <a:ext cx="89702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E3BFF8-CCD5-FFE0-76EE-136847356D38}"/>
              </a:ext>
            </a:extLst>
          </p:cNvPr>
          <p:cNvSpPr txBox="1"/>
          <p:nvPr/>
        </p:nvSpPr>
        <p:spPr>
          <a:xfrm>
            <a:off x="7111381" y="1882828"/>
            <a:ext cx="7333488" cy="596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Flow &amp; Pacing Grid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| Activity | Method | Time | Materials | Expected Outcome |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3E Engagement Model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Explain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Explore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Experience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Trainer Confidence Checklist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Ensures readiness before delivery.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9B9FC6-157B-CAE4-8594-AD13B25CCE6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947"/>
          <a:stretch>
            <a:fillRect/>
          </a:stretch>
        </p:blipFill>
        <p:spPr>
          <a:xfrm>
            <a:off x="1804770" y="2264459"/>
            <a:ext cx="3589660" cy="370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3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6AAAC-02C6-FFDE-3F71-EEBBD094F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682B679-AB04-6D59-CF7F-506C69E49ED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C55FB9-D6CC-BA55-484F-144489EAA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146CE37-20D6-3627-EAEC-1307CCBAFABC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35C809-AD19-182F-16A4-E731FC6EE8B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19FBEC-89DE-4E86-1A54-612BCE1DE2CE}"/>
              </a:ext>
            </a:extLst>
          </p:cNvPr>
          <p:cNvSpPr txBox="1"/>
          <p:nvPr/>
        </p:nvSpPr>
        <p:spPr>
          <a:xfrm>
            <a:off x="45720" y="1669170"/>
            <a:ext cx="7333488" cy="6117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lesson plan structure do I currently use, and why?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components of lesson planning do I naturally excel at?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do I tend to under-plan or over-plan?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structure affect my confidence in training delivery?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would my lesson plan look like if I planned like a global Master Trainer?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825D17-CD28-73C2-339B-E447906C238D}"/>
              </a:ext>
            </a:extLst>
          </p:cNvPr>
          <p:cNvSpPr txBox="1"/>
          <p:nvPr/>
        </p:nvSpPr>
        <p:spPr>
          <a:xfrm>
            <a:off x="1078992" y="573865"/>
            <a:ext cx="113934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DB9231-A09A-3F40-DA4C-53180BE15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4446" y="2466725"/>
            <a:ext cx="4040091" cy="404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12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40562-5F5A-BC2F-0F17-C9633AD73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116741-0A6A-FE10-6A5E-B330F07EAF3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0C2BE3-6E76-130E-1B50-8E5B3F60E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264B3A2-1D71-1495-9136-5DD14E5D1183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6E58D6-4F3D-397C-E23A-B138ED30CF3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1BB934-3D39-612D-4F2A-71C43BBF2ED6}"/>
              </a:ext>
            </a:extLst>
          </p:cNvPr>
          <p:cNvSpPr txBox="1"/>
          <p:nvPr/>
        </p:nvSpPr>
        <p:spPr>
          <a:xfrm>
            <a:off x="6143133" y="1760836"/>
            <a:ext cx="11413347" cy="5712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Activity: Build Your Own Lesson Plan (Mini Build)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Choose a topic you teach.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Fill in: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Hook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 concepts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C8C499-58D8-37E8-9428-D202CD0CACEC}"/>
              </a:ext>
            </a:extLst>
          </p:cNvPr>
          <p:cNvSpPr txBox="1"/>
          <p:nvPr/>
        </p:nvSpPr>
        <p:spPr>
          <a:xfrm>
            <a:off x="554876" y="576038"/>
            <a:ext cx="116868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DE3BE5-E6E6-9B76-2633-B19F3473F1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4442" y="1793964"/>
            <a:ext cx="3786434" cy="378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97265-5C46-F796-EEB4-6706DA3D0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EF2427D-FB35-6275-6670-48204FE939D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E8006C-16C2-86B6-D081-5F047CC66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060B401-21B5-F484-1265-2CA247FE4396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0DE31A-42EF-46CA-04E7-F669BA9A9EC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E6891E-0641-0150-FA89-E678108B86AB}"/>
              </a:ext>
            </a:extLst>
          </p:cNvPr>
          <p:cNvSpPr txBox="1"/>
          <p:nvPr/>
        </p:nvSpPr>
        <p:spPr>
          <a:xfrm>
            <a:off x="742121" y="2748527"/>
            <a:ext cx="7333488" cy="3458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Activity</a:t>
            </a:r>
            <a:endParaRPr lang="en-US" sz="280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Reflection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Assessment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Real-world application</a:t>
            </a:r>
            <a:endParaRPr lang="en-US" sz="280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Materials list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5FC14E-A9FB-6037-2285-5C2EBB102F16}"/>
              </a:ext>
            </a:extLst>
          </p:cNvPr>
          <p:cNvSpPr txBox="1"/>
          <p:nvPr/>
        </p:nvSpPr>
        <p:spPr>
          <a:xfrm>
            <a:off x="892268" y="544286"/>
            <a:ext cx="119641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C76248-B438-B2CE-5DB1-BEC023BA9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1059" y="2305050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09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4B7F5-F477-1481-C3DD-39A07CFE5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B0E01F9-BA05-6366-ED28-C8A22C27744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4A1451-D6E6-03A1-CA01-84EEFB0E5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561F25-5338-979A-5BE5-9293A50F273B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A2F9B1-57C4-53E1-8449-A6458E7A268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1106D2-58FE-69B4-DA23-4A769BBFE219}"/>
              </a:ext>
            </a:extLst>
          </p:cNvPr>
          <p:cNvSpPr txBox="1"/>
          <p:nvPr/>
        </p:nvSpPr>
        <p:spPr>
          <a:xfrm>
            <a:off x="6936452" y="1485177"/>
            <a:ext cx="7333488" cy="6527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Create a complete 1-hour lesson plan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using the Master Trainer Template.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Evaluation Rubric: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Alignment with learning objectives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Clarity and flow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Adult learning integration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Instructional design principles applied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Feasibility and pacing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Quality of activities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alignment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DAD203-44E7-3ED7-CB0F-81570A0EDD36}"/>
              </a:ext>
            </a:extLst>
          </p:cNvPr>
          <p:cNvSpPr txBox="1"/>
          <p:nvPr/>
        </p:nvSpPr>
        <p:spPr>
          <a:xfrm>
            <a:off x="742121" y="672468"/>
            <a:ext cx="73334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AB6DB6-7B75-06B6-C2A1-E06CF03ED0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0561" y="2919145"/>
            <a:ext cx="36195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08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0ED06-831C-FD80-F6A7-9068A34D6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D9676D-79D2-104D-4B58-8812301493A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958DA5-968F-82AA-26DF-17BA83A73B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217810F-02B3-B124-5CBE-E2E1700D60CA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8518A2-DE02-0ED0-973D-31871A2E6D3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809B1E-0720-976F-3AFB-60B8B75247C0}"/>
              </a:ext>
            </a:extLst>
          </p:cNvPr>
          <p:cNvSpPr txBox="1"/>
          <p:nvPr/>
        </p:nvSpPr>
        <p:spPr>
          <a:xfrm>
            <a:off x="347472" y="1800102"/>
            <a:ext cx="8814816" cy="5538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Lesson plans are essential for </a:t>
            </a:r>
            <a:r>
              <a:rPr lang="en-US" sz="28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consistency, clarity, and impact.</a:t>
            </a:r>
            <a:endParaRPr lang="en-US" sz="2800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design structured lessons that guide learning from </a:t>
            </a:r>
            <a:r>
              <a:rPr lang="en-US" sz="28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awareness → action → mastery.</a:t>
            </a:r>
            <a:endParaRPr lang="en-US" sz="2800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Lesson plans must </a:t>
            </a:r>
            <a:r>
              <a:rPr lang="en-US" sz="28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incorporate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objectives, content, activities, reflection, and evaluation.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Strong lesson planning </a:t>
            </a:r>
            <a:r>
              <a:rPr lang="en-US" sz="28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differentiates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trainer from a Master Trainer.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4C0F34-706E-9F1A-8178-006D8FDB727E}"/>
              </a:ext>
            </a:extLst>
          </p:cNvPr>
          <p:cNvSpPr txBox="1"/>
          <p:nvPr/>
        </p:nvSpPr>
        <p:spPr>
          <a:xfrm>
            <a:off x="742121" y="460878"/>
            <a:ext cx="73334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73D7EC-2215-E059-151D-3402D0CCB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2807" y="2065634"/>
            <a:ext cx="4259722" cy="425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53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335D0-4187-486E-2577-491BF247F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9434047-02DC-A533-4AFE-1442E6EE3E0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3C8BFC-3811-0F68-78B4-1B666CA98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E5C254-478F-2F0B-B763-3C42F3786C94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168D1D-00F6-C93A-8FFF-2CE36C88A52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3CD6B7-4EC1-0657-1C39-2A90C3C5683C}"/>
              </a:ext>
            </a:extLst>
          </p:cNvPr>
          <p:cNvSpPr txBox="1"/>
          <p:nvPr/>
        </p:nvSpPr>
        <p:spPr>
          <a:xfrm>
            <a:off x="6997148" y="2430521"/>
            <a:ext cx="7333488" cy="2784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 Lesson Plan Template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Flow &amp; Pacing Grid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10-Step Lesson Builder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Trainer Confidence Checklist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Lesson Plan Rubric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4C8B49-66E6-9B1B-0ADD-A0A5F0315EFC}"/>
              </a:ext>
            </a:extLst>
          </p:cNvPr>
          <p:cNvSpPr txBox="1"/>
          <p:nvPr/>
        </p:nvSpPr>
        <p:spPr>
          <a:xfrm>
            <a:off x="1330452" y="557043"/>
            <a:ext cx="107030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Resources &amp; Templates Available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D0C061-D6E3-026A-E19C-AAED0E824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452" y="2855724"/>
            <a:ext cx="3619500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6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00E98-BF9D-D80D-AE36-E50D32A3B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CBC2AE2-F7BC-5A8D-7E78-575596ED0E1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5A7918-2DCE-4828-2A12-BD9109E63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691E616-B80E-6F70-F479-2CC58932D400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A640A8-7482-96DE-14D0-FE85BAA7269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9198D9-6FBE-70A8-E49C-FA0CEC808E3F}"/>
              </a:ext>
            </a:extLst>
          </p:cNvPr>
          <p:cNvSpPr txBox="1"/>
          <p:nvPr/>
        </p:nvSpPr>
        <p:spPr>
          <a:xfrm>
            <a:off x="928116" y="695025"/>
            <a:ext cx="12774168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MODULE 3: TRAINING DELIVERY ESSENTIALS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BD743E-100A-C6FE-6F56-639A24B254FA}"/>
              </a:ext>
            </a:extLst>
          </p:cNvPr>
          <p:cNvSpPr txBox="1"/>
          <p:nvPr/>
        </p:nvSpPr>
        <p:spPr>
          <a:xfrm>
            <a:off x="365760" y="1739914"/>
            <a:ext cx="10597896" cy="4636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i="1" dirty="0">
                <a:solidFill>
                  <a:srgbClr val="0000FE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LESSON 1: Facilitation vs. Presentation Skills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Question: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“Are you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teaching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 or are you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transforming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Many trainers can deliver a presentation.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Few can facilitate learning.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</a:t>
            </a:r>
            <a:r>
              <a:rPr lang="en-US" sz="2800" b="1" dirty="0">
                <a:solidFill>
                  <a:srgbClr val="FE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must 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 the difference—and apply it strategically.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03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75D36-6A23-6B47-29DC-1F8FE83ED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E26CCCB-6D0E-F05C-F135-B395BE4F716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0C5468-4CF6-F51B-2216-DFEE3D752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E3DEB8F-3204-A45E-04F8-DA2518573E10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B2D86D-D8F2-4891-0373-6E1C100BA11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D1F58B-FA4D-B10C-A47C-37E87454AD0B}"/>
              </a:ext>
            </a:extLst>
          </p:cNvPr>
          <p:cNvSpPr txBox="1"/>
          <p:nvPr/>
        </p:nvSpPr>
        <p:spPr>
          <a:xfrm>
            <a:off x="371060" y="723279"/>
            <a:ext cx="13705399" cy="607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Objectives 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the end of this lesson, participants will be able to: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Differentiate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between facilitation and presentation using observable behavioral indicators.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real or simulated training sessions for facilitation effectiveness.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training sessions that balance presenting information and facilitating learning.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facilitation strategies that promote engagement, ownership, and learner-driven insights.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Adapt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delivery approach based on learner needs, context, and desired performance outcomes.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11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3BAE3-BD10-5F82-CF72-E0030EB0D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B6BCC21-306C-527E-ACCE-2011EDBC301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F4EFF3-AB3C-645E-4C32-3622697AD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B6CAAB1-B14A-57D6-9177-D283274AB39D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DCBF5C-BCE4-EEC8-46E5-A2729359088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51C980-02DA-8F66-25DC-3585A5E06253}"/>
              </a:ext>
            </a:extLst>
          </p:cNvPr>
          <p:cNvSpPr txBox="1"/>
          <p:nvPr/>
        </p:nvSpPr>
        <p:spPr>
          <a:xfrm>
            <a:off x="219456" y="549124"/>
            <a:ext cx="14758416" cy="6739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This Matters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today’s workplace, information is abundant—but transformation is rare.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Organizations no longer need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presenters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who dump information; they need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facilitators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who ignite insight, build capability, and support behavior change.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distinction affects: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Learner engagement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retention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Classroom dynamics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Business impact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Trainer credibility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know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to present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to facilitate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—and how to shift seamlessly between both.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22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1A0EAC-2CB3-833E-1E5D-984775081DDA}"/>
              </a:ext>
            </a:extLst>
          </p:cNvPr>
          <p:cNvSpPr txBox="1"/>
          <p:nvPr/>
        </p:nvSpPr>
        <p:spPr>
          <a:xfrm>
            <a:off x="371060" y="522747"/>
            <a:ext cx="140894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254797-9D20-890A-6464-D3A702375453}"/>
              </a:ext>
            </a:extLst>
          </p:cNvPr>
          <p:cNvSpPr txBox="1"/>
          <p:nvPr/>
        </p:nvSpPr>
        <p:spPr>
          <a:xfrm>
            <a:off x="5907023" y="1049837"/>
            <a:ext cx="8352317" cy="6051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What Is Presentation?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Presentation is the act of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delivering information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an audience.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Presentation prioritizes: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Clarity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Professionalism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Visual aids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Strong speaking skills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presenter’s focus is on: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Message → Audience receives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774E71-77D8-4814-907A-A72659548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76133"/>
            <a:ext cx="5715000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43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2D031-0626-93B7-260D-328D876B2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3B3BD06-65F1-8544-BADA-C3DE40D2E17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18F11D-83AD-B775-1F55-194E192E0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C8CB6C-78F6-8636-C745-4AFCB34F653D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E30C98-3315-03DA-DF46-41EAC4C0ED2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111FF8-C58F-1C85-E77E-50EFE1F40A7F}"/>
              </a:ext>
            </a:extLst>
          </p:cNvPr>
          <p:cNvSpPr txBox="1"/>
          <p:nvPr/>
        </p:nvSpPr>
        <p:spPr>
          <a:xfrm>
            <a:off x="371060" y="522747"/>
            <a:ext cx="140894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738B41-1B6D-AB34-93CB-D49EB37A3AB4}"/>
              </a:ext>
            </a:extLst>
          </p:cNvPr>
          <p:cNvSpPr txBox="1"/>
          <p:nvPr/>
        </p:nvSpPr>
        <p:spPr>
          <a:xfrm>
            <a:off x="371060" y="1953275"/>
            <a:ext cx="7333488" cy="3802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Presentation is Most Useful: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Explaining new concepts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Delivering technical or factual information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Reporting data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Introducing a topic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Giving instructions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996AEE-92F6-4EB7-81D6-DF713E3BDE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4548" y="1322247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54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C6677B-E55B-6972-244C-2A3F96DED423}"/>
              </a:ext>
            </a:extLst>
          </p:cNvPr>
          <p:cNvSpPr txBox="1"/>
          <p:nvPr/>
        </p:nvSpPr>
        <p:spPr>
          <a:xfrm>
            <a:off x="7315200" y="1422473"/>
            <a:ext cx="8394192" cy="6051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What Is Facilitation?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Facilitation is the act of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guiding a learning process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not delivering information.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Facilitation prioritizes: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Engagement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Dialogue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Discovery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Collaboration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Problem-solving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Learner autonomy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D88E79-9B38-0F6B-B6B9-06FFB0F72174}"/>
              </a:ext>
            </a:extLst>
          </p:cNvPr>
          <p:cNvSpPr txBox="1"/>
          <p:nvPr/>
        </p:nvSpPr>
        <p:spPr>
          <a:xfrm>
            <a:off x="529534" y="511884"/>
            <a:ext cx="141008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A10B38-CD97-47ED-A66D-66EF2ED9B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09" y="1605318"/>
            <a:ext cx="5309152" cy="530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9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0CB532-9D63-48B8-9F39-5FCF0F11C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30D06D-C028-237E-2263-FBE2241CB83B}"/>
              </a:ext>
            </a:extLst>
          </p:cNvPr>
          <p:cNvSpPr txBox="1"/>
          <p:nvPr/>
        </p:nvSpPr>
        <p:spPr>
          <a:xfrm>
            <a:off x="371060" y="1444226"/>
            <a:ext cx="8919244" cy="5712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facilitator’s focus is: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Learner → Learning process → Outcomes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Facilitation is Most Useful: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Skill building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Behavior change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Team learning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 solving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 reflection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Coaching-style learning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4E0D41-16B4-C31F-F5A8-60CC97D7C2FC}"/>
              </a:ext>
            </a:extLst>
          </p:cNvPr>
          <p:cNvSpPr txBox="1"/>
          <p:nvPr/>
        </p:nvSpPr>
        <p:spPr>
          <a:xfrm>
            <a:off x="371060" y="558317"/>
            <a:ext cx="158439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5D52B3-71BD-0505-E3BB-D939F33C5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6321" y="2650435"/>
            <a:ext cx="3763131" cy="376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58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0CB532-9D63-48B8-9F39-5FCF0F11C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9A0C237-9F3B-8E4B-2E7A-D9256009F4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054600"/>
              </p:ext>
            </p:extLst>
          </p:nvPr>
        </p:nvGraphicFramePr>
        <p:xfrm>
          <a:off x="554876" y="2574193"/>
          <a:ext cx="13386411" cy="40032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62137">
                  <a:extLst>
                    <a:ext uri="{9D8B030D-6E8A-4147-A177-3AD203B41FA5}">
                      <a16:colId xmlns:a16="http://schemas.microsoft.com/office/drawing/2014/main" val="2036477107"/>
                    </a:ext>
                  </a:extLst>
                </a:gridCol>
                <a:gridCol w="4462137">
                  <a:extLst>
                    <a:ext uri="{9D8B030D-6E8A-4147-A177-3AD203B41FA5}">
                      <a16:colId xmlns:a16="http://schemas.microsoft.com/office/drawing/2014/main" val="1305714209"/>
                    </a:ext>
                  </a:extLst>
                </a:gridCol>
                <a:gridCol w="4462137">
                  <a:extLst>
                    <a:ext uri="{9D8B030D-6E8A-4147-A177-3AD203B41FA5}">
                      <a16:colId xmlns:a16="http://schemas.microsoft.com/office/drawing/2014/main" val="2562924334"/>
                    </a:ext>
                  </a:extLst>
                </a:gridCol>
              </a:tblGrid>
              <a:tr h="5856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Aspect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Presentation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Facilitation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93934936"/>
                  </a:ext>
                </a:extLst>
              </a:tr>
              <a:tr h="5875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Purpose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Inform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Transform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90789143"/>
                  </a:ext>
                </a:extLst>
              </a:tr>
              <a:tr h="4801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Flow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Trainer-driven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Learner-driven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96607154"/>
                  </a:ext>
                </a:extLst>
              </a:tr>
              <a:tr h="5875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Interaction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Low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High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28253820"/>
                  </a:ext>
                </a:extLst>
              </a:tr>
              <a:tr h="5875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Role Style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Expert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Guide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13895498"/>
                  </a:ext>
                </a:extLst>
              </a:tr>
              <a:tr h="5875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Tools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Slides, data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Activities, discussion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74922108"/>
                  </a:ext>
                </a:extLst>
              </a:tr>
              <a:tr h="5875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Outcomes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Awareness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Mastery &amp; application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983774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153BA5B-81A9-347D-D6EA-F6E54EB2942C}"/>
              </a:ext>
            </a:extLst>
          </p:cNvPr>
          <p:cNvSpPr txBox="1"/>
          <p:nvPr/>
        </p:nvSpPr>
        <p:spPr>
          <a:xfrm>
            <a:off x="251459" y="493643"/>
            <a:ext cx="141274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 Explained Simply → Deep Dive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70EA7C-A6BC-82B4-CAA6-7C92FF956FAB}"/>
              </a:ext>
            </a:extLst>
          </p:cNvPr>
          <p:cNvSpPr txBox="1"/>
          <p:nvPr/>
        </p:nvSpPr>
        <p:spPr>
          <a:xfrm>
            <a:off x="742121" y="1544721"/>
            <a:ext cx="7333488" cy="529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Key Differences at a Glance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91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0CB532-9D63-48B8-9F39-5FCF0F11C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4FF0FF-64BC-F41F-B6BE-C867D38799E9}"/>
              </a:ext>
            </a:extLst>
          </p:cNvPr>
          <p:cNvSpPr txBox="1"/>
          <p:nvPr/>
        </p:nvSpPr>
        <p:spPr>
          <a:xfrm>
            <a:off x="6949440" y="1352957"/>
            <a:ext cx="7918704" cy="6532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The Master Trainer Delivery Spectrum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Great facilitators are not anti-presenting—they blend both.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Delivery Spectrum: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📢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Presentation ←—————→ Facilitation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Mastery is knowing: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to talk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to ask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to step back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to go deep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2BAF09-583F-5B1E-4D00-07B4AFB9F36A}"/>
              </a:ext>
            </a:extLst>
          </p:cNvPr>
          <p:cNvSpPr txBox="1"/>
          <p:nvPr/>
        </p:nvSpPr>
        <p:spPr>
          <a:xfrm>
            <a:off x="371060" y="501682"/>
            <a:ext cx="158099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 Explained Simply → Deep Dive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664AA5-C6EB-FE89-1957-F683E3BC9E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1322"/>
          <a:stretch>
            <a:fillRect/>
          </a:stretch>
        </p:blipFill>
        <p:spPr>
          <a:xfrm>
            <a:off x="742121" y="1860866"/>
            <a:ext cx="5562330" cy="436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3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FF141-915F-924E-CD41-1B46F9E32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705100C-755D-9366-29D2-D64838AE1EB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46DE9E-2A8A-ED5B-F4CB-414D61A7991D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C8DEFC-9C60-E85F-DD15-F6C30EF1FF5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91E23C-B6E6-4DC4-A89F-2378A1897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6315F81-12B5-739C-9709-F2B9F2BCF879}"/>
              </a:ext>
            </a:extLst>
          </p:cNvPr>
          <p:cNvSpPr txBox="1"/>
          <p:nvPr/>
        </p:nvSpPr>
        <p:spPr>
          <a:xfrm>
            <a:off x="554876" y="1906616"/>
            <a:ext cx="7333488" cy="3706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Scenario: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You’re training new managers on Performance Feedback Skills.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presenter would: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Explain the feedback model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Show slides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Give examples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377E75-96B6-70FF-CADD-9E499AD11D71}"/>
              </a:ext>
            </a:extLst>
          </p:cNvPr>
          <p:cNvSpPr txBox="1"/>
          <p:nvPr/>
        </p:nvSpPr>
        <p:spPr>
          <a:xfrm>
            <a:off x="923544" y="544286"/>
            <a:ext cx="7333488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Real-World Scenario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17D225-8153-486E-B80A-F43E505EE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3903" y="1385917"/>
            <a:ext cx="461962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32C89-D17E-3F5F-5990-754041CA9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B1DE7E3-9FD8-46BA-1426-8B8C9EAF792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09DE47-AAA8-F997-664D-5F7EDAF71640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9E660A-DEF3-B777-E959-76A5E48447C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63E0CA-6415-85FA-0355-0439C10D0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B6126A-727C-6BCA-76D4-F124B7A63B3F}"/>
              </a:ext>
            </a:extLst>
          </p:cNvPr>
          <p:cNvSpPr txBox="1"/>
          <p:nvPr/>
        </p:nvSpPr>
        <p:spPr>
          <a:xfrm>
            <a:off x="923544" y="544286"/>
            <a:ext cx="7333488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Real-World Scenario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B8B182-91E1-793C-2E99-1AD56D64A90E}"/>
              </a:ext>
            </a:extLst>
          </p:cNvPr>
          <p:cNvSpPr txBox="1"/>
          <p:nvPr/>
        </p:nvSpPr>
        <p:spPr>
          <a:xfrm>
            <a:off x="7927848" y="1612525"/>
            <a:ext cx="7333488" cy="5861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facilitator would: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Ask managers to discuss challenges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Run role-play activities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Guide debriefing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Ask probing questions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Encourage reflection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impact?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Presentation helps learners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Facilitation helps learners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D8E607-C949-45E1-85AA-84DA013974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3" y="1758758"/>
            <a:ext cx="5715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18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BE183-DF73-ABB7-B400-738AA1514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4B81C12-169E-9072-18E5-0CCB2A6D004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CBB4AC-BC5E-209D-CF93-EFC4F7002446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3BC618-A12D-DBD9-CF02-8BD5BBD1472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B3C0D8-3F20-76DF-38D9-8276CB52E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57EE1F-4E97-78E2-ADA7-F01FCEA7C1E1}"/>
              </a:ext>
            </a:extLst>
          </p:cNvPr>
          <p:cNvSpPr txBox="1"/>
          <p:nvPr/>
        </p:nvSpPr>
        <p:spPr>
          <a:xfrm>
            <a:off x="371060" y="1769291"/>
            <a:ext cx="7333488" cy="6014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The 3P Facilitation Method (Master Trainer Tool)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Prompt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Ask a powerful question.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Probe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 deeper: “Tell me more…” “Why does that matter?”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Pivot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Move the group toward meaning: “Let’s connect this to…”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1347F0-BDA6-FBAC-7378-328F1E3B135E}"/>
              </a:ext>
            </a:extLst>
          </p:cNvPr>
          <p:cNvSpPr txBox="1"/>
          <p:nvPr/>
        </p:nvSpPr>
        <p:spPr>
          <a:xfrm>
            <a:off x="742120" y="678408"/>
            <a:ext cx="123520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9127E5-F319-0AB0-C397-B4C1A9BCF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7409" y="2046247"/>
            <a:ext cx="5052822" cy="448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87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7FB40-F799-AF34-679A-734FDBEE1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2D30609-9907-5561-3EF5-9BA7CE333AF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27EF83-EE34-BC3C-06CB-A247A32B3E36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10EE7F-C6AF-DC28-F1F7-866A89D90A8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D31B5E-7640-0447-64B4-1B40A5E42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9762CC-F2FB-F649-2F54-8EF57F574C2D}"/>
              </a:ext>
            </a:extLst>
          </p:cNvPr>
          <p:cNvSpPr txBox="1"/>
          <p:nvPr/>
        </p:nvSpPr>
        <p:spPr>
          <a:xfrm>
            <a:off x="742120" y="439512"/>
            <a:ext cx="123520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61DDD4-30CA-A4B1-D70A-7C6059A601E9}"/>
              </a:ext>
            </a:extLst>
          </p:cNvPr>
          <p:cNvSpPr txBox="1"/>
          <p:nvPr/>
        </p:nvSpPr>
        <p:spPr>
          <a:xfrm>
            <a:off x="8026797" y="1319881"/>
            <a:ext cx="6603603" cy="6153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The 70/30 Engagement Rule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Learners speak 70%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Trainer speaks 30%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Facilitation Behaviors Checklist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Asks open questions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Encourages participation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Redirects discussions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Summarizes insights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Manages energy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Handles difficult participants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Maintains psychological safety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75BB0D-B419-4DF5-BE8E-FCD45C949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1643404"/>
            <a:ext cx="4876666" cy="487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33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99A520-BBBE-32D7-E192-3C09BB7A9FD5}"/>
              </a:ext>
            </a:extLst>
          </p:cNvPr>
          <p:cNvSpPr txBox="1"/>
          <p:nvPr/>
        </p:nvSpPr>
        <p:spPr>
          <a:xfrm>
            <a:off x="219456" y="1679293"/>
            <a:ext cx="7315200" cy="493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Presentation Excellence Framework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Clear messaging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Strong visuals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Confident voice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Intentional body language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Clear explanations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Structured flow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5400DB-AE4E-7664-06B8-065B317CECD5}"/>
              </a:ext>
            </a:extLst>
          </p:cNvPr>
          <p:cNvSpPr txBox="1"/>
          <p:nvPr/>
        </p:nvSpPr>
        <p:spPr>
          <a:xfrm>
            <a:off x="1005022" y="389472"/>
            <a:ext cx="110284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7E8A53-723B-4A4A-9511-AD28CC2BD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4239" y="12573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567287"/>
      </p:ext>
    </p:extLst>
  </p:cSld>
  <p:clrMapOvr>
    <a:masterClrMapping/>
  </p:clrMapOvr>
  <p:transition spd="slow">
    <p:randomBar dir="vert"/>
  </p:transition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29521-FD5E-58DE-8BD7-8FED0B898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D896CDD-E617-08E2-2BD1-8CDC8EB87B5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7A3BE9-1655-AF64-39ED-348EC3AF3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8DBD563-38F2-5268-865E-6CA3F450ED1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A3981C-C08C-A258-B386-FC14E94E78E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ABCA99-AF8E-8B48-2059-10F8FB7D0106}"/>
              </a:ext>
            </a:extLst>
          </p:cNvPr>
          <p:cNvSpPr txBox="1"/>
          <p:nvPr/>
        </p:nvSpPr>
        <p:spPr>
          <a:xfrm>
            <a:off x="6601968" y="1434775"/>
            <a:ext cx="8997696" cy="3904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When to Shift From Presenting to Facilitating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Shift when: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Learner energy dips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see confusion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new example is needed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concept needs practice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learners are ready for application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3B520A-966C-E561-F2FB-A433203FF112}"/>
              </a:ext>
            </a:extLst>
          </p:cNvPr>
          <p:cNvSpPr txBox="1"/>
          <p:nvPr/>
        </p:nvSpPr>
        <p:spPr>
          <a:xfrm>
            <a:off x="1114243" y="386965"/>
            <a:ext cx="98938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009784-2455-4BF5-8799-FA3412C15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243" y="1699346"/>
            <a:ext cx="4396262" cy="439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72836"/>
      </p:ext>
    </p:extLst>
  </p:cSld>
  <p:clrMapOvr>
    <a:masterClrMapping/>
  </p:clrMapOvr>
  <p:transition spd="slow">
    <p:randomBar dir="vert"/>
  </p:transition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2E559-AEE8-54D3-437A-6ABD6BEE3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2FAE767-630C-4A9E-2372-9BDC7E6EC6B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3CFD4D-AC00-7DA2-BB9E-CEE0223D5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7477B7D-8EAA-254F-8646-F079EDEFA38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DD30DD-80D1-B4D6-A6BA-576B71BDF3F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7958E9-9D81-B793-22C8-3CA32816F188}"/>
              </a:ext>
            </a:extLst>
          </p:cNvPr>
          <p:cNvSpPr txBox="1"/>
          <p:nvPr/>
        </p:nvSpPr>
        <p:spPr>
          <a:xfrm>
            <a:off x="1005022" y="509606"/>
            <a:ext cx="123635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4EC2D9-9440-F3E5-B9B6-48B951014CBE}"/>
              </a:ext>
            </a:extLst>
          </p:cNvPr>
          <p:cNvSpPr txBox="1"/>
          <p:nvPr/>
        </p:nvSpPr>
        <p:spPr>
          <a:xfrm>
            <a:off x="432352" y="1554461"/>
            <a:ext cx="9095696" cy="5763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I naturally lean toward presenting or facilitating? Why?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environments make me rely heavily on presentation?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facilitation behaviors do I want to strengthen?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comfortable am I with learner-driven sessions?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would make me a more balanced, confident facilitator?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42993A-B3C5-1EF7-3A7B-E099337815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4217" y="2563037"/>
            <a:ext cx="4667003" cy="246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62113"/>
      </p:ext>
    </p:extLst>
  </p:cSld>
  <p:clrMapOvr>
    <a:masterClrMapping/>
  </p:clrMapOvr>
  <p:transition spd="slow">
    <p:randomBar dir="vert"/>
  </p:transition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B60CD-A6E8-ECE1-529E-749716F93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E34DF6B-801B-F9DE-1A06-2F4467B8DDE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A595EA-9668-94A2-CE89-8FD5B0ACD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C8DDC1C-1876-9917-DE75-31D4ABC2FDA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953953-CE32-9845-DF20-4CB7E2D9349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B31785-FDE5-1B5B-7E9F-B5107412207E}"/>
              </a:ext>
            </a:extLst>
          </p:cNvPr>
          <p:cNvSpPr txBox="1"/>
          <p:nvPr/>
        </p:nvSpPr>
        <p:spPr>
          <a:xfrm>
            <a:off x="5821821" y="1525066"/>
            <a:ext cx="8589124" cy="6870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Activity: Re-Design a Segment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Choose a training segment you have delivered.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1: Write how you usually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content.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2: Rewrite it as a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facilitated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activity using: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Open questions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Pair/group discussion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Reflection prompts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tasks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Compare the differences in learner engagement.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E39B6D-122E-3F74-DE4D-3380D785B33C}"/>
              </a:ext>
            </a:extLst>
          </p:cNvPr>
          <p:cNvSpPr txBox="1"/>
          <p:nvPr/>
        </p:nvSpPr>
        <p:spPr>
          <a:xfrm>
            <a:off x="1024128" y="487229"/>
            <a:ext cx="114665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86EC74-83B4-BDF5-F282-E0606EE2F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28" y="2495283"/>
            <a:ext cx="3619500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91725"/>
      </p:ext>
    </p:extLst>
  </p:cSld>
  <p:clrMapOvr>
    <a:masterClrMapping/>
  </p:clrMapOvr>
  <p:transition spd="slow">
    <p:randomBar dir="vert"/>
  </p:transition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A447A-60C1-01CF-2E30-89579410A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CC52A92-A691-CBED-B552-F4042CB6EF6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C9A160-5545-C1FB-A3F1-1BFC513FA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5C8F4F-4A5F-8A6A-985E-D5804C04068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E2ACEA-F0F7-6D1D-D252-B0BF8D420CB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6E9B42-0E2E-A99B-A222-F31DFD881471}"/>
              </a:ext>
            </a:extLst>
          </p:cNvPr>
          <p:cNvSpPr txBox="1"/>
          <p:nvPr/>
        </p:nvSpPr>
        <p:spPr>
          <a:xfrm>
            <a:off x="432352" y="1515377"/>
            <a:ext cx="7315200" cy="4884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 Assessment: Identify the Approach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each scenario, identify whether a trainer should present or facilitate—and why.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“Introducing a new compliance policy.” → Present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“Exploring causes of team communication challenges.” → Facilitate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3BC4B4-9AEC-D6E9-37ED-BC0EDCB0E11F}"/>
              </a:ext>
            </a:extLst>
          </p:cNvPr>
          <p:cNvSpPr txBox="1"/>
          <p:nvPr/>
        </p:nvSpPr>
        <p:spPr>
          <a:xfrm>
            <a:off x="1608526" y="620304"/>
            <a:ext cx="103152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90C7F9-20B2-CEE8-C56C-DFB367857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0" y="2600017"/>
            <a:ext cx="3029565" cy="302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557879"/>
      </p:ext>
    </p:extLst>
  </p:cSld>
  <p:clrMapOvr>
    <a:masterClrMapping/>
  </p:clrMapOvr>
  <p:transition spd="slow">
    <p:randomBar dir="vert"/>
  </p:transition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7D6A5-48E7-B913-E213-017F7EBF9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04FF4EE-2846-EF7F-F7D0-905536F8BEF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4808F1-8592-C907-97D6-805E78C42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953C109-F645-3BC3-5619-C7CB5C2F72D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58D7BF-AFC6-7DDE-7F5A-A5F83FD14D7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F112F3-83EE-D017-1328-792B31ECFC86}"/>
              </a:ext>
            </a:extLst>
          </p:cNvPr>
          <p:cNvSpPr txBox="1"/>
          <p:nvPr/>
        </p:nvSpPr>
        <p:spPr>
          <a:xfrm>
            <a:off x="6961300" y="805565"/>
            <a:ext cx="7607808" cy="7301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Mastery Task (Scored With Rubric):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 a 15-minute micro-learning plan containing: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minutes of presentation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minutes of facilitation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Rubric evaluates: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Balance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Flow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Question quality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Engagement strategy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Relevance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96C1C4-CEDC-0BDD-29C2-6EC15FAFCCC8}"/>
              </a:ext>
            </a:extLst>
          </p:cNvPr>
          <p:cNvSpPr txBox="1"/>
          <p:nvPr/>
        </p:nvSpPr>
        <p:spPr>
          <a:xfrm>
            <a:off x="1115568" y="544286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08797C-FDE6-74BB-D7EA-78038011C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180" y="1836067"/>
            <a:ext cx="3973068" cy="397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369095"/>
      </p:ext>
    </p:extLst>
  </p:cSld>
  <p:clrMapOvr>
    <a:masterClrMapping/>
  </p:clrMapOvr>
  <p:transition spd="slow">
    <p:randomBar dir="vert"/>
  </p:transition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56D6D-84F6-93B0-5AE4-A5353A839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B2BB1B3-C5B0-D8FE-3BFA-502B423424C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9A89D1-8135-36FE-343B-8D018084C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0DC5926-D504-1E41-F99A-82959F5CD54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03C5F8-A286-9E99-D7F8-4494AE8A0CB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A45E6-2C16-B5C4-9CF6-ABE1600C4A43}"/>
              </a:ext>
            </a:extLst>
          </p:cNvPr>
          <p:cNvSpPr txBox="1"/>
          <p:nvPr/>
        </p:nvSpPr>
        <p:spPr>
          <a:xfrm>
            <a:off x="432352" y="1723825"/>
            <a:ext cx="8040484" cy="4718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Presentation delivers information.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Facilitation drives transformation.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blend both with intention.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Facilitation builds ownership, engagement, and long-term behavior change.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goal: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 telling. More discovering. More doing.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B5399C-7223-2ABF-3539-A3E5CB6677A6}"/>
              </a:ext>
            </a:extLst>
          </p:cNvPr>
          <p:cNvSpPr txBox="1"/>
          <p:nvPr/>
        </p:nvSpPr>
        <p:spPr>
          <a:xfrm>
            <a:off x="1115568" y="544285"/>
            <a:ext cx="731520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C1E90F-B394-584A-586B-8F7ADCEE0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507" y="1806977"/>
            <a:ext cx="3854876" cy="385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7537"/>
      </p:ext>
    </p:extLst>
  </p:cSld>
  <p:clrMapOvr>
    <a:masterClrMapping/>
  </p:clrMapOvr>
  <p:transition spd="slow">
    <p:randomBar dir="vert"/>
  </p:transition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20DD9-2A1D-ECB3-26E2-85A7D0FFD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BB0521E-DE83-D97F-3FB4-DBB0D08295A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B9C07B-97C2-EE0C-1304-5D823EFC1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9E62210-7622-F00D-7FB3-8D4717EAA07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97F469-0598-5A97-8786-099437600B0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0294DD-F770-7051-DFDF-F98A14770B7F}"/>
              </a:ext>
            </a:extLst>
          </p:cNvPr>
          <p:cNvSpPr txBox="1"/>
          <p:nvPr/>
        </p:nvSpPr>
        <p:spPr>
          <a:xfrm>
            <a:off x="6858000" y="1781522"/>
            <a:ext cx="7315200" cy="3238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Facilitation vs. Presentation Comparison Chart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Facilitation Behavior Checklist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70/30 Engagement Planning Sheet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Micro-Learning Delivery Plan Template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Facilitation Skills Self-Assessment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BA0A1-78B8-F625-E938-1BD6B319AA82}"/>
              </a:ext>
            </a:extLst>
          </p:cNvPr>
          <p:cNvSpPr txBox="1"/>
          <p:nvPr/>
        </p:nvSpPr>
        <p:spPr>
          <a:xfrm>
            <a:off x="1389888" y="696322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Resources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085D04-B7EE-C489-075A-18F1A4AFD2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130794"/>
            <a:ext cx="3968012" cy="396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736450"/>
      </p:ext>
    </p:extLst>
  </p:cSld>
  <p:clrMapOvr>
    <a:masterClrMapping/>
  </p:clrMapOvr>
  <p:transition spd="slow">
    <p:randomBar dir="vert"/>
  </p:transition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9BB8E-C8C3-EC19-F456-A64DCCDE1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134C971-241B-8BA9-64DF-D2DE39EA8FF0}"/>
              </a:ext>
            </a:extLst>
          </p:cNvPr>
          <p:cNvSpPr/>
          <p:nvPr/>
        </p:nvSpPr>
        <p:spPr>
          <a:xfrm>
            <a:off x="-61292" y="-6558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C8284B-1AC8-CA86-EA2B-8156B54C9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352" y="6728023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D57437-4042-A585-46CF-ED3980CA5D8B}"/>
              </a:ext>
            </a:extLst>
          </p:cNvPr>
          <p:cNvSpPr/>
          <p:nvPr/>
        </p:nvSpPr>
        <p:spPr>
          <a:xfrm>
            <a:off x="132618" y="4624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296A9E-D49A-E610-B9BC-5EB02423FA9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69F798-E06F-EA3C-E3A0-CC8418C9DEA7}"/>
              </a:ext>
            </a:extLst>
          </p:cNvPr>
          <p:cNvSpPr txBox="1"/>
          <p:nvPr/>
        </p:nvSpPr>
        <p:spPr>
          <a:xfrm>
            <a:off x="1100365" y="912493"/>
            <a:ext cx="12655296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MODULE 3: TRAINING DELIVERY ESSENTIALS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3FAE0C-8434-97C3-FA8F-155FA3CA1607}"/>
              </a:ext>
            </a:extLst>
          </p:cNvPr>
          <p:cNvSpPr txBox="1"/>
          <p:nvPr/>
        </p:nvSpPr>
        <p:spPr>
          <a:xfrm>
            <a:off x="803413" y="2180804"/>
            <a:ext cx="6991459" cy="4052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4472C4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LESSON 2: Engaging Adult Learners</a:t>
            </a:r>
            <a:endParaRPr lang="en-US" sz="2800" b="1" dirty="0">
              <a:solidFill>
                <a:srgbClr val="4472C4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“Adults don’t learn because we teach.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learn because </a:t>
            </a:r>
            <a:r>
              <a:rPr lang="en-US" sz="2800" b="1" dirty="0">
                <a:solidFill>
                  <a:srgbClr val="FE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800" b="1" i="1" dirty="0">
                <a:solidFill>
                  <a:srgbClr val="FE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en-US" sz="2800" b="1" dirty="0">
                <a:solidFill>
                  <a:srgbClr val="FE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i="1" dirty="0">
                <a:solidFill>
                  <a:srgbClr val="FE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relate</a:t>
            </a:r>
            <a:r>
              <a:rPr lang="en-US" sz="2800" b="1" dirty="0">
                <a:solidFill>
                  <a:srgbClr val="FE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2800" b="1" i="1" dirty="0">
                <a:solidFill>
                  <a:srgbClr val="FE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—so how do you ignite that spark?”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E97701-0E47-FBB9-6821-4B4DD581E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0988" y="2787267"/>
            <a:ext cx="4820147" cy="332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372506"/>
      </p:ext>
    </p:extLst>
  </p:cSld>
  <p:clrMapOvr>
    <a:masterClrMapping/>
  </p:clrMapOvr>
  <p:transition spd="slow">
    <p:randomBar dir="vert"/>
  </p:transition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310C2-2E62-3784-4FD1-87A160739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99E5F68-DBF4-24F2-6A62-A6881A9FC07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37880F-B833-F9B7-F0D2-53C33690E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46E89B6-6B87-542D-F2C4-F1FA47331D5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B3E2C3-991A-49CD-CD6F-578FF76621E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7F9647-C3D1-E910-64E9-1994637DDA3E}"/>
              </a:ext>
            </a:extLst>
          </p:cNvPr>
          <p:cNvSpPr txBox="1"/>
          <p:nvPr/>
        </p:nvSpPr>
        <p:spPr>
          <a:xfrm>
            <a:off x="554876" y="567012"/>
            <a:ext cx="14398280" cy="607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the end of this lesson, participants will be able to: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how adult learning principles influence training design and delivery.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training sessions for alignment with adult learner motivation and engagement needs.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evidence-based adult learning strategies to create high-engagement learning experiences.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interactive learning opportunities that support autonomy, relevance, and immediate application.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Adapt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facilitation approaches to different learner profiles, motivations, and workplace contexts</a:t>
            </a:r>
            <a: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9EBFBE-9F30-6F5E-274F-636CF76A0D2C}"/>
              </a:ext>
            </a:extLst>
          </p:cNvPr>
          <p:cNvSpPr txBox="1"/>
          <p:nvPr/>
        </p:nvSpPr>
        <p:spPr>
          <a:xfrm>
            <a:off x="983800" y="545462"/>
            <a:ext cx="731520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Objectives 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184749"/>
      </p:ext>
    </p:extLst>
  </p:cSld>
  <p:clrMapOvr>
    <a:masterClrMapping/>
  </p:clrMapOvr>
  <p:transition spd="slow">
    <p:randomBar dir="vert"/>
  </p:transition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E7058-8EA5-FC93-450F-E9934443B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8EB208E-6D3F-E710-6749-D6F7EEE2876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D40B96-CA55-BEB5-F6A0-B291D0FD7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EDD7EFA-F121-5A82-590B-BEB6304419A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1D3AF1-ED5D-4642-FA12-B53BDA4C413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92A83B-3787-7629-1815-29B8842FFB72}"/>
              </a:ext>
            </a:extLst>
          </p:cNvPr>
          <p:cNvSpPr txBox="1"/>
          <p:nvPr/>
        </p:nvSpPr>
        <p:spPr>
          <a:xfrm>
            <a:off x="1097280" y="706862"/>
            <a:ext cx="13471828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This Matters (Real-World Importance)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B38C4F-DA4F-1F73-BF21-F55F9E73485A}"/>
              </a:ext>
            </a:extLst>
          </p:cNvPr>
          <p:cNvSpPr txBox="1"/>
          <p:nvPr/>
        </p:nvSpPr>
        <p:spPr>
          <a:xfrm>
            <a:off x="554876" y="1830072"/>
            <a:ext cx="7315200" cy="473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Great content is not enough.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E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Engagement is the engine of adult learning.</a:t>
            </a:r>
            <a:endParaRPr lang="en-US" sz="2800" dirty="0">
              <a:solidFill>
                <a:srgbClr val="FE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adults disengage: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retention drops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participation decreases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behavior change doesn’t happen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training fails to meet business outcomes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F253AA-0A3C-AAB5-FFD3-AE3E5D633B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2412" y="2480506"/>
            <a:ext cx="4821796" cy="275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548600"/>
      </p:ext>
    </p:extLst>
  </p:cSld>
  <p:clrMapOvr>
    <a:masterClrMapping/>
  </p:clrMapOvr>
  <p:transition spd="slow">
    <p:randomBar dir="vert"/>
  </p:transition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DBBF0-17DA-DD31-864D-9590C7497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EBEF31E-3181-EA40-5010-E3626F26CAF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F42B14-2723-35F1-2A8D-3A0B2FE9A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8380AD9-AD9E-235D-040B-16B36123D36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B9D590F-A3FE-6B77-48A2-FD8A4E67720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D24FA3-0B94-FAB0-1254-26F681FA8E2D}"/>
              </a:ext>
            </a:extLst>
          </p:cNvPr>
          <p:cNvSpPr txBox="1"/>
          <p:nvPr/>
        </p:nvSpPr>
        <p:spPr>
          <a:xfrm>
            <a:off x="864705" y="544286"/>
            <a:ext cx="13844016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This Matters (Real-World Importance)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45ED1C-74F3-80EE-313D-78157DFA7608}"/>
              </a:ext>
            </a:extLst>
          </p:cNvPr>
          <p:cNvSpPr txBox="1"/>
          <p:nvPr/>
        </p:nvSpPr>
        <p:spPr>
          <a:xfrm>
            <a:off x="7315200" y="1513992"/>
            <a:ext cx="7363636" cy="6204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must understand: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adults learn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adults learn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motivates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engagement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create learning environments where adults feel respected, capable, and invested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Engagement is not entertainment—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is a strategic, intentional process that drives transformation.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93B70A-6953-CAAB-9558-EF9BCDDBC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561" y="2667395"/>
            <a:ext cx="4321595" cy="283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07207"/>
      </p:ext>
    </p:extLst>
  </p:cSld>
  <p:clrMapOvr>
    <a:masterClrMapping/>
  </p:clrMapOvr>
  <p:transition spd="slow">
    <p:randomBar dir="vert"/>
  </p:transition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412B9-6122-7C52-1800-3F497B0F1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20F1CA9-E84A-0098-74F7-FC0F3C77BDA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FC0156-834D-8FD0-2B25-721D3A02A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CFFAB0F-BE79-F0F5-1387-3502A618C63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8C0DE8-F22F-7E03-36E6-C6EB4B20FA1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1B4B58-9B54-5B60-BBAF-DC3DC1295078}"/>
              </a:ext>
            </a:extLst>
          </p:cNvPr>
          <p:cNvSpPr txBox="1"/>
          <p:nvPr/>
        </p:nvSpPr>
        <p:spPr>
          <a:xfrm>
            <a:off x="803413" y="414969"/>
            <a:ext cx="1463040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 Explained Simply → Deep Dive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82C410-60A7-F858-C1E0-221B64E555BA}"/>
              </a:ext>
            </a:extLst>
          </p:cNvPr>
          <p:cNvSpPr txBox="1"/>
          <p:nvPr/>
        </p:nvSpPr>
        <p:spPr>
          <a:xfrm>
            <a:off x="237744" y="1400912"/>
            <a:ext cx="7717536" cy="5067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600" b="1" kern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kern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Makes Adult Learners Different? (Andragogy)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Adults bring: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Experience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Biases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Motivations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preferences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Emotional states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Competing priorities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B29092-596B-429B-9B61-7C5C0B4C9C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2735124"/>
            <a:ext cx="5715000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03880"/>
      </p:ext>
    </p:extLst>
  </p:cSld>
  <p:clrMapOvr>
    <a:masterClrMapping/>
  </p:clrMapOvr>
  <p:transition spd="slow">
    <p:randomBar dir="vert"/>
  </p:transition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20EC3-34EC-DF3F-A796-0B0FCFD43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11E1430-29B5-1BBF-B442-7BC6C60557B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265EC8-7BB4-7EF9-8179-8D68BA1B2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76E7B5-7A69-826C-2FE2-126DBCC8651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A6D9A9-FB8D-D818-A3CA-AB1924056BD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C8EE93-1D63-EC76-4EB9-73DCC8CD7DCD}"/>
              </a:ext>
            </a:extLst>
          </p:cNvPr>
          <p:cNvSpPr txBox="1"/>
          <p:nvPr/>
        </p:nvSpPr>
        <p:spPr>
          <a:xfrm>
            <a:off x="7376492" y="1850584"/>
            <a:ext cx="7315200" cy="334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Adults learn best when: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learning is </a:t>
            </a:r>
            <a:r>
              <a:rPr lang="en-US" sz="2800" dirty="0">
                <a:solidFill>
                  <a:srgbClr val="FE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relevant</a:t>
            </a:r>
            <a:endParaRPr lang="en-US" sz="2800" dirty="0">
              <a:solidFill>
                <a:srgbClr val="FE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can </a:t>
            </a:r>
            <a:r>
              <a:rPr lang="en-US" sz="2800" dirty="0">
                <a:solidFill>
                  <a:srgbClr val="FE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contribute</a:t>
            </a:r>
            <a:endParaRPr lang="en-US" sz="2800" dirty="0">
              <a:solidFill>
                <a:srgbClr val="FE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feel </a:t>
            </a:r>
            <a:r>
              <a:rPr lang="en-US" sz="2800" b="1" dirty="0">
                <a:solidFill>
                  <a:srgbClr val="FE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psychologically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safe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can </a:t>
            </a:r>
            <a:r>
              <a:rPr lang="en-US" sz="2800" b="1" dirty="0">
                <a:solidFill>
                  <a:srgbClr val="FE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earning </a:t>
            </a:r>
            <a:r>
              <a:rPr lang="en-US" sz="2800" b="1" dirty="0">
                <a:solidFill>
                  <a:srgbClr val="FE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immediately</a:t>
            </a:r>
            <a:endParaRPr lang="en-US" sz="2800" b="1" dirty="0">
              <a:solidFill>
                <a:srgbClr val="FE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are treated as </a:t>
            </a:r>
            <a:r>
              <a:rPr lang="en-US" sz="28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equal partners</a:t>
            </a:r>
            <a:endParaRPr lang="en-US" sz="2800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5E947A-EBE6-DA68-F89D-699ABF5DD657}"/>
              </a:ext>
            </a:extLst>
          </p:cNvPr>
          <p:cNvSpPr txBox="1"/>
          <p:nvPr/>
        </p:nvSpPr>
        <p:spPr>
          <a:xfrm>
            <a:off x="728042" y="529200"/>
            <a:ext cx="1396365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02FBE0-9B69-4980-B378-23B7FCD88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118" y="2193744"/>
            <a:ext cx="5715000" cy="36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05990"/>
      </p:ext>
    </p:extLst>
  </p:cSld>
  <p:clrMapOvr>
    <a:masterClrMapping/>
  </p:clrMapOvr>
  <p:transition spd="slow">
    <p:randomBar dir="vert"/>
  </p:transition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7DC39-5C45-4221-95D0-B836DF508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F5D79DC-1C8B-8100-2814-E6D05E48DBA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0028BD-F994-4CD6-1405-47586EFD1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7BBBDAB-4CEC-DB16-A163-3210E885FF4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069649-A620-8875-B26D-928C09FB042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8A9354-2302-33D1-F9B0-8BBDE64D6380}"/>
              </a:ext>
            </a:extLst>
          </p:cNvPr>
          <p:cNvSpPr txBox="1"/>
          <p:nvPr/>
        </p:nvSpPr>
        <p:spPr>
          <a:xfrm>
            <a:off x="746263" y="509422"/>
            <a:ext cx="1520190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713660-5403-01FF-D58C-8150D059BCCA}"/>
              </a:ext>
            </a:extLst>
          </p:cNvPr>
          <p:cNvSpPr txBox="1"/>
          <p:nvPr/>
        </p:nvSpPr>
        <p:spPr>
          <a:xfrm>
            <a:off x="323850" y="1602571"/>
            <a:ext cx="12318724" cy="5610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kern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Six Adult Learning Principles (Malcolm Knowles)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Need to Know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Adults want to know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something matters.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Self-Concept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They want autonomy, not control.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Experience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They learn by connecting new ideas to prior knowledge.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Readiness to Learn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They learn when they feel the need.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Orientation to Learning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They prefer problem-centered learning.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Motivation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Internal motivation is far stronger than external rewards.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498260"/>
      </p:ext>
    </p:extLst>
  </p:cSld>
  <p:clrMapOvr>
    <a:masterClrMapping/>
  </p:clrMapOvr>
  <p:transition spd="slow">
    <p:randomBar dir="vert"/>
  </p:transition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FD9AB-58DF-0E3F-D823-892959CF5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98BAD86-320D-F749-AFA4-96342E5FFF8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B9A78C-0CBA-5042-C90D-97E239D74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A3CA220-E3CC-2042-79E3-37BDF80E6A5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D960E69-09A0-C8C2-B0FA-8F56E1D2012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7383ED-EDA4-45F3-AB3D-9B668001E903}"/>
              </a:ext>
            </a:extLst>
          </p:cNvPr>
          <p:cNvSpPr txBox="1"/>
          <p:nvPr/>
        </p:nvSpPr>
        <p:spPr>
          <a:xfrm>
            <a:off x="746263" y="509422"/>
            <a:ext cx="1520190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A8EF8E-81C7-A5C2-DB5E-D45826F54270}"/>
              </a:ext>
            </a:extLst>
          </p:cNvPr>
          <p:cNvSpPr txBox="1"/>
          <p:nvPr/>
        </p:nvSpPr>
        <p:spPr>
          <a:xfrm>
            <a:off x="5804452" y="1685913"/>
            <a:ext cx="8854937" cy="5846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kern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Engagement Through Kolb’s Experiential Learning Cycle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Master Trainer ensures every lesson includes: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Experience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Doing, testing, exploring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Reflection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Thinking, noticing, analyzing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Conceptualization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Understanding frameworks, models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Practicing and experimenting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the backbone of engaging adults.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EEA627-EFC5-DEBC-9C32-95C0C1A0C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2309542"/>
            <a:ext cx="4116059" cy="308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51811"/>
      </p:ext>
    </p:extLst>
  </p:cSld>
  <p:clrMapOvr>
    <a:masterClrMapping/>
  </p:clrMapOvr>
  <p:transition spd="slow">
    <p:randomBar dir="vert"/>
  </p:transition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5B23F-F54F-82C6-5DDB-FE5823731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B3E7887-606B-4250-3C9E-388E73071BC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2DD2B1-D8C8-5060-3241-88451A517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6193085-225E-1D00-7D05-4C49527071C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D53103-D836-5EAB-EB98-51C0B485A9B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8E6A78-373A-52C2-35FC-DBB5D06A2A1B}"/>
              </a:ext>
            </a:extLst>
          </p:cNvPr>
          <p:cNvSpPr txBox="1"/>
          <p:nvPr/>
        </p:nvSpPr>
        <p:spPr>
          <a:xfrm>
            <a:off x="746263" y="509422"/>
            <a:ext cx="1520190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6679E28-F949-B675-8841-43438FE66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87402"/>
              </p:ext>
            </p:extLst>
          </p:nvPr>
        </p:nvGraphicFramePr>
        <p:xfrm>
          <a:off x="1006474" y="3042053"/>
          <a:ext cx="12617451" cy="3113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05817">
                  <a:extLst>
                    <a:ext uri="{9D8B030D-6E8A-4147-A177-3AD203B41FA5}">
                      <a16:colId xmlns:a16="http://schemas.microsoft.com/office/drawing/2014/main" val="1706781165"/>
                    </a:ext>
                  </a:extLst>
                </a:gridCol>
                <a:gridCol w="4205817">
                  <a:extLst>
                    <a:ext uri="{9D8B030D-6E8A-4147-A177-3AD203B41FA5}">
                      <a16:colId xmlns:a16="http://schemas.microsoft.com/office/drawing/2014/main" val="2304051340"/>
                    </a:ext>
                  </a:extLst>
                </a:gridCol>
                <a:gridCol w="4205817">
                  <a:extLst>
                    <a:ext uri="{9D8B030D-6E8A-4147-A177-3AD203B41FA5}">
                      <a16:colId xmlns:a16="http://schemas.microsoft.com/office/drawing/2014/main" val="1337815285"/>
                    </a:ext>
                  </a:extLst>
                </a:gridCol>
              </a:tblGrid>
              <a:tr h="4194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Dimension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Description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Example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12212243"/>
                  </a:ext>
                </a:extLst>
              </a:tr>
              <a:tr h="8570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Cognitive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Mental stimulation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Case studies, problem-solving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62362764"/>
                  </a:ext>
                </a:extLst>
              </a:tr>
              <a:tr h="4207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Emotional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Connection, relevance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Stories, real challenges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30321190"/>
                  </a:ext>
                </a:extLst>
              </a:tr>
              <a:tr h="4207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Behavioral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Doing, participating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Role plays, simulations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54412194"/>
                  </a:ext>
                </a:extLst>
              </a:tr>
              <a:tr h="8570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Social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Learning with others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Group activities, discussions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9577833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CF4B2AF-6DD6-36BB-B953-762F810B2AFD}"/>
              </a:ext>
            </a:extLst>
          </p:cNvPr>
          <p:cNvSpPr txBox="1"/>
          <p:nvPr/>
        </p:nvSpPr>
        <p:spPr>
          <a:xfrm>
            <a:off x="803413" y="1582759"/>
            <a:ext cx="7972424" cy="529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kern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The 4 Dimensions of Adult Engagement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273455"/>
      </p:ext>
    </p:extLst>
  </p:cSld>
  <p:clrMapOvr>
    <a:masterClrMapping/>
  </p:clrMapOvr>
  <p:transition spd="slow">
    <p:randomBar dir="vert"/>
  </p:transition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568C2-DDF5-A3CA-3DAB-7C50FA070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2A54629-C462-E5D9-AEAE-2B1ECE4684B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97AA1E-2940-9CC3-4AFD-A6C3015E4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989BA9E-93EE-8272-D8EA-D88E7DB40EC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FACD695-E173-E125-F1FE-A63AF678C49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ACE8CC-DB24-CDCD-AD31-96AF7DEE3E11}"/>
              </a:ext>
            </a:extLst>
          </p:cNvPr>
          <p:cNvSpPr txBox="1"/>
          <p:nvPr/>
        </p:nvSpPr>
        <p:spPr>
          <a:xfrm>
            <a:off x="746263" y="509422"/>
            <a:ext cx="1520190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31464-A67F-9B1D-1D02-B23167920D1A}"/>
              </a:ext>
            </a:extLst>
          </p:cNvPr>
          <p:cNvSpPr txBox="1"/>
          <p:nvPr/>
        </p:nvSpPr>
        <p:spPr>
          <a:xfrm>
            <a:off x="7078483" y="1901511"/>
            <a:ext cx="8106793" cy="5948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Entertainment makes learners feel good.</a:t>
            </a:r>
            <a:b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Engagement makes learners change.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use: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challenging questions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facilitator probes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reflection activities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breakout discussions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real-world tasks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scenario-based learning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These strategies awaken curiosity and ownership—not passive consumption.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E1D412-300E-0A50-CF44-54B329D78B89}"/>
              </a:ext>
            </a:extLst>
          </p:cNvPr>
          <p:cNvSpPr txBox="1"/>
          <p:nvPr/>
        </p:nvSpPr>
        <p:spPr>
          <a:xfrm>
            <a:off x="6656832" y="1372264"/>
            <a:ext cx="7973568" cy="529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kern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Engagement Does </a:t>
            </a:r>
            <a:r>
              <a:rPr lang="en-US" sz="2800" b="1" i="1" kern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n-US" sz="2800" b="1" kern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Equal Entertainment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CED849-5403-AB52-200F-A68D0E2AD1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9492" y="2417455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33200"/>
      </p:ext>
    </p:extLst>
  </p:cSld>
  <p:clrMapOvr>
    <a:masterClrMapping/>
  </p:clrMapOvr>
  <p:transition spd="slow">
    <p:randomBar dir="vert"/>
  </p:transition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07B5B-3FE0-5BDB-A332-317A27496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9D934AD-E55B-B2BC-C669-C5B86A74C49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2148DC-6DED-FA77-8184-2639858B5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70F5BEF-18A0-4C4E-0CE1-7CDA99065D7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31D827-A8E6-D63F-336F-362CE0CF501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BA1284-0EE1-CEDA-D57B-CE0CDD766A06}"/>
              </a:ext>
            </a:extLst>
          </p:cNvPr>
          <p:cNvSpPr txBox="1"/>
          <p:nvPr/>
        </p:nvSpPr>
        <p:spPr>
          <a:xfrm>
            <a:off x="746263" y="509422"/>
            <a:ext cx="15201900" cy="847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solidFill>
                  <a:srgbClr val="FF0000"/>
                </a:solidFill>
              </a:rPr>
              <a:t>Real-World Scenario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878F01-B8C0-1A37-C191-E723849B7373}"/>
              </a:ext>
            </a:extLst>
          </p:cNvPr>
          <p:cNvSpPr txBox="1"/>
          <p:nvPr/>
        </p:nvSpPr>
        <p:spPr>
          <a:xfrm>
            <a:off x="432352" y="729927"/>
            <a:ext cx="14014232" cy="6409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You’re conducting a workshop on “Leadership Conversations.”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disengaged group forces you to adapt.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would a novice trainer do?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Continue the plan, lecture harder, add more slides.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would a Master Trainer do?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Adjust on the fly: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Facilitate a quick peer discussion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Ask learners to share real challenges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Replace lecture with role-play simulation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Connect learning to current workplace needs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Master Trainer uses the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room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 the curriculum.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966659"/>
      </p:ext>
    </p:extLst>
  </p:cSld>
  <p:clrMapOvr>
    <a:masterClrMapping/>
  </p:clrMapOvr>
  <p:transition spd="slow">
    <p:randomBar dir="vert"/>
  </p:transition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AB180-A275-17E6-CF56-A7308C7BB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239A81F-B1C9-A896-6E7E-ABEFDB66A2A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A02D50-6B63-3BD6-704C-89FF77F46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E375CA5-2B1D-F205-49A9-D5795409B9A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1EF84B-917A-C38C-CA62-58C0B421C5C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3A8DF4-6752-C581-C38D-136EBA4B55FF}"/>
              </a:ext>
            </a:extLst>
          </p:cNvPr>
          <p:cNvSpPr txBox="1"/>
          <p:nvPr/>
        </p:nvSpPr>
        <p:spPr>
          <a:xfrm>
            <a:off x="1207008" y="652228"/>
            <a:ext cx="104241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A32FAC-DB17-75AE-B05E-4D6C962666DF}"/>
              </a:ext>
            </a:extLst>
          </p:cNvPr>
          <p:cNvSpPr txBox="1"/>
          <p:nvPr/>
        </p:nvSpPr>
        <p:spPr>
          <a:xfrm>
            <a:off x="6419088" y="1593747"/>
            <a:ext cx="9290304" cy="5877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indent="-51435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RED Model for Adult Engagement</a:t>
            </a:r>
          </a:p>
          <a:p>
            <a:pPr marR="0">
              <a:lnSpc>
                <a:spcPct val="107000"/>
              </a:lnSpc>
              <a:spcAft>
                <a:spcPts val="800"/>
              </a:spcAft>
            </a:pP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simple system for Master Trainers: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 — Relevance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“Why does this matter to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Tools: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WIIFM statements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Scenario hooks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 work examples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94864D-B462-599E-FC5D-BBAA84F21F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052"/>
          <a:stretch>
            <a:fillRect/>
          </a:stretch>
        </p:blipFill>
        <p:spPr>
          <a:xfrm>
            <a:off x="2058672" y="3120496"/>
            <a:ext cx="3231131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205892"/>
      </p:ext>
    </p:extLst>
  </p:cSld>
  <p:clrMapOvr>
    <a:masterClrMapping/>
  </p:clrMapOvr>
  <p:transition spd="slow">
    <p:randomBar dir="vert"/>
  </p:transition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9DC73-E190-47CF-EBB2-825DF2081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829E8A8-51E6-CBA8-545E-540D6D3C393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B43B31-11FE-B3ED-725F-BCEF7B708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BB042C-8684-52D1-E5BA-EA5ED2CCC00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6C3407-60E1-7CCD-3BDE-97BCD73FAE6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45602D-B33E-63CD-DD3A-FD3BDA7FA504}"/>
              </a:ext>
            </a:extLst>
          </p:cNvPr>
          <p:cNvSpPr txBox="1"/>
          <p:nvPr/>
        </p:nvSpPr>
        <p:spPr>
          <a:xfrm>
            <a:off x="803413" y="1832596"/>
            <a:ext cx="7315200" cy="4836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— Experience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“Let me connect this to what I already know.”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Tools: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Story sharing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Peer discussions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Pre-session surveys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326375-A999-3E3E-A89F-D6E2AB355688}"/>
              </a:ext>
            </a:extLst>
          </p:cNvPr>
          <p:cNvSpPr txBox="1"/>
          <p:nvPr/>
        </p:nvSpPr>
        <p:spPr>
          <a:xfrm>
            <a:off x="1152144" y="749400"/>
            <a:ext cx="104607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454F03-4E88-61C3-277F-D21828F3D0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0780" y="2372483"/>
            <a:ext cx="3231160" cy="23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52962"/>
      </p:ext>
    </p:extLst>
  </p:cSld>
  <p:clrMapOvr>
    <a:masterClrMapping/>
  </p:clrMapOvr>
  <p:transition spd="slow">
    <p:randomBar dir="vert"/>
  </p:transition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B7712-8558-757C-A9AE-16FD8C1C4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DA62245-ADED-14F6-58A5-83B5F35A880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B98866-958A-568F-6D90-805D3C8CA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5907C32-7421-B8FD-5E25-1E37E2738D0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5A4325-F41C-66EA-A10A-284A44C91AC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9D4C3C-3868-254D-16F9-D987CA95EEB8}"/>
              </a:ext>
            </a:extLst>
          </p:cNvPr>
          <p:cNvSpPr txBox="1"/>
          <p:nvPr/>
        </p:nvSpPr>
        <p:spPr>
          <a:xfrm>
            <a:off x="1152144" y="749400"/>
            <a:ext cx="104607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D9B716-5D34-DE0C-91B2-E3839D377484}"/>
              </a:ext>
            </a:extLst>
          </p:cNvPr>
          <p:cNvSpPr txBox="1"/>
          <p:nvPr/>
        </p:nvSpPr>
        <p:spPr>
          <a:xfrm>
            <a:off x="7955280" y="1788370"/>
            <a:ext cx="7315200" cy="493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 — Doing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“Let me try it.”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Tools: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 tasks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Rapid prototyping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Skills labs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656489-79A6-8134-B60B-3FCBC1CB9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2177" y="2699495"/>
            <a:ext cx="3231160" cy="23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95862"/>
      </p:ext>
    </p:extLst>
  </p:cSld>
  <p:clrMapOvr>
    <a:masterClrMapping/>
  </p:clrMapOvr>
  <p:transition spd="slow">
    <p:randomBar dir="vert"/>
  </p:transition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F36AD-85D8-3812-6D81-BAF5D8C5C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F5AA3C8-79A0-63E9-7B24-85E674D1C44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BCEF29-71BB-352F-A303-D2E70DAB2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6B1F36E-0607-1108-A043-00973236B31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6B829E-7C49-8A19-E6DC-F05F91690C2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DD494B-5528-0895-DABF-4D7AD883D802}"/>
              </a:ext>
            </a:extLst>
          </p:cNvPr>
          <p:cNvSpPr txBox="1"/>
          <p:nvPr/>
        </p:nvSpPr>
        <p:spPr>
          <a:xfrm>
            <a:off x="1152144" y="749400"/>
            <a:ext cx="104607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7CF678-44EC-FB9A-3F78-F57913064B03}"/>
              </a:ext>
            </a:extLst>
          </p:cNvPr>
          <p:cNvSpPr txBox="1"/>
          <p:nvPr/>
        </p:nvSpPr>
        <p:spPr>
          <a:xfrm>
            <a:off x="6185279" y="1580397"/>
            <a:ext cx="8445121" cy="717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10 Evidence-Based Engagement Techniques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Start with a challenge question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problem-solving activities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Incorporate real workplace examples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Enable peer-to-peer learning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Polls and live feedback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Role plays with debrief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Gamified micro-challenges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Case study rotations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sprints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Reflection pauses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A5D18A-9AE2-D325-C918-DE52F29B59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526" y="2912752"/>
            <a:ext cx="3231160" cy="23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844926"/>
      </p:ext>
    </p:extLst>
  </p:cSld>
  <p:clrMapOvr>
    <a:masterClrMapping/>
  </p:clrMapOvr>
  <p:transition spd="slow">
    <p:randomBar dir="vert"/>
  </p:transition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11E6C-8C78-3D70-5CC1-B83F6540F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270D06C-87EB-4613-7314-288BC98DB90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9C4AED-1573-E2AA-5C46-95429F555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03F9A9E-F917-4F1F-D37A-6AE206C0E73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B1CFE6-A2CE-0BC7-512C-22AC0AE52B3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636FC1-7CC5-C9A7-9378-C02CE7999478}"/>
              </a:ext>
            </a:extLst>
          </p:cNvPr>
          <p:cNvSpPr txBox="1"/>
          <p:nvPr/>
        </p:nvSpPr>
        <p:spPr>
          <a:xfrm>
            <a:off x="1152144" y="749400"/>
            <a:ext cx="104607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9918EA6-98AB-16BC-1C97-4D2E821CA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128317"/>
              </p:ext>
            </p:extLst>
          </p:nvPr>
        </p:nvGraphicFramePr>
        <p:xfrm>
          <a:off x="486902" y="2789547"/>
          <a:ext cx="13465923" cy="3892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88641">
                  <a:extLst>
                    <a:ext uri="{9D8B030D-6E8A-4147-A177-3AD203B41FA5}">
                      <a16:colId xmlns:a16="http://schemas.microsoft.com/office/drawing/2014/main" val="4205775046"/>
                    </a:ext>
                  </a:extLst>
                </a:gridCol>
                <a:gridCol w="4488641">
                  <a:extLst>
                    <a:ext uri="{9D8B030D-6E8A-4147-A177-3AD203B41FA5}">
                      <a16:colId xmlns:a16="http://schemas.microsoft.com/office/drawing/2014/main" val="2968625781"/>
                    </a:ext>
                  </a:extLst>
                </a:gridCol>
                <a:gridCol w="4488641">
                  <a:extLst>
                    <a:ext uri="{9D8B030D-6E8A-4147-A177-3AD203B41FA5}">
                      <a16:colId xmlns:a16="http://schemas.microsoft.com/office/drawing/2014/main" val="374661040"/>
                    </a:ext>
                  </a:extLst>
                </a:gridCol>
              </a:tblGrid>
              <a:tr h="7708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Level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Trainer Style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Learner Experience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27687455"/>
                  </a:ext>
                </a:extLst>
              </a:tr>
              <a:tr h="7732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Basic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Presenter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Listening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61735154"/>
                  </a:ext>
                </a:extLst>
              </a:tr>
              <a:tr h="7732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Intermediate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Facilitator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Participating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41868093"/>
                  </a:ext>
                </a:extLst>
              </a:tr>
              <a:tr h="15750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Master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Learning Architect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Discovering, applying, transforming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2018361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94CAB65-9AEB-4282-FC38-8EF6C4A948C2}"/>
              </a:ext>
            </a:extLst>
          </p:cNvPr>
          <p:cNvSpPr txBox="1"/>
          <p:nvPr/>
        </p:nvSpPr>
        <p:spPr>
          <a:xfrm>
            <a:off x="1006475" y="1723893"/>
            <a:ext cx="7315200" cy="529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The 3 Levels of Engagement Mastery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420330"/>
      </p:ext>
    </p:extLst>
  </p:cSld>
  <p:clrMapOvr>
    <a:masterClrMapping/>
  </p:clrMapOvr>
  <p:transition spd="slow">
    <p:randomBar dir="vert"/>
  </p:transition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19854-C26C-18A4-2A82-68442742B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47A9A74-1978-EE33-FEAA-5B207C89FD8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E48C47-7118-DB8F-652B-5E1038FEB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997FD3-CDE1-59E8-B84D-CA47E10848F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482B8C-5083-DB0E-BFEE-4D920A64843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ABDD3-775E-ABD6-0215-E38B75D8A0B8}"/>
              </a:ext>
            </a:extLst>
          </p:cNvPr>
          <p:cNvSpPr txBox="1"/>
          <p:nvPr/>
        </p:nvSpPr>
        <p:spPr>
          <a:xfrm>
            <a:off x="707378" y="1701743"/>
            <a:ext cx="8034992" cy="5302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do I lose adult learners—and why?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assumptions do I make about adult motivation?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engagement style do I naturally use: cognitive, emotional, behavioral, or social?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can I better honor adults’ need for autonomy?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engagement techniques do I want to master next?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016E49-922A-8FD3-43D1-B9A105CF5812}"/>
              </a:ext>
            </a:extLst>
          </p:cNvPr>
          <p:cNvSpPr txBox="1"/>
          <p:nvPr/>
        </p:nvSpPr>
        <p:spPr>
          <a:xfrm>
            <a:off x="864705" y="457224"/>
            <a:ext cx="12960582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7E2AEB-204F-772F-384B-B62A661929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5521" y="2102144"/>
            <a:ext cx="4292612" cy="429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25344"/>
      </p:ext>
    </p:extLst>
  </p:cSld>
  <p:clrMapOvr>
    <a:masterClrMapping/>
  </p:clrMapOvr>
  <p:transition spd="slow">
    <p:randomBar dir="vert"/>
  </p:transition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E4D43-C5D0-CB73-CF00-9A34D83FF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47AD7B4-C7D4-C006-76DD-122EA949E33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D8A905-5FFC-6E65-E0A4-7F670DA06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69C0B38-0989-FF0C-AB29-67251611DD2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BAB904-7582-A478-D7B9-44417DE09C5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F2DE38-DCE4-ADB2-8177-BE0F90615438}"/>
              </a:ext>
            </a:extLst>
          </p:cNvPr>
          <p:cNvSpPr txBox="1"/>
          <p:nvPr/>
        </p:nvSpPr>
        <p:spPr>
          <a:xfrm>
            <a:off x="864705" y="595377"/>
            <a:ext cx="114848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F122B7-8AB6-70FA-572C-4A50C683D9C4}"/>
              </a:ext>
            </a:extLst>
          </p:cNvPr>
          <p:cNvSpPr txBox="1"/>
          <p:nvPr/>
        </p:nvSpPr>
        <p:spPr>
          <a:xfrm>
            <a:off x="5888736" y="1909356"/>
            <a:ext cx="8741664" cy="441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Activity: Re-Engineer a Boring Topic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Pick a topic you often teach that usually feels dry.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1: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Write your typical delivery approach.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2: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Apply the RED Model (Relevance–Experience–Doing).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3: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Re-design the segment into an engaging, adult-centered mini lesson.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4: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Share version A and version B side by side.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B532A0-2077-8B33-F979-2DAEE2D3F4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0955"/>
          <a:stretch>
            <a:fillRect/>
          </a:stretch>
        </p:blipFill>
        <p:spPr>
          <a:xfrm>
            <a:off x="1029771" y="2615551"/>
            <a:ext cx="4858965" cy="288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859531"/>
      </p:ext>
    </p:extLst>
  </p:cSld>
  <p:clrMapOvr>
    <a:masterClrMapping/>
  </p:clrMapOvr>
  <p:transition spd="slow">
    <p:randomBar dir="vert"/>
  </p:transition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D2580-EBF2-C1A9-835C-6BCE95E27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BA12C08-211C-42B3-F3B7-8579ED77A4D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7CD221-F489-0657-694C-8E636BD30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42338BF-0207-A728-FC33-DF4CAE9FEB9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59C471-9C30-9E17-9C89-D834BE2383D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664EA8-6652-6A84-D012-75059F993552}"/>
              </a:ext>
            </a:extLst>
          </p:cNvPr>
          <p:cNvSpPr txBox="1"/>
          <p:nvPr/>
        </p:nvSpPr>
        <p:spPr>
          <a:xfrm>
            <a:off x="864705" y="544285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BC1965-3D1D-F29C-4823-33B4DB344964}"/>
              </a:ext>
            </a:extLst>
          </p:cNvPr>
          <p:cNvSpPr txBox="1"/>
          <p:nvPr/>
        </p:nvSpPr>
        <p:spPr>
          <a:xfrm>
            <a:off x="554876" y="1341823"/>
            <a:ext cx="7315200" cy="5046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 A: Quick Assessment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Match each statement with the correct adult learning principle: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Autonomy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Relevance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 orientation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Experience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(Provide answer key upon request.)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667A5F-133C-42F3-A46F-94EC89839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5359" y="1732788"/>
            <a:ext cx="4813786" cy="481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039067"/>
      </p:ext>
    </p:extLst>
  </p:cSld>
  <p:clrMapOvr>
    <a:masterClrMapping/>
  </p:clrMapOvr>
  <p:transition spd="slow">
    <p:randomBar dir="vert"/>
  </p:transition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B6CCF-8E94-2771-B3BC-6A323BB07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2AF49F9-1440-D5FF-F7AE-28EDD86FBC7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BF6B12-1C77-CE0C-2B4A-050823979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C671383-114D-DD92-488B-CD065611E04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C44286-A496-8C6A-3A2F-03A4095C8B8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7F1A40-560E-7F4C-33D0-CAC6FC23B813}"/>
              </a:ext>
            </a:extLst>
          </p:cNvPr>
          <p:cNvSpPr txBox="1"/>
          <p:nvPr/>
        </p:nvSpPr>
        <p:spPr>
          <a:xfrm>
            <a:off x="5507364" y="1873225"/>
            <a:ext cx="9436608" cy="4483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 B: Mastery Task (With Rubric)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 a 20-minute session that includes: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engagement technique for EACH dimension (cognitive, emotional, behavioral, social)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experiential activity aligned with Kolb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strategy to increase intrinsic motivation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BAF0C9-8B15-5746-B5AB-949734229669}"/>
              </a:ext>
            </a:extLst>
          </p:cNvPr>
          <p:cNvSpPr txBox="1"/>
          <p:nvPr/>
        </p:nvSpPr>
        <p:spPr>
          <a:xfrm>
            <a:off x="1284732" y="655094"/>
            <a:ext cx="74706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FA3008-1148-6F4D-8643-552BEFCD5C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526" y="2034616"/>
            <a:ext cx="3087434" cy="317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271000"/>
      </p:ext>
    </p:extLst>
  </p:cSld>
  <p:clrMapOvr>
    <a:masterClrMapping/>
  </p:clrMapOvr>
  <p:transition spd="slow">
    <p:randomBar dir="vert"/>
  </p:transition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66877-2091-B810-AEBF-D1C70894D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34324E2-F0C8-9F06-15F7-CEE8E109C81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33842C-D2CA-541F-4283-7FE931FC3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6597EED-00E4-B819-98DC-7FDAF973ED6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CF6057-A90C-CC77-7F7D-9D9D9D60266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D482ED-C223-6838-E414-8DB79BD7443D}"/>
              </a:ext>
            </a:extLst>
          </p:cNvPr>
          <p:cNvSpPr txBox="1"/>
          <p:nvPr/>
        </p:nvSpPr>
        <p:spPr>
          <a:xfrm>
            <a:off x="766837" y="1986561"/>
            <a:ext cx="7315200" cy="493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Rubric evaluates: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Relevance to adults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Learner autonomy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Quality of engagement strategy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Alignment with learning outcomes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Depth of experiential design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Real-world application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843A06-8816-4B9E-E57C-A04FDDB0F717}"/>
              </a:ext>
            </a:extLst>
          </p:cNvPr>
          <p:cNvSpPr txBox="1"/>
          <p:nvPr/>
        </p:nvSpPr>
        <p:spPr>
          <a:xfrm>
            <a:off x="1353312" y="820073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2FF368-1D2A-4BB9-9B45-8C5B541C79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348" y="1651070"/>
            <a:ext cx="3624337" cy="362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70182"/>
      </p:ext>
    </p:extLst>
  </p:cSld>
  <p:clrMapOvr>
    <a:masterClrMapping/>
  </p:clrMapOvr>
  <p:transition spd="slow">
    <p:randomBar dir="vert"/>
  </p:transition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EAEFD-4C25-0207-B9B0-123FE9488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02B7D2A-5F0F-ADE6-9C47-630EF35E7C5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827117-2948-50AA-4302-328292426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EE8DB8-DE90-C248-2927-3125CBCC5BC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87BD10-A883-7045-4E3B-64E34F8AD68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286CC4-05A1-B1E3-3199-97C905EA0AF3}"/>
              </a:ext>
            </a:extLst>
          </p:cNvPr>
          <p:cNvSpPr txBox="1"/>
          <p:nvPr/>
        </p:nvSpPr>
        <p:spPr>
          <a:xfrm>
            <a:off x="1431633" y="544286"/>
            <a:ext cx="731520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0C3063-E458-56B3-F3BE-3B358C78B0CD}"/>
              </a:ext>
            </a:extLst>
          </p:cNvPr>
          <p:cNvSpPr txBox="1"/>
          <p:nvPr/>
        </p:nvSpPr>
        <p:spPr>
          <a:xfrm>
            <a:off x="6492240" y="1385863"/>
            <a:ext cx="7315200" cy="5538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Adults learn when something matters, feels relevant, and connects to their world.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Engagement must be intentional, not accidental.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best trainers create space for adults to think, feel, and act.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Engagement is a science—and Master Trainers practice it deliberately.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DF24CA-D09E-D609-F896-287F010255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633" y="1900642"/>
            <a:ext cx="3552825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282198"/>
      </p:ext>
    </p:extLst>
  </p:cSld>
  <p:clrMapOvr>
    <a:masterClrMapping/>
  </p:clrMapOvr>
  <p:transition spd="slow">
    <p:randomBar dir="vert"/>
  </p:transition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FD2DD-970A-D661-79A1-DC7971227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19E35F4-0FF3-74E5-9014-71F38DB8530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8909B5-640C-2452-16C4-50E290A34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3414FDA-AFDD-1956-2D81-90301137607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E05F6B-0929-259D-56DD-143D1315600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7B3BC7-378C-04C7-C8E5-0FF04FE85EFE}"/>
              </a:ext>
            </a:extLst>
          </p:cNvPr>
          <p:cNvSpPr txBox="1"/>
          <p:nvPr/>
        </p:nvSpPr>
        <p:spPr>
          <a:xfrm>
            <a:off x="432352" y="2017076"/>
            <a:ext cx="7315200" cy="33412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Adult Engagement Planning Sheet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 Model Lesson Planner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Adult Learning Needs Diagnostic Form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Engagement Techniques Cheat Sheet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Experience Design Rubric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3BC5C0-1A0E-47CD-E02E-7CB34C0F9CB0}"/>
              </a:ext>
            </a:extLst>
          </p:cNvPr>
          <p:cNvSpPr txBox="1"/>
          <p:nvPr/>
        </p:nvSpPr>
        <p:spPr>
          <a:xfrm>
            <a:off x="1463040" y="961326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Resources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EBCA21-C500-C791-B637-A557C5513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7370" y="2422261"/>
            <a:ext cx="2669286" cy="266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760179"/>
      </p:ext>
    </p:extLst>
  </p:cSld>
  <p:clrMapOvr>
    <a:masterClrMapping/>
  </p:clrMapOvr>
  <p:transition spd="slow">
    <p:randomBar dir="vert"/>
  </p:transition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E6C68-4645-B688-B117-410C409AC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3F5E1E4-4DEF-8AEF-4BF8-BB2A2C2B6CD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12A373-D5AD-FB43-04CC-4295E8CAE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CDE43A-4721-5EEE-8AA7-C1B786F205D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7793D2-CB15-60E9-7E25-790CDEA8A08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1AF0B5-92D3-87B5-2B18-14C5A903FB53}"/>
              </a:ext>
            </a:extLst>
          </p:cNvPr>
          <p:cNvSpPr txBox="1"/>
          <p:nvPr/>
        </p:nvSpPr>
        <p:spPr>
          <a:xfrm>
            <a:off x="1024128" y="644865"/>
            <a:ext cx="14209776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MODULE 3: TRAINING DELIVERY ESSENTIALS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1B123C-B7E8-44CE-A60D-549F7AB0E7CD}"/>
              </a:ext>
            </a:extLst>
          </p:cNvPr>
          <p:cNvSpPr txBox="1"/>
          <p:nvPr/>
        </p:nvSpPr>
        <p:spPr>
          <a:xfrm>
            <a:off x="803413" y="1795396"/>
            <a:ext cx="7616952" cy="3389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LESSON 3: Managing Group Dynamics</a:t>
            </a:r>
            <a:endParaRPr lang="en-US" sz="2800" dirty="0">
              <a:latin typeface="Century Gothic" panose="020B0502020202020204" pitchFamily="34" charset="0"/>
            </a:endParaRP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“Groups aren’t just learners in a room—they are a living system.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If you don’t manage the system, the system will manage you.”</a:t>
            </a:r>
          </a:p>
          <a:p>
            <a:br>
              <a:rPr lang="en-US" dirty="0"/>
            </a:br>
            <a:endParaRPr lang="en-US" dirty="0"/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5D8E19-841D-A505-F986-6BF8B5FAF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1281" y="1795396"/>
            <a:ext cx="3438525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288022"/>
      </p:ext>
    </p:extLst>
  </p:cSld>
  <p:clrMapOvr>
    <a:masterClrMapping/>
  </p:clrMapOvr>
  <p:transition spd="slow">
    <p:randomBar dir="vert"/>
  </p:transition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F2D31-D3A2-E22E-8B2B-330C2944B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AA9479-3CEF-6EC8-11BE-8A58A357BB8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7A9525-6857-2F65-5B4C-4A548E3A8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64048D5-D2FF-2B8E-5858-0F5F0F313D9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21AB88-0055-8E4F-43CB-27D798AAC14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027CC0-893A-73A9-73C6-24B06982AC7A}"/>
              </a:ext>
            </a:extLst>
          </p:cNvPr>
          <p:cNvSpPr txBox="1"/>
          <p:nvPr/>
        </p:nvSpPr>
        <p:spPr>
          <a:xfrm>
            <a:off x="4583676" y="1543152"/>
            <a:ext cx="10467348" cy="5616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the end of this lesson, participants will be able to: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group behaviors and identify patterns that influence learning engagement.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Diagnose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potential disruptions and barriers within group learning environments.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facilitation tactics to manage difficult behaviors and create productive learning climates.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sessions that intentionally shape positive group dynamics.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training interactions to improve psychological safety, collaboration, and learner interaction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688800-804E-F355-5E60-4CF3D9681FF1}"/>
              </a:ext>
            </a:extLst>
          </p:cNvPr>
          <p:cNvSpPr txBox="1"/>
          <p:nvPr/>
        </p:nvSpPr>
        <p:spPr>
          <a:xfrm>
            <a:off x="1188720" y="440381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Objectives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42222E-7936-3B4A-7541-BA923760E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76" y="2451179"/>
            <a:ext cx="361950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32437"/>
      </p:ext>
    </p:extLst>
  </p:cSld>
  <p:clrMapOvr>
    <a:masterClrMapping/>
  </p:clrMapOvr>
  <p:transition spd="slow">
    <p:randomBar dir="vert"/>
  </p:transition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02698-C581-F860-0FB2-1013E5307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78C27E5-A7BA-079D-F878-AEE491BED78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46FA1C-5408-CE1B-10D6-57A639872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346739F-B590-9A72-5587-0B0B77B71A9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35B6FD-0F7A-6BE3-2FD7-E3BDBF5EC6F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705731-7633-80B5-580E-AE250C9A2397}"/>
              </a:ext>
            </a:extLst>
          </p:cNvPr>
          <p:cNvSpPr txBox="1"/>
          <p:nvPr/>
        </p:nvSpPr>
        <p:spPr>
          <a:xfrm>
            <a:off x="432352" y="1496968"/>
            <a:ext cx="7315200" cy="5397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Even the best curriculum fails if group dynamics are unmanaged.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must guide: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diverse personalities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power dynamics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cultural differences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communication styles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conflicts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emotional climates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participation levels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4D506A-B62B-8396-FDE5-013576B25FCC}"/>
              </a:ext>
            </a:extLst>
          </p:cNvPr>
          <p:cNvSpPr txBox="1"/>
          <p:nvPr/>
        </p:nvSpPr>
        <p:spPr>
          <a:xfrm>
            <a:off x="864704" y="671672"/>
            <a:ext cx="13333343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This Matters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C0D063-5DB4-FE02-D283-48ACE1CB3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1242" y="2305050"/>
            <a:ext cx="2428875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594936"/>
      </p:ext>
    </p:extLst>
  </p:cSld>
  <p:clrMapOvr>
    <a:masterClrMapping/>
  </p:clrMapOvr>
  <p:transition spd="slow">
    <p:randomBar dir="vert"/>
  </p:transition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CD450-D2B0-CFC2-E895-A95D31603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5027491-CE77-C07B-ECEF-A7DDAE5DCFC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2AE615-61D6-8132-F3A4-0D7768B6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E2BEF24-B4DD-5EC9-26CF-35B4418BCA1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D55D11-CCED-3186-4C4E-415EC773FC4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DFD711-EAE1-DCF0-F2B4-BE191620ED24}"/>
              </a:ext>
            </a:extLst>
          </p:cNvPr>
          <p:cNvSpPr txBox="1"/>
          <p:nvPr/>
        </p:nvSpPr>
        <p:spPr>
          <a:xfrm>
            <a:off x="6400800" y="1611227"/>
            <a:ext cx="7315200" cy="4422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Effective group dynamics management leads to: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✔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higher engagement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✔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psychological safety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✔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deeper discussions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✔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better learning transfer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✔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smoother training experience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Master Trainer doesn’t just teach content—they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orchestrate the room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4C07C8-CC9E-55F0-C052-74D95614CC47}"/>
              </a:ext>
            </a:extLst>
          </p:cNvPr>
          <p:cNvSpPr txBox="1"/>
          <p:nvPr/>
        </p:nvSpPr>
        <p:spPr>
          <a:xfrm>
            <a:off x="902540" y="463537"/>
            <a:ext cx="13789152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This Matters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723B21-7EEE-D2D8-C99E-B2C0338A9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678" y="2010177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410443"/>
      </p:ext>
    </p:extLst>
  </p:cSld>
  <p:clrMapOvr>
    <a:masterClrMapping/>
  </p:clrMapOvr>
  <p:transition spd="slow">
    <p:randomBar dir="vert"/>
  </p:transition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5735F-66DB-6293-1B9B-2A6EDA547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41ABB67-9B76-970D-B3D3-B3FA71FF704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5C0B35-3CC0-074A-C737-119738E8A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31A010-81F8-4C38-7173-837CA1DE0E2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41CD20-E8AE-91F6-0A10-1C1A5D0737C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9B0394-47C0-EF1A-A884-82760A45ABD4}"/>
              </a:ext>
            </a:extLst>
          </p:cNvPr>
          <p:cNvSpPr txBox="1"/>
          <p:nvPr/>
        </p:nvSpPr>
        <p:spPr>
          <a:xfrm>
            <a:off x="5777749" y="1413185"/>
            <a:ext cx="8852651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1. What Are Group Dynamics?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Group dynamics refer to the invisible yet powerful forces that influence how people communicate, participate, behave, and collaborate during learning.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Key components: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Roles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Norms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Interactions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Energy levels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Emotions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Motivation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Group maturity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96D37F-8ADD-7F17-A2E5-27E89E79ADA2}"/>
              </a:ext>
            </a:extLst>
          </p:cNvPr>
          <p:cNvSpPr txBox="1"/>
          <p:nvPr/>
        </p:nvSpPr>
        <p:spPr>
          <a:xfrm>
            <a:off x="760609" y="544286"/>
            <a:ext cx="13912596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203F1F-62D0-7AEE-090F-935B2FF05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514" y="2027539"/>
            <a:ext cx="3619500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07993"/>
      </p:ext>
    </p:extLst>
  </p:cSld>
  <p:clrMapOvr>
    <a:masterClrMapping/>
  </p:clrMapOvr>
  <p:transition spd="slow">
    <p:randomBar dir="vert"/>
  </p:transition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F8DD6-CB1C-3879-A18A-C5F6636E3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686F2DC-D08D-63B1-534F-F83DA302629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E7E4C5-F52D-5020-851C-3241979CA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E82E86D-0B37-71F1-892F-B1F61AD32DF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5CB392-F46E-9F23-2BDF-963D06FBC0C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0D066A-5ADF-03CD-57C2-6EDDE41EB36F}"/>
              </a:ext>
            </a:extLst>
          </p:cNvPr>
          <p:cNvSpPr txBox="1"/>
          <p:nvPr/>
        </p:nvSpPr>
        <p:spPr>
          <a:xfrm>
            <a:off x="280748" y="1409566"/>
            <a:ext cx="8643988" cy="5507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Tuckman’s Model of Group Formation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Groups typically evolve through four predictable stages: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Forming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polite, unsure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Storming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tension, differences, dominance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Norming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alignment and harmony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Performing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collaboration, high engagement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Master Trainer adjusts facilitation strategies based on the stage.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59CF0C-CB0A-0E90-F7CD-991845B06C25}"/>
              </a:ext>
            </a:extLst>
          </p:cNvPr>
          <p:cNvSpPr txBox="1"/>
          <p:nvPr/>
        </p:nvSpPr>
        <p:spPr>
          <a:xfrm>
            <a:off x="803413" y="428028"/>
            <a:ext cx="1463040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A9B836-2AA4-EAF5-B84A-D692FEB26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7178" y="2178564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550086"/>
      </p:ext>
    </p:extLst>
  </p:cSld>
  <p:clrMapOvr>
    <a:masterClrMapping/>
  </p:clrMapOvr>
  <p:transition spd="slow">
    <p:randomBar dir="vert"/>
  </p:transition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B584F-8FE4-58F9-C6AB-55F2379E1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C02EFCD-FA6A-100A-E856-2227A587364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B14E43-C4C0-AD39-851E-30E595A7A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FCCBB8A-2E02-F2D5-0001-2A1DE5ABB23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7B4699-C01E-F849-C784-48F6538F951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C3A709-9786-2078-E80B-B887E04F1164}"/>
              </a:ext>
            </a:extLst>
          </p:cNvPr>
          <p:cNvSpPr txBox="1"/>
          <p:nvPr/>
        </p:nvSpPr>
        <p:spPr>
          <a:xfrm>
            <a:off x="7315200" y="1684483"/>
            <a:ext cx="9401667" cy="3911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10 Common Difficult Learner Types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Dominator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Silent Observer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Distractor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Side-Talker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Challenger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DC6CC-541B-0B50-11FC-4B06FA722982}"/>
              </a:ext>
            </a:extLst>
          </p:cNvPr>
          <p:cNvSpPr txBox="1"/>
          <p:nvPr/>
        </p:nvSpPr>
        <p:spPr>
          <a:xfrm>
            <a:off x="718400" y="487844"/>
            <a:ext cx="1391200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8AC53A-BCDF-9A7A-6F7A-DD4AAE830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526" y="1671667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915159"/>
      </p:ext>
    </p:extLst>
  </p:cSld>
  <p:clrMapOvr>
    <a:masterClrMapping/>
  </p:clrMapOvr>
  <p:transition spd="slow">
    <p:randomBar dir="vert"/>
  </p:transition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FA250-9333-95C5-11EA-3E16B4732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8CF570-E36E-DC8A-7FB9-AAEAB745CD0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CB55C3-7D07-11A9-65E2-617D42072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5A8668F-6FA0-02A9-3D3D-AF8E8546635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A011B4-5844-ACEB-140E-854B7ED67E5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31693E-AA18-F135-8D87-1B882C8F0BF1}"/>
              </a:ext>
            </a:extLst>
          </p:cNvPr>
          <p:cNvSpPr txBox="1"/>
          <p:nvPr/>
        </p:nvSpPr>
        <p:spPr>
          <a:xfrm>
            <a:off x="718400" y="487844"/>
            <a:ext cx="1391200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110935-EC1F-D931-9389-CD5395672AB0}"/>
              </a:ext>
            </a:extLst>
          </p:cNvPr>
          <p:cNvSpPr txBox="1"/>
          <p:nvPr/>
        </p:nvSpPr>
        <p:spPr>
          <a:xfrm>
            <a:off x="391204" y="1773958"/>
            <a:ext cx="7452360" cy="3808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The Know-It-All</a:t>
            </a:r>
            <a:endParaRPr lang="en-US" sz="280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The Lost or Confused</a:t>
            </a:r>
            <a:endParaRPr lang="en-US" sz="280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The Negative Critic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Resistant Participant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The Over-Participator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address the behavior, not the person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0F402C-98CA-6460-864F-2F23B4E9D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1962936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119817"/>
      </p:ext>
    </p:extLst>
  </p:cSld>
  <p:clrMapOvr>
    <a:masterClrMapping/>
  </p:clrMapOvr>
  <p:transition spd="slow">
    <p:randomBar dir="vert"/>
  </p:transition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AA8EC-7084-F52F-DA5B-AFFFACC66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6BA1C61-7FD5-EC33-C478-62A85CDE1F1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EB5C6C-3A06-D227-B8B1-4CC2AB6DF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6E1CFE-F947-F7E5-2EAD-0BA122489E5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6773DA-7AE8-586E-CBB3-4F0003A876E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1C750C-11FC-C344-38F0-D65A395F4297}"/>
              </a:ext>
            </a:extLst>
          </p:cNvPr>
          <p:cNvSpPr txBox="1"/>
          <p:nvPr/>
        </p:nvSpPr>
        <p:spPr>
          <a:xfrm>
            <a:off x="718400" y="487844"/>
            <a:ext cx="1391200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9203E2-920A-5ADA-3270-91A4E3C3D82B}"/>
              </a:ext>
            </a:extLst>
          </p:cNvPr>
          <p:cNvSpPr txBox="1"/>
          <p:nvPr/>
        </p:nvSpPr>
        <p:spPr>
          <a:xfrm>
            <a:off x="7178040" y="2485591"/>
            <a:ext cx="745236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4. The Psychology of Group Behavior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Adult learners often react based on: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emotional safety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perceived value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prior experiences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group energy</a:t>
            </a:r>
          </a:p>
          <a:p>
            <a:pPr lvl="0"/>
            <a:r>
              <a:rPr lang="en-US" sz="2800" dirty="0">
                <a:latin typeface="Century Gothic" panose="020B0502020202020204" pitchFamily="34" charset="0"/>
              </a:rPr>
              <a:t>facilitator confidence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813596-C354-5B1D-AFDB-39A4BD47C5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" y="2245652"/>
            <a:ext cx="6401881" cy="358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62700"/>
      </p:ext>
    </p:extLst>
  </p:cSld>
  <p:clrMapOvr>
    <a:masterClrMapping/>
  </p:clrMapOvr>
  <p:transition spd="slow">
    <p:randomBar dir="vert"/>
  </p:transition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7D8BA-E9C9-9405-3D51-046D49996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DC5D075-4898-0D52-F5BE-2EEB6A0EE95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D1AD71-9434-71AA-A871-636573AB6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EABD0A5-B429-9C08-F826-AF1CEF40E74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67C701-4052-E0E1-59E9-925DA43305C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DF21E9-83FD-3830-8AA9-6D6B2A5CA01C}"/>
              </a:ext>
            </a:extLst>
          </p:cNvPr>
          <p:cNvSpPr txBox="1"/>
          <p:nvPr/>
        </p:nvSpPr>
        <p:spPr>
          <a:xfrm>
            <a:off x="718400" y="487844"/>
            <a:ext cx="1391200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 Explained Simply → Deep Dive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9ED602-5F1E-1EBF-EC6F-350978670B50}"/>
              </a:ext>
            </a:extLst>
          </p:cNvPr>
          <p:cNvSpPr txBox="1"/>
          <p:nvPr/>
        </p:nvSpPr>
        <p:spPr>
          <a:xfrm>
            <a:off x="554876" y="2103736"/>
            <a:ext cx="7452360" cy="4022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Engagement rises when learners feel: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respected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heard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involved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included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capable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7D8B9E-EF30-7004-67FB-BB78F570D8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6023" y="2574798"/>
            <a:ext cx="4022127" cy="402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08418"/>
      </p:ext>
    </p:extLst>
  </p:cSld>
  <p:clrMapOvr>
    <a:masterClrMapping/>
  </p:clrMapOvr>
  <p:transition spd="slow">
    <p:randomBar dir="vert"/>
  </p:transition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8182C-49D4-C02F-6E26-08F257FD4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3A2F317-D9B8-64D9-1ACE-F3F93739933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029D7B-08AC-CD00-8728-8047BA861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E70A05-4528-C820-C898-640E9422C5E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F839B3-9FA6-83F6-71D6-FC5D38D02AE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D6573F-D456-B386-F283-5982447A9682}"/>
              </a:ext>
            </a:extLst>
          </p:cNvPr>
          <p:cNvSpPr txBox="1"/>
          <p:nvPr/>
        </p:nvSpPr>
        <p:spPr>
          <a:xfrm>
            <a:off x="864705" y="389472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Real-World Scenario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C83019-7E4B-7E6C-FC00-5BB87863F035}"/>
              </a:ext>
            </a:extLst>
          </p:cNvPr>
          <p:cNvSpPr txBox="1"/>
          <p:nvPr/>
        </p:nvSpPr>
        <p:spPr>
          <a:xfrm>
            <a:off x="6827852" y="933758"/>
            <a:ext cx="7583092" cy="7557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Scenario: Conflict in the Room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You’re facilitating a leadership session.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Two participants begin debating aggressively.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room becomes tense.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novice trainer freezes or ignores it.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Master Trainer: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Acknowledges without judgment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Reframes into a learning opportunity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Facilitates structured dialogue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Ensures psychological safety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Redirects focus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 dynamics become the curriculum.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B65462-75B8-12A8-E021-7FD130DF2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514" y="2033134"/>
            <a:ext cx="4546415" cy="454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637886"/>
      </p:ext>
    </p:extLst>
  </p:cSld>
  <p:clrMapOvr>
    <a:masterClrMapping/>
  </p:clrMapOvr>
  <p:transition spd="slow">
    <p:randomBar dir="vert"/>
  </p:transition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4AE3B-5990-102A-7DA7-51FF14B39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8CD0697-00E6-2591-583F-E05BA04ECD2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5E5D44-F81C-62C2-AB26-4652EBFB1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04256BB-0E1A-76EC-8A7B-2E9CE015380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625568-0F5D-1928-B351-B0BC544C38D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BFC72A-AABA-9F5F-D662-6789F97DD9D5}"/>
              </a:ext>
            </a:extLst>
          </p:cNvPr>
          <p:cNvSpPr txBox="1"/>
          <p:nvPr/>
        </p:nvSpPr>
        <p:spPr>
          <a:xfrm>
            <a:off x="1408176" y="409138"/>
            <a:ext cx="103510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075313-3339-259B-75BF-C1AFECF75E93}"/>
              </a:ext>
            </a:extLst>
          </p:cNvPr>
          <p:cNvSpPr txBox="1"/>
          <p:nvPr/>
        </p:nvSpPr>
        <p:spPr>
          <a:xfrm>
            <a:off x="432352" y="1246885"/>
            <a:ext cx="10553435" cy="6375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The SAFE Framework for Managing Group Dynamics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simple Master Trainer tool: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 — See It Early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 micro-signals: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silence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side conversations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hesitation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eye contact patterns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emotional spikes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9D3DD5-D1AA-E3AC-3ABB-C9A5D3BE0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6037" y="2905120"/>
            <a:ext cx="36195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15912"/>
      </p:ext>
    </p:extLst>
  </p:cSld>
  <p:clrMapOvr>
    <a:masterClrMapping/>
  </p:clrMapOvr>
  <p:transition spd="slow">
    <p:randomBar dir="vert"/>
  </p:transition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72517-6938-48A3-E22C-716EBFA8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2EDD067-DB11-17CF-FD27-E6828E1D90E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02E102-F183-9A45-B087-5F356CF6D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D93C82E-8D3F-E2EB-D8B0-DF88A3587B2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473FC8-61F5-6DAA-0DB0-135F969D156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0D91AA-BA29-B57F-9265-4C4B97E56CA0}"/>
              </a:ext>
            </a:extLst>
          </p:cNvPr>
          <p:cNvSpPr txBox="1"/>
          <p:nvPr/>
        </p:nvSpPr>
        <p:spPr>
          <a:xfrm>
            <a:off x="6885446" y="1660256"/>
            <a:ext cx="7744954" cy="5385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— Acknowledge It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 what’s happening neutrally: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“I’m noticing some strong viewpoints—this means we care about the topic.”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 — Facilitate the Process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tools: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structured dialogue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timed turns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breakout reframing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question funnels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A4FFC3-190C-EAFF-0ED3-DF7CADB83BB3}"/>
              </a:ext>
            </a:extLst>
          </p:cNvPr>
          <p:cNvSpPr txBox="1"/>
          <p:nvPr/>
        </p:nvSpPr>
        <p:spPr>
          <a:xfrm>
            <a:off x="1097280" y="555593"/>
            <a:ext cx="110642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08436C-1362-4BAB-ABE1-93778725C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1984160"/>
            <a:ext cx="4739796" cy="471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889492"/>
      </p:ext>
    </p:extLst>
  </p:cSld>
  <p:clrMapOvr>
    <a:masterClrMapping/>
  </p:clrMapOvr>
  <p:transition spd="slow">
    <p:randomBar dir="vert"/>
  </p:transition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22547-88C8-31C7-CC54-271AA4C18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584FD72-FF4A-8E12-2320-BA282577F42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1EA82B-76D5-0DD8-7F87-97B08B9BD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65E295-F38A-ABEF-43D3-09C51A772F4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DA4DE5-454E-3CDF-FEF2-A03F42397AD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421EFD-4EB7-20F0-0552-364F714F57B0}"/>
              </a:ext>
            </a:extLst>
          </p:cNvPr>
          <p:cNvSpPr txBox="1"/>
          <p:nvPr/>
        </p:nvSpPr>
        <p:spPr>
          <a:xfrm>
            <a:off x="1097280" y="680978"/>
            <a:ext cx="110642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F968EE-35BA-26EE-D371-86C1E4C3F65B}"/>
              </a:ext>
            </a:extLst>
          </p:cNvPr>
          <p:cNvSpPr txBox="1"/>
          <p:nvPr/>
        </p:nvSpPr>
        <p:spPr>
          <a:xfrm>
            <a:off x="554876" y="1629698"/>
            <a:ext cx="7315200" cy="5763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The Three Levels of Intervention (Trainer Skill)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Light touch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nonverbal cues, proximity, pausing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naming behavior, redirecting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resetting norms, private side conversations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Mastery lies </a:t>
            </a:r>
            <a:r>
              <a:rPr lang="en-US" sz="28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choosing 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right level at the right time.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6B4EAA-A417-45E8-F9E6-9D1EA471B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3356" y="2106267"/>
            <a:ext cx="3326767" cy="428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564702"/>
      </p:ext>
    </p:extLst>
  </p:cSld>
  <p:clrMapOvr>
    <a:masterClrMapping/>
  </p:clrMapOvr>
  <p:transition spd="slow">
    <p:randomBar dir="vert"/>
  </p:transition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1A560-5DA8-B4AD-B957-B13EEB070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2015513-0E74-8822-E7D5-6D02F9DD13D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7C5483-5EB7-6434-FAB2-8D72C1CD3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0447D0-9383-F92E-7700-0B828F07F6D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5D2D9E-A85B-A96E-664A-09AEF682A50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51AF4D-E87E-0273-0A1C-91B7A4594B18}"/>
              </a:ext>
            </a:extLst>
          </p:cNvPr>
          <p:cNvSpPr txBox="1"/>
          <p:nvPr/>
        </p:nvSpPr>
        <p:spPr>
          <a:xfrm>
            <a:off x="1097280" y="282511"/>
            <a:ext cx="110642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0FB359-8E03-9D1E-93AF-EA00BFFB7C52}"/>
              </a:ext>
            </a:extLst>
          </p:cNvPr>
          <p:cNvSpPr txBox="1"/>
          <p:nvPr/>
        </p:nvSpPr>
        <p:spPr>
          <a:xfrm>
            <a:off x="5332145" y="1089761"/>
            <a:ext cx="9692640" cy="7301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10 Evidence-Based Strategies for Positive Group Dynamics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 norms early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inclusive facilitation techniques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Maintain psychological safety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Distribute participation intentionally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Ask high-quality questions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Balance energy levels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Reframe conflict into learning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Validate diverse perspectives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group tasks for collective success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Debrief group behavior (meta-learning)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4C96F6-9602-CC71-87BD-E2FA6FD307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618" y="1900642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887274"/>
      </p:ext>
    </p:extLst>
  </p:cSld>
  <p:clrMapOvr>
    <a:masterClrMapping/>
  </p:clrMapOvr>
  <p:transition spd="slow">
    <p:randomBar dir="vert"/>
  </p:transition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A8656-398B-05D4-E19E-922C48865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62CAE48-1059-4415-5B34-96B4618F013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D21059-03BB-F548-7132-0B6251E61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44B9D5B-3373-E245-EACC-937DF1AC225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C1F11A-9259-66F1-EA90-7C6B063DFCE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FCE8ED-4049-C9DC-051E-748C75D56344}"/>
              </a:ext>
            </a:extLst>
          </p:cNvPr>
          <p:cNvSpPr txBox="1"/>
          <p:nvPr/>
        </p:nvSpPr>
        <p:spPr>
          <a:xfrm>
            <a:off x="1005840" y="620304"/>
            <a:ext cx="113202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7A99E6-E8DC-D11D-E94A-D9F72EF0F800}"/>
              </a:ext>
            </a:extLst>
          </p:cNvPr>
          <p:cNvSpPr txBox="1"/>
          <p:nvPr/>
        </p:nvSpPr>
        <p:spPr>
          <a:xfrm>
            <a:off x="432352" y="1492172"/>
            <a:ext cx="7315200" cy="6117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types of group behavior challenge me most and why?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comfortable am I addressing disruptions directly?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signals do I tend to overlook in a group?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facilitation behaviors create psychological safety in my sessions?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can I better prevent group issues before they arise?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FDB945-2059-09EC-8725-EEE7A2CCE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2298751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18655"/>
      </p:ext>
    </p:extLst>
  </p:cSld>
  <p:clrMapOvr>
    <a:masterClrMapping/>
  </p:clrMapOvr>
  <p:transition spd="slow">
    <p:randomBar dir="vert"/>
  </p:transition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BA733-2E58-1DEA-8DF2-EF6ECFCFB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4231DEE-0E22-ECEB-ECD1-86CE287CFC6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9187D9-DCD0-8DE1-ABCD-145902023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1D31B4F-6378-07DD-D394-F8DE0F6AF06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AE3270-A58B-C9C3-6C2B-9658FB74712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9F63C0-8DAB-A144-B712-394947395C33}"/>
              </a:ext>
            </a:extLst>
          </p:cNvPr>
          <p:cNvSpPr txBox="1"/>
          <p:nvPr/>
        </p:nvSpPr>
        <p:spPr>
          <a:xfrm>
            <a:off x="5669280" y="1605073"/>
            <a:ext cx="9089136" cy="5610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Activity: Managing Real Behaviors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Choose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difficult learner types you’ve encountered recently.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each: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Describe what happened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Identify what group stage the group was in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 the SAFE Framework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Redesign the moment using a facilitation strategy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builds confidence and readiness.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651C03-A6EA-5843-2590-9811ACC96538}"/>
              </a:ext>
            </a:extLst>
          </p:cNvPr>
          <p:cNvSpPr txBox="1"/>
          <p:nvPr/>
        </p:nvSpPr>
        <p:spPr>
          <a:xfrm>
            <a:off x="1059886" y="458451"/>
            <a:ext cx="113210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EF1F17-4EFA-6819-1290-6EFCB4257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886" y="2070120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45839"/>
      </p:ext>
    </p:extLst>
  </p:cSld>
  <p:clrMapOvr>
    <a:masterClrMapping/>
  </p:clrMapOvr>
  <p:transition spd="slow">
    <p:randomBar dir="vert"/>
  </p:transition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DCD55-7DC0-3F66-8955-6F991D9F0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8AC3347-1669-F63C-B923-450580BDEB7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34B369-AAA7-DD75-C2D3-F7212F0F8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1BAA30-83DD-F390-04A4-BFBCD2E5B03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A72B50-7DEB-8707-509F-F0D81E15A68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63B1B9-0225-FC09-D30A-5B6A2A77D8E8}"/>
              </a:ext>
            </a:extLst>
          </p:cNvPr>
          <p:cNvSpPr txBox="1"/>
          <p:nvPr/>
        </p:nvSpPr>
        <p:spPr>
          <a:xfrm>
            <a:off x="710648" y="1989892"/>
            <a:ext cx="7315200" cy="4186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Quick Assessment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Match each difficult behavior with the BEST trainer response: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Dominator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Silent participant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Side-talker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Resistant learner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0DF281-8193-46C8-0767-F644E18C0EDF}"/>
              </a:ext>
            </a:extLst>
          </p:cNvPr>
          <p:cNvSpPr txBox="1"/>
          <p:nvPr/>
        </p:nvSpPr>
        <p:spPr>
          <a:xfrm>
            <a:off x="803413" y="513618"/>
            <a:ext cx="116677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&amp; Mastery Practice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4A2B61-8484-4302-65DB-32693F2EF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7796" y="2046541"/>
            <a:ext cx="3497580" cy="349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82913"/>
      </p:ext>
    </p:extLst>
  </p:cSld>
  <p:clrMapOvr>
    <a:masterClrMapping/>
  </p:clrMapOvr>
  <p:transition spd="slow">
    <p:randomBar dir="vert"/>
  </p:transition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DE0F0-851A-8BAA-4BEF-891EFFC55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66D7FB4-59EF-8FA7-FBDF-1A414239988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F0A2FA-3A7F-98B8-0C20-19E8A4B5C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DA398DD-22D3-F52A-99B3-C1009C8227A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7ABFD2-4EEF-6319-20C9-7C2E13B5AD5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C4310A-3163-4B0D-4FFD-661A59C0601C}"/>
              </a:ext>
            </a:extLst>
          </p:cNvPr>
          <p:cNvSpPr txBox="1"/>
          <p:nvPr/>
        </p:nvSpPr>
        <p:spPr>
          <a:xfrm>
            <a:off x="803413" y="513618"/>
            <a:ext cx="116677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&amp; Mastery Practice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553DEE-DC4F-2DB8-8158-8F3E5198B3CE}"/>
              </a:ext>
            </a:extLst>
          </p:cNvPr>
          <p:cNvSpPr txBox="1"/>
          <p:nvPr/>
        </p:nvSpPr>
        <p:spPr>
          <a:xfrm>
            <a:off x="7486028" y="1345431"/>
            <a:ext cx="7315200" cy="5755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Mastery Task (With Rubric)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 a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10-minute intervention plan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a scenario involving group tension, specifying: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signals you noticed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intervention level you choose (light/moderate/high)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engagement strategy you will apply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you ensure psychological safety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Expected learner outcomes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5B5D73-E379-191F-C6D9-1015FEF54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8861" y="2251085"/>
            <a:ext cx="3910562" cy="391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606392"/>
      </p:ext>
    </p:extLst>
  </p:cSld>
  <p:clrMapOvr>
    <a:masterClrMapping/>
  </p:clrMapOvr>
  <p:transition spd="slow">
    <p:randomBar dir="vert"/>
  </p:transition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BC160-A96F-DDAF-4437-FD7D0F608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6DAD6A-8F75-4F47-9DA9-4F3C8A11324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DFC822-C9D9-1BF7-EE82-FFF6C26D5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06F0C2B-00B4-EC55-5DB0-36C2C4AE2B3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803BD4-8C1C-015D-58CF-65D3F958860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E74042-DEA8-2391-2EB4-F9D8D64700A4}"/>
              </a:ext>
            </a:extLst>
          </p:cNvPr>
          <p:cNvSpPr txBox="1"/>
          <p:nvPr/>
        </p:nvSpPr>
        <p:spPr>
          <a:xfrm>
            <a:off x="803413" y="513618"/>
            <a:ext cx="116677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&amp; Mastery Practice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28B6FB-0FD2-6635-B0FB-2A6EBF2CB3FE}"/>
              </a:ext>
            </a:extLst>
          </p:cNvPr>
          <p:cNvSpPr txBox="1"/>
          <p:nvPr/>
        </p:nvSpPr>
        <p:spPr>
          <a:xfrm>
            <a:off x="554876" y="2175984"/>
            <a:ext cx="7315200" cy="334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Rubric evaluates: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Situational awareness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Appropriateness of intervention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Facilitation skill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Safety creation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Insightfulness of analysis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7BF6E6-D9CA-A21F-6CA1-676A0E63C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344" y="2256238"/>
            <a:ext cx="3946813" cy="406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459702"/>
      </p:ext>
    </p:extLst>
  </p:cSld>
  <p:clrMapOvr>
    <a:masterClrMapping/>
  </p:clrMapOvr>
  <p:transition spd="slow">
    <p:randomBar dir="vert"/>
  </p:transition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93FD9-4EE1-203F-CF04-641CAF736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3DCF16C-A408-0D10-3B9F-6B6AA0E1034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65D247-D769-E0E7-7874-39C5C24FA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E5EE232-B5D2-18E8-C523-E16C6A6353E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7B68A8-CC12-E366-5EB4-94A05E12143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C903F-3216-A2D3-BB6E-C9123E712450}"/>
              </a:ext>
            </a:extLst>
          </p:cNvPr>
          <p:cNvSpPr txBox="1"/>
          <p:nvPr/>
        </p:nvSpPr>
        <p:spPr>
          <a:xfrm>
            <a:off x="6089904" y="1529272"/>
            <a:ext cx="8814816" cy="5077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 dynamics determine the success of learning.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must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room,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steer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energy, and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shape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climate.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Difficult behaviors are predictable—and manageable.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Psychological safety, facilitation skill, and structured interventions create thriving groups.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do not react—they respond strategically.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C5E30F-74B5-5EBF-93EF-B6D40329E3C0}"/>
              </a:ext>
            </a:extLst>
          </p:cNvPr>
          <p:cNvSpPr txBox="1"/>
          <p:nvPr/>
        </p:nvSpPr>
        <p:spPr>
          <a:xfrm>
            <a:off x="1110996" y="401223"/>
            <a:ext cx="745236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5024B0-D3B2-87AF-76E7-96D90A1C7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996" y="2782891"/>
            <a:ext cx="3346578" cy="334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47970"/>
      </p:ext>
    </p:extLst>
  </p:cSld>
  <p:clrMapOvr>
    <a:masterClrMapping/>
  </p:clrMapOvr>
  <p:transition spd="slow">
    <p:randomBar dir="vert"/>
  </p:transition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4F3D2-5155-2A68-5C0D-8CFEDF9FE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16DFD33-870B-55ED-40BA-ED32C343A92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5FC5AD-4F61-CD2F-7FBC-0C4DB84F5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17A70C6-744B-6D6B-B4C5-B4BC42668A1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8E7F29-85C4-3393-1D9A-517352DE9FA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8A15CF-A2AC-C2AA-D2F4-A71B2D864994}"/>
              </a:ext>
            </a:extLst>
          </p:cNvPr>
          <p:cNvSpPr txBox="1"/>
          <p:nvPr/>
        </p:nvSpPr>
        <p:spPr>
          <a:xfrm>
            <a:off x="554876" y="2356807"/>
            <a:ext cx="7315200" cy="334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 Dynamics Diagnostic Checklist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Difficult Learner Response Matrix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 Framework Quick Guide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Intervention Strategy Planner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 Norms Agreement Template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Psychological Safety Assessment Sheet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3CD708-8558-855A-7B1D-587A92987C0A}"/>
              </a:ext>
            </a:extLst>
          </p:cNvPr>
          <p:cNvSpPr txBox="1"/>
          <p:nvPr/>
        </p:nvSpPr>
        <p:spPr>
          <a:xfrm>
            <a:off x="864705" y="563952"/>
            <a:ext cx="112105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Resources &amp; Templates Available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A9E361-C54F-6596-B7ED-37A816EE9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9788" y="2525016"/>
            <a:ext cx="4239423" cy="317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766981"/>
      </p:ext>
    </p:extLst>
  </p:cSld>
  <p:clrMapOvr>
    <a:masterClrMapping/>
  </p:clrMapOvr>
  <p:transition spd="slow">
    <p:randomBar dir="vert"/>
  </p:transition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4669F-C154-0B91-EDA0-78CFF7CB5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36AC043-63A9-451D-96FD-A16EE1D6D61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66C805-7C3C-D725-B314-9A4CE5DDD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6B3BE57-D54C-B055-EB3B-C333015F395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4A69E0-ECA4-309C-364A-B3B72DFA22E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4B5C0B-BBB7-4CA7-1096-1BAEF32DF08C}"/>
              </a:ext>
            </a:extLst>
          </p:cNvPr>
          <p:cNvSpPr txBox="1"/>
          <p:nvPr/>
        </p:nvSpPr>
        <p:spPr>
          <a:xfrm>
            <a:off x="864705" y="655060"/>
            <a:ext cx="13587984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MODULE 3: TRAINING DELIVERY ESSENTIALS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4EC4EA-CFD5-A16C-7446-481478B606E3}"/>
              </a:ext>
            </a:extLst>
          </p:cNvPr>
          <p:cNvSpPr txBox="1"/>
          <p:nvPr/>
        </p:nvSpPr>
        <p:spPr>
          <a:xfrm>
            <a:off x="7629073" y="1949898"/>
            <a:ext cx="6446451" cy="5896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LESSON 4: Handling Questions &amp; Difficult Participants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Powerful Quote: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“Questions open the door to discovery.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Difficult people open the door to mastery.”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Master Trainer knows how to handle both with skill, empathy, and authority.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6F71D7-F13E-46D6-9FCB-C2F5520D2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328" y="2086949"/>
            <a:ext cx="5477836" cy="405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85004"/>
      </p:ext>
    </p:extLst>
  </p:cSld>
  <p:clrMapOvr>
    <a:masterClrMapping/>
  </p:clrMapOvr>
  <p:transition spd="slow">
    <p:randomBar dir="vert"/>
  </p:transition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F4D14-BB87-32EB-757A-9C941404E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BDC7FA9-9270-59DC-6F44-40CEF1FA065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172BD1-91B2-D2D0-A0B1-E5CD26A71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8DB3897-901F-8FB9-A7B8-3080817E964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58EA69-0A18-7184-1A7F-E8DEE11FF64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A0BED8-4D91-950E-2D8E-ED13971338F4}"/>
              </a:ext>
            </a:extLst>
          </p:cNvPr>
          <p:cNvSpPr txBox="1"/>
          <p:nvPr/>
        </p:nvSpPr>
        <p:spPr>
          <a:xfrm>
            <a:off x="61292" y="1519460"/>
            <a:ext cx="10911508" cy="6327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the end of this lesson, learners will be able to: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types of learner questions and determine the most effective facilitation response.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difficult participant behaviors to understand root causes rather than symptoms.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structured techniques to handle challenging questions with confidence and clarity.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intervention strategies that maintain psychological safety while addressing disruptive behavior.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Adapt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facilitation style to ensure learning continuity and group cohesion.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79781-8625-0B25-5939-DE5537827DF3}"/>
              </a:ext>
            </a:extLst>
          </p:cNvPr>
          <p:cNvSpPr txBox="1"/>
          <p:nvPr/>
        </p:nvSpPr>
        <p:spPr>
          <a:xfrm>
            <a:off x="864705" y="611084"/>
            <a:ext cx="7626096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Objectives 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537356"/>
      </p:ext>
    </p:extLst>
  </p:cSld>
  <p:clrMapOvr>
    <a:masterClrMapping/>
  </p:clrMapOvr>
  <p:transition spd="slow">
    <p:randomBar dir="vert"/>
  </p:transition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2F270-028E-5DC8-7983-25DE24B18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79E313E-A259-F4A0-8885-7F7D20850C7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CEC84D-CF91-D34A-38B1-19AA521A6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94411F-2C5E-C890-4F41-1436CE10D1D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46BC8C-89CC-5121-C30F-A2736AC1527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CF629F-D0C8-A783-E8DD-78C94255A562}"/>
              </a:ext>
            </a:extLst>
          </p:cNvPr>
          <p:cNvSpPr txBox="1"/>
          <p:nvPr/>
        </p:nvSpPr>
        <p:spPr>
          <a:xfrm>
            <a:off x="5839437" y="1454342"/>
            <a:ext cx="8631936" cy="6019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Questions are powerful learning moments—and difficult participants can derail or deepen learning depending on how they are handled.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Master Trainer must be able to: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✔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respond to any question with clarity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✔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redirect unproductive questions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✔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manage dominant or resistant participants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✔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protect psychological safety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✔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maintain flow without losing control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These skills build credibility, command respect, and elevate the learning experience.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6FE512-3F19-9024-3850-5AEEE1F7EF0D}"/>
              </a:ext>
            </a:extLst>
          </p:cNvPr>
          <p:cNvSpPr txBox="1"/>
          <p:nvPr/>
        </p:nvSpPr>
        <p:spPr>
          <a:xfrm>
            <a:off x="1024128" y="455124"/>
            <a:ext cx="12582144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This Matters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3863AF-5D41-14D1-A40A-A5D8E7DC0E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922" y="2273536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111308"/>
      </p:ext>
    </p:extLst>
  </p:cSld>
  <p:clrMapOvr>
    <a:masterClrMapping/>
  </p:clrMapOvr>
  <p:transition spd="slow">
    <p:randomBar dir="vert"/>
  </p:transition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3F5A1-0312-D448-5E58-5B95116A5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FF24E6B-4A7E-D661-ABF1-ADD5E0C165C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BBAF34-554E-E5A9-469D-28E32A9A5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E4D7D5E-0A3E-7D99-4D94-715C519F1D4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2C49E7-1A37-43EC-4375-AB0DC905C61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0B92C4-F591-31AF-0C5B-2A9B722D7BFC}"/>
              </a:ext>
            </a:extLst>
          </p:cNvPr>
          <p:cNvSpPr txBox="1"/>
          <p:nvPr/>
        </p:nvSpPr>
        <p:spPr>
          <a:xfrm>
            <a:off x="61292" y="1476131"/>
            <a:ext cx="7315200" cy="5191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Types of Participant Questions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 all questions are equal. Most fall into four categories: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Clarification Questions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“Can you explain that again?”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Indicates confusion or cognitive overload.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Application Questions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“How do I use this in my context?”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Indicates engagement and readiness.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5BBEA4-9201-FAA3-E786-C6F35F3682F7}"/>
              </a:ext>
            </a:extLst>
          </p:cNvPr>
          <p:cNvSpPr txBox="1"/>
          <p:nvPr/>
        </p:nvSpPr>
        <p:spPr>
          <a:xfrm>
            <a:off x="803413" y="443178"/>
            <a:ext cx="14191488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E45A71-8089-E239-040B-B88737A98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2305050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77480"/>
      </p:ext>
    </p:extLst>
  </p:cSld>
  <p:clrMapOvr>
    <a:masterClrMapping/>
  </p:clrMapOvr>
  <p:transition spd="slow">
    <p:randomBar dir="vert"/>
  </p:transition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76453-92D4-DFBB-04F6-5CC3035A2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978F23B-0F42-5C49-9D4A-C3EE981ACE3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13D170-B3D9-AEAB-85FC-51DCF5E9A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F90E0F-ED7B-354D-7958-8B4B6205D74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D71FD1F-C0FD-D7E4-F870-D711F0D938E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5BDE0E-9B9F-163B-694A-67CB352AD18A}"/>
              </a:ext>
            </a:extLst>
          </p:cNvPr>
          <p:cNvSpPr txBox="1"/>
          <p:nvPr/>
        </p:nvSpPr>
        <p:spPr>
          <a:xfrm>
            <a:off x="803413" y="443178"/>
            <a:ext cx="14191488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1C1F65-9197-4932-22E0-8688B3135F8F}"/>
              </a:ext>
            </a:extLst>
          </p:cNvPr>
          <p:cNvSpPr txBox="1"/>
          <p:nvPr/>
        </p:nvSpPr>
        <p:spPr>
          <a:xfrm>
            <a:off x="6721503" y="885298"/>
            <a:ext cx="7498080" cy="6578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Challenge Questions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“Are you sure that’s correct?”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May indicate expertise, skepticism, or ego.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Curveball Questions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Tangential, irrelevant, overly complex.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Usually attempts to display knowledge or redirect attention.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Master Trainer identifies the intent behind the question, not just the question itself.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43AC40-DD04-E7F2-E342-A534A5053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526" y="2286404"/>
            <a:ext cx="361950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295221"/>
      </p:ext>
    </p:extLst>
  </p:cSld>
  <p:clrMapOvr>
    <a:masterClrMapping/>
  </p:clrMapOvr>
  <p:transition spd="slow">
    <p:randomBar dir="vert"/>
  </p:transition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C3D74-1BD7-EBC3-5EBC-811507672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1795A60-9CE8-14E6-8694-9BD2BBB5C30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2B76B4-FDC1-0615-E45E-C7039653E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05B2AF-BE34-3F85-E76C-6A64917E4F7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E227C6-8271-3984-D50B-C8DDF064111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C95CDF-6550-47B3-28EA-B21F4FC8EACA}"/>
              </a:ext>
            </a:extLst>
          </p:cNvPr>
          <p:cNvSpPr txBox="1"/>
          <p:nvPr/>
        </p:nvSpPr>
        <p:spPr>
          <a:xfrm>
            <a:off x="803413" y="443178"/>
            <a:ext cx="14191488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9264D4-79CB-79B2-43B8-5BA2D473D3D8}"/>
              </a:ext>
            </a:extLst>
          </p:cNvPr>
          <p:cNvSpPr txBox="1"/>
          <p:nvPr/>
        </p:nvSpPr>
        <p:spPr>
          <a:xfrm>
            <a:off x="298844" y="1311893"/>
            <a:ext cx="8717140" cy="5590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The Q.C.R. Model for Handling Questions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simple, powerful model: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 — Question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Listen fully. Do not interrupt. Clarify if needed.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— Context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Ask: Why is this question being asked?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Motivation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 impact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Relevance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F52364-B143-4AE8-D9FA-5507665F9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5984" y="1707543"/>
            <a:ext cx="4552950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44618"/>
      </p:ext>
    </p:extLst>
  </p:cSld>
  <p:clrMapOvr>
    <a:masterClrMapping/>
  </p:clrMapOvr>
  <p:transition spd="slow">
    <p:randomBar dir="vert"/>
  </p:transition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B7C42-9D8B-3C70-2284-8913A0C6D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3E3B9E4-ACE9-3C7D-3D43-9FD8AB86B5D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C22A87-2A74-8728-E71D-776E5E2AA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4ABA6EC-C664-5A49-3BDC-2D3C4DAEA38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FDD722-0DC5-F364-C356-A9B634DA5A7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763D6F-680A-0CBD-85AC-F371E10E75E2}"/>
              </a:ext>
            </a:extLst>
          </p:cNvPr>
          <p:cNvSpPr txBox="1"/>
          <p:nvPr/>
        </p:nvSpPr>
        <p:spPr>
          <a:xfrm>
            <a:off x="803413" y="443178"/>
            <a:ext cx="14191488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0C8F51-3E79-6FB2-B16C-F3DE919099AB}"/>
              </a:ext>
            </a:extLst>
          </p:cNvPr>
          <p:cNvSpPr txBox="1"/>
          <p:nvPr/>
        </p:nvSpPr>
        <p:spPr>
          <a:xfrm>
            <a:off x="7114032" y="1344654"/>
            <a:ext cx="7498080" cy="5610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 — Response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Choose the appropriate strategy: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 directly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Redirect to group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Park it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Defer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Reframe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model prevents overreacting and helps you respond strategically.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1BAFBE-44DA-14A5-0E40-D72FCC42A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350" y="1707543"/>
            <a:ext cx="4355824" cy="435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183129"/>
      </p:ext>
    </p:extLst>
  </p:cSld>
  <p:clrMapOvr>
    <a:masterClrMapping/>
  </p:clrMapOvr>
  <p:transition spd="slow">
    <p:randomBar dir="vert"/>
  </p:transition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2BC78-FB4F-1916-F081-9F8CDF602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895361F-B074-2DA5-3895-CD5CED7C5CE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9EE112-D604-742B-3E45-C94026127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654C0CB-FA17-6A5C-F97D-87D0C21116C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4138A0-1151-9CEE-61EF-BD0F7959E59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1899F4-074C-88CE-6BDC-29B95BB5AF3E}"/>
              </a:ext>
            </a:extLst>
          </p:cNvPr>
          <p:cNvSpPr txBox="1"/>
          <p:nvPr/>
        </p:nvSpPr>
        <p:spPr>
          <a:xfrm>
            <a:off x="803413" y="443178"/>
            <a:ext cx="14191488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E14D99-8D05-CD4E-C115-BA32168B8F90}"/>
              </a:ext>
            </a:extLst>
          </p:cNvPr>
          <p:cNvSpPr txBox="1"/>
          <p:nvPr/>
        </p:nvSpPr>
        <p:spPr>
          <a:xfrm>
            <a:off x="432352" y="1264958"/>
            <a:ext cx="7498080" cy="493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Understanding Difficult Participants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 “difficult” behavior is a </a:t>
            </a:r>
            <a:r>
              <a:rPr lang="en-US" sz="28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symptom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an unmet need.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Common Difficult Types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Dominator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Challenger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Distractor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Side-Talker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Know-It-All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707A97-6275-2964-06AA-12AE7FDB3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2611183"/>
            <a:ext cx="36195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13155"/>
      </p:ext>
    </p:extLst>
  </p:cSld>
  <p:clrMapOvr>
    <a:masterClrMapping/>
  </p:clrMapOvr>
  <p:transition spd="slow">
    <p:randomBar dir="vert"/>
  </p:transition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C2216-DA24-3DC4-6EEA-D3F2D81E1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05CC7DD-FDA1-A712-A3FD-DF057C8B450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D04B19-A4A2-C0D3-B3B6-97118350F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C0AA914-60BB-BC8F-A95F-FE4E746E73D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8C6D05-DA9E-CA92-9EBD-9686AB17E08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158C14-ED78-B9E5-850A-84F5C5C49DEA}"/>
              </a:ext>
            </a:extLst>
          </p:cNvPr>
          <p:cNvSpPr txBox="1"/>
          <p:nvPr/>
        </p:nvSpPr>
        <p:spPr>
          <a:xfrm>
            <a:off x="803413" y="443178"/>
            <a:ext cx="14191488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5485BD-043F-2884-18E6-F8B9C2FDB384}"/>
              </a:ext>
            </a:extLst>
          </p:cNvPr>
          <p:cNvSpPr txBox="1"/>
          <p:nvPr/>
        </p:nvSpPr>
        <p:spPr>
          <a:xfrm>
            <a:off x="7508873" y="2289981"/>
            <a:ext cx="6566651" cy="4836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The Silent/Withdrawn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The Negative/Resistant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The Overly Emotional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The Question Machine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The Time-Stealer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diagnose the need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not the label.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14335D-D5B8-033E-EB53-FED675222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939" y="1869719"/>
            <a:ext cx="4513875" cy="451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91941"/>
      </p:ext>
    </p:extLst>
  </p:cSld>
  <p:clrMapOvr>
    <a:masterClrMapping/>
  </p:clrMapOvr>
  <p:transition spd="slow">
    <p:randomBar dir="vert"/>
  </p:transition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CC763-9028-85C9-8A24-2C4812B54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E71E7F7-38D6-E642-87BE-37B8F7B5ACC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212C41-6293-3FEB-7C15-287256397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98DB59-D6B4-AE86-CA56-C3B12AE0041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DF8D8CC-AEBF-6C64-F7ED-756B9C41A77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580917-4834-3E76-C375-D9E1F3E1CAEF}"/>
              </a:ext>
            </a:extLst>
          </p:cNvPr>
          <p:cNvSpPr txBox="1"/>
          <p:nvPr/>
        </p:nvSpPr>
        <p:spPr>
          <a:xfrm>
            <a:off x="803413" y="443178"/>
            <a:ext cx="14191488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E3659D-9175-B882-C3D9-7E60590686DA}"/>
              </a:ext>
            </a:extLst>
          </p:cNvPr>
          <p:cNvSpPr txBox="1"/>
          <p:nvPr/>
        </p:nvSpPr>
        <p:spPr>
          <a:xfrm>
            <a:off x="700650" y="1924141"/>
            <a:ext cx="11245861" cy="5149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Root Causes Behind Difficult Behavior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Need for recognition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Fear of failure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Boredom or lack of relevance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Fatigue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Unclear expectations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Emotional triggers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9B4F2C-5255-13F0-E294-015AE69F33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3015" y="2125060"/>
            <a:ext cx="4288991" cy="428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41857"/>
      </p:ext>
    </p:extLst>
  </p:cSld>
  <p:clrMapOvr>
    <a:masterClrMapping/>
  </p:clrMapOvr>
  <p:transition spd="slow">
    <p:randomBar dir="vert"/>
  </p:transition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AE14B-EE46-D45B-1DBA-9B7C3A159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EFB703B-C1FE-0E2C-4A42-72AA0E9620C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8CBEB0-EA94-9FCF-F379-C2E1F9CB3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A0E6782-0AB7-F0D9-CF9D-695E201A977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3C3F5C-DC4B-17E5-3A4C-AF21537C611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5221A1-5DD2-2662-95BC-E9B08BA6C021}"/>
              </a:ext>
            </a:extLst>
          </p:cNvPr>
          <p:cNvSpPr txBox="1"/>
          <p:nvPr/>
        </p:nvSpPr>
        <p:spPr>
          <a:xfrm>
            <a:off x="803413" y="443178"/>
            <a:ext cx="14191488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098297-1BE4-3E7D-7562-F54B8D1582DD}"/>
              </a:ext>
            </a:extLst>
          </p:cNvPr>
          <p:cNvSpPr txBox="1"/>
          <p:nvPr/>
        </p:nvSpPr>
        <p:spPr>
          <a:xfrm>
            <a:off x="7478533" y="1875688"/>
            <a:ext cx="7498080" cy="3919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 psychological safety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Desire to control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Mismatched learning style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External stress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we understand the cause, we can choose the right intervention.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0CFCA3-DCB5-1EE1-253F-7E4B0720F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917" y="2260214"/>
            <a:ext cx="5259274" cy="370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711250"/>
      </p:ext>
    </p:extLst>
  </p:cSld>
  <p:clrMapOvr>
    <a:masterClrMapping/>
  </p:clrMapOvr>
  <p:transition spd="slow">
    <p:randomBar dir="vert"/>
  </p:transition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722C6-FA81-F298-1176-BC2F5CD5C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53C1401-24D3-3FF6-6288-A5B2F877321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9B96B9-2D88-7E12-2167-C292BFF90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42B6FF1-A3F4-D75D-5248-4CA1D5F5815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F2205F-F33A-C200-6C60-CB61B00E63B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253208-B1D5-72D8-1334-C62BBF30016F}"/>
              </a:ext>
            </a:extLst>
          </p:cNvPr>
          <p:cNvSpPr txBox="1"/>
          <p:nvPr/>
        </p:nvSpPr>
        <p:spPr>
          <a:xfrm>
            <a:off x="803413" y="443178"/>
            <a:ext cx="14191488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FCA53F-E451-60E7-4195-F8F7F37CA938}"/>
              </a:ext>
            </a:extLst>
          </p:cNvPr>
          <p:cNvSpPr txBox="1"/>
          <p:nvPr/>
        </p:nvSpPr>
        <p:spPr>
          <a:xfrm>
            <a:off x="554876" y="853771"/>
            <a:ext cx="11428741" cy="631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The Triple-A Method for Difficult Participants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— Acknowledge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Validate without endorsing.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“I see your point.” “That’s an interesting perspective.”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— Address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Respond to the behavior or question.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Redirect, refocus, clarify, or coach.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— Advance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Move the group forward.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“This is important, and we’ll return to it later. For now, let’s continue with…”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987632"/>
      </p:ext>
    </p:extLst>
  </p:cSld>
  <p:clrMapOvr>
    <a:masterClrMapping/>
  </p:clrMapOvr>
  <p:transition spd="slow">
    <p:randomBar dir="vert"/>
  </p:transition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4E871-31E6-66D9-E92C-EA5BB1D25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45E6DE2-51EA-D638-3D17-09DF1393D0D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7B750B-6E47-EFA3-FD35-E66749015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594F12F-D065-0555-36EB-943EEFE7E5F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FF6292-E57E-8073-E993-4E424DA9C4C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A92F8A-06AD-19EC-EB6F-CFB18C28713A}"/>
              </a:ext>
            </a:extLst>
          </p:cNvPr>
          <p:cNvSpPr txBox="1"/>
          <p:nvPr/>
        </p:nvSpPr>
        <p:spPr>
          <a:xfrm>
            <a:off x="6635430" y="2163001"/>
            <a:ext cx="7315200" cy="3398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Case: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participant keeps interrupting with long stories unrelated to the lesson.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group is losing focus.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Trainer Response (Novice):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Lets the participant talk out of politeness.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group disengages.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737CBB-F4AA-F91B-4187-362D2D30BF69}"/>
              </a:ext>
            </a:extLst>
          </p:cNvPr>
          <p:cNvSpPr txBox="1"/>
          <p:nvPr/>
        </p:nvSpPr>
        <p:spPr>
          <a:xfrm>
            <a:off x="864705" y="548513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Real-World Case Study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1DA95A-C0CC-9CA5-7C6D-0C31A2B65E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1237" y="2163001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24419"/>
      </p:ext>
    </p:extLst>
  </p:cSld>
  <p:clrMapOvr>
    <a:masterClrMapping/>
  </p:clrMapOvr>
  <p:transition spd="slow">
    <p:randomBar dir="vert"/>
  </p:transition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45F1-1BF4-C02E-9B46-A0A70543A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1CF4F33-D8A0-8D46-9F83-FC40AF7C253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5AAB5F-41F3-97A4-952A-748680625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E20F48D-9794-1672-627C-AE880B7B7FB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1C748-6870-0042-804C-BE160C70475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C31F9-01C5-4C24-8A57-D096CEE19F01}"/>
              </a:ext>
            </a:extLst>
          </p:cNvPr>
          <p:cNvSpPr txBox="1"/>
          <p:nvPr/>
        </p:nvSpPr>
        <p:spPr>
          <a:xfrm>
            <a:off x="864705" y="548513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Real-World Case Study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26F1E9-DA1C-3A66-C1C5-DEBF4A74F93B}"/>
              </a:ext>
            </a:extLst>
          </p:cNvPr>
          <p:cNvSpPr txBox="1"/>
          <p:nvPr/>
        </p:nvSpPr>
        <p:spPr>
          <a:xfrm>
            <a:off x="632674" y="2192316"/>
            <a:ext cx="7315200" cy="4841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Trainer Response (Master Trainer):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Acknowledges: “Thank you for sharing.”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Redirects: “Let’s capture that in the parking lot.”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Advances: “Let’s get back to the technique we’re practicing.”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session stays on track.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BDF67E-B7F8-6BC8-8FF1-A9DEDE67A3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6322" y="2232279"/>
            <a:ext cx="36195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713048"/>
      </p:ext>
    </p:extLst>
  </p:cSld>
  <p:clrMapOvr>
    <a:masterClrMapping/>
  </p:clrMapOvr>
  <p:transition spd="slow">
    <p:randomBar dir="vert"/>
  </p:transition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30F87-4735-6211-8444-86C320A4E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266673D-CD85-6A28-E67C-4EFE536A3CC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2011ED-BB2D-1C46-C1B9-1C2A62230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A8EAF81-CA93-8244-67BF-F375F68F86A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A32F46-A614-89A7-309F-E21A17B14E0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F0E4DD-EA28-4617-DDB3-1C34E2676FEC}"/>
              </a:ext>
            </a:extLst>
          </p:cNvPr>
          <p:cNvSpPr txBox="1"/>
          <p:nvPr/>
        </p:nvSpPr>
        <p:spPr>
          <a:xfrm>
            <a:off x="1042416" y="492453"/>
            <a:ext cx="987552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37181F-78E7-C98B-3745-2070E4095FD7}"/>
              </a:ext>
            </a:extLst>
          </p:cNvPr>
          <p:cNvSpPr txBox="1"/>
          <p:nvPr/>
        </p:nvSpPr>
        <p:spPr>
          <a:xfrm>
            <a:off x="7894600" y="1526510"/>
            <a:ext cx="7315200" cy="5507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The “Parking Lot” Strategy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structured way to maintain flow by capturing: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Off-topic questions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Non-urgent issues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Deep-dive topics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Emotional triggers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increases trust and helps you manage time.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B6D663-3A6D-ABFA-4FF0-2B78BAD08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2177" y="2261620"/>
            <a:ext cx="2908935" cy="290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782600"/>
      </p:ext>
    </p:extLst>
  </p:cSld>
  <p:clrMapOvr>
    <a:masterClrMapping/>
  </p:clrMapOvr>
  <p:transition spd="slow">
    <p:randomBar dir="vert"/>
  </p:transition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557D2-5D38-060F-8A6F-08D93547B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3C67684-5BB5-F1FE-59FF-F7B41837A62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E5251F-E62E-6452-4990-770164220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24EF34-BC94-1D65-E784-13BA644E744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BE1EBB-48B9-81FC-CF80-6E836198106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E3A618-E4AE-A4F9-6EB0-5A3BAE8CB1A1}"/>
              </a:ext>
            </a:extLst>
          </p:cNvPr>
          <p:cNvSpPr txBox="1"/>
          <p:nvPr/>
        </p:nvSpPr>
        <p:spPr>
          <a:xfrm>
            <a:off x="864705" y="471922"/>
            <a:ext cx="987552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2A1032-13A8-F5B6-5ED3-770753EF0096}"/>
              </a:ext>
            </a:extLst>
          </p:cNvPr>
          <p:cNvSpPr txBox="1"/>
          <p:nvPr/>
        </p:nvSpPr>
        <p:spPr>
          <a:xfrm>
            <a:off x="432352" y="1870632"/>
            <a:ext cx="7315200" cy="4944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The 5-Second Pause Rule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Silence is a facilitation tool.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brief pause: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increases question clarity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reduces emotional reactions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encourages other learners to contribute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gives you authority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54EFB7-8B20-FE54-222E-E3AB2AE3CE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8916" y="2417455"/>
            <a:ext cx="4568058" cy="456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420121"/>
      </p:ext>
    </p:extLst>
  </p:cSld>
  <p:clrMapOvr>
    <a:masterClrMapping/>
  </p:clrMapOvr>
  <p:transition spd="slow">
    <p:randomBar dir="vert"/>
  </p:transition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6668B-3649-1689-CDEC-CC2ECC959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5FA8879-B094-5134-12E9-A8F613976C7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A12F9B-2B07-F8CC-4CB5-349B3ECA4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A8274B-70E6-BED7-32E7-4E9F601EAFD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2587B8-2958-D9CE-AAA3-5BDD13B132A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155A77-193B-F069-B99A-A273E7EC4218}"/>
              </a:ext>
            </a:extLst>
          </p:cNvPr>
          <p:cNvSpPr txBox="1"/>
          <p:nvPr/>
        </p:nvSpPr>
        <p:spPr>
          <a:xfrm>
            <a:off x="1042416" y="618316"/>
            <a:ext cx="987552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9C5608-D806-7EEA-D9CD-10AC8CE72301}"/>
              </a:ext>
            </a:extLst>
          </p:cNvPr>
          <p:cNvSpPr txBox="1"/>
          <p:nvPr/>
        </p:nvSpPr>
        <p:spPr>
          <a:xfrm>
            <a:off x="7260336" y="2596642"/>
            <a:ext cx="7315200" cy="3965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Redirecting Techniques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these strategically: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✔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“What do others think?”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✔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“Let’s hear another perspective.”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✔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“How would you apply this?”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✔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“Let’s explore this after the break.”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5EAE58-D508-DEAB-1B4A-5662F8895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3754" y="2324601"/>
            <a:ext cx="4405836" cy="396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53297"/>
      </p:ext>
    </p:extLst>
  </p:cSld>
  <p:clrMapOvr>
    <a:masterClrMapping/>
  </p:clrMapOvr>
  <p:transition spd="slow">
    <p:randomBar dir="vert"/>
  </p:transition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22B5E-B65A-A043-FB5C-0900F4705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098C162-4449-0B12-7F3D-26A29A699B6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58FD78-1478-05C8-686F-5DE00B47B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9A1CC4-6F90-A393-BF95-4873ACDC0FD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389041-A0FF-5B5F-B4C6-E30B31340F2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4BD3C4-CF4F-A8C1-926F-0943DCCD67F6}"/>
              </a:ext>
            </a:extLst>
          </p:cNvPr>
          <p:cNvSpPr txBox="1"/>
          <p:nvPr/>
        </p:nvSpPr>
        <p:spPr>
          <a:xfrm>
            <a:off x="1042416" y="618316"/>
            <a:ext cx="987552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EC4588-A5A3-D427-E6A2-8AF01F55DE96}"/>
              </a:ext>
            </a:extLst>
          </p:cNvPr>
          <p:cNvSpPr txBox="1"/>
          <p:nvPr/>
        </p:nvSpPr>
        <p:spPr>
          <a:xfrm>
            <a:off x="1042416" y="2202353"/>
            <a:ext cx="7661472" cy="4360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The Safety–Respect–Flow Triangle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Every intervention must protect: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Safety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(emotional space)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Respect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(for the person)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Flow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(for the group)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one breaks, learning breaks.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3C1184-94BC-77B3-AC8C-E8A583E4B6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3674" y="1964518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8570"/>
      </p:ext>
    </p:extLst>
  </p:cSld>
  <p:clrMapOvr>
    <a:masterClrMapping/>
  </p:clrMapOvr>
  <p:transition spd="slow">
    <p:randomBar dir="vert"/>
  </p:transition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84877-FDFF-5315-ED4D-0F1344874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D7A8F6-0DBE-9960-FDFD-66E9B7C6E06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A5AFE4-6BB0-B966-4272-09EBF7892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76272B9-3D74-B654-1680-6E9A9A7A01F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FFDD68-8F06-5AEB-7CA6-2E9EE5B8DC6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9D3BFE-58B2-1329-8E41-7C094217D9FA}"/>
              </a:ext>
            </a:extLst>
          </p:cNvPr>
          <p:cNvSpPr txBox="1"/>
          <p:nvPr/>
        </p:nvSpPr>
        <p:spPr>
          <a:xfrm>
            <a:off x="6333884" y="1451301"/>
            <a:ext cx="8296516" cy="5763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types of questions challenge me the most and why?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I usually feel when difficult participants show up?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behaviors from past sessions triggered nervousness or frustration?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can I use acknowledgment without enabling disruptive behavior?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can I do to protect psychological safety while remaining firm?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72E8FA-C92F-F8E6-256E-F45F0E897A07}"/>
              </a:ext>
            </a:extLst>
          </p:cNvPr>
          <p:cNvSpPr txBox="1"/>
          <p:nvPr/>
        </p:nvSpPr>
        <p:spPr>
          <a:xfrm>
            <a:off x="864705" y="464741"/>
            <a:ext cx="115397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8C34A4-2282-CEFD-2B34-45EA049DA2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582" y="2101568"/>
            <a:ext cx="2962275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80644"/>
      </p:ext>
    </p:extLst>
  </p:cSld>
  <p:clrMapOvr>
    <a:masterClrMapping/>
  </p:clrMapOvr>
  <p:transition spd="slow">
    <p:randomBar dir="vert"/>
  </p:transition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BB6E7-09C1-67E3-5DBB-A94B77F7E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5D1E442-3A7B-EA30-8941-557A5B1F31B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39938C-174D-40A8-57CE-13BE659C1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A70F5EA-4EEF-E0C3-5F3E-735A5F56810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A1038B-68D5-5249-4124-D8553FB10D9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A28C47-C761-BC3D-D223-9EEF1D7905A4}"/>
              </a:ext>
            </a:extLst>
          </p:cNvPr>
          <p:cNvSpPr txBox="1"/>
          <p:nvPr/>
        </p:nvSpPr>
        <p:spPr>
          <a:xfrm>
            <a:off x="803413" y="470230"/>
            <a:ext cx="115162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0418C2-5D98-88F7-B7C7-70CD61D62C44}"/>
              </a:ext>
            </a:extLst>
          </p:cNvPr>
          <p:cNvSpPr txBox="1"/>
          <p:nvPr/>
        </p:nvSpPr>
        <p:spPr>
          <a:xfrm>
            <a:off x="313182" y="1301227"/>
            <a:ext cx="9150560" cy="6216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Activity: Hot Seat Simulations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Choose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following scenarios: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participant aggressively challenges your expertise.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Someone keeps interrupting and dominating discussions.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learner keeps asking unrelated technical questions.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Someone is visibly disengaged and refusing to participate.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participant corrects you publicly in front of the group.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85370C-5C06-4E88-A625-7A6DA8CF7F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1939" y="2093976"/>
            <a:ext cx="4041647" cy="404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97587"/>
      </p:ext>
    </p:extLst>
  </p:cSld>
  <p:clrMapOvr>
    <a:masterClrMapping/>
  </p:clrMapOvr>
  <p:transition spd="slow">
    <p:randomBar dir="vert"/>
  </p:transition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F7568-A970-7F43-1CEE-4C8120557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4AE7B01-48B4-0507-04C2-8F5A2BF3BBB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EFC9B5-6F45-9ED3-C93F-B831F1C1F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648AEB2-802A-69CD-F78C-3E12F7654C8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EA7EBB-227F-239F-4506-5E6C77739F4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AC5A28-A71C-C9D2-F12B-9A1C1BC951B9}"/>
              </a:ext>
            </a:extLst>
          </p:cNvPr>
          <p:cNvSpPr txBox="1"/>
          <p:nvPr/>
        </p:nvSpPr>
        <p:spPr>
          <a:xfrm>
            <a:off x="864704" y="620304"/>
            <a:ext cx="117723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B1F4D5-31FB-FCC5-5235-431AC630E123}"/>
              </a:ext>
            </a:extLst>
          </p:cNvPr>
          <p:cNvSpPr txBox="1"/>
          <p:nvPr/>
        </p:nvSpPr>
        <p:spPr>
          <a:xfrm>
            <a:off x="7636963" y="2430521"/>
            <a:ext cx="7315200" cy="2784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each scenario: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Identify root cause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 Q.C.R. Model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 Triple-A Method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 your intervention dialogue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4D8407-CAC6-1DEC-DD40-08A81202C0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6254" y="2296756"/>
            <a:ext cx="3636087" cy="363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28479"/>
      </p:ext>
    </p:extLst>
  </p:cSld>
  <p:clrMapOvr>
    <a:masterClrMapping/>
  </p:clrMapOvr>
  <p:transition spd="slow">
    <p:randomBar dir="vert"/>
  </p:transition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2B218-65D5-D193-E82F-EEF5D19EA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8717E96-5A48-7F96-87D8-A3FEA402467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4DFDC1-4FFC-E9F7-1578-CEF512634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F02757C-C841-750F-73E8-FBE6A769F0B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2583AA-8559-1A9D-36AF-EBD7F467254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6D3C58-38D7-8820-FA08-FD3B4D594429}"/>
              </a:ext>
            </a:extLst>
          </p:cNvPr>
          <p:cNvSpPr txBox="1"/>
          <p:nvPr/>
        </p:nvSpPr>
        <p:spPr>
          <a:xfrm>
            <a:off x="6016752" y="1613264"/>
            <a:ext cx="8613648" cy="5397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Mastery Task (with Rubric)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 a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5-minute micro-intervention plan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based on a difficult participant you’ve handled before.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Behavior observed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Root cause analysis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Strategy selection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Sample facilitator dialogue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you protected safety, respect, and flow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4407EA-32BB-35D0-BE70-E58C6CB48D4B}"/>
              </a:ext>
            </a:extLst>
          </p:cNvPr>
          <p:cNvSpPr txBox="1"/>
          <p:nvPr/>
        </p:nvSpPr>
        <p:spPr>
          <a:xfrm>
            <a:off x="1089593" y="574846"/>
            <a:ext cx="112654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&amp; Mastery Practice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88F751-506F-3632-C2F9-DAC1E3065D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526" y="2359053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098974"/>
      </p:ext>
    </p:extLst>
  </p:cSld>
  <p:clrMapOvr>
    <a:masterClrMapping/>
  </p:clrMapOvr>
  <p:transition spd="slow">
    <p:randomBar dir="vert"/>
  </p:transition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DC894-9D54-15AF-F191-E2500354E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0806A7F-2FFA-3F58-74D8-257845BDD7F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80FF8D-6C36-C97F-2069-57622ADD2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B69524A-AF61-6990-3629-D1F85970E13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4C71FA-86C0-56D1-E222-C17FFF3FE68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9B5F15-4E5D-9448-DCF3-81DD54404BB6}"/>
              </a:ext>
            </a:extLst>
          </p:cNvPr>
          <p:cNvSpPr txBox="1"/>
          <p:nvPr/>
        </p:nvSpPr>
        <p:spPr>
          <a:xfrm>
            <a:off x="292608" y="1959828"/>
            <a:ext cx="7315200" cy="4022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Rubric evaluates: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Diagnostic accuracy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Appropriateness of response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Emotional intelligence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Facilitation skill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 impact awareness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A366A0-A4BE-B60C-836C-8473B437BAD7}"/>
              </a:ext>
            </a:extLst>
          </p:cNvPr>
          <p:cNvSpPr txBox="1"/>
          <p:nvPr/>
        </p:nvSpPr>
        <p:spPr>
          <a:xfrm>
            <a:off x="1463040" y="620304"/>
            <a:ext cx="115031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&amp; Mastery Practice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820B0D-0E0F-2AEB-8659-F0D8E056D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018" y="2065918"/>
            <a:ext cx="6307138" cy="402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464807"/>
      </p:ext>
    </p:extLst>
  </p:cSld>
  <p:clrMapOvr>
    <a:masterClrMapping/>
  </p:clrMapOvr>
  <p:transition spd="slow">
    <p:randomBar dir="vert"/>
  </p:transition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6C347-CAB1-7574-E7F2-C5C849D21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9E3D260-8ADC-1ECE-854A-FC97D5B6B22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82B92F-259E-075C-F7D2-463315041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BDF2DC9-33C7-ED60-7A14-EC03A410CE1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15586A-AB11-7726-722C-621642D20C5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FE9D32-773B-AAA8-68EB-D7A5F5BBA4ED}"/>
              </a:ext>
            </a:extLst>
          </p:cNvPr>
          <p:cNvSpPr txBox="1"/>
          <p:nvPr/>
        </p:nvSpPr>
        <p:spPr>
          <a:xfrm>
            <a:off x="1022802" y="519979"/>
            <a:ext cx="731520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083387-F416-1AF4-A391-DF8D6F633CA0}"/>
              </a:ext>
            </a:extLst>
          </p:cNvPr>
          <p:cNvSpPr txBox="1"/>
          <p:nvPr/>
        </p:nvSpPr>
        <p:spPr>
          <a:xfrm>
            <a:off x="6754700" y="1556630"/>
            <a:ext cx="7315200" cy="6578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Questions are learning opportunities, not interruptions.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Difficult behavior is usually a signal, not a threat.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use frameworks—not emotions—to respond.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goal is to maintain safety, respect, and flow at all times.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the right tools, any difficult moment can become a powerful learning moment.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A14AAC-FD32-3F33-9410-F5C22A515A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668" y="2614612"/>
            <a:ext cx="361950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819154"/>
      </p:ext>
    </p:extLst>
  </p:cSld>
  <p:clrMapOvr>
    <a:masterClrMapping/>
  </p:clrMapOvr>
  <p:transition spd="slow">
    <p:randomBar dir="vert"/>
  </p:transition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FCE1A-3B1C-E64A-7C3A-C6482D4C1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304F2B2-FB3F-37F7-0F4E-685ABD10955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C2BE3A-5E53-4943-A5C6-57D1BDF62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A47A1DA-2CFC-3514-3E0D-C71A02EE6C4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CD225D-8BB8-B28A-5FE4-7D12F0B61B3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4ACEEE-147C-7BDE-907F-B3EDA8E4E298}"/>
              </a:ext>
            </a:extLst>
          </p:cNvPr>
          <p:cNvSpPr txBox="1"/>
          <p:nvPr/>
        </p:nvSpPr>
        <p:spPr>
          <a:xfrm>
            <a:off x="864704" y="520965"/>
            <a:ext cx="112785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Resources &amp; Templates Available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6687A8-793F-3A68-4A2A-22C12E4B25E0}"/>
              </a:ext>
            </a:extLst>
          </p:cNvPr>
          <p:cNvSpPr txBox="1"/>
          <p:nvPr/>
        </p:nvSpPr>
        <p:spPr>
          <a:xfrm>
            <a:off x="432352" y="1575066"/>
            <a:ext cx="7315200" cy="5240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Q.C.R. Question-Handling Guide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Difficult Participant Intervention Planner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Parking Lot Template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Question Categorization Cheat Sheet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Triple-A Method Response Cards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Safety–Respect–Flow Diagnostic Checklist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Difficult Behavior Root-Cause Analysis Worksheet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B3D34F-BBFE-B3BD-B391-A59A1B1B9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567" y="2577087"/>
            <a:ext cx="3494529" cy="349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090558"/>
      </p:ext>
    </p:extLst>
  </p:cSld>
  <p:clrMapOvr>
    <a:masterClrMapping/>
  </p:clrMapOvr>
  <p:transition spd="slow">
    <p:randomBar dir="vert"/>
  </p:transition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72082-F8F7-CF5E-64E9-3C39CBAA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298FA2A-26B6-6971-02B3-2E10D5D9E5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CA0EC8-3252-0400-B05E-77AC5D7CF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7599C02-7171-42B6-D67C-EE81C64812F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636C02-FBFD-D19B-F8FA-A8B80404B7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08C2E4-ED83-8D97-0271-A96CE503204E}"/>
              </a:ext>
            </a:extLst>
          </p:cNvPr>
          <p:cNvSpPr txBox="1"/>
          <p:nvPr/>
        </p:nvSpPr>
        <p:spPr>
          <a:xfrm>
            <a:off x="6480312" y="1907469"/>
            <a:ext cx="7869207" cy="5455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0000FE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LESSON 1: Kirkpatrick’s Four Levels of Evaluation</a:t>
            </a:r>
            <a:br>
              <a:rPr lang="en-US" sz="2800" dirty="0">
                <a:solidFill>
                  <a:srgbClr val="0000FE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"Global studies show that nearly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70% of training programs are never evaluated beyond Level 1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meaning organizations have no evidence that the training actually worked."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Master Trainer does not conduct training—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training makes an impact.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BF5453-4081-A77C-F578-6AD68A32C9C8}"/>
              </a:ext>
            </a:extLst>
          </p:cNvPr>
          <p:cNvSpPr txBox="1"/>
          <p:nvPr/>
        </p:nvSpPr>
        <p:spPr>
          <a:xfrm>
            <a:off x="748770" y="667782"/>
            <a:ext cx="13936274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MODULE 4: ASSESSMENT &amp; EVALUATION BASICS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48B3DF-BD9F-433D-B27E-3AEB5A262E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770" y="2290495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861058"/>
      </p:ext>
    </p:extLst>
  </p:cSld>
  <p:clrMapOvr>
    <a:masterClrMapping/>
  </p:clrMapOvr>
  <p:transition spd="slow">
    <p:randomBar dir="vert"/>
  </p:transition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CB083-8ED3-3176-7D7B-77E6C8AAA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5BEDB77-04B4-17BB-28A5-40F2A71E131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90D8F5-1540-9172-D99A-691422D78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C1F932-A4BF-C410-0ABE-68101DE87A3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00E5EB-0327-9822-37D9-B56D1E74785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914E7F-3553-2C5D-F867-C3853EAC1F6C}"/>
              </a:ext>
            </a:extLst>
          </p:cNvPr>
          <p:cNvSpPr txBox="1"/>
          <p:nvPr/>
        </p:nvSpPr>
        <p:spPr>
          <a:xfrm>
            <a:off x="237744" y="1781781"/>
            <a:ext cx="14392656" cy="4944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the end of this lesson, participants will be able to: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effectiveness of training programs using Kirkpatrick’s Four Levels.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various data types to understand learner reactions, learning acquisition, behavior change, and organizational results.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measurable evaluation strategies aligned with learning objectives and organizational goals.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practical tools, surveys, and assessments for each evaluation level.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data insights to refine training for continuous improvement.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EB0CFD-9500-6C71-E74A-269870A77B24}"/>
              </a:ext>
            </a:extLst>
          </p:cNvPr>
          <p:cNvSpPr txBox="1"/>
          <p:nvPr/>
        </p:nvSpPr>
        <p:spPr>
          <a:xfrm>
            <a:off x="864705" y="503749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Objectives 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521845"/>
      </p:ext>
    </p:extLst>
  </p:cSld>
  <p:clrMapOvr>
    <a:masterClrMapping/>
  </p:clrMapOvr>
  <p:transition spd="slow">
    <p:randomBar dir="vert"/>
  </p:transition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C939A-A3B0-1BC3-C1B7-7C6EC2941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DEBFEC4-72A4-17DE-4A13-EDF484CD996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7C15BF-D954-52C9-A9EF-FBA7467C2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40DD9C7-8E16-7A6B-1B6C-867CA56BCC2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7F923F-A1BB-5667-C0E3-E8E52DCDF90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32254F-E2DE-3290-A162-99992A5A4AC8}"/>
              </a:ext>
            </a:extLst>
          </p:cNvPr>
          <p:cNvSpPr txBox="1"/>
          <p:nvPr/>
        </p:nvSpPr>
        <p:spPr>
          <a:xfrm>
            <a:off x="864704" y="692347"/>
            <a:ext cx="13399935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This Matters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EEA0C8-2D78-097C-B867-5597B6FE8890}"/>
              </a:ext>
            </a:extLst>
          </p:cNvPr>
          <p:cNvSpPr txBox="1"/>
          <p:nvPr/>
        </p:nvSpPr>
        <p:spPr>
          <a:xfrm>
            <a:off x="803413" y="1850716"/>
            <a:ext cx="7315200" cy="4167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Training without evaluation is guesswork.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Organizations want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not assumptions.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want evidence of: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performance improvement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behavior change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ROI or business value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skill application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3E5272-79E7-F871-1D96-B2056EE7C6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7220" y="2124581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56017"/>
      </p:ext>
    </p:extLst>
  </p:cSld>
  <p:clrMapOvr>
    <a:masterClrMapping/>
  </p:clrMapOvr>
  <p:transition spd="slow">
    <p:randomBar dir="vert"/>
  </p:transition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64263-D7AF-170E-EFC3-D130C822C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AE183F0-9CFF-D5B3-7848-F3114CA978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E8A1D6-FA1F-A1DB-CE6D-161B76245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FCA87E3-2A97-6197-8A50-BAE5AE2706C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C24CD4-8B0B-3791-3B47-1CC5F1DCA3A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FBFC48-35FB-2B8B-C9A6-E296B37CF05A}"/>
              </a:ext>
            </a:extLst>
          </p:cNvPr>
          <p:cNvSpPr txBox="1"/>
          <p:nvPr/>
        </p:nvSpPr>
        <p:spPr>
          <a:xfrm>
            <a:off x="864704" y="692347"/>
            <a:ext cx="13399935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This Matters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D923B4-5419-6A5A-E5E4-63E411752574}"/>
              </a:ext>
            </a:extLst>
          </p:cNvPr>
          <p:cNvSpPr txBox="1"/>
          <p:nvPr/>
        </p:nvSpPr>
        <p:spPr>
          <a:xfrm>
            <a:off x="7095744" y="1982357"/>
            <a:ext cx="7315200" cy="442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must show leadership teams: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“This training didn’t just happen—it worked.”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Kirkpatrick’s model is the global gold standard for demonstrating training impact.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4BB2D6-541E-51C9-717B-C798F716E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734" y="2417455"/>
            <a:ext cx="4103161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34430"/>
      </p:ext>
    </p:extLst>
  </p:cSld>
  <p:clrMapOvr>
    <a:masterClrMapping/>
  </p:clrMapOvr>
  <p:transition spd="slow">
    <p:randomBar dir="vert"/>
  </p:transition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E7BB3-C6D9-BC34-90E5-A0F30B560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C85C975-85E7-6531-89C7-7AC87A4717C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0372C4-6918-3094-64C7-B2816D749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FD8A15C-7172-AEB7-2031-70C2214B3EA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AEC028-D718-1481-8D5E-1849F608159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F4DC08-4784-17BD-831D-5A0DF5EF9579}"/>
              </a:ext>
            </a:extLst>
          </p:cNvPr>
          <p:cNvSpPr txBox="1"/>
          <p:nvPr/>
        </p:nvSpPr>
        <p:spPr>
          <a:xfrm>
            <a:off x="864705" y="478084"/>
            <a:ext cx="1426464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F40F5A-6BD5-7839-CF88-851DDAC82818}"/>
              </a:ext>
            </a:extLst>
          </p:cNvPr>
          <p:cNvSpPr txBox="1"/>
          <p:nvPr/>
        </p:nvSpPr>
        <p:spPr>
          <a:xfrm>
            <a:off x="126493" y="1211683"/>
            <a:ext cx="9528048" cy="6635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Overview of Kirkpatrick’s Four Levels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model evaluates training effectiveness from four perspectives: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🟦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Level 1: Reaction — “Did they like it?”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Measures learner satisfaction, engagement, and perceived value.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Tools: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Feedback forms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Smile sheets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Engagement ratings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Session evaluations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2B869B-EEA8-0A77-2693-A825CFF079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5792" y="2597467"/>
            <a:ext cx="4046220" cy="303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26864"/>
      </p:ext>
    </p:extLst>
  </p:cSld>
  <p:clrMapOvr>
    <a:masterClrMapping/>
  </p:clrMapOvr>
  <p:transition spd="slow">
    <p:randomBar dir="vert"/>
  </p:transition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E32C2-E452-DE9B-545C-B2F95C371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5869AD7-D123-C4CF-EA56-04BE0EDB48C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74C091-2169-B6B3-9016-3249B4D3F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1A40586-DFCF-A701-F9E5-AA4FC5FC2D5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CFA597-7CBD-B7EC-A84B-22340377C24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3065DA-7776-6309-B0C4-D5FDB6B3CE3C}"/>
              </a:ext>
            </a:extLst>
          </p:cNvPr>
          <p:cNvSpPr txBox="1"/>
          <p:nvPr/>
        </p:nvSpPr>
        <p:spPr>
          <a:xfrm>
            <a:off x="835715" y="466186"/>
            <a:ext cx="1426464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021D9B-183F-E6BB-899C-568233480A30}"/>
              </a:ext>
            </a:extLst>
          </p:cNvPr>
          <p:cNvSpPr txBox="1"/>
          <p:nvPr/>
        </p:nvSpPr>
        <p:spPr>
          <a:xfrm>
            <a:off x="7162336" y="1580580"/>
            <a:ext cx="7534656" cy="607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2: Learning — “Did they learn something?”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Measures knowledge, skills, attitude, or confidence gained.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Tools: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Pre/Post tests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Quizzes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Demonstrations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Assignments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Skills assessments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D96C7B-E19B-EC74-C2E9-094DB8F7CB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013" y="2876086"/>
            <a:ext cx="4836437" cy="290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299974"/>
      </p:ext>
    </p:extLst>
  </p:cSld>
  <p:clrMapOvr>
    <a:masterClrMapping/>
  </p:clrMapOvr>
  <p:transition spd="slow">
    <p:randomBar dir="vert"/>
  </p:transition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870E8-9747-D1A9-5F8A-F133D2759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BE6424C-57C0-05CB-8150-EF6E597BEDB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781FBC-FB1B-41BC-2733-A812850D4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FE5C010-3AEC-6BA7-6BB9-E7DEA094E84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788262-658F-314E-3F02-F7B7EA4E656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AD1399-C285-87B1-D6E6-1940DD80FE0C}"/>
              </a:ext>
            </a:extLst>
          </p:cNvPr>
          <p:cNvSpPr txBox="1"/>
          <p:nvPr/>
        </p:nvSpPr>
        <p:spPr>
          <a:xfrm>
            <a:off x="803413" y="544285"/>
            <a:ext cx="1426464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6758BE-DDDD-26B8-A83E-19B7EAE2C185}"/>
              </a:ext>
            </a:extLst>
          </p:cNvPr>
          <p:cNvSpPr txBox="1"/>
          <p:nvPr/>
        </p:nvSpPr>
        <p:spPr>
          <a:xfrm>
            <a:off x="432352" y="1542180"/>
            <a:ext cx="7534656" cy="5507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3: Behavior — “Are they applying it?”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Measures transfer of learning to the workplace.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Tools: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Observation checklists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Supervisor interviews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Self-report behavior logs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30/60/90 day follow-ups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4B4D0F-0BF8-8D05-5536-269BF173DB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2232" y="2182597"/>
            <a:ext cx="6328580" cy="421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678783"/>
      </p:ext>
    </p:extLst>
  </p:cSld>
  <p:clrMapOvr>
    <a:masterClrMapping/>
  </p:clrMapOvr>
  <p:transition spd="slow">
    <p:randomBar dir="vert"/>
  </p:transition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DF074-2449-81C6-93C3-6016EF23F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67CE62F-A717-065F-ECB7-D6046C4876B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C02944-B93C-F2B2-52EE-598912AD0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35BD6D5-A0BA-374A-485F-23423EB334D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89D0DF-45B0-D146-85B3-49F7A0048BF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3C1B0-4B52-85D0-BEDF-A0F4555BAA3D}"/>
              </a:ext>
            </a:extLst>
          </p:cNvPr>
          <p:cNvSpPr txBox="1"/>
          <p:nvPr/>
        </p:nvSpPr>
        <p:spPr>
          <a:xfrm>
            <a:off x="803413" y="544285"/>
            <a:ext cx="1426464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C37DFC-F416-FF62-B347-81F4CC02458A}"/>
              </a:ext>
            </a:extLst>
          </p:cNvPr>
          <p:cNvSpPr txBox="1"/>
          <p:nvPr/>
        </p:nvSpPr>
        <p:spPr>
          <a:xfrm>
            <a:off x="7364299" y="1087373"/>
            <a:ext cx="7534656" cy="6737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4: Results — “Did it impact the business?”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Measures organizational impact.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Possible metrics: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Increased sales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Reduced errors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Improved customer satisfaction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Faster onboarding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Fewer incidents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Higher productivity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level proves ROI.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A49616-DC5D-31B3-5E01-447F1A7741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2354683"/>
            <a:ext cx="4941167" cy="370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860639"/>
      </p:ext>
    </p:extLst>
  </p:cSld>
  <p:clrMapOvr>
    <a:masterClrMapping/>
  </p:clrMapOvr>
  <p:transition spd="slow">
    <p:randomBar dir="vert"/>
  </p:transition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39EBF-BD08-F0BA-FE43-1546EAD23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ED4392E-815C-A0F0-0A1D-3DFF35EA20F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0E6372-7651-C336-AD55-62EDA5AD9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44416FE-F8C7-20F8-17A5-78CFBA9540F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29D707-F6D4-BC70-4B1C-7516AA17AA9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3D5FA-403A-EEB3-4EEC-4B2B0BF806E2}"/>
              </a:ext>
            </a:extLst>
          </p:cNvPr>
          <p:cNvSpPr txBox="1"/>
          <p:nvPr/>
        </p:nvSpPr>
        <p:spPr>
          <a:xfrm>
            <a:off x="803413" y="544285"/>
            <a:ext cx="1426464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EA1C18-6F2A-B960-0D9C-5AE9C9462B1C}"/>
              </a:ext>
            </a:extLst>
          </p:cNvPr>
          <p:cNvSpPr txBox="1"/>
          <p:nvPr/>
        </p:nvSpPr>
        <p:spPr>
          <a:xfrm>
            <a:off x="554876" y="1559840"/>
            <a:ext cx="7534656" cy="5861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Pyramid: Why Most Organizations Stop at Level 1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Because Levels 3 and 4 require: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planning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collaboration with managers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collection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follow-up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know how to build an evaluation system from day one.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093166-B81A-B1C1-DF95-5DE32FEB1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687" y="2234060"/>
            <a:ext cx="4315471" cy="431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099356"/>
      </p:ext>
    </p:extLst>
  </p:cSld>
  <p:clrMapOvr>
    <a:masterClrMapping/>
  </p:clrMapOvr>
  <p:transition spd="slow">
    <p:randomBar dir="vert"/>
  </p:transition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7F20F-DC54-68F1-5E52-1EB5E9705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9D43C6B-F076-FEDE-CD44-2D43B0916B6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E9357C-E40C-AFDB-C908-9B5F0ED48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5F87D4B-B5D3-7F09-F60A-146653D6848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043533-E13C-BF4D-E753-92B42265C16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9DAB1D-66F0-F423-AE00-1D947D545643}"/>
              </a:ext>
            </a:extLst>
          </p:cNvPr>
          <p:cNvSpPr txBox="1"/>
          <p:nvPr/>
        </p:nvSpPr>
        <p:spPr>
          <a:xfrm>
            <a:off x="803413" y="544285"/>
            <a:ext cx="1426464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741C66-6E2E-7130-DF2D-F77A63F883C9}"/>
              </a:ext>
            </a:extLst>
          </p:cNvPr>
          <p:cNvSpPr txBox="1"/>
          <p:nvPr/>
        </p:nvSpPr>
        <p:spPr>
          <a:xfrm>
            <a:off x="697396" y="1334344"/>
            <a:ext cx="13826987" cy="6512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Evaluation Planning Should Start at Design (ADDIE Principle)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Ask early: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“What evidence would prove this training worked?”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align: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delivery strategies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workplace assignments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business KPIs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Planning backward ensures training has measurable value.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018149"/>
      </p:ext>
    </p:extLst>
  </p:cSld>
  <p:clrMapOvr>
    <a:masterClrMapping/>
  </p:clrMapOvr>
  <p:transition spd="slow">
    <p:randomBar dir="vert"/>
  </p:transition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BF7EA-CCC4-2D5F-C3A3-C96FCC4A8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6A68808-9AE0-DDA1-CE0D-2B134FAE4DB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DC542C-E648-CD7E-61D4-EECAB1D8C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84E3DBB-A30E-AF61-A7DF-7A2255161D3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959257-2917-8804-22F2-633F429CC8A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00D44F-B629-3BD8-6805-088F0EB23F09}"/>
              </a:ext>
            </a:extLst>
          </p:cNvPr>
          <p:cNvSpPr txBox="1"/>
          <p:nvPr/>
        </p:nvSpPr>
        <p:spPr>
          <a:xfrm>
            <a:off x="554876" y="2340759"/>
            <a:ext cx="7930756" cy="3386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Case: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customer service organization invests in a 2-day communication workshop.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Scenario A: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only measure Level 1.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Learners say: “Great session!”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complaints remain unchanged</a:t>
            </a:r>
            <a: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D23EFB-675E-FF23-5D65-3798C4E7AC39}"/>
              </a:ext>
            </a:extLst>
          </p:cNvPr>
          <p:cNvSpPr txBox="1"/>
          <p:nvPr/>
        </p:nvSpPr>
        <p:spPr>
          <a:xfrm>
            <a:off x="1170432" y="588253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Real-World Case Study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E52FF4-D537-6243-4C91-BAF077223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1563" y="2203696"/>
            <a:ext cx="4289869" cy="428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12791"/>
      </p:ext>
    </p:extLst>
  </p:cSld>
  <p:clrMapOvr>
    <a:masterClrMapping/>
  </p:clrMapOvr>
  <p:transition spd="slow">
    <p:randomBar dir="vert"/>
  </p:transition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6ECA2-E95B-3552-351C-7764302DD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5E1C4F4-0B09-41C3-5524-31FC85E5B67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1F1403-298D-F039-B876-2E9B7E3A2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AB0EB2A-77CE-A6A2-3E3F-77B48EDB4DD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157C09-E1F1-72AA-6A1E-112E1214C5B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35FB68-1B03-2ABE-D8EF-CDC495609E55}"/>
              </a:ext>
            </a:extLst>
          </p:cNvPr>
          <p:cNvSpPr txBox="1"/>
          <p:nvPr/>
        </p:nvSpPr>
        <p:spPr>
          <a:xfrm>
            <a:off x="1059379" y="458474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Real-World Case Study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9506C7-9A44-1804-13D1-29B37090FFD9}"/>
              </a:ext>
            </a:extLst>
          </p:cNvPr>
          <p:cNvSpPr txBox="1"/>
          <p:nvPr/>
        </p:nvSpPr>
        <p:spPr>
          <a:xfrm>
            <a:off x="6912864" y="1715118"/>
            <a:ext cx="7315200" cy="5758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Scenario B (Master Trainer Approach):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2: Skills improved 30% in role plays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3: 80% applied the techniques within 60 days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4: Customer complaints dropped 18%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ROI calculated: +260%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the difference between training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training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impact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0F3FAA-D4F1-8BAC-2C3C-7035A9A87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4922" y="2131333"/>
            <a:ext cx="361950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808984"/>
      </p:ext>
    </p:extLst>
  </p:cSld>
  <p:clrMapOvr>
    <a:masterClrMapping/>
  </p:clrMapOvr>
  <p:transition spd="slow">
    <p:randomBar dir="vert"/>
  </p:transition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8C252-AF38-FF1F-C32C-4CEDEBFB1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3CEBA20-9255-B092-2BBD-FAD547AE5A1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4D0CBA-C887-C192-E874-221E31690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8F9EFD-672F-CDE7-E40D-ACB99136B19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25C969-BC6A-90E8-DE39-A85BEAC961A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A3DA75-0AD8-5575-2B9A-0C87B24B1DA2}"/>
              </a:ext>
            </a:extLst>
          </p:cNvPr>
          <p:cNvSpPr txBox="1"/>
          <p:nvPr/>
        </p:nvSpPr>
        <p:spPr>
          <a:xfrm>
            <a:off x="278892" y="1602823"/>
            <a:ext cx="11772900" cy="6066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The Kirkpatrick Evaluation Blueprint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Master Trainer uses a simple planning sheet: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What must change?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Evidence Needed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What proves success?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Sources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Learners? Managers? Systems?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Tools Required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Surveys? Tests? Observations?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Timeline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During training? After 30/60/90 days?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Stakeholders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Who collects what?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KPIs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What metrics matter to the business?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44904E-9905-1B3E-D14A-017EDA8224B5}"/>
              </a:ext>
            </a:extLst>
          </p:cNvPr>
          <p:cNvSpPr txBox="1"/>
          <p:nvPr/>
        </p:nvSpPr>
        <p:spPr>
          <a:xfrm>
            <a:off x="1162050" y="560308"/>
            <a:ext cx="100012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81EE92-16E3-98AA-A86F-A631F6093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3397" y="1828800"/>
            <a:ext cx="4772458" cy="433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89247"/>
      </p:ext>
    </p:extLst>
  </p:cSld>
  <p:clrMapOvr>
    <a:masterClrMapping/>
  </p:clrMapOvr>
  <p:transition spd="slow">
    <p:randomBar dir="vert"/>
  </p:transition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31B9D-D838-0AAB-C8CC-CA96D62A6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322266C-1DC9-2033-9442-831EBBC0585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5D192F-B3C0-CCE6-A1C7-D1C05A1DA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9D33D21-1B02-9C48-A6FA-4236C0F133E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9D1EE6-AD46-B1B8-281C-87620A65FB5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C7471C-88B7-200B-3A43-6B28F258E40C}"/>
              </a:ext>
            </a:extLst>
          </p:cNvPr>
          <p:cNvSpPr txBox="1"/>
          <p:nvPr/>
        </p:nvSpPr>
        <p:spPr>
          <a:xfrm>
            <a:off x="1390650" y="535940"/>
            <a:ext cx="111442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C19494-05E0-C567-D51B-23A4B6C27EF1}"/>
              </a:ext>
            </a:extLst>
          </p:cNvPr>
          <p:cNvSpPr txBox="1"/>
          <p:nvPr/>
        </p:nvSpPr>
        <p:spPr>
          <a:xfrm>
            <a:off x="7142922" y="1636216"/>
            <a:ext cx="7487478" cy="5464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The C.I.A. Method for Level 3 Behavior Change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— Capability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they know how?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— Incentives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they want to?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— Accountability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someone checking?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 training fails at Level 3 due to missing incentives or accountability.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B9A6F5-2816-41FC-B31F-E85E3FE9C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046" y="1975047"/>
            <a:ext cx="5715000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888378"/>
      </p:ext>
    </p:extLst>
  </p:cSld>
  <p:clrMapOvr>
    <a:masterClrMapping/>
  </p:clrMapOvr>
  <p:transition spd="slow">
    <p:randomBar dir="vert"/>
  </p:transition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F508F-1C96-FD9B-A1C9-7B56306DB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E95A096-8D89-5202-0C2E-9E31D7C1D8F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381FF1-3191-BCD8-E6CA-E3B0E32E4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B3ABF5D-6011-A204-FE80-00E68592AA1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75E6CF-D07F-C6BB-C681-C7EA8CF65BB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D05761-3A8F-2F52-0810-1796F6DFF5F5}"/>
              </a:ext>
            </a:extLst>
          </p:cNvPr>
          <p:cNvSpPr txBox="1"/>
          <p:nvPr/>
        </p:nvSpPr>
        <p:spPr>
          <a:xfrm>
            <a:off x="1390650" y="535940"/>
            <a:ext cx="111442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C7B45B9-FAD3-5E02-A6D0-835EB98203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030884"/>
              </p:ext>
            </p:extLst>
          </p:nvPr>
        </p:nvGraphicFramePr>
        <p:xfrm>
          <a:off x="803413" y="2247901"/>
          <a:ext cx="12820512" cy="45579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2799">
                  <a:extLst>
                    <a:ext uri="{9D8B030D-6E8A-4147-A177-3AD203B41FA5}">
                      <a16:colId xmlns:a16="http://schemas.microsoft.com/office/drawing/2014/main" val="2462552539"/>
                    </a:ext>
                  </a:extLst>
                </a:gridCol>
                <a:gridCol w="10397713">
                  <a:extLst>
                    <a:ext uri="{9D8B030D-6E8A-4147-A177-3AD203B41FA5}">
                      <a16:colId xmlns:a16="http://schemas.microsoft.com/office/drawing/2014/main" val="3379437505"/>
                    </a:ext>
                  </a:extLst>
                </a:gridCol>
              </a:tblGrid>
              <a:tr h="7699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Level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Tools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19797118"/>
                  </a:ext>
                </a:extLst>
              </a:tr>
              <a:tr h="7699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Reaction surveys, engagement polls, smile sheets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66352609"/>
                  </a:ext>
                </a:extLst>
              </a:tr>
              <a:tr h="7699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Pre/post tests, skill demos, micro-assessments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78611800"/>
                  </a:ext>
                </a:extLst>
              </a:tr>
              <a:tr h="11239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Observation forms, manager feedback, learning transfer logs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51911918"/>
                  </a:ext>
                </a:extLst>
              </a:tr>
              <a:tr h="11239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Performance dashboards, KPI comparison, ROI calculations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9445691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0748A20-4B49-D609-F3C9-48C1FCB33AF3}"/>
              </a:ext>
            </a:extLst>
          </p:cNvPr>
          <p:cNvSpPr txBox="1"/>
          <p:nvPr/>
        </p:nvSpPr>
        <p:spPr>
          <a:xfrm>
            <a:off x="1006475" y="1423763"/>
            <a:ext cx="7315200" cy="529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Evidence-Based Tools for Each Level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930595"/>
      </p:ext>
    </p:extLst>
  </p:cSld>
  <p:clrMapOvr>
    <a:masterClrMapping/>
  </p:clrMapOvr>
  <p:transition spd="slow">
    <p:randomBar dir="vert"/>
  </p:transition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1B7FE-AC13-5FAC-6377-8ECAA668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0475A40-BC4E-48B9-AAAD-64E5AA9D7C8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A60DE7-DEB7-B647-DE99-AC9F16A12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51CD17-43E9-5513-B888-7298B6B8AB3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E14289-B918-B832-AB00-18910545683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5CCA70-595A-73F9-E1F0-97CCF89B691F}"/>
              </a:ext>
            </a:extLst>
          </p:cNvPr>
          <p:cNvSpPr txBox="1"/>
          <p:nvPr/>
        </p:nvSpPr>
        <p:spPr>
          <a:xfrm>
            <a:off x="803413" y="1538411"/>
            <a:ext cx="7315200" cy="6117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evaluation levels do I naturally focus on?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have I struggled to prove training impact?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can I shift from “training delivery” to “performance improvement”?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business results matter most to my organization or clients?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will I integrate evaluation planning into future training design?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C6E0D8-13F8-C8B5-FA82-BF23826EACCB}"/>
              </a:ext>
            </a:extLst>
          </p:cNvPr>
          <p:cNvSpPr txBox="1"/>
          <p:nvPr/>
        </p:nvSpPr>
        <p:spPr>
          <a:xfrm>
            <a:off x="1104900" y="516245"/>
            <a:ext cx="105346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4FA10B-9B81-8418-8B76-452DE0E03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2321870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198870"/>
      </p:ext>
    </p:extLst>
  </p:cSld>
  <p:clrMapOvr>
    <a:masterClrMapping/>
  </p:clrMapOvr>
  <p:transition spd="slow">
    <p:randomBar dir="vert"/>
  </p:transition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B065E-D220-7437-54E8-56C865F01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2CE6A05-A8BD-C2DF-7D42-D4FBDFEE50C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E143CD-7F86-052E-7D1E-9EED3ABB8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08D7259-F795-22BB-8B5B-E38208BEB65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8BDA1E-154C-9777-9200-5D2F43BF4BD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1B9E9F-17EA-AC42-7341-961DC0CA9A39}"/>
              </a:ext>
            </a:extLst>
          </p:cNvPr>
          <p:cNvSpPr txBox="1"/>
          <p:nvPr/>
        </p:nvSpPr>
        <p:spPr>
          <a:xfrm>
            <a:off x="7105650" y="1775299"/>
            <a:ext cx="7315200" cy="607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Activity: Build an Evaluation Plan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Choose a course you currently deliver.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 an evaluation strategy including: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1: 3 feedback questions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2: 2 assessment methods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3: 1 workplace behavior tracking tool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4: 2 possible business results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becomes part of your Master Trainer portfolio.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C07A81-9B16-0810-56E1-6F65C1A7381D}"/>
              </a:ext>
            </a:extLst>
          </p:cNvPr>
          <p:cNvSpPr txBox="1"/>
          <p:nvPr/>
        </p:nvSpPr>
        <p:spPr>
          <a:xfrm>
            <a:off x="1107385" y="493987"/>
            <a:ext cx="106299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2BBBCA-69F2-23A5-4E48-27A7636FE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385" y="2183147"/>
            <a:ext cx="4475949" cy="352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467339"/>
      </p:ext>
    </p:extLst>
  </p:cSld>
  <p:clrMapOvr>
    <a:masterClrMapping/>
  </p:clrMapOvr>
  <p:transition spd="slow">
    <p:randomBar dir="vert"/>
  </p:transition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41CA1-80F3-C3D4-541A-5B974EB8A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59AC02B-076E-F8AE-86F5-FA2D855FB96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595220-BD10-D57E-20D7-68D1ACB84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494F0F-FD18-E6A1-E75C-C8682AC9961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D284E6-D3F3-6FD3-8B25-924953D8E77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568E7A-5B42-7F67-7AA1-AFB790EAC556}"/>
              </a:ext>
            </a:extLst>
          </p:cNvPr>
          <p:cNvSpPr txBox="1"/>
          <p:nvPr/>
        </p:nvSpPr>
        <p:spPr>
          <a:xfrm>
            <a:off x="864705" y="480846"/>
            <a:ext cx="731520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8DC162-0779-FB61-B2FD-9C3B8C9919AE}"/>
              </a:ext>
            </a:extLst>
          </p:cNvPr>
          <p:cNvSpPr txBox="1"/>
          <p:nvPr/>
        </p:nvSpPr>
        <p:spPr>
          <a:xfrm>
            <a:off x="6879476" y="1461846"/>
            <a:ext cx="7315200" cy="5499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 B: Mastery Task (With Rubric)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Create a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Kirkpatrick-aligned evaluation plan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a 1-day workshop.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Your plan must include: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1 survey items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2 test or assessment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3 transfer method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4 business KPIs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data will be collected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Timeline for follow-up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248F54-2274-4F3B-7239-C433D4AB7E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261" y="2245433"/>
            <a:ext cx="3621819" cy="362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604075"/>
      </p:ext>
    </p:extLst>
  </p:cSld>
  <p:clrMapOvr>
    <a:masterClrMapping/>
  </p:clrMapOvr>
  <p:transition spd="slow">
    <p:randomBar dir="vert"/>
  </p:transition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BCC74-E1E5-DDE8-C330-C2E2BEFF4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4122186-1489-7E31-E0E0-EDD696C120A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8A6F49-9DC6-FB4B-BE01-357E665CF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F4C3614-C36F-179E-217D-CB2F2A1B39C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A9DCE2-DB88-7878-E809-503655E6994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3F907E-C339-D9A8-81ED-3ACE3605B171}"/>
              </a:ext>
            </a:extLst>
          </p:cNvPr>
          <p:cNvSpPr txBox="1"/>
          <p:nvPr/>
        </p:nvSpPr>
        <p:spPr>
          <a:xfrm>
            <a:off x="864705" y="480846"/>
            <a:ext cx="731520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9AB105-0ABA-0AEB-10B7-843AC19190B1}"/>
              </a:ext>
            </a:extLst>
          </p:cNvPr>
          <p:cNvSpPr txBox="1"/>
          <p:nvPr/>
        </p:nvSpPr>
        <p:spPr>
          <a:xfrm>
            <a:off x="803413" y="2078200"/>
            <a:ext cx="7315200" cy="437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Rubric evaluates: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Alignment with objectives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Quality of metrics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Relevance to organization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Feasibility of data collection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Insightfulness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F0765A-5ED0-38AC-74B2-42410E387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0762" y="1852925"/>
            <a:ext cx="4600896" cy="460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63845"/>
      </p:ext>
    </p:extLst>
  </p:cSld>
  <p:clrMapOvr>
    <a:masterClrMapping/>
  </p:clrMapOvr>
  <p:transition spd="slow">
    <p:randomBar dir="vert"/>
  </p:transition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B56EB-27AD-5B4E-3490-CA1D667C7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CADE0C5-4AD0-349F-FE9C-D981286ADD7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BBDE9F-28B8-FB30-ECCC-9E6CB12BE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C55C22A-FE9F-DB0C-BB74-03349655F9F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9EF18A-7A2F-43AC-834C-F4BA9A41163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BE4BDB-EE4E-BA8F-85DE-67991837E2EA}"/>
              </a:ext>
            </a:extLst>
          </p:cNvPr>
          <p:cNvSpPr txBox="1"/>
          <p:nvPr/>
        </p:nvSpPr>
        <p:spPr>
          <a:xfrm>
            <a:off x="6533322" y="1290074"/>
            <a:ext cx="7593554" cy="5550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Kirkpatrick is the global framework for proving training effectiveness.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Evaluation is not an afterthought—it begins during design.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 success is demonstrated at Levels 3 and 4.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measure what matters: learning, transfer, and business impact.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Evaluation builds credibility with leaders and elevates training from cost to investment.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621C29-365F-3BEB-5DB4-4BE80BAD8716}"/>
              </a:ext>
            </a:extLst>
          </p:cNvPr>
          <p:cNvSpPr txBox="1"/>
          <p:nvPr/>
        </p:nvSpPr>
        <p:spPr>
          <a:xfrm>
            <a:off x="864705" y="448497"/>
            <a:ext cx="731520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B2EFA6-7AF4-2633-E653-D53E640CE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286" y="2384049"/>
            <a:ext cx="4326878" cy="346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25148"/>
      </p:ext>
    </p:extLst>
  </p:cSld>
  <p:clrMapOvr>
    <a:masterClrMapping/>
  </p:clrMapOvr>
  <p:transition spd="slow">
    <p:randomBar dir="vert"/>
  </p:transition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2BEE5-44F2-2731-FACA-4FA091DE8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BD8AA6E-FA56-9A75-4288-5FE0FB5BCD0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CD66BE-D927-2874-AAAE-B4850959B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8A2CC80-4B7F-C0CC-C701-3FEA7C83ECF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728941-E86E-ED2E-DE85-50F5E44B7AF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4DBB30-9E20-A6E5-9B3E-1A65E49416D9}"/>
              </a:ext>
            </a:extLst>
          </p:cNvPr>
          <p:cNvSpPr txBox="1"/>
          <p:nvPr/>
        </p:nvSpPr>
        <p:spPr>
          <a:xfrm>
            <a:off x="631076" y="1791636"/>
            <a:ext cx="7315200" cy="437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Kirkpatrick Evaluation Blueprint Template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1 Reaction Survey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2 Pre/Post Test Template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3 Behavior Transfer Checklist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4 Results &amp; KPI Dashboard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Evaluation Data Collection Plan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Training ROI Calculator Worksheet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E46B37-C13E-721A-0B49-9AFD0431372A}"/>
              </a:ext>
            </a:extLst>
          </p:cNvPr>
          <p:cNvSpPr txBox="1"/>
          <p:nvPr/>
        </p:nvSpPr>
        <p:spPr>
          <a:xfrm>
            <a:off x="995570" y="492206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Resources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43909F-627F-4BD3-ED4B-D40F8035B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2666" y="2407077"/>
            <a:ext cx="4241404" cy="341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436675"/>
      </p:ext>
    </p:extLst>
  </p:cSld>
  <p:clrMapOvr>
    <a:masterClrMapping/>
  </p:clrMapOvr>
  <p:transition spd="slow">
    <p:randomBar dir="vert"/>
  </p:transition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F85AC-8066-4D63-6072-7AD7D7A23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39280F9-D6A1-1967-7A95-5B80071DDA6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A94888-13F8-0265-5663-241F99378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F9C5CA-73DD-305B-C7E0-E5F9EF62BF9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82B0D9-5E81-2653-4352-21D773ED64D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8B24A3-D3C7-9CA9-6DF3-7F571885F5FF}"/>
              </a:ext>
            </a:extLst>
          </p:cNvPr>
          <p:cNvSpPr txBox="1"/>
          <p:nvPr/>
        </p:nvSpPr>
        <p:spPr>
          <a:xfrm>
            <a:off x="7447722" y="1501341"/>
            <a:ext cx="7315200" cy="6014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i="1" dirty="0">
                <a:solidFill>
                  <a:srgbClr val="0000FE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LESSON 2: Designing Simple Learning Assessments</a:t>
            </a:r>
            <a:endParaRPr lang="en-US" sz="2800" b="1" i="1" dirty="0">
              <a:solidFill>
                <a:srgbClr val="0000F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Thought-Provoking Question: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“If your learners took your training but you weren’t allowed to ask them a single exam question, how would you prove they actually learned something?”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question separates a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Trainer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from a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8CC577-C862-C768-8764-E0C28A75519A}"/>
              </a:ext>
            </a:extLst>
          </p:cNvPr>
          <p:cNvSpPr txBox="1"/>
          <p:nvPr/>
        </p:nvSpPr>
        <p:spPr>
          <a:xfrm>
            <a:off x="864705" y="607315"/>
            <a:ext cx="132356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48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MODULE 4: Assessment &amp; Evaluation Basics</a:t>
            </a:r>
            <a:endParaRPr lang="en-US" sz="48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F48C2D-2070-4B62-71A4-5A4DB7DF93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700" y="2653708"/>
            <a:ext cx="4587290" cy="315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164066"/>
      </p:ext>
    </p:extLst>
  </p:cSld>
  <p:clrMapOvr>
    <a:masterClrMapping/>
  </p:clrMapOvr>
  <p:transition spd="slow">
    <p:randomBar dir="vert"/>
  </p:transition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D10DC-6EC6-C953-201C-458628E8C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1A5E6C2-769D-6ABB-86A3-99F9B4059D6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4DE33D-5814-9A8E-DC12-285FB9B10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329B68-6842-5E26-D9D7-5CA932623CD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185CCA-33A2-2C79-B912-1B8AAEE63E3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492385-6909-2F2C-F0A4-CE1327708698}"/>
              </a:ext>
            </a:extLst>
          </p:cNvPr>
          <p:cNvSpPr txBox="1"/>
          <p:nvPr/>
        </p:nvSpPr>
        <p:spPr>
          <a:xfrm>
            <a:off x="342900" y="1459949"/>
            <a:ext cx="10477500" cy="5640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the end of this lesson, participants will be able to: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Differentiate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assessment types and select the most effective method for the learning outcome.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valid and reliable assessment items aligned with Bloom’s Taxonomy.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assessments to ensure fairness, clarity, and accuracy.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simple but meaningful assessments that measure knowledge, skills, attitudes, and confidence.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assessment strategies in lesson plans for stronger learning transfer.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FC56E0-AB63-ED3E-407D-6D52082AE7CD}"/>
              </a:ext>
            </a:extLst>
          </p:cNvPr>
          <p:cNvSpPr txBox="1"/>
          <p:nvPr/>
        </p:nvSpPr>
        <p:spPr>
          <a:xfrm>
            <a:off x="1047750" y="579736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Objectives 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D03D06-D816-E584-C692-1A5F0F359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5705" y="2596896"/>
            <a:ext cx="2544216" cy="25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78940"/>
      </p:ext>
    </p:extLst>
  </p:cSld>
  <p:clrMapOvr>
    <a:masterClrMapping/>
  </p:clrMapOvr>
  <p:transition spd="slow">
    <p:randomBar dir="vert"/>
  </p:transition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1FA2B-3F4E-5674-C289-C8B9E0D85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9445D1A-FE83-D442-98D1-988FC629CF3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072C15-068C-8436-65FA-CD4FD8BA1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146D00B-BBA5-E90D-3515-167EA1D7C9A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B2F791-C10B-F8E8-1F7C-0F6E4716E15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980392-A701-569B-878C-525098E3EA53}"/>
              </a:ext>
            </a:extLst>
          </p:cNvPr>
          <p:cNvSpPr txBox="1"/>
          <p:nvPr/>
        </p:nvSpPr>
        <p:spPr>
          <a:xfrm>
            <a:off x="1219200" y="652908"/>
            <a:ext cx="1272540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This Matters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7554B-D637-53A6-145D-B5D7AFC1297E}"/>
              </a:ext>
            </a:extLst>
          </p:cNvPr>
          <p:cNvSpPr txBox="1"/>
          <p:nvPr/>
        </p:nvSpPr>
        <p:spPr>
          <a:xfrm>
            <a:off x="7156174" y="2577901"/>
            <a:ext cx="5911409" cy="2834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Organizations care about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that sticks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—not “nice sessions” or “fun activities.”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Assessments are the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that learners actually acquired new knowledge or skills.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D853C5-4AD7-55C5-E972-1E404FA51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791" y="2049058"/>
            <a:ext cx="4101659" cy="410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20722"/>
      </p:ext>
    </p:extLst>
  </p:cSld>
  <p:clrMapOvr>
    <a:masterClrMapping/>
  </p:clrMapOvr>
  <p:transition spd="slow">
    <p:randomBar dir="vert"/>
  </p:transition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5A3B2-8E83-0008-5A3E-1F1A4824F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70279A8-32ED-4C7A-55D9-9997D72705E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4700C6-1E5D-AADF-E421-3427678F2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CC9FCDB-20A3-F3DB-B063-E88A1C80826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0E66C3-003D-DC37-68B3-0369C81AFB5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AC89BD-BB34-E4FE-AF20-A053C9F016CE}"/>
              </a:ext>
            </a:extLst>
          </p:cNvPr>
          <p:cNvSpPr txBox="1"/>
          <p:nvPr/>
        </p:nvSpPr>
        <p:spPr>
          <a:xfrm>
            <a:off x="1219200" y="652908"/>
            <a:ext cx="1272540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This Matters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AC8D5C-815D-F30B-A041-5A8F03D6CE87}"/>
              </a:ext>
            </a:extLst>
          </p:cNvPr>
          <p:cNvSpPr txBox="1"/>
          <p:nvPr/>
        </p:nvSpPr>
        <p:spPr>
          <a:xfrm>
            <a:off x="432352" y="1437514"/>
            <a:ext cx="7315200" cy="6219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Without assessments: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cannot measure learning (Kirkpatrick Level 2)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cannot improve the training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cannot ensure learner competence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cannot justify investment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use simple, intentional assessments—not complicated exams—to validate learning.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752E5B-DA93-3591-7873-251472D725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1296" y="2305050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48991"/>
      </p:ext>
    </p:extLst>
  </p:cSld>
  <p:clrMapOvr>
    <a:masterClrMapping/>
  </p:clrMapOvr>
  <p:transition spd="slow">
    <p:randomBar dir="vert"/>
  </p:transition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C69C3-17E2-2FEE-F715-2494E664F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EFA589D-E712-E08C-2859-AA1FE34FC8A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A7E222-72A2-DFAB-E81B-56AF292AA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CDB8DDB-CC4E-E6B1-1EB8-8159F8675E9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479E3D-C0A7-6B5F-92E3-9B431B0A902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8B2902-C8F0-54B0-E438-C35EC8B8EA08}"/>
              </a:ext>
            </a:extLst>
          </p:cNvPr>
          <p:cNvSpPr txBox="1"/>
          <p:nvPr/>
        </p:nvSpPr>
        <p:spPr>
          <a:xfrm>
            <a:off x="716032" y="510622"/>
            <a:ext cx="14001750" cy="2530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4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72656C-D91F-E0F0-B956-56F274993C6D}"/>
              </a:ext>
            </a:extLst>
          </p:cNvPr>
          <p:cNvSpPr txBox="1"/>
          <p:nvPr/>
        </p:nvSpPr>
        <p:spPr>
          <a:xfrm>
            <a:off x="7172325" y="1495365"/>
            <a:ext cx="7448550" cy="5400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kern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What Is a Learning Assessment?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structured way to determine whether learners achieved the learning objectives.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Assessment’s measure: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(what they know)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(what they can do)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Attitudes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(what they believe or value)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Confidence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(their readiness to apply)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F94BBA-68D2-7EAF-3A25-9989BA0A8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2446969"/>
            <a:ext cx="5040796" cy="302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944128"/>
      </p:ext>
    </p:extLst>
  </p:cSld>
  <p:clrMapOvr>
    <a:masterClrMapping/>
  </p:clrMapOvr>
  <p:transition spd="slow">
    <p:randomBar dir="vert"/>
  </p:transition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D2AF3-5E1D-237D-AC93-DF5909D0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EAF06F6-DF54-EEED-07F3-C448A7C45F2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E81F5D-1992-6420-2EB2-4870813C8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DF91C6-3DC0-88BD-7F9B-E8A9AA8E366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A09601-AE3C-7F15-F0B0-CF82A727FAF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CF7720-9F01-21CE-0AA4-FDE2A8EBEE36}"/>
              </a:ext>
            </a:extLst>
          </p:cNvPr>
          <p:cNvSpPr txBox="1"/>
          <p:nvPr/>
        </p:nvSpPr>
        <p:spPr>
          <a:xfrm>
            <a:off x="803413" y="414039"/>
            <a:ext cx="1449705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34F895-2824-F437-9683-38C8F1869EF2}"/>
              </a:ext>
            </a:extLst>
          </p:cNvPr>
          <p:cNvSpPr txBox="1"/>
          <p:nvPr/>
        </p:nvSpPr>
        <p:spPr>
          <a:xfrm>
            <a:off x="359465" y="1884295"/>
            <a:ext cx="7419561" cy="437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kern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Types of Learning Assessments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Diagnostic Assessments – “Where are they now?”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Pre-tests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Self-rating checklists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Skill scans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Interviews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884B93-138E-53B8-C561-0E240C51F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4643" y="2077415"/>
            <a:ext cx="4757530" cy="475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40570"/>
      </p:ext>
    </p:extLst>
  </p:cSld>
  <p:clrMapOvr>
    <a:masterClrMapping/>
  </p:clrMapOvr>
  <p:transition spd="slow">
    <p:randomBar dir="vert"/>
  </p:transition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A0548-DFBB-7043-2BA2-234E6B781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5CCD07B-56F6-A267-4594-6E006A071C0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D00BF4-232D-BBD7-11D2-F5D17C883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0312AEC-FEEB-3307-2DA3-3E2B0D9C4B7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E24BFB-8287-E723-1907-88FF1335D0C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7D5321-C4C1-E6F2-9D17-F85DCF739EEC}"/>
              </a:ext>
            </a:extLst>
          </p:cNvPr>
          <p:cNvSpPr txBox="1"/>
          <p:nvPr/>
        </p:nvSpPr>
        <p:spPr>
          <a:xfrm>
            <a:off x="803413" y="414039"/>
            <a:ext cx="1449705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8F463B-6DEF-71BA-7A43-92AEF88DD811}"/>
              </a:ext>
            </a:extLst>
          </p:cNvPr>
          <p:cNvSpPr txBox="1"/>
          <p:nvPr/>
        </p:nvSpPr>
        <p:spPr>
          <a:xfrm>
            <a:off x="7015851" y="2291095"/>
            <a:ext cx="6272212" cy="380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Formative Assessments – “Are they learning during the course?”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Short quizzes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Micro-activities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Polls or check-ins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Practice tasks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Role-play feedback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4CBAD9-D9BD-EB42-021D-40302C2F51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2337" y="2135607"/>
            <a:ext cx="4253980" cy="425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639845"/>
      </p:ext>
    </p:extLst>
  </p:cSld>
  <p:clrMapOvr>
    <a:masterClrMapping/>
  </p:clrMapOvr>
  <p:transition spd="slow">
    <p:randomBar dir="vert"/>
  </p:transition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6F3C-9B61-C934-CBCD-808198361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DD7A4B-AF2A-35BA-51B0-1BBCB8CDD70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4735D1-088B-ADF5-02BA-2B07976A3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EFE9F46-6827-D487-2A56-D4D967029CB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E1A695-3B00-951C-39A8-ABCD66856F2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9F37AC-4C0D-2A0C-9992-B1F389C61BF6}"/>
              </a:ext>
            </a:extLst>
          </p:cNvPr>
          <p:cNvSpPr txBox="1"/>
          <p:nvPr/>
        </p:nvSpPr>
        <p:spPr>
          <a:xfrm>
            <a:off x="803413" y="414039"/>
            <a:ext cx="1449705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6A2158-B108-5B16-2DD8-2A5975599AC5}"/>
              </a:ext>
            </a:extLst>
          </p:cNvPr>
          <p:cNvSpPr txBox="1"/>
          <p:nvPr/>
        </p:nvSpPr>
        <p:spPr>
          <a:xfrm>
            <a:off x="403364" y="2037857"/>
            <a:ext cx="7648574" cy="4836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Summative Assessments – “Did they learn at the end?”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Final quizzes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Presentations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demonstrations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Capstone tasks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Written assignments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3E2DA6-16E1-4E34-6955-577E7539E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4243" y="2242462"/>
            <a:ext cx="3679333" cy="367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639596"/>
      </p:ext>
    </p:extLst>
  </p:cSld>
  <p:clrMapOvr>
    <a:masterClrMapping/>
  </p:clrMapOvr>
  <p:transition spd="slow">
    <p:randomBar dir="vert"/>
  </p:transition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95A93-3CEE-7E18-3A12-3EC585754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147A72C-57AD-256F-A095-81BAB8927FF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083714-18DD-B6B1-23F9-D85A92D3F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EB4CD33-1189-8722-93C6-C8A4195E0D2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E44044-A6EB-40C0-8D7C-0B4E093BFCE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0F0580-DDA0-CE9C-1E85-4AA23B31C491}"/>
              </a:ext>
            </a:extLst>
          </p:cNvPr>
          <p:cNvSpPr txBox="1"/>
          <p:nvPr/>
        </p:nvSpPr>
        <p:spPr>
          <a:xfrm>
            <a:off x="803413" y="414039"/>
            <a:ext cx="1449705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A2BAE6-ED03-740E-A42A-595B7EF6B1D3}"/>
              </a:ext>
            </a:extLst>
          </p:cNvPr>
          <p:cNvSpPr txBox="1"/>
          <p:nvPr/>
        </p:nvSpPr>
        <p:spPr>
          <a:xfrm>
            <a:off x="6510338" y="1360905"/>
            <a:ext cx="7648574" cy="5507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kern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The Principle of Alignment (ADDIE + ISO 29993)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must be aligned to: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Instructional methods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Real-world application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the objective is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don’t use a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remember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-level question.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A4AD37-A9D6-530B-2711-4AACCD7D2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25" y="1896042"/>
            <a:ext cx="4864807" cy="449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983775"/>
      </p:ext>
    </p:extLst>
  </p:cSld>
  <p:clrMapOvr>
    <a:masterClrMapping/>
  </p:clrMapOvr>
  <p:transition spd="slow">
    <p:randomBar dir="vert"/>
  </p:transition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97B86-E0A6-9466-6650-5AF4CD959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6BEFF3D-14E2-BB0B-4E74-3CF63D8E4BB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8353D1-0D76-A444-B1D2-7D4B347E1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BB4927-DEA6-D903-2CE7-F3FB8926859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5BCF66-9128-44F1-9862-23EE9D34163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10819C-4548-9435-2387-666728936DDB}"/>
              </a:ext>
            </a:extLst>
          </p:cNvPr>
          <p:cNvSpPr txBox="1"/>
          <p:nvPr/>
        </p:nvSpPr>
        <p:spPr>
          <a:xfrm>
            <a:off x="803413" y="414039"/>
            <a:ext cx="1449705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F1CC2D-6112-D532-6D82-B0F02AE58A20}"/>
              </a:ext>
            </a:extLst>
          </p:cNvPr>
          <p:cNvSpPr txBox="1"/>
          <p:nvPr/>
        </p:nvSpPr>
        <p:spPr>
          <a:xfrm>
            <a:off x="1100138" y="1312499"/>
            <a:ext cx="7648574" cy="529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kern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Bloom’s Taxonomy in Assessment Design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07B2F5E-F316-674A-B29D-68148BCA3D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691682"/>
              </p:ext>
            </p:extLst>
          </p:nvPr>
        </p:nvGraphicFramePr>
        <p:xfrm>
          <a:off x="554876" y="2125938"/>
          <a:ext cx="12865987" cy="37011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76791">
                  <a:extLst>
                    <a:ext uri="{9D8B030D-6E8A-4147-A177-3AD203B41FA5}">
                      <a16:colId xmlns:a16="http://schemas.microsoft.com/office/drawing/2014/main" val="2545445418"/>
                    </a:ext>
                  </a:extLst>
                </a:gridCol>
                <a:gridCol w="8589196">
                  <a:extLst>
                    <a:ext uri="{9D8B030D-6E8A-4147-A177-3AD203B41FA5}">
                      <a16:colId xmlns:a16="http://schemas.microsoft.com/office/drawing/2014/main" val="4148050283"/>
                    </a:ext>
                  </a:extLst>
                </a:gridCol>
              </a:tblGrid>
              <a:tr h="5273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Bloom Level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Example Assessment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33503217"/>
                  </a:ext>
                </a:extLst>
              </a:tr>
              <a:tr h="5289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Remember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Multiple-choice questions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6085114"/>
                  </a:ext>
                </a:extLst>
              </a:tr>
              <a:tr h="5289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Understand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Short explanation questions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8437460"/>
                  </a:ext>
                </a:extLst>
              </a:tr>
              <a:tr h="5289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Apply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Scenarios, case-based tasks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60347560"/>
                  </a:ext>
                </a:extLst>
              </a:tr>
              <a:tr h="5289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Analyze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Comparing or diagnosing situations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04950708"/>
                  </a:ext>
                </a:extLst>
              </a:tr>
              <a:tr h="5289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Evaluate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Justifying decisions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30250854"/>
                  </a:ext>
                </a:extLst>
              </a:tr>
              <a:tr h="5289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latin typeface="Century Gothic" panose="020B0502020202020204" pitchFamily="34" charset="0"/>
                        </a:rPr>
                        <a:t>Create</a:t>
                      </a:r>
                      <a:endParaRPr lang="en-US" sz="2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  <a:latin typeface="Century Gothic" panose="020B0502020202020204" pitchFamily="34" charset="0"/>
                        </a:rPr>
                        <a:t>Designing a plan, solution, or product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3642975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BD8CA4B-3626-0AFB-E20F-EE65E65BB26D}"/>
              </a:ext>
            </a:extLst>
          </p:cNvPr>
          <p:cNvSpPr txBox="1"/>
          <p:nvPr/>
        </p:nvSpPr>
        <p:spPr>
          <a:xfrm>
            <a:off x="803412" y="6040633"/>
            <a:ext cx="9883637" cy="120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Aim for higher-order thinking to build Master Trainers.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70036"/>
      </p:ext>
    </p:extLst>
  </p:cSld>
  <p:clrMapOvr>
    <a:masterClrMapping/>
  </p:clrMapOvr>
  <p:transition spd="slow">
    <p:randomBar dir="vert"/>
  </p:transition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B9CBB-B655-6F0F-91CB-D7FF7D458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A7C1D82-1EBB-EF6A-F8D4-B968F65706D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60304D-FBDF-77E9-E60E-9445FB58B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505636A-B922-24F5-A5E1-8C47F7BF2AF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CF20C4-1E7A-C4B7-B56F-3DC37501D08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5EC108-D728-D116-AF1D-C56744A178F8}"/>
              </a:ext>
            </a:extLst>
          </p:cNvPr>
          <p:cNvSpPr txBox="1"/>
          <p:nvPr/>
        </p:nvSpPr>
        <p:spPr>
          <a:xfrm>
            <a:off x="803413" y="414039"/>
            <a:ext cx="1449705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797B7A-A84A-9BCF-6820-8318F74A77D8}"/>
              </a:ext>
            </a:extLst>
          </p:cNvPr>
          <p:cNvSpPr txBox="1"/>
          <p:nvPr/>
        </p:nvSpPr>
        <p:spPr>
          <a:xfrm>
            <a:off x="554876" y="1451381"/>
            <a:ext cx="12429604" cy="5602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kern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Qualities of a Good Assessment (Validity, Reliability, Fairness)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Validity – Does it measure what it is supposed to measure?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Reliability – Would different assessors score it similarly?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Fairness – Is it unbiased, accessible, and inclusive?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always check: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clarity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relevance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cognitive level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cultural neutrality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2FDCE2-D510-1AC2-0D2D-07A1C03F2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0178" y="3254705"/>
            <a:ext cx="2993384" cy="199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147213"/>
      </p:ext>
    </p:extLst>
  </p:cSld>
  <p:clrMapOvr>
    <a:masterClrMapping/>
  </p:clrMapOvr>
  <p:transition spd="slow">
    <p:randomBar dir="vert"/>
  </p:transition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C0103-2DFE-4AC0-9B72-1E9C8658C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7FFEB84-EFE8-D9D8-3B63-B8DC09F4CC0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98DCB0-3A35-8FC6-95BF-1855AC062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A8EBD2-CE84-1C09-CF14-92FEDF00BCD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6E517-9ED6-2A1A-DDD4-2B0F0AF790C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DA00A7-E6B4-B6D1-C53B-468618ACF562}"/>
              </a:ext>
            </a:extLst>
          </p:cNvPr>
          <p:cNvSpPr txBox="1"/>
          <p:nvPr/>
        </p:nvSpPr>
        <p:spPr>
          <a:xfrm>
            <a:off x="1009650" y="564029"/>
            <a:ext cx="1097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 Scenarios &amp; Application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3FD353-6D1C-D06B-4F79-097D21631244}"/>
              </a:ext>
            </a:extLst>
          </p:cNvPr>
          <p:cNvSpPr txBox="1"/>
          <p:nvPr/>
        </p:nvSpPr>
        <p:spPr>
          <a:xfrm>
            <a:off x="5772150" y="1587021"/>
            <a:ext cx="8896350" cy="6460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 1: Soft Skills Training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Objective: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 the 4-step conflict resolution model.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Weak assessment: “Define conflict resolution.”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Strong assessment: “Analyze this scenario and apply the 4-step model.”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 2: Product Knowledge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Objective: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Explain product features to a customer.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Weak: True/false questions.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Strong: Short role-play or recorded audio demonstration.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53AEAE-9696-CCD4-B341-C7844C3F2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068" y="2588083"/>
            <a:ext cx="4912218" cy="246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87117"/>
      </p:ext>
    </p:extLst>
  </p:cSld>
  <p:clrMapOvr>
    <a:masterClrMapping/>
  </p:clrMapOvr>
  <p:transition spd="slow">
    <p:randomBar dir="vert"/>
  </p:transition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4A1D1-8BC1-347E-6B15-A7DE9455C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4F1775F-6600-49C7-8529-B3149B3BD19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6C3331-9FE5-9A4A-0C2B-E1D3C5D72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21C65EB-69E8-0B38-EB1A-18780EB28B6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3D45F9-EBFB-DF68-423E-7A270541D26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8E0807-3926-64BE-98D1-2A8E1ED411FA}"/>
              </a:ext>
            </a:extLst>
          </p:cNvPr>
          <p:cNvSpPr txBox="1"/>
          <p:nvPr/>
        </p:nvSpPr>
        <p:spPr>
          <a:xfrm>
            <a:off x="432352" y="2207216"/>
            <a:ext cx="7315200" cy="2476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 3: Leadership Workshop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Objective: </a:t>
            </a:r>
            <a:r>
              <a:rPr lang="en-US" sz="2800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Create a 30-day leadership plan.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Assessment: Learners design their own action plan.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AB86EF-8771-835B-D369-F63C3D7E44FC}"/>
              </a:ext>
            </a:extLst>
          </p:cNvPr>
          <p:cNvSpPr txBox="1"/>
          <p:nvPr/>
        </p:nvSpPr>
        <p:spPr>
          <a:xfrm>
            <a:off x="864705" y="629252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 Scenarios &amp; Application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D66193-8F2C-8DF5-5C52-8DCC9B266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7552" y="2626303"/>
            <a:ext cx="6030146" cy="360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27129"/>
      </p:ext>
    </p:extLst>
  </p:cSld>
  <p:clrMapOvr>
    <a:masterClrMapping/>
  </p:clrMapOvr>
  <p:transition spd="slow">
    <p:randomBar dir="vert"/>
  </p:transition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8B009-BC95-048A-79F0-B2F5D51ED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77376B4-1F51-052A-7140-6DCACCF191C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DFE35C-B644-BB16-7FF0-A57CD78DF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FE390C1-F298-ECD4-7E56-F5EE8B59B38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E37E21-094D-B441-E73A-022832773B4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29FC2A-1B8D-B604-0EA1-E26997458408}"/>
              </a:ext>
            </a:extLst>
          </p:cNvPr>
          <p:cNvSpPr txBox="1"/>
          <p:nvPr/>
        </p:nvSpPr>
        <p:spPr>
          <a:xfrm>
            <a:off x="7029450" y="1435707"/>
            <a:ext cx="7315200" cy="483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Assessment Design Checklist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the assessment align with the objective?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it practical for self-paced learning?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scoring clear?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it measure the right cognitive level?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it culturally inclusive?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feedback included?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342128-8BE1-1097-73C0-5426196C1116}"/>
              </a:ext>
            </a:extLst>
          </p:cNvPr>
          <p:cNvSpPr txBox="1"/>
          <p:nvPr/>
        </p:nvSpPr>
        <p:spPr>
          <a:xfrm>
            <a:off x="1445315" y="495750"/>
            <a:ext cx="100774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74382C-6BB0-4365-883C-048BB58401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315" y="1306352"/>
            <a:ext cx="49149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589732"/>
      </p:ext>
    </p:extLst>
  </p:cSld>
  <p:clrMapOvr>
    <a:masterClrMapping/>
  </p:clrMapOvr>
  <p:transition spd="slow">
    <p:randomBar dir="vert"/>
  </p:transition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394BB-91AB-4753-F449-3DA131399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E49E72E-0948-2114-2F03-23276C932AD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25AC39-0930-15CA-6B6E-1288BCDC8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094B324-10B8-36CA-A3D4-405B60AB13E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586CF8-E501-E9E9-0E57-633095B00FF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A5D18-256A-A663-4C44-930FD5C93418}"/>
              </a:ext>
            </a:extLst>
          </p:cNvPr>
          <p:cNvSpPr txBox="1"/>
          <p:nvPr/>
        </p:nvSpPr>
        <p:spPr>
          <a:xfrm>
            <a:off x="554876" y="1436937"/>
            <a:ext cx="9007337" cy="6409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The “Triple-A” Assessment Framework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this to design simple, effective assessments: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— Ask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“What evidence proves they achieved the objective?”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— Assess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Choose the simplest assessment that provides that evidence.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— Adjust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Revise based on clarity, fairness, and alignment.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B9F9A0-6042-FE93-B94E-37C3C88EE1E0}"/>
              </a:ext>
            </a:extLst>
          </p:cNvPr>
          <p:cNvSpPr txBox="1"/>
          <p:nvPr/>
        </p:nvSpPr>
        <p:spPr>
          <a:xfrm>
            <a:off x="960783" y="420298"/>
            <a:ext cx="114490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A5DDAE-E6C9-4D44-96C8-F1A681FF5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2213" y="2513455"/>
            <a:ext cx="4396384" cy="439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124850"/>
      </p:ext>
    </p:extLst>
  </p:cSld>
  <p:clrMapOvr>
    <a:masterClrMapping/>
  </p:clrMapOvr>
  <p:transition spd="slow">
    <p:randomBar dir="vert"/>
  </p:transition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1611C-CDC5-AC0D-F80C-7C72F8F62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631C1AD-F417-8387-A938-DC071623E13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30BC27-E27A-F370-3BA0-40B84E6DF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3E83C3A-06DB-FF3B-64B4-A735E2016B6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9E26F0-8351-B408-48AC-86DDEE59DA4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9DECDE-A572-EC92-F4C0-E3D7E36EC22F}"/>
              </a:ext>
            </a:extLst>
          </p:cNvPr>
          <p:cNvSpPr txBox="1"/>
          <p:nvPr/>
        </p:nvSpPr>
        <p:spPr>
          <a:xfrm>
            <a:off x="7296150" y="1414984"/>
            <a:ext cx="7334250" cy="6885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The A.S.A. Method for Designing Assessments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simple method for trainers: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— Align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Match the assessment to the objective.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 — Simplify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Choose the simplest method that still validly measures the objective.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— Apply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 real-world application whenever possible.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F5DEED-CF05-BB6F-AD51-F4B0015CE91C}"/>
              </a:ext>
            </a:extLst>
          </p:cNvPr>
          <p:cNvSpPr txBox="1"/>
          <p:nvPr/>
        </p:nvSpPr>
        <p:spPr>
          <a:xfrm>
            <a:off x="864705" y="603357"/>
            <a:ext cx="73247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CDEFCE-24FC-10BC-5F32-FDED259C2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043" y="2304778"/>
            <a:ext cx="4042064" cy="355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72750"/>
      </p:ext>
    </p:extLst>
  </p:cSld>
  <p:clrMapOvr>
    <a:masterClrMapping/>
  </p:clrMapOvr>
  <p:transition spd="slow">
    <p:randomBar dir="vert"/>
  </p:transition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511CB-139C-45E7-C761-9D06543FE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42E75C2-2335-7E4D-C88F-4A5E441412F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871C6A-172C-6852-1773-4EECB8A9F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A83A0D8-9AD1-73C0-8F6B-59811724B8A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903AC0-1423-9498-5A8D-AC1EAE77FD7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48B273-AC00-6E17-5727-0AAC028BA7E7}"/>
              </a:ext>
            </a:extLst>
          </p:cNvPr>
          <p:cNvSpPr txBox="1"/>
          <p:nvPr/>
        </p:nvSpPr>
        <p:spPr>
          <a:xfrm>
            <a:off x="6781800" y="2028939"/>
            <a:ext cx="7315200" cy="437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Templates for Simple Assessments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Quiz template (MCQs + short answer)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Observation/skill demo checklist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Case-study assessment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Performance task rubric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Self-reflection assessment form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EEE6F-40A3-1E2E-3F70-B5479E0473F8}"/>
              </a:ext>
            </a:extLst>
          </p:cNvPr>
          <p:cNvSpPr txBox="1"/>
          <p:nvPr/>
        </p:nvSpPr>
        <p:spPr>
          <a:xfrm>
            <a:off x="990643" y="501585"/>
            <a:ext cx="101262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ECE664-DFDE-4DCC-9799-F1AA61B3C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60" y="1598680"/>
            <a:ext cx="4020378" cy="508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63721"/>
      </p:ext>
    </p:extLst>
  </p:cSld>
  <p:clrMapOvr>
    <a:masterClrMapping/>
  </p:clrMapOvr>
  <p:transition spd="slow">
    <p:randomBar dir="vert"/>
  </p:transition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ACDE7-AAD0-8132-4411-D82D00E46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9F348A9-7256-1D9F-0C3D-10723980B43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8AB4B9-D16E-81B0-8DF4-22FB14C8D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544731-C207-5926-8B6C-E08A567972D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702265-4E5B-A73A-F126-CE5D5DAA79B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592404-2E4D-C0D9-180C-7A3F4D176430}"/>
              </a:ext>
            </a:extLst>
          </p:cNvPr>
          <p:cNvSpPr txBox="1"/>
          <p:nvPr/>
        </p:nvSpPr>
        <p:spPr>
          <a:xfrm>
            <a:off x="1028700" y="696322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A03152-B7D8-1BDA-01F8-B56DF9EE0965}"/>
              </a:ext>
            </a:extLst>
          </p:cNvPr>
          <p:cNvSpPr txBox="1"/>
          <p:nvPr/>
        </p:nvSpPr>
        <p:spPr>
          <a:xfrm>
            <a:off x="432352" y="1619784"/>
            <a:ext cx="7315200" cy="6219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The “Five Questions” Test for Strong Assessments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objective does this measure?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this the best method for this objective?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it clear what learners must do?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 someone else grade it consistently?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Will the results provide actionable feedback?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615262-A97A-8D5B-C0C9-A63CF1761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2287" y="2578608"/>
            <a:ext cx="2561463" cy="256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505713"/>
      </p:ext>
    </p:extLst>
  </p:cSld>
  <p:clrMapOvr>
    <a:masterClrMapping/>
  </p:clrMapOvr>
  <p:transition spd="slow">
    <p:randomBar dir="vert"/>
  </p:transition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6A601-86F6-E1D1-8786-EF3F4A6D6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0ECF23C-A70F-E067-9E60-CE5CF62528B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DA9653-7FF2-FF2B-8CDC-9547AB53B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D2FE0E2-868C-140F-E73D-2EC3F722B6F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827FEB-17D3-71C0-EFA9-D4FB18BBE4E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58470A-B406-245F-4861-F3C8A2B25193}"/>
              </a:ext>
            </a:extLst>
          </p:cNvPr>
          <p:cNvSpPr txBox="1"/>
          <p:nvPr/>
        </p:nvSpPr>
        <p:spPr>
          <a:xfrm>
            <a:off x="1028700" y="696322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4A57AC-EC80-0F80-C577-B4A5A169A7E5}"/>
              </a:ext>
            </a:extLst>
          </p:cNvPr>
          <p:cNvSpPr txBox="1"/>
          <p:nvPr/>
        </p:nvSpPr>
        <p:spPr>
          <a:xfrm>
            <a:off x="7924800" y="1979888"/>
            <a:ext cx="7315200" cy="4269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Rubrics (A Master Trainer’s Secret Weapon)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Rubrics show: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criteria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expectations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levels of mastery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increase reliability and transparency.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FAAA82-036C-070C-CAD1-D17F7F2585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6490" y="1979888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819727"/>
      </p:ext>
    </p:extLst>
  </p:cSld>
  <p:clrMapOvr>
    <a:masterClrMapping/>
  </p:clrMapOvr>
  <p:transition spd="slow">
    <p:randomBar dir="vert"/>
  </p:transition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A6BE5-EF4A-C7D8-D84C-03353810E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AA26553-9302-61B8-42D8-E9422B34641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B00F92-5833-9318-3CBD-65682157A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E0D978E-B6DA-46ED-BEE2-E94646E1323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741276-2B5C-7D91-8F09-11594061CDC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163D3B-0E6D-1B33-C24A-52747799A123}"/>
              </a:ext>
            </a:extLst>
          </p:cNvPr>
          <p:cNvSpPr txBox="1"/>
          <p:nvPr/>
        </p:nvSpPr>
        <p:spPr>
          <a:xfrm>
            <a:off x="1028700" y="696322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D08661-AAE8-BE14-9CAD-115295A8ABC4}"/>
              </a:ext>
            </a:extLst>
          </p:cNvPr>
          <p:cNvSpPr txBox="1"/>
          <p:nvPr/>
        </p:nvSpPr>
        <p:spPr>
          <a:xfrm>
            <a:off x="554876" y="1888029"/>
            <a:ext cx="7315200" cy="334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Sample rubric criteria: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accuracy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completeness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clarity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professionalism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36402B-550F-F120-56E5-6F94166BD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900" y="2258136"/>
            <a:ext cx="361950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276985"/>
      </p:ext>
    </p:extLst>
  </p:cSld>
  <p:clrMapOvr>
    <a:masterClrMapping/>
  </p:clrMapOvr>
  <p:transition spd="slow">
    <p:randomBar dir="vert"/>
  </p:transition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F6773-2ECE-993D-ACAD-891F1D794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AAD607-80E8-BFEB-C320-1F87534F83F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473EA6-1650-C9B9-3CB5-000660E0C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0211F7-E453-8224-F89C-938E3B3E9FE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3FF5049-B649-F036-A596-54428D8BB57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4604BC-3383-4298-EA2A-30C0C4FB8E50}"/>
              </a:ext>
            </a:extLst>
          </p:cNvPr>
          <p:cNvSpPr txBox="1"/>
          <p:nvPr/>
        </p:nvSpPr>
        <p:spPr>
          <a:xfrm>
            <a:off x="432352" y="1659198"/>
            <a:ext cx="7315200" cy="6117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assessment types do I usually rely on? Why?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can I make my assessments more practical and application-focused?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one assessment I can redesign this week?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Bloom level do I want my learners to reach?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can I ensure fairness and accessibility in my assessments?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B02C3F-1664-B0B0-8AD8-8D06A6196950}"/>
              </a:ext>
            </a:extLst>
          </p:cNvPr>
          <p:cNvSpPr txBox="1"/>
          <p:nvPr/>
        </p:nvSpPr>
        <p:spPr>
          <a:xfrm>
            <a:off x="1219200" y="544286"/>
            <a:ext cx="110680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022D37-AD6A-F9A1-DA68-BD36F03B7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7032" y="1775792"/>
            <a:ext cx="4793224" cy="479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683804"/>
      </p:ext>
    </p:extLst>
  </p:cSld>
  <p:clrMapOvr>
    <a:masterClrMapping/>
  </p:clrMapOvr>
  <p:transition spd="slow">
    <p:randomBar dir="vert"/>
  </p:transition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4D26A-6588-DDB9-450F-5ADD4C322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57DB423-95CC-6866-61BE-5BEE981E344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007A29-F44C-E4A3-259A-EFCE22E40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248350-5988-5BDF-B584-949EE5B821B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3E83F0-27CC-2641-D246-7F7B316A331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A15E3E-ECA5-E791-1EE9-0CDEB3416F22}"/>
              </a:ext>
            </a:extLst>
          </p:cNvPr>
          <p:cNvSpPr txBox="1"/>
          <p:nvPr/>
        </p:nvSpPr>
        <p:spPr>
          <a:xfrm>
            <a:off x="1162050" y="705719"/>
            <a:ext cx="1240155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C5A2EA-AD8E-9180-82D4-C0470DDFAACE}"/>
              </a:ext>
            </a:extLst>
          </p:cNvPr>
          <p:cNvSpPr txBox="1"/>
          <p:nvPr/>
        </p:nvSpPr>
        <p:spPr>
          <a:xfrm>
            <a:off x="7143750" y="1593609"/>
            <a:ext cx="7315200" cy="6578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assessment methods do I tend to rely on most? Why?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my assessments genuinely measure real-world performance?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do I need to strengthen validity or alignment?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can I integrate more performance-based assessments into my programs?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type of assessment do my learners respond to best?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DF40AD-6378-BFD3-89D5-937538D12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5940" y="2046975"/>
            <a:ext cx="3860049" cy="386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200957"/>
      </p:ext>
    </p:extLst>
  </p:cSld>
  <p:clrMapOvr>
    <a:masterClrMapping/>
  </p:clrMapOvr>
  <p:transition spd="slow">
    <p:randomBar dir="vert"/>
  </p:transition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72637-4E66-396B-9AF7-379CA1F00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E9DEE5C-21AA-1542-0A58-467F4362B6E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37F12E-5956-01E1-0DC5-E2F9019DB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C2EEAEE-0345-F271-11A7-2D009D5DEED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A5F834-4992-C29E-8485-044FB80D77C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7EFDF8-B79F-7C48-1348-01511F6CDCE5}"/>
              </a:ext>
            </a:extLst>
          </p:cNvPr>
          <p:cNvSpPr txBox="1"/>
          <p:nvPr/>
        </p:nvSpPr>
        <p:spPr>
          <a:xfrm>
            <a:off x="6760324" y="1688795"/>
            <a:ext cx="7315200" cy="5861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Activity: Design One Simple Assessment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Choose one learning objective from any of your courses.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create: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formative assessment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summative assessment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rubric or scoring guideline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becomes part of your Master Trainer Certification Portfolio.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B823AE-3ADB-B886-9B63-3D877367490A}"/>
              </a:ext>
            </a:extLst>
          </p:cNvPr>
          <p:cNvSpPr txBox="1"/>
          <p:nvPr/>
        </p:nvSpPr>
        <p:spPr>
          <a:xfrm>
            <a:off x="1009650" y="428899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Exercise 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0FE990-A36A-4D3B-AF45-460A06BE9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1636165"/>
            <a:ext cx="4958028" cy="495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013839"/>
      </p:ext>
    </p:extLst>
  </p:cSld>
  <p:clrMapOvr>
    <a:masterClrMapping/>
  </p:clrMapOvr>
  <p:transition spd="slow">
    <p:randomBar dir="vert"/>
  </p:transition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F133A-7743-BD28-2C94-DDE040CC9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82EB6D5-D718-2476-4368-89615EA022D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636158-673C-3D97-DDD6-277EC7D62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C20900E-79CD-684E-EC97-3E54DABB3EB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040B2E-71EB-1371-2FF3-984327E4A4C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4DA7DC-6F7C-D41D-F01B-B325AA8BCE59}"/>
              </a:ext>
            </a:extLst>
          </p:cNvPr>
          <p:cNvSpPr txBox="1"/>
          <p:nvPr/>
        </p:nvSpPr>
        <p:spPr>
          <a:xfrm>
            <a:off x="8705850" y="1977263"/>
            <a:ext cx="7315200" cy="334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Rubric Measures: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Appropriateness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Clarity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Cognitive level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Transfer potential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A29894-09E8-42AB-31A0-D336C6D4720B}"/>
              </a:ext>
            </a:extLst>
          </p:cNvPr>
          <p:cNvSpPr txBox="1"/>
          <p:nvPr/>
        </p:nvSpPr>
        <p:spPr>
          <a:xfrm>
            <a:off x="1290430" y="544286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7CCFF1-FE5D-43E5-B404-91431597D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889" y="1640595"/>
            <a:ext cx="4520661" cy="462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234862"/>
      </p:ext>
    </p:extLst>
  </p:cSld>
  <p:clrMapOvr>
    <a:masterClrMapping/>
  </p:clrMapOvr>
  <p:transition spd="slow">
    <p:randomBar dir="vert"/>
  </p:transition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97572-7C7C-4C95-E36A-CF9E42A6F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1E444A1-A81E-150E-6558-7CB59344DF4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B8D724-E794-8DC9-C763-747795B79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6FD3EED-B708-2B39-8281-0491CC399BE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041789-6917-1053-5313-3B0AE87CCEA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BDAADF-C125-ECEA-8692-91A632CEDE94}"/>
              </a:ext>
            </a:extLst>
          </p:cNvPr>
          <p:cNvSpPr txBox="1"/>
          <p:nvPr/>
        </p:nvSpPr>
        <p:spPr>
          <a:xfrm>
            <a:off x="864705" y="650155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EXERCISE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E0D3FF-19E5-6E58-3903-14AE6AD6ABBE}"/>
              </a:ext>
            </a:extLst>
          </p:cNvPr>
          <p:cNvSpPr txBox="1"/>
          <p:nvPr/>
        </p:nvSpPr>
        <p:spPr>
          <a:xfrm>
            <a:off x="270842" y="1686350"/>
            <a:ext cx="9578008" cy="525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 a Simple Formative and Summative Assessment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Choose one learning objective from a course you teach.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Create: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formative assessment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summative assessment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rubric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the summative assessment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Upload or document your design in your Master Trainer Portfolio.</a:t>
            </a: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39872C-4039-F116-2ABB-B194E584F5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8152" y="2339592"/>
            <a:ext cx="2727327" cy="272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64638"/>
      </p:ext>
    </p:extLst>
  </p:cSld>
  <p:clrMapOvr>
    <a:masterClrMapping/>
  </p:clrMapOvr>
  <p:transition spd="slow">
    <p:randomBar dir="vert"/>
  </p:transition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CA10C-B1E1-BAC6-D608-EFD8E94A0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561DA78-72AD-666D-C553-437DCBEB661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6C7C12-D5F1-A93D-B7F4-4FF2670B7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18BE15F-5E60-7117-2E5F-D8489BED105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39DC80-CC07-CA9E-B3EC-973EFAC1395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060FA3-0AD3-43E3-FF89-56577895C3DD}"/>
              </a:ext>
            </a:extLst>
          </p:cNvPr>
          <p:cNvSpPr txBox="1"/>
          <p:nvPr/>
        </p:nvSpPr>
        <p:spPr>
          <a:xfrm>
            <a:off x="432352" y="1268558"/>
            <a:ext cx="7479196" cy="6578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Simple assessments are powerful when aligned with objectives.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Assessments measure learning, not attendance.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good assessment is valid, reliable, and fair.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Bloom’s Taxonomy helps design higher-level assessments.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design practical assessments that show real skill development.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843219-461E-74A1-8F03-C0E9FDAEF1C4}"/>
              </a:ext>
            </a:extLst>
          </p:cNvPr>
          <p:cNvSpPr txBox="1"/>
          <p:nvPr/>
        </p:nvSpPr>
        <p:spPr>
          <a:xfrm>
            <a:off x="1203463" y="544102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FBAA9E-4CA9-9729-93A5-3CA11E1F32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1332" y="2181225"/>
            <a:ext cx="4060963" cy="274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69805"/>
      </p:ext>
    </p:extLst>
  </p:cSld>
  <p:clrMapOvr>
    <a:masterClrMapping/>
  </p:clrMapOvr>
  <p:transition spd="slow">
    <p:randomBar dir="vert"/>
  </p:transition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0220B-AE0F-2C5B-B23B-9FC8C82C3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C851E9C-5023-6B3C-04E2-32B5D113215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E4405F-9AE7-6778-B06C-F5EC50AEB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28CB6A-4F9E-5A40-6C9B-A1ACEFB77F4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957AEC-CDDD-543B-B9CD-A412AD51F9C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E1F466-CD4B-E88C-F354-86CF3EB491F6}"/>
              </a:ext>
            </a:extLst>
          </p:cNvPr>
          <p:cNvSpPr txBox="1"/>
          <p:nvPr/>
        </p:nvSpPr>
        <p:spPr>
          <a:xfrm>
            <a:off x="0" y="1807037"/>
            <a:ext cx="9092648" cy="5405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Assessments are the proof of learning.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Formative = progress; Summative = achievement.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method must match the learning objective.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Strong assessments measure real-world performance, not just recall.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Rubrics increase fairness, reliability, and learner confidence.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design assessments that drive behavioral change and business impact.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9F2CB8-65D2-44C3-2636-B5686D162200}"/>
              </a:ext>
            </a:extLst>
          </p:cNvPr>
          <p:cNvSpPr txBox="1"/>
          <p:nvPr/>
        </p:nvSpPr>
        <p:spPr>
          <a:xfrm>
            <a:off x="1352550" y="754873"/>
            <a:ext cx="731520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DFBFF1-508A-C78F-C36B-1FB5D4046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9048" y="2944368"/>
            <a:ext cx="2012823" cy="201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54706"/>
      </p:ext>
    </p:extLst>
  </p:cSld>
  <p:clrMapOvr>
    <a:masterClrMapping/>
  </p:clrMapOvr>
  <p:transition spd="slow">
    <p:randomBar dir="vert"/>
  </p:transition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92754-6B89-F135-85CF-18284076A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C4C62ED-D4B1-A0F6-DE0D-2075564A4FA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3CFF8A-9A9B-148C-A138-F222966DB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A08C51B-E41B-C88A-E073-63559370448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22354C-EF8C-A07F-DA24-2E297F0F001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BC6CD9-99A8-1ECC-ED6C-F89CBB7465F0}"/>
              </a:ext>
            </a:extLst>
          </p:cNvPr>
          <p:cNvSpPr txBox="1"/>
          <p:nvPr/>
        </p:nvSpPr>
        <p:spPr>
          <a:xfrm>
            <a:off x="7315200" y="2148713"/>
            <a:ext cx="7315200" cy="334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Design Checklist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Formative Assessment Ideas List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Summative Assessment Template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Rubric Template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Case-Based Assessment Template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Diagnostic Pre-Assessment Worksheet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7F6FEE-8F95-6FB2-4024-C0DD49A52BC7}"/>
              </a:ext>
            </a:extLst>
          </p:cNvPr>
          <p:cNvSpPr txBox="1"/>
          <p:nvPr/>
        </p:nvSpPr>
        <p:spPr>
          <a:xfrm>
            <a:off x="1073426" y="515502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Resources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69A9A9-AFDA-5775-1B42-13E4FA8A08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2344245"/>
            <a:ext cx="3819806" cy="381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157480"/>
      </p:ext>
    </p:extLst>
  </p:cSld>
  <p:clrMapOvr>
    <a:masterClrMapping/>
  </p:clrMapOvr>
  <p:transition spd="slow">
    <p:randomBar dir="vert"/>
  </p:transition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B0BE4-E31F-4995-4E39-4CDFA01AB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3E05097-CE5D-DA13-F2C7-F35D012AD63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F5115A-3AB2-7C78-5ABC-275C8B15A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A5320A-7397-171F-EE52-9AFFAF635B9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842616-AAF7-4D13-B095-0A14DE2D5F7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06C235-1C10-FD24-FFD1-B3A8807E3357}"/>
              </a:ext>
            </a:extLst>
          </p:cNvPr>
          <p:cNvSpPr txBox="1"/>
          <p:nvPr/>
        </p:nvSpPr>
        <p:spPr>
          <a:xfrm>
            <a:off x="7467600" y="2012526"/>
            <a:ext cx="7315200" cy="4365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Planning Template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Formative Assessment Ideas List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Summative Assessment Design Template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Performance Task Rubric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Alignment Triangle Worksheet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Question Quality Checklist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Validity Checklist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73FE3B-AE7D-3C69-B69A-79793B04B285}"/>
              </a:ext>
            </a:extLst>
          </p:cNvPr>
          <p:cNvSpPr txBox="1"/>
          <p:nvPr/>
        </p:nvSpPr>
        <p:spPr>
          <a:xfrm>
            <a:off x="1390650" y="749963"/>
            <a:ext cx="7391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RESOURCES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486B2D-BFB0-8452-129B-6FE4E52A3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8474" y="2294305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34421"/>
      </p:ext>
    </p:extLst>
  </p:cSld>
  <p:clrMapOvr>
    <a:masterClrMapping/>
  </p:clrMapOvr>
  <p:transition spd="slow">
    <p:randomBar dir="vert"/>
  </p:transition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F94B3-0D2D-34D4-1E49-E355C498A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B2F265D-8875-D08A-F71B-217FC46F84A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02B0DD-062F-E6E7-C1C7-25B3FC285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4DA0D12-EA30-2771-7E45-35ACBFDEF33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9B6447-4FCB-7345-140C-54BD76DAD7B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F42EAB-E603-56E3-7F78-9B6A37142F93}"/>
              </a:ext>
            </a:extLst>
          </p:cNvPr>
          <p:cNvSpPr txBox="1"/>
          <p:nvPr/>
        </p:nvSpPr>
        <p:spPr>
          <a:xfrm>
            <a:off x="864705" y="544286"/>
            <a:ext cx="140398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MODULE 4: ASSESSMENT &amp; EVALUATION BASICS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9937A4-30A3-2D5D-5BEB-6264B4081442}"/>
              </a:ext>
            </a:extLst>
          </p:cNvPr>
          <p:cNvSpPr txBox="1"/>
          <p:nvPr/>
        </p:nvSpPr>
        <p:spPr>
          <a:xfrm>
            <a:off x="554876" y="1826536"/>
            <a:ext cx="10660811" cy="4067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0000FE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LESSON 3: Gathering Feedback for Improvement</a:t>
            </a:r>
            <a:endParaRPr lang="en-US" sz="2800" dirty="0">
              <a:solidFill>
                <a:srgbClr val="0000F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“Feedback is a gift—but are you asking the right questions to truly receive it?”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don’t just teach—they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listen to improve continuously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560861"/>
      </p:ext>
    </p:extLst>
  </p:cSld>
  <p:clrMapOvr>
    <a:masterClrMapping/>
  </p:clrMapOvr>
  <p:transition spd="slow">
    <p:randomBar dir="vert"/>
  </p:transition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5A132-FF5D-01AC-80D9-6B1DFF539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4567681-1470-2B2C-236E-419B45A45B9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523B7A-3E55-9E19-1528-4F06BC217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FB45F62-5500-47D5-888B-18ACECC863E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7F9B01-AD53-88D3-D02C-BC9E58315D1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802365-476F-9CAC-7E85-8E9518E64CEA}"/>
              </a:ext>
            </a:extLst>
          </p:cNvPr>
          <p:cNvSpPr txBox="1"/>
          <p:nvPr/>
        </p:nvSpPr>
        <p:spPr>
          <a:xfrm>
            <a:off x="5391150" y="1292557"/>
            <a:ext cx="9105900" cy="7249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the end of this lesson, participants will be able to: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Explain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role of feedback in continuous learning and training improvement.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effective feedback mechanisms tailored to adult learners and organizational goals.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feedback data to identify trends, gaps, and opportunities for improvement.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strategies to act on feedback while maintaining learner trust and psychological safety.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feedback into course redesign and personal development as a Master Trainer.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58216B-C98E-DFD6-8661-19AFFB8E20D4}"/>
              </a:ext>
            </a:extLst>
          </p:cNvPr>
          <p:cNvSpPr txBox="1"/>
          <p:nvPr/>
        </p:nvSpPr>
        <p:spPr>
          <a:xfrm>
            <a:off x="1028700" y="472264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Objectives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A99BB5-C910-BA70-93C6-C6D4AB167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2" y="1775525"/>
            <a:ext cx="4449707" cy="424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65726"/>
      </p:ext>
    </p:extLst>
  </p:cSld>
  <p:clrMapOvr>
    <a:masterClrMapping/>
  </p:clrMapOvr>
  <p:transition spd="slow">
    <p:randomBar dir="vert"/>
  </p:transition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AE242-2D60-DFE9-6539-82C8B60BD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AF37DB6-7570-88AE-DA0A-2AF383FC3ED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CF58A4-C772-9872-0A9B-B00E78ACB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2025896-3E56-72FE-9563-B142AA068B5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472575-BD92-6B6F-7965-69C9ED05196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E494A1-F912-AA00-9543-D87F441CCC74}"/>
              </a:ext>
            </a:extLst>
          </p:cNvPr>
          <p:cNvSpPr txBox="1"/>
          <p:nvPr/>
        </p:nvSpPr>
        <p:spPr>
          <a:xfrm>
            <a:off x="209550" y="1329481"/>
            <a:ext cx="8763000" cy="6224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Without feedback, even excellent training can stagnate.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Learners’ insights show what works and what doesn’t.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Feedback drives continuous improvement and learner satisfaction.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Organizations rely on data-driven insights to measure ROI and training impact (Kirkpatrick Levels 1–3).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treat feedback as a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strategic tool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not a formality.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A00D42-C415-3995-E4C4-208D26F934F2}"/>
              </a:ext>
            </a:extLst>
          </p:cNvPr>
          <p:cNvSpPr txBox="1"/>
          <p:nvPr/>
        </p:nvSpPr>
        <p:spPr>
          <a:xfrm>
            <a:off x="1608526" y="618316"/>
            <a:ext cx="12755174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This Matters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84476A-F2A3-5DE4-8BAE-FE1F83C77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8538" y="2470655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59661"/>
      </p:ext>
    </p:extLst>
  </p:cSld>
  <p:clrMapOvr>
    <a:masterClrMapping/>
  </p:clrMapOvr>
  <p:transition spd="slow">
    <p:randomBar dir="vert"/>
  </p:transition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3C425-31A3-4B04-9EA0-F8FE8F358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61D2884-76C3-7527-D1FC-AFFADE04F27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B0BD7F-3CF2-8393-2F4F-F4CDF4AD7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0AE932F-8F4A-0136-E184-56B27A13BD5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7C62C0-496C-DC3C-B449-37BD430102C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2232E6-1C75-B1BC-D369-B6E862D590E8}"/>
              </a:ext>
            </a:extLst>
          </p:cNvPr>
          <p:cNvSpPr txBox="1"/>
          <p:nvPr/>
        </p:nvSpPr>
        <p:spPr>
          <a:xfrm>
            <a:off x="784363" y="399166"/>
            <a:ext cx="14325600" cy="2530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4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E7BCB9-1B24-C45E-C30A-B8D0CF8A9FD1}"/>
              </a:ext>
            </a:extLst>
          </p:cNvPr>
          <p:cNvSpPr txBox="1"/>
          <p:nvPr/>
        </p:nvSpPr>
        <p:spPr>
          <a:xfrm>
            <a:off x="6434698" y="913909"/>
            <a:ext cx="7640826" cy="7602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What Is Feedback for Learning Improvement?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Feedback is structured information from learners, peers, or stakeholders about training effectiveness, usability, and impact.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Types: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Immediate feedback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collected during or right after a session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Delayed feedback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collected days/weeks later for reflection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360-degree feedback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from learners, peers, managers, and stakeholders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80B436-57D6-AA90-8B7D-046BAB05CE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76" y="2370238"/>
            <a:ext cx="4702037" cy="376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558796"/>
      </p:ext>
    </p:extLst>
  </p:cSld>
  <p:clrMapOvr>
    <a:masterClrMapping/>
  </p:clrMapOvr>
  <p:transition spd="slow">
    <p:randomBar dir="vert"/>
  </p:transition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D9BAE-B6C6-7983-680A-BABA3660B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4375BCE-F629-687D-E13C-ADE793D5EAD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142F13-432D-E201-12F0-8A6525C9D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E3FAC05-510A-F979-C25F-50779E361FE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0E89AF-9F29-7F01-EAFD-AE123338ADD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E6B276-98C0-B6C2-0C79-3A0E84DF1686}"/>
              </a:ext>
            </a:extLst>
          </p:cNvPr>
          <p:cNvSpPr txBox="1"/>
          <p:nvPr/>
        </p:nvSpPr>
        <p:spPr>
          <a:xfrm>
            <a:off x="784363" y="399166"/>
            <a:ext cx="14325600" cy="1637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br>
              <a:rPr lang="en-US" sz="4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E4418F-70D6-EFBC-2315-1A2C11719D5D}"/>
              </a:ext>
            </a:extLst>
          </p:cNvPr>
          <p:cNvSpPr txBox="1"/>
          <p:nvPr/>
        </p:nvSpPr>
        <p:spPr>
          <a:xfrm>
            <a:off x="61292" y="1441903"/>
            <a:ext cx="7553324" cy="6327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Feedback Principles for Master Trainers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Actionable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provides information you can use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Specific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avoids general statements like “good” or “boring”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Constructive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focuses on improvement, not blame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Timely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collected soon enough to act on it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 &amp; Anonymous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encourages honesty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CC675B-FE91-C3BD-25DC-049B99444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2696" y="2499455"/>
            <a:ext cx="4359343" cy="299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174399"/>
      </p:ext>
    </p:extLst>
  </p:cSld>
  <p:clrMapOvr>
    <a:masterClrMapping/>
  </p:clrMapOvr>
  <p:transition spd="slow">
    <p:randomBar dir="vert"/>
  </p:transition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0170A-7CBD-B2BF-FA0B-AB2A0EFAD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D3F558B-E2A5-3C57-40D4-6D8941955DF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9A1951-378A-36E4-C842-7E0AE3664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48D7C4E-D6A7-E780-9CD4-1E99308B251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93558C-4050-912E-273E-B4C6BE86644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A13E23-4A11-49ED-D15F-A05C1A924BB0}"/>
              </a:ext>
            </a:extLst>
          </p:cNvPr>
          <p:cNvSpPr txBox="1"/>
          <p:nvPr/>
        </p:nvSpPr>
        <p:spPr>
          <a:xfrm>
            <a:off x="864705" y="355206"/>
            <a:ext cx="14325600" cy="3094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kern="18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/>
              <a:t>3. Common Feedback Mechanisms</a:t>
            </a:r>
            <a:endParaRPr lang="en-US" sz="2800" dirty="0"/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4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61E6533-F840-66C5-5F75-DC2A34DA85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911329"/>
              </p:ext>
            </p:extLst>
          </p:nvPr>
        </p:nvGraphicFramePr>
        <p:xfrm>
          <a:off x="584950" y="1746487"/>
          <a:ext cx="13490574" cy="54703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96858">
                  <a:extLst>
                    <a:ext uri="{9D8B030D-6E8A-4147-A177-3AD203B41FA5}">
                      <a16:colId xmlns:a16="http://schemas.microsoft.com/office/drawing/2014/main" val="727651880"/>
                    </a:ext>
                  </a:extLst>
                </a:gridCol>
                <a:gridCol w="4496858">
                  <a:extLst>
                    <a:ext uri="{9D8B030D-6E8A-4147-A177-3AD203B41FA5}">
                      <a16:colId xmlns:a16="http://schemas.microsoft.com/office/drawing/2014/main" val="3242780762"/>
                    </a:ext>
                  </a:extLst>
                </a:gridCol>
                <a:gridCol w="4496858">
                  <a:extLst>
                    <a:ext uri="{9D8B030D-6E8A-4147-A177-3AD203B41FA5}">
                      <a16:colId xmlns:a16="http://schemas.microsoft.com/office/drawing/2014/main" val="4166304277"/>
                    </a:ext>
                  </a:extLst>
                </a:gridCol>
              </a:tblGrid>
              <a:tr h="3471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Method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Purpose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Example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64567312"/>
                  </a:ext>
                </a:extLst>
              </a:tr>
              <a:tr h="6952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Surveys / Questionnaires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Quantitative &amp; qualitative data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Likert scales, open-ended questions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36896697"/>
                  </a:ext>
                </a:extLst>
              </a:tr>
              <a:tr h="6952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Polls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Immediate engagement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“Which activity helped you most?”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64457273"/>
                  </a:ext>
                </a:extLst>
              </a:tr>
              <a:tr h="6952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Focus Groups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Deep qualitative insight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Small-group discussions post-training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11220568"/>
                  </a:ext>
                </a:extLst>
              </a:tr>
              <a:tr h="3471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Observation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Trainer or peer assessment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Checklists, session ratings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49008614"/>
                  </a:ext>
                </a:extLst>
              </a:tr>
              <a:tr h="6952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Self-Reflection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Learner insight on personal growth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Journals, guided questions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82043461"/>
                  </a:ext>
                </a:extLst>
              </a:tr>
              <a:tr h="6952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Digital Tools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Real-time analytics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Learning management system analytics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4841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2926584"/>
      </p:ext>
    </p:extLst>
  </p:cSld>
  <p:clrMapOvr>
    <a:masterClrMapping/>
  </p:clrMapOvr>
  <p:transition spd="slow">
    <p:randomBar dir="vert"/>
  </p:transition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50486-1C9A-474B-3D7C-5FC8AC0DE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61C49C2-7993-B30C-3548-0011E6871D6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5B72D3-78F8-FF36-71FB-F00643CF1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B1FADC-95E7-9B01-B5A1-1F53C9FC870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F98BDD-7F58-EDD3-02DF-879A1BDAE05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2AE54B-F2FA-683B-EB65-AAF86F741726}"/>
              </a:ext>
            </a:extLst>
          </p:cNvPr>
          <p:cNvSpPr txBox="1"/>
          <p:nvPr/>
        </p:nvSpPr>
        <p:spPr>
          <a:xfrm>
            <a:off x="784363" y="399166"/>
            <a:ext cx="14325600" cy="2530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4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A386A4-B28D-0EDB-8821-EC5260ECCAF6}"/>
              </a:ext>
            </a:extLst>
          </p:cNvPr>
          <p:cNvSpPr txBox="1"/>
          <p:nvPr/>
        </p:nvSpPr>
        <p:spPr>
          <a:xfrm>
            <a:off x="6086572" y="1262955"/>
            <a:ext cx="7553324" cy="6063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Designing Effective Feedback Questions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 Tips: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 questions with learning objectives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 open-ended and scaled questions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Ask about: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Content relevance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Engagement and facilitation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Clarity and pacing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potential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Suggestions for improvement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65586A-0048-623A-99A7-D3FE31E48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180" y="2820749"/>
            <a:ext cx="4564021" cy="32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738775"/>
      </p:ext>
    </p:extLst>
  </p:cSld>
  <p:clrMapOvr>
    <a:masterClrMapping/>
  </p:clrMapOvr>
  <p:transition spd="slow">
    <p:randomBar dir="vert"/>
  </p:transition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71C82-D19C-F68C-9A74-53258433C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44077B4-219B-07F8-E24F-1602BA560DA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5AA2DE-88BC-38B6-D50F-E893C7BBC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CD9182-890C-495D-C6F7-FEAE981F9E3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D97EFD-B3F7-67AB-B43C-6B29A345629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D3D08-E827-B44C-2158-6BA4D39E19E3}"/>
              </a:ext>
            </a:extLst>
          </p:cNvPr>
          <p:cNvSpPr txBox="1"/>
          <p:nvPr/>
        </p:nvSpPr>
        <p:spPr>
          <a:xfrm>
            <a:off x="784363" y="399166"/>
            <a:ext cx="14325600" cy="2530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4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FA7ABC-6EC3-C457-0A29-AE02B63EE744}"/>
              </a:ext>
            </a:extLst>
          </p:cNvPr>
          <p:cNvSpPr txBox="1"/>
          <p:nvPr/>
        </p:nvSpPr>
        <p:spPr>
          <a:xfrm>
            <a:off x="393839" y="2281478"/>
            <a:ext cx="7553324" cy="3603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 Open-Ended Questions: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“Which activity helped you apply the learning most?”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“What could make this session more practical?”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“What is one behavior you plan to implement after this training?”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39E7CC-8759-4BC4-BBF4-7395C94D8C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7163" y="1939888"/>
            <a:ext cx="571500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94390"/>
      </p:ext>
    </p:extLst>
  </p:cSld>
  <p:clrMapOvr>
    <a:masterClrMapping/>
  </p:clrMapOvr>
  <p:transition spd="slow">
    <p:randomBar dir="vert"/>
  </p:transition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97F7F-5206-1A32-423C-5579896B9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E57E79C-79C9-8876-40AD-240E4151E81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716D58-1C10-287A-93F6-A924440D6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44F1C1E-EC87-8982-1F96-2D0890305D1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2ECB95-98E9-0BBC-B8FE-71722599AAB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D83CD9-C948-354E-5641-DC156188AE6F}"/>
              </a:ext>
            </a:extLst>
          </p:cNvPr>
          <p:cNvSpPr txBox="1"/>
          <p:nvPr/>
        </p:nvSpPr>
        <p:spPr>
          <a:xfrm>
            <a:off x="784363" y="399166"/>
            <a:ext cx="14325600" cy="2530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Real-World Scenario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4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B0BE9F-AC21-B7F0-153D-C6124EAA99B3}"/>
              </a:ext>
            </a:extLst>
          </p:cNvPr>
          <p:cNvSpPr txBox="1"/>
          <p:nvPr/>
        </p:nvSpPr>
        <p:spPr>
          <a:xfrm>
            <a:off x="6650314" y="2646096"/>
            <a:ext cx="7553324" cy="2937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Scenario: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After a leadership workshop, only 3 participants filled in the feedback form.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Novice Trainer Response: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Assumes the training was fine and makes no changes.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F2D03A-ADF5-3504-E880-25D36503A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953" y="2184464"/>
            <a:ext cx="4702037" cy="342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97500"/>
      </p:ext>
    </p:extLst>
  </p:cSld>
  <p:clrMapOvr>
    <a:masterClrMapping/>
  </p:clrMapOvr>
  <p:transition spd="slow">
    <p:randomBar dir="vert"/>
  </p:transition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57243-19D6-EADF-090A-BB96CF655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3BC7509-3690-9639-6EBC-A05E20ACFBD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0DDC4C-4A8E-F5CF-4E68-F419F53D4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508B162-A55E-FF17-F396-0A0338B3421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E2BD48-D293-08D9-B39F-2BC050FC877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FC4BAF-5437-5CE8-602A-DBE74B3A2393}"/>
              </a:ext>
            </a:extLst>
          </p:cNvPr>
          <p:cNvSpPr txBox="1"/>
          <p:nvPr/>
        </p:nvSpPr>
        <p:spPr>
          <a:xfrm>
            <a:off x="784363" y="399166"/>
            <a:ext cx="14325600" cy="2530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Real-World Scenario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4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DA0A50-DCD3-DA9D-73DC-6086C7A0CE4D}"/>
              </a:ext>
            </a:extLst>
          </p:cNvPr>
          <p:cNvSpPr txBox="1"/>
          <p:nvPr/>
        </p:nvSpPr>
        <p:spPr>
          <a:xfrm>
            <a:off x="393839" y="1241261"/>
            <a:ext cx="7553324" cy="6429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 Response: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Analyzes low response rates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Introduces shorter, anonymous digital surveys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Adds guided reflection prompts during the session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Holds a brief post-session focus discussion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Applies insights to next workshop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Outcome: Feedback quality improves and course effectiveness increases.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C1B1CA-5BC5-4854-9C7B-D90FA9248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4092" y="2901458"/>
            <a:ext cx="5268942" cy="332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37593"/>
      </p:ext>
    </p:extLst>
  </p:cSld>
  <p:clrMapOvr>
    <a:masterClrMapping/>
  </p:clrMapOvr>
  <p:transition spd="slow">
    <p:randomBar dir="vert"/>
  </p:transition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70B1E-6DF3-D6E8-895A-5D9E1F4D5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9B1497D-0742-4736-5751-A4DF0603384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5DD2DE-4561-CACB-F321-E193423C3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FA03C3A-ABCE-2D8C-315A-D1A6395D0DE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77C117-BCB1-1EBB-BA43-DBA3319DF05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1A1EE5-A1D4-DC59-750E-176A95AC684A}"/>
              </a:ext>
            </a:extLst>
          </p:cNvPr>
          <p:cNvSpPr txBox="1"/>
          <p:nvPr/>
        </p:nvSpPr>
        <p:spPr>
          <a:xfrm>
            <a:off x="784363" y="399166"/>
            <a:ext cx="5006837" cy="847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Practical Tools 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F239BA-3DA5-993E-8D7D-A3EC21CC724A}"/>
              </a:ext>
            </a:extLst>
          </p:cNvPr>
          <p:cNvSpPr txBox="1"/>
          <p:nvPr/>
        </p:nvSpPr>
        <p:spPr>
          <a:xfrm>
            <a:off x="6522200" y="1449864"/>
            <a:ext cx="7553324" cy="6429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Feedback Loop Framework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Cycle of Continuous Improvement: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Collect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Surveys, polls, observation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Identify trends, gaps, successes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Make adjustments to content, delivery, or materials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Communicate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Share changes with learners and stakeholders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Monitor impact in next session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95087B-12CD-E887-B41F-B1B455332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2052" y="1655039"/>
            <a:ext cx="2995064" cy="508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484701"/>
      </p:ext>
    </p:extLst>
  </p:cSld>
  <p:clrMapOvr>
    <a:masterClrMapping/>
  </p:clrMapOvr>
  <p:transition spd="slow">
    <p:randomBar dir="vert"/>
  </p:transition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20038-4F01-3646-1068-4B41973CF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293BF2B-458C-FC23-A852-EAC86609394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CA2A3C-24F6-B7FC-5961-67B0E79CF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483D6F5-B573-B0FF-D507-8A3B9236A46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D16BC6-69F5-5F7B-7411-D30034E62E7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56EAD2-5F28-047C-D72A-8EE7443E36E7}"/>
              </a:ext>
            </a:extLst>
          </p:cNvPr>
          <p:cNvSpPr txBox="1"/>
          <p:nvPr/>
        </p:nvSpPr>
        <p:spPr>
          <a:xfrm>
            <a:off x="554876" y="1948088"/>
            <a:ext cx="7315200" cy="4631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The 3-Step Feedback Processing Method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Sort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Organize feedback by theme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Prioritize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Focus on high-impact or recurring issues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Implement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Make changes, test, and monitor outcomes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F2BB3F-C4B4-97FA-D364-476120BB99D9}"/>
              </a:ext>
            </a:extLst>
          </p:cNvPr>
          <p:cNvSpPr txBox="1"/>
          <p:nvPr/>
        </p:nvSpPr>
        <p:spPr>
          <a:xfrm>
            <a:off x="-358637" y="544285"/>
            <a:ext cx="731520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Practical Tools 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639769-7524-18E0-9CD2-64CBBE30C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2140458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48590"/>
      </p:ext>
    </p:extLst>
  </p:cSld>
  <p:clrMapOvr>
    <a:masterClrMapping/>
  </p:clrMapOvr>
  <p:transition spd="slow">
    <p:randomBar dir="vert"/>
  </p:transition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FF8AB-FF20-92E4-0AD3-3B42A5CC1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D7A9030-DE34-364C-CB90-A63B5886A4D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7007FA-94E2-5CFE-76E9-E43E4A9C0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54C8B33-CFFA-E39E-F235-05C30B95BE9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B8CB8A-D9EF-D4BB-AD89-27F6CFEE5C7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EA887D-6C13-9C1E-97BF-BA261859BAA5}"/>
              </a:ext>
            </a:extLst>
          </p:cNvPr>
          <p:cNvSpPr txBox="1"/>
          <p:nvPr/>
        </p:nvSpPr>
        <p:spPr>
          <a:xfrm>
            <a:off x="7797250" y="1987785"/>
            <a:ext cx="5891420" cy="4513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Feedback Data Visualization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Charts, graphs, and dashboards help track trends over time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Example: Rating of engagement vs. learning outcome per module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C24190-D42D-2BE6-FB0C-3BBF3EC6454C}"/>
              </a:ext>
            </a:extLst>
          </p:cNvPr>
          <p:cNvSpPr txBox="1"/>
          <p:nvPr/>
        </p:nvSpPr>
        <p:spPr>
          <a:xfrm>
            <a:off x="-323850" y="567203"/>
            <a:ext cx="7315200" cy="821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Practical Tools 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20302C-1F85-45F0-952D-3179C6BB4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152" y="1868166"/>
            <a:ext cx="5715000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066376"/>
      </p:ext>
    </p:extLst>
  </p:cSld>
  <p:clrMapOvr>
    <a:masterClrMapping/>
  </p:clrMapOvr>
  <p:transition spd="slow">
    <p:randomBar dir="vert"/>
  </p:transition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ED975-FA15-5BC5-13B5-564653E8A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1FABE6A-E553-098B-AD63-9673AC7D2FA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AED850-A2F9-3A7C-BA4B-E75334318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3A91A7F-4D9C-F81C-4877-59AB1EC2C59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ABAA54-7D66-EFF6-41BD-716CF4DCB26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BD0CF9-50D2-AF78-83B4-14BF9ECFE71D}"/>
              </a:ext>
            </a:extLst>
          </p:cNvPr>
          <p:cNvSpPr txBox="1"/>
          <p:nvPr/>
        </p:nvSpPr>
        <p:spPr>
          <a:xfrm>
            <a:off x="554876" y="1799840"/>
            <a:ext cx="9239250" cy="5640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I currently collect feedback? Is it enough?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barriers prevent learners from giving honest feedback?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I handle feedback that challenges my training style?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feedback mechanisms could improve my course design?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will I close the feedback loop and demonstrate improvements?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64AF7E-C23C-D3FA-8908-A4C2D503AE67}"/>
              </a:ext>
            </a:extLst>
          </p:cNvPr>
          <p:cNvSpPr txBox="1"/>
          <p:nvPr/>
        </p:nvSpPr>
        <p:spPr>
          <a:xfrm>
            <a:off x="1176338" y="465489"/>
            <a:ext cx="115490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15EF3B-529E-F45F-C5A6-2297AE61D6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3482" y="2417455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689459"/>
      </p:ext>
    </p:extLst>
  </p:cSld>
  <p:clrMapOvr>
    <a:masterClrMapping/>
  </p:clrMapOvr>
  <p:transition spd="slow">
    <p:randomBar dir="vert"/>
  </p:transition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D1B2B-6307-6CEF-B633-CFB75240C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F4B99B6-268F-6321-19EF-8E0ABE5FCD6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0AF0B5-085F-89E4-D04A-278A58EE8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8BA11D-F114-C3E8-80C3-F53765AA0D1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3C49EC-1032-0D55-06DF-F89ED6963A5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CB0768-97F7-C759-A752-E5A204B98EA0}"/>
              </a:ext>
            </a:extLst>
          </p:cNvPr>
          <p:cNvSpPr txBox="1"/>
          <p:nvPr/>
        </p:nvSpPr>
        <p:spPr>
          <a:xfrm>
            <a:off x="7315200" y="2068683"/>
            <a:ext cx="7315200" cy="6322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Activity: Create a Feedback Plan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a course you deliver.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 a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feedback strategy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including: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Two quantitative questions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Two open-ended questions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 least one post-session qualitative method (focus group, observation, reflection journal)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feedback will be analyzed and applied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372F25-2634-0702-EB64-4760916AF4E1}"/>
              </a:ext>
            </a:extLst>
          </p:cNvPr>
          <p:cNvSpPr txBox="1"/>
          <p:nvPr/>
        </p:nvSpPr>
        <p:spPr>
          <a:xfrm>
            <a:off x="864705" y="475487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Exercise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A4899B-A0C9-F300-9102-ED93470AEA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808" y="2150137"/>
            <a:ext cx="3866297" cy="386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657731"/>
      </p:ext>
    </p:extLst>
  </p:cSld>
  <p:clrMapOvr>
    <a:masterClrMapping/>
  </p:clrMapOvr>
  <p:transition spd="slow">
    <p:randomBar dir="vert"/>
  </p:transition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9BB19-1A0A-3AC4-93F1-B4B9F5B9A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79AA425-A058-6B2B-4BA6-042D1B5B947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1158DB-EC72-B696-5768-D0EE228A4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B2F709-DF92-D6A5-BAD4-DC75FFE5802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E49664-FB08-8754-606A-A2A406FA88D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D2D62D-08AB-D575-BF43-72C4A8E4BCE9}"/>
              </a:ext>
            </a:extLst>
          </p:cNvPr>
          <p:cNvSpPr txBox="1"/>
          <p:nvPr/>
        </p:nvSpPr>
        <p:spPr>
          <a:xfrm>
            <a:off x="803413" y="673072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D3AB54-5351-3935-0B07-EE8653D0E891}"/>
              </a:ext>
            </a:extLst>
          </p:cNvPr>
          <p:cNvSpPr txBox="1"/>
          <p:nvPr/>
        </p:nvSpPr>
        <p:spPr>
          <a:xfrm>
            <a:off x="7029450" y="1811204"/>
            <a:ext cx="7315200" cy="380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Mastery Task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 a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feedback implementation plan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a 60-minute session, including: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Collection methods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Timeline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Analysis approach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strategy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972C38-C1C7-4119-A526-7988937B1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675" y="2285203"/>
            <a:ext cx="3621338" cy="333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615866"/>
      </p:ext>
    </p:extLst>
  </p:cSld>
  <p:clrMapOvr>
    <a:masterClrMapping/>
  </p:clrMapOvr>
  <p:transition spd="slow">
    <p:randomBar dir="vert"/>
  </p:transition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6A5F6-4892-0DC4-B310-5D2A83995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8A5B14B-C53D-EB67-D14E-1758AF20116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316049-7F8F-91BD-1C81-5BB2BF237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8192EF-3526-E8D6-3185-B6651FA2EC4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FACE14-A0E1-5359-B638-A289F1EE457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0C4D92-0B10-83EE-9221-35D17F5E8783}"/>
              </a:ext>
            </a:extLst>
          </p:cNvPr>
          <p:cNvSpPr txBox="1"/>
          <p:nvPr/>
        </p:nvSpPr>
        <p:spPr>
          <a:xfrm>
            <a:off x="783682" y="369541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6E6624-410C-0133-529B-134A8BB3BD10}"/>
              </a:ext>
            </a:extLst>
          </p:cNvPr>
          <p:cNvSpPr txBox="1"/>
          <p:nvPr/>
        </p:nvSpPr>
        <p:spPr>
          <a:xfrm>
            <a:off x="899433" y="1871311"/>
            <a:ext cx="7315200" cy="4269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Rubric evaluates: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Alignment with learning objectives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Variety and relevance of feedback methods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Actionable insights planned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Feasibility and clarity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Alignment with Master Trainer standards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D549A4-C7FC-FE47-E7BF-F56A3E2E0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6910" y="2320203"/>
            <a:ext cx="4945732" cy="311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975200"/>
      </p:ext>
    </p:extLst>
  </p:cSld>
  <p:clrMapOvr>
    <a:masterClrMapping/>
  </p:clrMapOvr>
  <p:transition spd="slow">
    <p:randomBar dir="vert"/>
  </p:transition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6161E-AC6E-F97C-0ACE-673FB9488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BA906E7-7606-8FE0-10A0-93E0CA700C6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5ACBEC-1726-7307-0801-6E2468E39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34632E7-3C07-2AC0-CD17-3E6F94A7BCC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FEDAD5-A4DA-4FFA-55F6-111B4DADFBA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28D295-55E0-935C-FA88-758A5552410A}"/>
              </a:ext>
            </a:extLst>
          </p:cNvPr>
          <p:cNvSpPr txBox="1"/>
          <p:nvPr/>
        </p:nvSpPr>
        <p:spPr>
          <a:xfrm>
            <a:off x="864705" y="544285"/>
            <a:ext cx="731520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1DFEE8-D760-028C-5192-C2DD704BA771}"/>
              </a:ext>
            </a:extLst>
          </p:cNvPr>
          <p:cNvSpPr txBox="1"/>
          <p:nvPr/>
        </p:nvSpPr>
        <p:spPr>
          <a:xfrm>
            <a:off x="6334538" y="1292224"/>
            <a:ext cx="8295861" cy="5089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Feedback is essential for continuous improvement.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design feedback strategically and act on it.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Feedback must be actionable, specific, and safe.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Using multiple feedback methods increases reliability and depth.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Closing the feedback loop enhances credibility, learner trust, and session impact.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6CFADF-0829-422E-9E5B-B1EE7507F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" y="1940160"/>
            <a:ext cx="5715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289851"/>
      </p:ext>
    </p:extLst>
  </p:cSld>
  <p:clrMapOvr>
    <a:masterClrMapping/>
  </p:clrMapOvr>
  <p:transition spd="slow">
    <p:randomBar dir="vert"/>
  </p:transition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AA6F9-5FC2-2C43-184A-086310659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02971E2-1C4D-1859-0DEE-D839B96133F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50571D-0704-B901-2C3F-B0557D87E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767AC5C-E894-3844-38BA-41D1D6145C3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331795-B1C7-C9F9-8E61-AC3B678FBA8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96262-F7DC-545D-4A8A-2D0C652732A7}"/>
              </a:ext>
            </a:extLst>
          </p:cNvPr>
          <p:cNvSpPr txBox="1"/>
          <p:nvPr/>
        </p:nvSpPr>
        <p:spPr>
          <a:xfrm>
            <a:off x="803413" y="1897078"/>
            <a:ext cx="7315200" cy="437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Feedback Plan Template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Session Feedback Questionnaire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Reflection Journal Prompts for Learners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Focus Group Discussion Guide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Feedback Analysis &amp; Action Plan Template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Feedback Loop Tracker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 Feedback Checklist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3A5553-1AA6-ED55-EAC9-D632EA8453E3}"/>
              </a:ext>
            </a:extLst>
          </p:cNvPr>
          <p:cNvSpPr txBox="1"/>
          <p:nvPr/>
        </p:nvSpPr>
        <p:spPr>
          <a:xfrm>
            <a:off x="1009650" y="649362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Resources 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4B3ED8-AA1C-DC7A-8219-85EDD4A3A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0662" y="2305050"/>
            <a:ext cx="3590925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529519"/>
      </p:ext>
    </p:extLst>
  </p:cSld>
  <p:clrMapOvr>
    <a:masterClrMapping/>
  </p:clrMapOvr>
  <p:transition spd="slow">
    <p:randomBar dir="vert"/>
  </p:transition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43573-157E-9AC2-A810-E10300A56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D5C0C55-EB9C-7F4E-8895-A56F3AED225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A18615-96BF-A01B-92BC-93A3AB4AD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D57C79D-6606-8529-D177-36A74717BE9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761617-760B-8125-72B4-97CC46A0794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5CBC1F-630B-C904-F527-1801C2D7C12C}"/>
              </a:ext>
            </a:extLst>
          </p:cNvPr>
          <p:cNvSpPr txBox="1"/>
          <p:nvPr/>
        </p:nvSpPr>
        <p:spPr>
          <a:xfrm>
            <a:off x="803413" y="644865"/>
            <a:ext cx="14489595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MODULE 4: ASSESSMENT &amp; EVALUATION BASICS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009A29-A753-1C50-494D-21E40C2133C2}"/>
              </a:ext>
            </a:extLst>
          </p:cNvPr>
          <p:cNvSpPr txBox="1"/>
          <p:nvPr/>
        </p:nvSpPr>
        <p:spPr>
          <a:xfrm>
            <a:off x="5983092" y="1652647"/>
            <a:ext cx="7696200" cy="602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i="1" dirty="0">
                <a:solidFill>
                  <a:srgbClr val="0000FE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LESSON 4: Using Reflection for Trainer Growth</a:t>
            </a:r>
            <a:br>
              <a:rPr lang="en-US" sz="2800" i="1" dirty="0">
                <a:solidFill>
                  <a:srgbClr val="0000FE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i="1" dirty="0">
              <a:solidFill>
                <a:srgbClr val="0000F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Thought-Provoking Question: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“Are you teaching the same way you were trained—or the way your learners need to learn?”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use reflection not only to evaluate their sessions but to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 their own practice continuously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37AC1B-4C56-46F7-AB50-D85C87A3E2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79" y="1750229"/>
            <a:ext cx="5208431" cy="508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204733"/>
      </p:ext>
    </p:extLst>
  </p:cSld>
  <p:clrMapOvr>
    <a:masterClrMapping/>
  </p:clrMapOvr>
  <p:transition spd="slow">
    <p:randomBar dir="vert"/>
  </p:transition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45F9A-FF50-BB1D-78E8-1CD04D23F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09E5245-A6A1-0CF7-943A-ECACBB12149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508ED8-1E50-1190-B0C0-ED93DFE57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AC1B932-8F08-14C0-6D18-4870490B7A2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3FE807-3F19-F8B7-0CD2-F94A5EAD039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CFCF01-FC30-E44A-6A4D-4AE66D568999}"/>
              </a:ext>
            </a:extLst>
          </p:cNvPr>
          <p:cNvSpPr txBox="1"/>
          <p:nvPr/>
        </p:nvSpPr>
        <p:spPr>
          <a:xfrm>
            <a:off x="74544" y="1182571"/>
            <a:ext cx="8976691" cy="6113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the end of this lesson, participants will be able to: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Explain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role of reflection in continuous trainer development.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personal strengths, gaps, and biases in facilitation practice.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Apply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structured reflection methods to enhance teaching effectiveness.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personal growth plan based on reflective insights.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Integrate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reflection as a habitual process for ongoing Master Trainer growth.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77B10F-8702-3A70-A76F-B19ED1E84881}"/>
              </a:ext>
            </a:extLst>
          </p:cNvPr>
          <p:cNvSpPr txBox="1"/>
          <p:nvPr/>
        </p:nvSpPr>
        <p:spPr>
          <a:xfrm>
            <a:off x="803413" y="389472"/>
            <a:ext cx="73342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Objectives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5FED12-4B98-9EB5-CF6C-824029606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01" y="1922874"/>
            <a:ext cx="3539680" cy="438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17480"/>
      </p:ext>
    </p:extLst>
  </p:cSld>
  <p:clrMapOvr>
    <a:masterClrMapping/>
  </p:clrMapOvr>
  <p:transition spd="slow">
    <p:randomBar dir="vert"/>
  </p:transition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B0AD7-0A7B-385F-4CEF-D7B1EDEA6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9F9D19E-7ADE-AFE9-03E6-6EC871B584E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E6CC9A-C5B3-D0E4-53CF-541875228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4AB329-E56A-E2F9-BA84-08AE7597D01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E36C06-05C5-4DBE-268B-B6B55C660FE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F6DF49-5F1C-A9B1-AB04-B6820BCD35F8}"/>
              </a:ext>
            </a:extLst>
          </p:cNvPr>
          <p:cNvSpPr txBox="1"/>
          <p:nvPr/>
        </p:nvSpPr>
        <p:spPr>
          <a:xfrm>
            <a:off x="6210300" y="1804700"/>
            <a:ext cx="8286750" cy="6424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Even experienced trainers plateau without reflection.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Benefits of structured reflection include: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Improved facilitation skills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Better handling of difficult learners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Higher engagement and learning transfer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Self-awareness and emotional intelligence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Evidence-based professional growth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see every session as a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opportunity for themselves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not just for learners.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26B68B-6D16-B571-9120-F700BCBC65E6}"/>
              </a:ext>
            </a:extLst>
          </p:cNvPr>
          <p:cNvSpPr txBox="1"/>
          <p:nvPr/>
        </p:nvSpPr>
        <p:spPr>
          <a:xfrm>
            <a:off x="852161" y="456072"/>
            <a:ext cx="1278255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This Matters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853327-0C6A-B969-F57F-89BD5C9B73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161" y="2091403"/>
            <a:ext cx="3899622" cy="389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108151"/>
      </p:ext>
    </p:extLst>
  </p:cSld>
  <p:clrMapOvr>
    <a:masterClrMapping/>
  </p:clrMapOvr>
  <p:transition spd="slow">
    <p:randomBar dir="vert"/>
  </p:transition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7EB32-F9D5-0EAC-C449-5C2D587F0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1C259E5-A030-36E9-68E0-13B7161E367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DB8A3B-0014-58F3-2D3A-B3517903C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A80172F-1210-D5AD-99C7-F2F80BFDB48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122E71-3BF1-0DEA-F5D7-F438005FB6E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EE7E9D-4D99-47F3-F03E-B96F7A502D07}"/>
              </a:ext>
            </a:extLst>
          </p:cNvPr>
          <p:cNvSpPr txBox="1"/>
          <p:nvPr/>
        </p:nvSpPr>
        <p:spPr>
          <a:xfrm>
            <a:off x="791817" y="438121"/>
            <a:ext cx="14451495" cy="2504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4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F66D0D-5CAB-3E77-EFC2-83D19A359111}"/>
              </a:ext>
            </a:extLst>
          </p:cNvPr>
          <p:cNvSpPr txBox="1"/>
          <p:nvPr/>
        </p:nvSpPr>
        <p:spPr>
          <a:xfrm>
            <a:off x="554876" y="1242566"/>
            <a:ext cx="5845924" cy="6424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What Is Reflection for Trainers?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Reflection is a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deliberate thinking process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analyze: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went well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could be improved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learner needs were met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Alignment with objectives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 facilitation style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is more than journaling—it is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actionable insight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growth.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A73F71-9150-4A3B-8788-56BB25A00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1231" y="137495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525236"/>
      </p:ext>
    </p:extLst>
  </p:cSld>
  <p:clrMapOvr>
    <a:masterClrMapping/>
  </p:clrMapOvr>
  <p:transition spd="slow">
    <p:randomBar dir="vert"/>
  </p:transition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37AB2-EBE2-861B-2BA9-DEA7E042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F9FB765-B25C-6019-59BF-98607811726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AA5160-5384-33F2-B7FE-19A4AB866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3724789-0A11-BCB8-6721-A272BD9C4A5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A8044C-4DFD-A5ED-2904-93DA3EB4251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2C544E-EA00-4C3C-F6A1-D9325169BAA9}"/>
              </a:ext>
            </a:extLst>
          </p:cNvPr>
          <p:cNvSpPr txBox="1"/>
          <p:nvPr/>
        </p:nvSpPr>
        <p:spPr>
          <a:xfrm>
            <a:off x="791817" y="438121"/>
            <a:ext cx="14451495" cy="2504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4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169E56-F5F6-620D-1ECC-341322060B2A}"/>
              </a:ext>
            </a:extLst>
          </p:cNvPr>
          <p:cNvSpPr txBox="1"/>
          <p:nvPr/>
        </p:nvSpPr>
        <p:spPr>
          <a:xfrm>
            <a:off x="6182967" y="1146636"/>
            <a:ext cx="8466483" cy="7244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Kolb’s Experiential Learning Cycle Applied to Trainers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Reflection is central to experiential learning: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Concrete Experience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The training session itself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Reflective Observation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Analyzing what happened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Abstract Conceptualization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Identifying patterns, principles, improvements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Active Experimentation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Applying insights to the next session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continuously iterate this cycle.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7B623D-4273-7126-5851-20D1C6C0D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37" y="1799446"/>
            <a:ext cx="4630708" cy="463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37862"/>
      </p:ext>
    </p:extLst>
  </p:cSld>
  <p:clrMapOvr>
    <a:masterClrMapping/>
  </p:clrMapOvr>
  <p:transition spd="slow">
    <p:randomBar dir="vert"/>
  </p:transition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17295-9951-7614-2A45-9B901461F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B2DFDA4-0CDC-D621-7256-5F600ED6AC5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043BC5-8739-C86E-B389-ACFA90D43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4C7260D-198D-2AC8-AA2B-0207F514F51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3DC2D2-A2B9-4D87-9D80-6F83EA80F2C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4D75C6-2577-BFCB-43F6-F2D667101A54}"/>
              </a:ext>
            </a:extLst>
          </p:cNvPr>
          <p:cNvSpPr txBox="1"/>
          <p:nvPr/>
        </p:nvSpPr>
        <p:spPr>
          <a:xfrm>
            <a:off x="791817" y="438121"/>
            <a:ext cx="14451495" cy="2504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4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1BE10C-F08B-0644-0647-6E8BCC677BB5}"/>
              </a:ext>
            </a:extLst>
          </p:cNvPr>
          <p:cNvSpPr txBox="1"/>
          <p:nvPr/>
        </p:nvSpPr>
        <p:spPr>
          <a:xfrm>
            <a:off x="451402" y="1285086"/>
            <a:ext cx="7620000" cy="5294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Structured Reflection Techniques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Self-Reflection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Journal prompts after each session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Rating your own delivery on clarity, engagement, and impact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Peer Observation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Invite colleagues to observe and provide feedback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Focus on objective behaviors, not personal critique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603E58-CF79-D0FC-457A-99482838A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1927" y="2294305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646881"/>
      </p:ext>
    </p:extLst>
  </p:cSld>
  <p:clrMapOvr>
    <a:masterClrMapping/>
  </p:clrMapOvr>
  <p:transition spd="slow">
    <p:randomBar dir="vert"/>
  </p:transition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620F1-79E3-5F81-E85F-F96CA6377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D5ABC2B-492F-93AD-7110-8875ABAA2B6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8668E7-01BF-4E0C-43AE-902F104F6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880B582-4C05-24A3-42FE-47FABEDFDBA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89D6D7-DF55-BFB6-9953-756DB4F5C2C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89604E-FC77-08CC-3E5A-F74FDA8396DC}"/>
              </a:ext>
            </a:extLst>
          </p:cNvPr>
          <p:cNvSpPr txBox="1"/>
          <p:nvPr/>
        </p:nvSpPr>
        <p:spPr>
          <a:xfrm>
            <a:off x="791817" y="438121"/>
            <a:ext cx="14451495" cy="2504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4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E9489F-56A9-C47C-7C6B-CC0B82231164}"/>
              </a:ext>
            </a:extLst>
          </p:cNvPr>
          <p:cNvSpPr txBox="1"/>
          <p:nvPr/>
        </p:nvSpPr>
        <p:spPr>
          <a:xfrm>
            <a:off x="7181850" y="1690579"/>
            <a:ext cx="7620000" cy="4841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Learner Feedback Integration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Compare your perception vs. learner feedback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Look for alignment and gaps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Video Review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Record sessions and review for facilitation style, tone, pacing, and engagement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A15DAA-448A-A35A-1158-127ED097E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604" y="2209800"/>
            <a:ext cx="4857231" cy="323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844618"/>
      </p:ext>
    </p:extLst>
  </p:cSld>
  <p:clrMapOvr>
    <a:masterClrMapping/>
  </p:clrMapOvr>
  <p:transition spd="slow">
    <p:randomBar dir="vert"/>
  </p:transition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8650A-726C-5769-C20E-55CB7DA06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95CA84F-45D3-BB42-2653-5EAD28B8D40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9B08D7-D040-714E-182C-E03F25C0B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86D5FBE-2033-E3F9-9D4D-5F358B73EA1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84C4F8-819B-9124-58F8-D87DF20138A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E52857-B6AE-F148-CD0E-1AB76770672A}"/>
              </a:ext>
            </a:extLst>
          </p:cNvPr>
          <p:cNvSpPr txBox="1"/>
          <p:nvPr/>
        </p:nvSpPr>
        <p:spPr>
          <a:xfrm>
            <a:off x="791817" y="438121"/>
            <a:ext cx="14451495" cy="2504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</a:t>
            </a: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4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1CD8ED-A2B5-E70A-2F80-1CAF8C29B559}"/>
              </a:ext>
            </a:extLst>
          </p:cNvPr>
          <p:cNvSpPr txBox="1"/>
          <p:nvPr/>
        </p:nvSpPr>
        <p:spPr>
          <a:xfrm>
            <a:off x="99392" y="1472249"/>
            <a:ext cx="9101758" cy="4924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Key Questions for Master Trainer Reflection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worked well, and why?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challenges arose, and how did I respond?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did learners engage or disengage?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Did I meet the learning objectives?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would I do differently next time?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personal strengths supported the session?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habits or biases might have limited impact?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D78839-8B97-821A-A3F7-4751D0A23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6713" y="2125255"/>
            <a:ext cx="3330850" cy="333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17168"/>
      </p:ext>
    </p:extLst>
  </p:cSld>
  <p:clrMapOvr>
    <a:masterClrMapping/>
  </p:clrMapOvr>
  <p:transition spd="slow">
    <p:randomBar dir="vert"/>
  </p:transition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D6AB1-5CBF-13FB-8E80-217B3B6D4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0AC75D1-B97B-7759-4769-278BE09EA1D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AF03D9-F682-9DDC-3113-308A21D29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BFA0526-1F1A-C0C5-F74E-C72024D49D6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4A1B90-E0EE-2312-4D87-886D907F917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ED203E-09C9-B34A-45DE-9DD88075E0B4}"/>
              </a:ext>
            </a:extLst>
          </p:cNvPr>
          <p:cNvSpPr txBox="1"/>
          <p:nvPr/>
        </p:nvSpPr>
        <p:spPr>
          <a:xfrm>
            <a:off x="6778487" y="2272446"/>
            <a:ext cx="7620000" cy="3398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Scenario: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After a difficult virtual training session, learners disengaged during group activities.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Novice Trainer Response: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Feels frustrated, blames technology or learners.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4F8D9A-484B-8F34-7ACB-39358B1FE71F}"/>
              </a:ext>
            </a:extLst>
          </p:cNvPr>
          <p:cNvSpPr txBox="1"/>
          <p:nvPr/>
        </p:nvSpPr>
        <p:spPr>
          <a:xfrm>
            <a:off x="1028700" y="620304"/>
            <a:ext cx="7391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Real-World Scenario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1AF80B-CD6C-B42B-F43A-FEC0BBBDED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8773" y="2555000"/>
            <a:ext cx="3077585" cy="307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47553"/>
      </p:ext>
    </p:extLst>
  </p:cSld>
  <p:clrMapOvr>
    <a:masterClrMapping/>
  </p:clrMapOvr>
  <p:transition spd="slow">
    <p:randomBar dir="vert"/>
  </p:transition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773F2-D50C-5005-5B09-47AAA47AF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A31287D-00BD-6BCC-5434-25319B51183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07CB4C-7A00-F0CA-A9CC-332F69DB8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86C325A-4E7F-0E41-B90F-C485A2C0C03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D93870-1839-351F-4623-80B8BC6870A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FB1E4D-A999-5D9B-3634-4D48B071D5C9}"/>
              </a:ext>
            </a:extLst>
          </p:cNvPr>
          <p:cNvSpPr txBox="1"/>
          <p:nvPr/>
        </p:nvSpPr>
        <p:spPr>
          <a:xfrm>
            <a:off x="205409" y="1327670"/>
            <a:ext cx="8267700" cy="5743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 Response: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Reflects on facilitation style, pacing, and activity design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Seeks peer feedback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Checks session data (polls, chat participation)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Identifies improvements: clearer instructions, smaller breakout groups, interactive prompts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Applies changes in next session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Outcome: Engagement and learner satisfaction improve steadily.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783A57-8250-D593-938F-A76E8CC013CA}"/>
              </a:ext>
            </a:extLst>
          </p:cNvPr>
          <p:cNvSpPr txBox="1"/>
          <p:nvPr/>
        </p:nvSpPr>
        <p:spPr>
          <a:xfrm>
            <a:off x="864705" y="488764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Real-World Scenario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1A8A50-13E8-145F-C171-54F09DCDC4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3490" y="2106267"/>
            <a:ext cx="4432024" cy="443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149280"/>
      </p:ext>
    </p:extLst>
  </p:cSld>
  <p:clrMapOvr>
    <a:masterClrMapping/>
  </p:clrMapOvr>
  <p:transition spd="slow">
    <p:randomBar dir="vert"/>
  </p:transition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876C2-B381-40C8-6261-858D6C54F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534C3B4-A89C-2FEB-AE91-2DBF8834200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77CB3D-B6DB-51F5-1FAE-CDDB53773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D782A4-A905-67AD-8FB1-EE457EF0A0B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94BA36-D867-28B7-C7DA-DEF3EB31C7A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1A6982-7152-9AF4-9D03-91050D07ABED}"/>
              </a:ext>
            </a:extLst>
          </p:cNvPr>
          <p:cNvSpPr txBox="1"/>
          <p:nvPr/>
        </p:nvSpPr>
        <p:spPr>
          <a:xfrm>
            <a:off x="1314450" y="597744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07312E-7C3F-2431-5F1D-D53548DCBCC0}"/>
              </a:ext>
            </a:extLst>
          </p:cNvPr>
          <p:cNvSpPr txBox="1"/>
          <p:nvPr/>
        </p:nvSpPr>
        <p:spPr>
          <a:xfrm>
            <a:off x="6438900" y="1590667"/>
            <a:ext cx="8188186" cy="6731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The REFLECT Framework for Trainer Growth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 — Review: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Analyze session objectives and outcomes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— Evaluate: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Identify what worked and what didn’t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 — Feedback: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Compare self-assessment with learner/peer input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 — Learn: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Extract lessons and principles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— Experiment: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Apply changes to future sessions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— Capture: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Document insights</a:t>
            </a: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 — Track: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Monitor improvement over time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313F95-3563-DEF1-788D-8470BB2F94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2769"/>
          <a:stretch>
            <a:fillRect/>
          </a:stretch>
        </p:blipFill>
        <p:spPr>
          <a:xfrm flipH="1">
            <a:off x="777504" y="2347813"/>
            <a:ext cx="4051290" cy="353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7530"/>
      </p:ext>
    </p:extLst>
  </p:cSld>
  <p:clrMapOvr>
    <a:masterClrMapping/>
  </p:clrMapOvr>
  <p:transition spd="slow">
    <p:randomBar dir="vert"/>
  </p:transition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2B60B-5423-3C6E-4377-2459BCAD5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0CFA474-E2F4-7E74-405D-3739EAE904A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5C958C-768C-89BF-E3EB-75DCB6E0E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0F53B79-61AA-5AEF-A570-0035E3725CB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A48C9B-741A-D23C-65B7-6A71FA6E28F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35366B-4D3D-61E9-0E2D-4E6A891055D2}"/>
              </a:ext>
            </a:extLst>
          </p:cNvPr>
          <p:cNvSpPr txBox="1"/>
          <p:nvPr/>
        </p:nvSpPr>
        <p:spPr>
          <a:xfrm>
            <a:off x="1314450" y="597744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BDD69E-DD0C-A6A2-66D1-7B54327500D4}"/>
              </a:ext>
            </a:extLst>
          </p:cNvPr>
          <p:cNvSpPr txBox="1"/>
          <p:nvPr/>
        </p:nvSpPr>
        <p:spPr>
          <a:xfrm>
            <a:off x="413302" y="1428741"/>
            <a:ext cx="7315200" cy="607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Reflection Journal Template (Master Trainer Version)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Sections include: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Session details (topic, duration, learners)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 delivery rating (1–5 scale)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Challenges &amp; successes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Learner engagement notes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Adjustments for next session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 takeaways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4F3E50-9B55-C5A5-B55A-8D6F84555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4836" y="2389822"/>
            <a:ext cx="4303842" cy="383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21475"/>
      </p:ext>
    </p:extLst>
  </p:cSld>
  <p:clrMapOvr>
    <a:masterClrMapping/>
  </p:clrMapOvr>
  <p:transition spd="slow">
    <p:randomBar dir="vert"/>
  </p:transition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CEAEC-8223-F08C-A68D-37606B01C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EDAFC55-8A0F-A74A-9163-5E21D85EDE2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E97866-C065-1ABF-0744-BDFFE8414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4877FDB-4049-4B4E-AB05-3854F5E149B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F17B82-5721-E000-9F78-4FBCE4C5D74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A8E129-F9F6-0BA5-A9BC-ACCDD1A1BB60}"/>
              </a:ext>
            </a:extLst>
          </p:cNvPr>
          <p:cNvSpPr txBox="1"/>
          <p:nvPr/>
        </p:nvSpPr>
        <p:spPr>
          <a:xfrm>
            <a:off x="1314450" y="597744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Tools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757ED7-54BC-1E4F-4374-FB867B43EFF7}"/>
              </a:ext>
            </a:extLst>
          </p:cNvPr>
          <p:cNvSpPr txBox="1"/>
          <p:nvPr/>
        </p:nvSpPr>
        <p:spPr>
          <a:xfrm>
            <a:off x="7315200" y="1928592"/>
            <a:ext cx="7315200" cy="437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Peer Observation Checklist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Clarity of instructions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Engagement techniques used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Handling questions and difficult participants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Energy and tone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Alignment with objectives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Reflection notes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9F3343-8DC5-F159-C876-54401F2CCE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774" y="2798137"/>
            <a:ext cx="4364755" cy="307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48125"/>
      </p:ext>
    </p:extLst>
  </p:cSld>
  <p:clrMapOvr>
    <a:masterClrMapping/>
  </p:clrMapOvr>
  <p:transition spd="slow">
    <p:randomBar dir="vert"/>
  </p:transition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39E5D-884A-6691-5CB2-36240A22C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70F9E21-3C23-2426-FBF6-035DC820C04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FE3A00-6171-BBF0-8BB3-D9A05F7FF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0C2CBB1-8E89-6CEA-92EB-8183077D17B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2903C0-0A26-612A-EB17-280420CBA1D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7B23B0-7448-46E1-250E-514D762D834B}"/>
              </a:ext>
            </a:extLst>
          </p:cNvPr>
          <p:cNvSpPr txBox="1"/>
          <p:nvPr/>
        </p:nvSpPr>
        <p:spPr>
          <a:xfrm>
            <a:off x="434364" y="1724582"/>
            <a:ext cx="7315200" cy="5089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facilitation techniques consistently engage learners?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personal habits or biases might hinder my impact?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I respond under pressure or when challenges arise?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patterns do I notice across multiple sessions?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will I integrate insights into my Master Trainer growth plan?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7FD1FF-D049-C411-7BE6-8DD784789748}"/>
              </a:ext>
            </a:extLst>
          </p:cNvPr>
          <p:cNvSpPr txBox="1"/>
          <p:nvPr/>
        </p:nvSpPr>
        <p:spPr>
          <a:xfrm>
            <a:off x="803413" y="649174"/>
            <a:ext cx="11753850" cy="84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64E6CA-963E-483E-9D00-D6F12A56DF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1563" y="2094059"/>
            <a:ext cx="4293489" cy="429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180884"/>
      </p:ext>
    </p:extLst>
  </p:cSld>
  <p:clrMapOvr>
    <a:masterClrMapping/>
  </p:clrMapOvr>
  <p:transition spd="slow">
    <p:randomBar dir="vert"/>
  </p:transition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80195-B57F-BF2F-D092-49B7DBC82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6D65BBD-73BA-5596-800B-040C3581545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DEDC94-C54E-3FA5-7D7F-B5043ADF4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E736017-6C3D-77CE-9DA2-053FC10163B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0701F8-F681-FFBA-7568-6DE6CBE4F35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E01614-91E1-C44E-DEBB-EC099AE02863}"/>
              </a:ext>
            </a:extLst>
          </p:cNvPr>
          <p:cNvSpPr txBox="1"/>
          <p:nvPr/>
        </p:nvSpPr>
        <p:spPr>
          <a:xfrm>
            <a:off x="864705" y="411373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 Exercise 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90FD5E-880D-F5D6-1001-D66F48EDB600}"/>
              </a:ext>
            </a:extLst>
          </p:cNvPr>
          <p:cNvSpPr txBox="1"/>
          <p:nvPr/>
        </p:nvSpPr>
        <p:spPr>
          <a:xfrm>
            <a:off x="7315200" y="1559154"/>
            <a:ext cx="7467600" cy="6885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Activity: Post-Session Reflection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a recent training session you conducted.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Complete the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 framework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step by step.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Document: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Strengths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Areas for improvement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Action plan for next session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Schedule follow-up review after your next session to track progress.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3D51DD-53B8-431F-B6CB-974DB810B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2000250"/>
            <a:ext cx="57150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970683"/>
      </p:ext>
    </p:extLst>
  </p:cSld>
  <p:clrMapOvr>
    <a:masterClrMapping/>
  </p:clrMapOvr>
  <p:transition spd="slow">
    <p:randomBar dir="vert"/>
  </p:transition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3377B-CD8C-2B60-BEA7-2B0A1A29C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D1100F4-30E3-3006-CD1B-7CF86F2F2BB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720EC3-AF5F-C123-99EF-C00F456C1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B0DEF73-780F-C77E-90D8-65FA37EC543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070B45-DDCD-72DA-13DF-F16F883196C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38FA41-93E1-AD05-1664-0520A6332E06}"/>
              </a:ext>
            </a:extLst>
          </p:cNvPr>
          <p:cNvSpPr txBox="1"/>
          <p:nvPr/>
        </p:nvSpPr>
        <p:spPr>
          <a:xfrm>
            <a:off x="864705" y="608449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856706-37D8-866B-8429-E85DC093EF41}"/>
              </a:ext>
            </a:extLst>
          </p:cNvPr>
          <p:cNvSpPr txBox="1"/>
          <p:nvPr/>
        </p:nvSpPr>
        <p:spPr>
          <a:xfrm>
            <a:off x="803413" y="1935390"/>
            <a:ext cx="7315200" cy="4067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 A: Knowledge Check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Match reflection methods with their purpose (self, peer, learner feedback, video analysis).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Identify which steps in REFLECT correspond to Kolb’s cycle stages.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05F5F8-74E5-B90C-9272-4533FC461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4625" y="1711227"/>
            <a:ext cx="4292008" cy="429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337680"/>
      </p:ext>
    </p:extLst>
  </p:cSld>
  <p:clrMapOvr>
    <a:masterClrMapping/>
  </p:clrMapOvr>
  <p:transition spd="slow">
    <p:randomBar dir="vert"/>
  </p:transition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28D7E-0355-CBBC-55D2-35C0FD52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1A1CDD6-2BE4-F1C4-247A-5CD5B3B01BA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12F559-B39B-AC76-846A-90455F910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1A3E4D9-D3B4-AB12-BFAA-1C6D00C6560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2F3B6F-59CF-983B-0BBB-F2E3AEE3AE7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54EA3F-89BC-A98D-2CB6-C86A7E28B652}"/>
              </a:ext>
            </a:extLst>
          </p:cNvPr>
          <p:cNvSpPr txBox="1"/>
          <p:nvPr/>
        </p:nvSpPr>
        <p:spPr>
          <a:xfrm>
            <a:off x="864705" y="608449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380E11-771C-D191-3C27-A9CCA87CB98D}"/>
              </a:ext>
            </a:extLst>
          </p:cNvPr>
          <p:cNvSpPr txBox="1"/>
          <p:nvPr/>
        </p:nvSpPr>
        <p:spPr>
          <a:xfrm>
            <a:off x="7315200" y="1945477"/>
            <a:ext cx="7315200" cy="473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 B: Mastery Task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 a </a:t>
            </a: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 reflection portfolio</a:t>
            </a: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one month of sessions: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Minimum of 4 sessions reflected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REFLECT framework for each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Identify 2 actionable improvement strategies per session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Track implementation and learner outcomes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C4B080-5ABE-48AF-584C-76D863B27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203" y="2490983"/>
            <a:ext cx="4877869" cy="324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3740"/>
      </p:ext>
    </p:extLst>
  </p:cSld>
  <p:clrMapOvr>
    <a:masterClrMapping/>
  </p:clrMapOvr>
  <p:transition spd="slow">
    <p:randomBar dir="vert"/>
  </p:transition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22FAC-5D64-D9A6-09CC-14678A01B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CE9F7DC-617A-D318-4C2B-75A087C3ED3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BB71ED-F75D-F0B2-259D-FE5B49223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0006E44-0AB4-337E-B53A-E5CCE3696B0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62E068-1F32-3563-C683-B4B3C1742B3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560D7E-2EAA-DC72-CA27-E1C809C8E168}"/>
              </a:ext>
            </a:extLst>
          </p:cNvPr>
          <p:cNvSpPr txBox="1"/>
          <p:nvPr/>
        </p:nvSpPr>
        <p:spPr>
          <a:xfrm>
            <a:off x="864705" y="608449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9893F7-A906-40C7-8B18-CE8F2590BB03}"/>
              </a:ext>
            </a:extLst>
          </p:cNvPr>
          <p:cNvSpPr txBox="1"/>
          <p:nvPr/>
        </p:nvSpPr>
        <p:spPr>
          <a:xfrm>
            <a:off x="779335" y="2096399"/>
            <a:ext cx="7315200" cy="4483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Rubric evaluates: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Depth of reflection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Alignment with learning objectives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Actionable insights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Evidence of growth and implementation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Consistency and habit formation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06BBE3-DCFB-4712-8D3D-C72A389676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9905" y="2382492"/>
            <a:ext cx="5059904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639000"/>
      </p:ext>
    </p:extLst>
  </p:cSld>
  <p:clrMapOvr>
    <a:masterClrMapping/>
  </p:clrMapOvr>
  <p:transition spd="slow">
    <p:randomBar dir="vert"/>
  </p:transition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2D88B-350B-E8A5-F35C-123A7D792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0AE00A2-7D07-CB3A-7927-4F2108BEAF9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31C8-82FB-4E54-07E4-00041E587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AB7D518-47AF-AA55-284D-6009300042E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F6D2A8-3406-85C2-AA65-C81C1FCFBC4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FEA501-352C-3A48-EB5D-FF0E91AD25CD}"/>
              </a:ext>
            </a:extLst>
          </p:cNvPr>
          <p:cNvSpPr txBox="1"/>
          <p:nvPr/>
        </p:nvSpPr>
        <p:spPr>
          <a:xfrm>
            <a:off x="864705" y="608449"/>
            <a:ext cx="7315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Summary</a:t>
            </a:r>
            <a:endParaRPr lang="en-US" sz="4800" dirty="0">
              <a:solidFill>
                <a:srgbClr val="FF0000"/>
              </a:solidFill>
            </a:endParaRPr>
          </a:p>
          <a:p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77C9A3-3E8F-50A9-520D-FD324060C75D}"/>
              </a:ext>
            </a:extLst>
          </p:cNvPr>
          <p:cNvSpPr txBox="1"/>
          <p:nvPr/>
        </p:nvSpPr>
        <p:spPr>
          <a:xfrm>
            <a:off x="6252542" y="1580951"/>
            <a:ext cx="8382000" cy="6117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Reflection is the engine of Master Trainer growth.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Structured reflection turns experience into continuous improvement.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Integrating self, peer, and learner feedback ensures accuracy and actionable insight.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Habitual reflection drives skill development, engagement mastery, and training impact.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Trainers are reflective practitioners, always learning from every session.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b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4290C5-F4A5-0485-B3A8-2953B9DC2F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526" y="1914535"/>
            <a:ext cx="3954780" cy="395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35645"/>
      </p:ext>
    </p:extLst>
  </p:cSld>
  <p:clrMapOvr>
    <a:masterClrMapping/>
  </p:clrMapOvr>
  <p:transition spd="slow">
    <p:randomBar dir="vert"/>
  </p:transition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DCB2D-F7DE-2FDC-5CB8-01FBBEE2A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88896E9-5653-29AD-47D9-B043CA66F83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42D2B8-2ECD-7A38-DEFD-B916DA371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D93A11A-4EC7-C7E7-96CF-9E8BECBCD47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29D192-BD2E-7277-D189-C34077365B1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96A29A-F38C-B4DB-FFCB-F2C63264FE8D}"/>
              </a:ext>
            </a:extLst>
          </p:cNvPr>
          <p:cNvSpPr txBox="1"/>
          <p:nvPr/>
        </p:nvSpPr>
        <p:spPr>
          <a:xfrm>
            <a:off x="432352" y="2130123"/>
            <a:ext cx="7315200" cy="334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 Framework Worksheet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 Reflection Journal Template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Peer Observation Checklist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Learner Feedback Integration Guide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Reflection Action Plan Template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 Trainer Growth Tracker</a:t>
            </a:r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D70018-9E1C-FD2D-DF84-A621D2923C67}"/>
              </a:ext>
            </a:extLst>
          </p:cNvPr>
          <p:cNvSpPr txBox="1"/>
          <p:nvPr/>
        </p:nvSpPr>
        <p:spPr>
          <a:xfrm>
            <a:off x="1151326" y="991245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kern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Resources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3B36EF-12FC-F7AB-01DC-A6FBF6B9A2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3123" y="2368806"/>
            <a:ext cx="3761119" cy="2820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9219"/>
      </p:ext>
    </p:extLst>
  </p:cSld>
  <p:clrMapOvr>
    <a:masterClrMapping/>
  </p:clrMapOvr>
  <p:transition spd="slow">
    <p:randomBar dir="vert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51240</TotalTime>
  <Words>17863</Words>
  <Application>Microsoft Office PowerPoint</Application>
  <PresentationFormat>Custom</PresentationFormat>
  <Paragraphs>3528</Paragraphs>
  <Slides>358</Slides>
  <Notes>358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358</vt:i4>
      </vt:variant>
    </vt:vector>
  </HeadingPairs>
  <TitlesOfParts>
    <vt:vector size="366" baseType="lpstr">
      <vt:lpstr>Arial</vt:lpstr>
      <vt:lpstr>Calibri</vt:lpstr>
      <vt:lpstr>Century Gothic</vt:lpstr>
      <vt:lpstr>Courier New</vt:lpstr>
      <vt:lpstr>Segoe UI Emoji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HP</cp:lastModifiedBy>
  <cp:revision>774</cp:revision>
  <dcterms:created xsi:type="dcterms:W3CDTF">2024-07-16T09:09:35Z</dcterms:created>
  <dcterms:modified xsi:type="dcterms:W3CDTF">2026-01-27T16:52:45Z</dcterms:modified>
</cp:coreProperties>
</file>