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4" r:id="rId9"/>
    <p:sldId id="266" r:id="rId10"/>
    <p:sldId id="265" r:id="rId11"/>
    <p:sldId id="269" r:id="rId12"/>
  </p:sldIdLst>
  <p:sldSz cx="14630400" cy="8229600"/>
  <p:notesSz cx="8229600" cy="14630400"/>
  <p:embeddedFontLst>
    <p:embeddedFont>
      <p:font typeface="Fraunces Medium" charset="0"/>
      <p:regular r:id="rId14"/>
    </p:embeddedFont>
    <p:embeddedFont>
      <p:font typeface="Epilogue" charset="0"/>
      <p:regular r:id="rId15"/>
    </p:embeddedFont>
    <p:embeddedFont>
      <p:font typeface="Calibri" pitchFamily="34" charset="0"/>
      <p:regular r:id="rId16"/>
      <p:bold r:id="rId17"/>
      <p:italic r:id="rId18"/>
      <p:boldItalic r:id="rId19"/>
    </p:embeddedFont>
    <p:embeddedFont>
      <p:font typeface="Calibri Light" pitchFamily="34" charset="0"/>
      <p:regular r:id="rId20"/>
      <p: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p:scale>
          <a:sx n="83" d="100"/>
          <a:sy n="83" d="100"/>
        </p:scale>
        <p:origin x="-72" y="-72"/>
      </p:cViewPr>
      <p:guideLst>
        <p:guide orient="horz" pos="2592"/>
        <p:guide pos="4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565525" cy="7318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660900" y="0"/>
            <a:ext cx="3567113" cy="731838"/>
          </a:xfrm>
          <a:prstGeom prst="rect">
            <a:avLst/>
          </a:prstGeom>
        </p:spPr>
        <p:txBody>
          <a:bodyPr vert="horz" lIns="91440" tIns="45720" rIns="91440" bIns="45720" rtlCol="0"/>
          <a:lstStyle>
            <a:lvl1pPr algn="r">
              <a:defRPr sz="1200"/>
            </a:lvl1pPr>
          </a:lstStyle>
          <a:p>
            <a:fld id="{41B631B3-6919-4E46-A454-ADA7A8024846}" type="datetimeFigureOut">
              <a:rPr lang="en-US" smtClean="0"/>
              <a:t>25-Aug-25</a:t>
            </a:fld>
            <a:endParaRPr lang="en-US"/>
          </a:p>
        </p:txBody>
      </p:sp>
      <p:sp>
        <p:nvSpPr>
          <p:cNvPr id="4" name="Slide Image Placeholder 3"/>
          <p:cNvSpPr>
            <a:spLocks noGrp="1" noRot="1" noChangeAspect="1"/>
          </p:cNvSpPr>
          <p:nvPr>
            <p:ph type="sldImg" idx="2"/>
          </p:nvPr>
        </p:nvSpPr>
        <p:spPr>
          <a:xfrm>
            <a:off x="-762000" y="1096963"/>
            <a:ext cx="9753600" cy="54864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822325" y="6950075"/>
            <a:ext cx="6584950" cy="65833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13896975"/>
            <a:ext cx="3565525" cy="73025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660900" y="13896975"/>
            <a:ext cx="3567113" cy="730250"/>
          </a:xfrm>
          <a:prstGeom prst="rect">
            <a:avLst/>
          </a:prstGeom>
        </p:spPr>
        <p:txBody>
          <a:bodyPr vert="horz" lIns="91440" tIns="45720" rIns="91440" bIns="45720" rtlCol="0" anchor="b"/>
          <a:lstStyle>
            <a:lvl1pPr algn="r">
              <a:defRPr sz="1200"/>
            </a:lvl1pPr>
          </a:lstStyle>
          <a:p>
            <a:fld id="{B11AAA66-BCC5-451E-B001-41F72B5E632A}" type="slidenum">
              <a:rPr lang="en-US" smtClean="0"/>
              <a:t>‹#›</a:t>
            </a:fld>
            <a:endParaRPr lang="en-US"/>
          </a:p>
        </p:txBody>
      </p:sp>
    </p:spTree>
    <p:extLst>
      <p:ext uri="{BB962C8B-B14F-4D97-AF65-F5344CB8AC3E}">
        <p14:creationId xmlns:p14="http://schemas.microsoft.com/office/powerpoint/2010/main" val="14321562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8AFCC"/>
          </a:solidFill>
          <a:ln/>
        </p:spPr>
      </p:sp>
      <p:sp>
        <p:nvSpPr>
          <p:cNvPr id="3" name="Shape 1"/>
          <p:cNvSpPr/>
          <p:nvPr/>
        </p:nvSpPr>
        <p:spPr>
          <a:xfrm>
            <a:off x="0" y="0"/>
            <a:ext cx="14630400" cy="8229600"/>
          </a:xfrm>
          <a:prstGeom prst="rect">
            <a:avLst/>
          </a:prstGeom>
          <a:solidFill>
            <a:srgbClr val="080E26"/>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8AFCC"/>
          </a:solidFill>
          <a:ln/>
        </p:spPr>
      </p:sp>
      <p:sp>
        <p:nvSpPr>
          <p:cNvPr id="3" name="Shape 1"/>
          <p:cNvSpPr/>
          <p:nvPr/>
        </p:nvSpPr>
        <p:spPr>
          <a:xfrm>
            <a:off x="0" y="0"/>
            <a:ext cx="14630400" cy="8229600"/>
          </a:xfrm>
          <a:prstGeom prst="rect">
            <a:avLst/>
          </a:prstGeom>
          <a:solidFill>
            <a:srgbClr val="080E26"/>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8AFCC"/>
          </a:solidFill>
          <a:ln/>
        </p:spPr>
      </p:sp>
      <p:sp>
        <p:nvSpPr>
          <p:cNvPr id="3" name="Shape 1"/>
          <p:cNvSpPr/>
          <p:nvPr/>
        </p:nvSpPr>
        <p:spPr>
          <a:xfrm>
            <a:off x="0" y="0"/>
            <a:ext cx="14630400" cy="8229600"/>
          </a:xfrm>
          <a:prstGeom prst="rect">
            <a:avLst/>
          </a:prstGeom>
          <a:solidFill>
            <a:srgbClr val="080E26"/>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8AFCC"/>
          </a:solidFill>
          <a:ln/>
        </p:spPr>
      </p:sp>
      <p:sp>
        <p:nvSpPr>
          <p:cNvPr id="3" name="Shape 1"/>
          <p:cNvSpPr/>
          <p:nvPr/>
        </p:nvSpPr>
        <p:spPr>
          <a:xfrm>
            <a:off x="0" y="0"/>
            <a:ext cx="14630400" cy="8229600"/>
          </a:xfrm>
          <a:prstGeom prst="rect">
            <a:avLst/>
          </a:prstGeom>
          <a:solidFill>
            <a:srgbClr val="080E26"/>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8AFCC"/>
          </a:solidFill>
          <a:ln/>
        </p:spPr>
      </p:sp>
      <p:sp>
        <p:nvSpPr>
          <p:cNvPr id="3" name="Shape 1"/>
          <p:cNvSpPr/>
          <p:nvPr/>
        </p:nvSpPr>
        <p:spPr>
          <a:xfrm>
            <a:off x="0" y="0"/>
            <a:ext cx="14630400" cy="8229600"/>
          </a:xfrm>
          <a:prstGeom prst="rect">
            <a:avLst/>
          </a:prstGeom>
          <a:solidFill>
            <a:srgbClr val="080E26"/>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8AFCC"/>
          </a:solidFill>
          <a:ln/>
        </p:spPr>
      </p:sp>
      <p:sp>
        <p:nvSpPr>
          <p:cNvPr id="3" name="Shape 1"/>
          <p:cNvSpPr/>
          <p:nvPr/>
        </p:nvSpPr>
        <p:spPr>
          <a:xfrm>
            <a:off x="0" y="0"/>
            <a:ext cx="14630400" cy="8229600"/>
          </a:xfrm>
          <a:prstGeom prst="rect">
            <a:avLst/>
          </a:prstGeom>
          <a:solidFill>
            <a:srgbClr val="080E26"/>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8AFCC"/>
          </a:solidFill>
          <a:ln/>
        </p:spPr>
      </p:sp>
      <p:sp>
        <p:nvSpPr>
          <p:cNvPr id="3" name="Shape 1"/>
          <p:cNvSpPr/>
          <p:nvPr/>
        </p:nvSpPr>
        <p:spPr>
          <a:xfrm>
            <a:off x="0" y="0"/>
            <a:ext cx="14630400" cy="8229600"/>
          </a:xfrm>
          <a:prstGeom prst="rect">
            <a:avLst/>
          </a:prstGeom>
          <a:solidFill>
            <a:srgbClr val="080E26"/>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8AFCC"/>
          </a:solidFill>
          <a:ln/>
        </p:spPr>
      </p:sp>
      <p:sp>
        <p:nvSpPr>
          <p:cNvPr id="3" name="Shape 1"/>
          <p:cNvSpPr/>
          <p:nvPr/>
        </p:nvSpPr>
        <p:spPr>
          <a:xfrm>
            <a:off x="0" y="0"/>
            <a:ext cx="14630400" cy="8229600"/>
          </a:xfrm>
          <a:prstGeom prst="rect">
            <a:avLst/>
          </a:prstGeom>
          <a:solidFill>
            <a:srgbClr val="080E26"/>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8AFCC"/>
          </a:solidFill>
          <a:ln/>
        </p:spPr>
      </p:sp>
      <p:sp>
        <p:nvSpPr>
          <p:cNvPr id="3" name="Shape 1"/>
          <p:cNvSpPr/>
          <p:nvPr/>
        </p:nvSpPr>
        <p:spPr>
          <a:xfrm>
            <a:off x="0" y="0"/>
            <a:ext cx="14630400" cy="8229600"/>
          </a:xfrm>
          <a:prstGeom prst="rect">
            <a:avLst/>
          </a:prstGeom>
          <a:solidFill>
            <a:srgbClr val="080E26"/>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731520" y="329566"/>
            <a:ext cx="13167360" cy="1371600"/>
          </a:xfrm>
          <a:prstGeom prst="rect">
            <a:avLst/>
          </a:prstGeom>
        </p:spPr>
        <p:txBody>
          <a:bodyPr lIns="130622" tIns="65311" rIns="130622" bIns="65311"/>
          <a:lstStyle/>
          <a:p>
            <a:r>
              <a:rPr lang="en-US" smtClean="0"/>
              <a:t>Click to edit Master title style</a:t>
            </a:r>
            <a:endParaRPr lang="en-US"/>
          </a:p>
        </p:txBody>
      </p:sp>
      <p:sp>
        <p:nvSpPr>
          <p:cNvPr id="3" name="Date Placeholder 2"/>
          <p:cNvSpPr>
            <a:spLocks noGrp="1"/>
          </p:cNvSpPr>
          <p:nvPr>
            <p:ph type="dt" sz="half" idx="10"/>
          </p:nvPr>
        </p:nvSpPr>
        <p:spPr>
          <a:xfrm>
            <a:off x="731520" y="7627621"/>
            <a:ext cx="3413760" cy="438150"/>
          </a:xfrm>
          <a:prstGeom prst="rect">
            <a:avLst/>
          </a:prstGeom>
        </p:spPr>
        <p:txBody>
          <a:bodyPr lIns="130622" tIns="65311" rIns="130622" bIns="65311"/>
          <a:lstStyle/>
          <a:p>
            <a:fld id="{5BCAD085-E8A6-8845-BD4E-CB4CCA059FC4}" type="datetimeFigureOut">
              <a:rPr lang="en-US" smtClean="0"/>
              <a:t>25-Aug-25</a:t>
            </a:fld>
            <a:endParaRPr lang="en-US"/>
          </a:p>
        </p:txBody>
      </p:sp>
      <p:sp>
        <p:nvSpPr>
          <p:cNvPr id="4" name="Footer Placeholder 3"/>
          <p:cNvSpPr>
            <a:spLocks noGrp="1"/>
          </p:cNvSpPr>
          <p:nvPr>
            <p:ph type="ftr" sz="quarter" idx="11"/>
          </p:nvPr>
        </p:nvSpPr>
        <p:spPr>
          <a:xfrm>
            <a:off x="4998720" y="7627621"/>
            <a:ext cx="4632960" cy="438150"/>
          </a:xfrm>
          <a:prstGeom prst="rect">
            <a:avLst/>
          </a:prstGeom>
        </p:spPr>
        <p:txBody>
          <a:bodyPr lIns="130622" tIns="65311" rIns="130622" bIns="65311"/>
          <a:lstStyle/>
          <a:p>
            <a:endParaRPr lang="en-US"/>
          </a:p>
        </p:txBody>
      </p:sp>
      <p:sp>
        <p:nvSpPr>
          <p:cNvPr id="5" name="Slide Number Placeholder 4"/>
          <p:cNvSpPr>
            <a:spLocks noGrp="1"/>
          </p:cNvSpPr>
          <p:nvPr>
            <p:ph type="sldNum" sz="quarter" idx="12"/>
          </p:nvPr>
        </p:nvSpPr>
        <p:spPr>
          <a:xfrm>
            <a:off x="10485120" y="7627621"/>
            <a:ext cx="3413760" cy="438150"/>
          </a:xfrm>
          <a:prstGeom prst="rect">
            <a:avLst/>
          </a:prstGeom>
        </p:spPr>
        <p:txBody>
          <a:bodyPr lIns="130622" tIns="65311" rIns="130622" bIns="65311"/>
          <a:lstStyle/>
          <a:p>
            <a:fld id="{C1FF6DA9-008F-8B48-92A6-B652298478BF}" type="slidenum">
              <a:rPr lang="en-US" smtClean="0"/>
              <a:t>‹#›</a:t>
            </a:fld>
            <a:endParaRPr lang="en-US"/>
          </a:p>
        </p:txBody>
      </p:sp>
    </p:spTree>
    <p:extLst>
      <p:ext uri="{BB962C8B-B14F-4D97-AF65-F5344CB8AC3E}">
        <p14:creationId xmlns:p14="http://schemas.microsoft.com/office/powerpoint/2010/main" val="41173523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 Id="rId14" Type="http://schemas.openxmlformats.org/officeDocument/2006/relationships/image" Target="../media/image19.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967859"/>
            <a:ext cx="7556421" cy="1417558"/>
          </a:xfrm>
          <a:prstGeom prst="rect">
            <a:avLst/>
          </a:prstGeom>
          <a:noFill/>
          <a:ln/>
        </p:spPr>
        <p:txBody>
          <a:bodyPr wrap="square" lIns="0" tIns="0" rIns="0" bIns="0" rtlCol="0" anchor="t"/>
          <a:lstStyle/>
          <a:p>
            <a:pPr marL="0" indent="0" algn="l">
              <a:lnSpc>
                <a:spcPts val="5550"/>
              </a:lnSpc>
              <a:buNone/>
            </a:pPr>
            <a:r>
              <a:rPr lang="en-US" sz="4450" dirty="0">
                <a:solidFill>
                  <a:srgbClr val="FFFFFF"/>
                </a:solidFill>
                <a:latin typeface="Fraunces Medium" pitchFamily="34" charset="0"/>
                <a:ea typeface="Fraunces Medium" pitchFamily="34" charset="-122"/>
                <a:cs typeface="Fraunces Medium" pitchFamily="34" charset="-120"/>
              </a:rPr>
              <a:t>Basics of Instructional Design</a:t>
            </a:r>
            <a:endParaRPr lang="en-US" sz="4450" dirty="0"/>
          </a:p>
        </p:txBody>
      </p:sp>
      <p:sp>
        <p:nvSpPr>
          <p:cNvPr id="4" name="Text 1"/>
          <p:cNvSpPr/>
          <p:nvPr/>
        </p:nvSpPr>
        <p:spPr>
          <a:xfrm>
            <a:off x="793790" y="2725579"/>
            <a:ext cx="7556421" cy="2177415"/>
          </a:xfrm>
          <a:prstGeom prst="rect">
            <a:avLst/>
          </a:prstGeom>
          <a:noFill/>
          <a:ln/>
        </p:spPr>
        <p:txBody>
          <a:bodyPr wrap="square" lIns="0" tIns="0" rIns="0" bIns="0" rtlCol="0" anchor="t"/>
          <a:lstStyle/>
          <a:p>
            <a:pPr marL="0" indent="0" algn="l">
              <a:lnSpc>
                <a:spcPts val="2850"/>
              </a:lnSpc>
              <a:buNone/>
            </a:pPr>
            <a:r>
              <a:rPr lang="en-US" sz="1750" dirty="0">
                <a:solidFill>
                  <a:srgbClr val="EBECEF"/>
                </a:solidFill>
                <a:latin typeface="Epilogue" pitchFamily="34" charset="0"/>
                <a:ea typeface="Epilogue" pitchFamily="34" charset="-122"/>
                <a:cs typeface="Epilogue" pitchFamily="34" charset="-120"/>
              </a:rPr>
              <a:t>Instructional Design is the art and science of creating effective learning experiences. This module explores the foundational theories and strategies used in modern instructional design, including key learning theories, Bloom's Taxonomy, constructivism, Universal Design for Learning, curriculum mapping, and the backward design model.</a:t>
            </a:r>
            <a:endParaRPr lang="en-US" sz="1750" dirty="0"/>
          </a:p>
        </p:txBody>
      </p:sp>
      <p:sp>
        <p:nvSpPr>
          <p:cNvPr id="5" name="Text 2"/>
          <p:cNvSpPr/>
          <p:nvPr/>
        </p:nvSpPr>
        <p:spPr>
          <a:xfrm>
            <a:off x="793790" y="5158145"/>
            <a:ext cx="7556421" cy="1451610"/>
          </a:xfrm>
          <a:prstGeom prst="rect">
            <a:avLst/>
          </a:prstGeom>
          <a:noFill/>
          <a:ln/>
        </p:spPr>
        <p:txBody>
          <a:bodyPr wrap="square" lIns="0" tIns="0" rIns="0" bIns="0" rtlCol="0" anchor="t"/>
          <a:lstStyle/>
          <a:p>
            <a:pPr marL="0" indent="0" algn="l">
              <a:lnSpc>
                <a:spcPts val="2850"/>
              </a:lnSpc>
              <a:buNone/>
            </a:pPr>
            <a:r>
              <a:rPr lang="en-US" sz="1750" dirty="0">
                <a:solidFill>
                  <a:srgbClr val="EBECEF"/>
                </a:solidFill>
                <a:latin typeface="Epilogue" pitchFamily="34" charset="0"/>
                <a:ea typeface="Epilogue" pitchFamily="34" charset="-122"/>
                <a:cs typeface="Epilogue" pitchFamily="34" charset="-120"/>
              </a:rPr>
              <a:t>By the end of this module, you'll be able to describe key learning theories, apply various frameworks like Bloom's Taxonomy, use curriculum mapping to plan instructional sequences, and implement the backward design model in your course planning.</a:t>
            </a:r>
            <a:endParaRPr lang="en-US" sz="1750" dirty="0"/>
          </a:p>
        </p:txBody>
      </p:sp>
      <p:sp>
        <p:nvSpPr>
          <p:cNvPr id="6" name="Shape 3"/>
          <p:cNvSpPr/>
          <p:nvPr/>
        </p:nvSpPr>
        <p:spPr>
          <a:xfrm>
            <a:off x="793790" y="6881813"/>
            <a:ext cx="362903" cy="362903"/>
          </a:xfrm>
          <a:prstGeom prst="roundRect">
            <a:avLst>
              <a:gd name="adj" fmla="val 25194296"/>
            </a:avLst>
          </a:prstGeom>
          <a:noFill/>
          <a:ln w="7620">
            <a:solidFill>
              <a:srgbClr val="4D4D51"/>
            </a:solidFill>
            <a:prstDash val="solid"/>
          </a:ln>
        </p:spPr>
      </p:sp>
      <p:pic>
        <p:nvPicPr>
          <p:cNvPr id="7" name="Image 1" descr="preencoded.png"/>
          <p:cNvPicPr>
            <a:picLocks noChangeAspect="1"/>
          </p:cNvPicPr>
          <p:nvPr/>
        </p:nvPicPr>
        <p:blipFill>
          <a:blip r:embed="rId4"/>
          <a:stretch>
            <a:fillRect/>
          </a:stretch>
        </p:blipFill>
        <p:spPr>
          <a:xfrm>
            <a:off x="801410" y="6889433"/>
            <a:ext cx="347663" cy="347663"/>
          </a:xfrm>
          <a:prstGeom prst="rect">
            <a:avLst/>
          </a:prstGeom>
        </p:spPr>
      </p:pic>
      <p:sp>
        <p:nvSpPr>
          <p:cNvPr id="8" name="Text 4"/>
          <p:cNvSpPr/>
          <p:nvPr/>
        </p:nvSpPr>
        <p:spPr>
          <a:xfrm>
            <a:off x="1270040" y="6864906"/>
            <a:ext cx="3038237" cy="396835"/>
          </a:xfrm>
          <a:prstGeom prst="rect">
            <a:avLst/>
          </a:prstGeom>
          <a:noFill/>
          <a:ln/>
        </p:spPr>
        <p:txBody>
          <a:bodyPr wrap="none" lIns="0" tIns="0" rIns="0" bIns="0" rtlCol="0" anchor="t"/>
          <a:lstStyle/>
          <a:p>
            <a:pPr marL="0" indent="0" algn="l">
              <a:lnSpc>
                <a:spcPts val="3100"/>
              </a:lnSpc>
              <a:buNone/>
            </a:pPr>
            <a:r>
              <a:rPr lang="en-US" sz="2200" b="1" dirty="0">
                <a:solidFill>
                  <a:srgbClr val="EBECEF"/>
                </a:solidFill>
                <a:latin typeface="Epilogue Bold" pitchFamily="34" charset="0"/>
                <a:ea typeface="Epilogue Bold" pitchFamily="34" charset="-122"/>
                <a:cs typeface="Epilogue Bold" pitchFamily="34" charset="-120"/>
              </a:rPr>
              <a:t>by </a:t>
            </a:r>
            <a:r>
              <a:rPr lang="en-US" sz="2200" b="1" dirty="0" err="1" smtClean="0">
                <a:solidFill>
                  <a:srgbClr val="EBECEF"/>
                </a:solidFill>
                <a:latin typeface="Epilogue Bold" pitchFamily="34" charset="0"/>
                <a:ea typeface="Epilogue Bold" pitchFamily="34" charset="-122"/>
                <a:cs typeface="Epilogue Bold" pitchFamily="34" charset="-120"/>
              </a:rPr>
              <a:t>Adebukola</a:t>
            </a:r>
            <a:r>
              <a:rPr lang="en-US" sz="2200" b="1" dirty="0" smtClean="0">
                <a:solidFill>
                  <a:srgbClr val="EBECEF"/>
                </a:solidFill>
                <a:latin typeface="Epilogue Bold" pitchFamily="34" charset="0"/>
                <a:ea typeface="Epilogue Bold" pitchFamily="34" charset="-122"/>
                <a:cs typeface="Epilogue Bold" pitchFamily="34" charset="-120"/>
              </a:rPr>
              <a:t> </a:t>
            </a:r>
            <a:r>
              <a:rPr lang="en-US" sz="2200" b="1" dirty="0" err="1" smtClean="0">
                <a:solidFill>
                  <a:srgbClr val="EBECEF"/>
                </a:solidFill>
                <a:latin typeface="Epilogue Bold" pitchFamily="34" charset="0"/>
                <a:ea typeface="Epilogue Bold" pitchFamily="34" charset="-122"/>
                <a:cs typeface="Epilogue Bold" pitchFamily="34" charset="-120"/>
              </a:rPr>
              <a:t>Oyewole</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653177" y="905828"/>
            <a:ext cx="6585228" cy="583168"/>
          </a:xfrm>
          <a:prstGeom prst="rect">
            <a:avLst/>
          </a:prstGeom>
          <a:noFill/>
          <a:ln/>
        </p:spPr>
        <p:txBody>
          <a:bodyPr wrap="none" lIns="0" tIns="0" rIns="0" bIns="0" rtlCol="0" anchor="t"/>
          <a:lstStyle/>
          <a:p>
            <a:pPr marL="0" indent="0" algn="l">
              <a:lnSpc>
                <a:spcPts val="4550"/>
              </a:lnSpc>
              <a:buNone/>
            </a:pPr>
            <a:r>
              <a:rPr lang="en-US" sz="3650" dirty="0">
                <a:solidFill>
                  <a:srgbClr val="FFFFFF"/>
                </a:solidFill>
                <a:latin typeface="Fraunces Medium" pitchFamily="34" charset="0"/>
                <a:ea typeface="Fraunces Medium" pitchFamily="34" charset="-122"/>
                <a:cs typeface="Fraunces Medium" pitchFamily="34" charset="-120"/>
              </a:rPr>
              <a:t>What is Instructional Design?</a:t>
            </a:r>
            <a:endParaRPr lang="en-US" sz="3650" dirty="0"/>
          </a:p>
        </p:txBody>
      </p:sp>
      <p:sp>
        <p:nvSpPr>
          <p:cNvPr id="4" name="Text 1"/>
          <p:cNvSpPr/>
          <p:nvPr/>
        </p:nvSpPr>
        <p:spPr>
          <a:xfrm>
            <a:off x="653177" y="1768912"/>
            <a:ext cx="7837646" cy="1194435"/>
          </a:xfrm>
          <a:prstGeom prst="rect">
            <a:avLst/>
          </a:prstGeom>
          <a:noFill/>
          <a:ln/>
        </p:spPr>
        <p:txBody>
          <a:bodyPr wrap="square" lIns="0" tIns="0" rIns="0" bIns="0" rtlCol="0" anchor="t"/>
          <a:lstStyle/>
          <a:p>
            <a:pPr marL="0" indent="0" algn="l">
              <a:lnSpc>
                <a:spcPts val="2350"/>
              </a:lnSpc>
              <a:buNone/>
            </a:pPr>
            <a:r>
              <a:rPr lang="en-US" sz="1450" dirty="0">
                <a:solidFill>
                  <a:srgbClr val="EBECEF"/>
                </a:solidFill>
                <a:latin typeface="Epilogue" pitchFamily="34" charset="0"/>
                <a:ea typeface="Epilogue" pitchFamily="34" charset="-122"/>
                <a:cs typeface="Epilogue" pitchFamily="34" charset="-120"/>
              </a:rPr>
              <a:t>Instructional design is a systematic process to develop educational and training programs in a consistent and reliable fashion. It is grounded in learning theory and aims to make learning more efficient and engaging for students across various contexts.</a:t>
            </a:r>
            <a:endParaRPr lang="en-US" sz="1450" dirty="0"/>
          </a:p>
        </p:txBody>
      </p:sp>
      <p:sp>
        <p:nvSpPr>
          <p:cNvPr id="5" name="Text 2"/>
          <p:cNvSpPr/>
          <p:nvPr/>
        </p:nvSpPr>
        <p:spPr>
          <a:xfrm>
            <a:off x="653177" y="3173254"/>
            <a:ext cx="7837646" cy="895826"/>
          </a:xfrm>
          <a:prstGeom prst="rect">
            <a:avLst/>
          </a:prstGeom>
          <a:noFill/>
          <a:ln/>
        </p:spPr>
        <p:txBody>
          <a:bodyPr wrap="square" lIns="0" tIns="0" rIns="0" bIns="0" rtlCol="0" anchor="t"/>
          <a:lstStyle/>
          <a:p>
            <a:pPr marL="0" indent="0" algn="l">
              <a:lnSpc>
                <a:spcPts val="2350"/>
              </a:lnSpc>
              <a:buNone/>
            </a:pPr>
            <a:r>
              <a:rPr lang="en-US" sz="1450" dirty="0">
                <a:solidFill>
                  <a:srgbClr val="EBECEF"/>
                </a:solidFill>
                <a:latin typeface="Epilogue" pitchFamily="34" charset="0"/>
                <a:ea typeface="Epilogue" pitchFamily="34" charset="-122"/>
                <a:cs typeface="Epilogue" pitchFamily="34" charset="-120"/>
              </a:rPr>
              <a:t>The process involves analyzing learning needs, developing effective strategies, and creating materials that facilitate knowledge acquisition. Instructional designers work to bridge the gap between educational theory and practical application.</a:t>
            </a:r>
            <a:endParaRPr lang="en-US" sz="1450" dirty="0"/>
          </a:p>
        </p:txBody>
      </p:sp>
      <p:sp>
        <p:nvSpPr>
          <p:cNvPr id="6" name="Shape 3"/>
          <p:cNvSpPr/>
          <p:nvPr/>
        </p:nvSpPr>
        <p:spPr>
          <a:xfrm>
            <a:off x="653177" y="4278987"/>
            <a:ext cx="419814" cy="419814"/>
          </a:xfrm>
          <a:prstGeom prst="roundRect">
            <a:avLst>
              <a:gd name="adj" fmla="val 18672"/>
            </a:avLst>
          </a:prstGeom>
          <a:solidFill>
            <a:srgbClr val="283157"/>
          </a:solidFill>
          <a:ln w="7620">
            <a:solidFill>
              <a:srgbClr val="414A70"/>
            </a:solidFill>
            <a:prstDash val="solid"/>
          </a:ln>
        </p:spPr>
      </p:sp>
      <p:pic>
        <p:nvPicPr>
          <p:cNvPr id="7" name="Image 1" descr="preencoded.png"/>
          <p:cNvPicPr>
            <a:picLocks noChangeAspect="1"/>
          </p:cNvPicPr>
          <p:nvPr/>
        </p:nvPicPr>
        <p:blipFill>
          <a:blip r:embed="rId4"/>
          <a:stretch>
            <a:fillRect/>
          </a:stretch>
        </p:blipFill>
        <p:spPr>
          <a:xfrm>
            <a:off x="723126" y="4313932"/>
            <a:ext cx="279916" cy="349925"/>
          </a:xfrm>
          <a:prstGeom prst="rect">
            <a:avLst/>
          </a:prstGeom>
        </p:spPr>
      </p:pic>
      <p:sp>
        <p:nvSpPr>
          <p:cNvPr id="8" name="Text 4"/>
          <p:cNvSpPr/>
          <p:nvPr/>
        </p:nvSpPr>
        <p:spPr>
          <a:xfrm>
            <a:off x="1259562" y="4343043"/>
            <a:ext cx="2332911" cy="291465"/>
          </a:xfrm>
          <a:prstGeom prst="rect">
            <a:avLst/>
          </a:prstGeom>
          <a:noFill/>
          <a:ln/>
        </p:spPr>
        <p:txBody>
          <a:bodyPr wrap="none" lIns="0" tIns="0" rIns="0" bIns="0" rtlCol="0" anchor="t"/>
          <a:lstStyle/>
          <a:p>
            <a:pPr marL="0" indent="0" algn="l">
              <a:lnSpc>
                <a:spcPts val="2250"/>
              </a:lnSpc>
              <a:buNone/>
            </a:pPr>
            <a:r>
              <a:rPr lang="en-US" sz="1800" dirty="0">
                <a:solidFill>
                  <a:srgbClr val="EBECEF"/>
                </a:solidFill>
                <a:latin typeface="Fraunces Medium" pitchFamily="34" charset="0"/>
                <a:ea typeface="Fraunces Medium" pitchFamily="34" charset="-122"/>
                <a:cs typeface="Fraunces Medium" pitchFamily="34" charset="-120"/>
              </a:rPr>
              <a:t>Systematic Process</a:t>
            </a:r>
            <a:endParaRPr lang="en-US" sz="1800" dirty="0"/>
          </a:p>
        </p:txBody>
      </p:sp>
      <p:sp>
        <p:nvSpPr>
          <p:cNvPr id="9" name="Text 5"/>
          <p:cNvSpPr/>
          <p:nvPr/>
        </p:nvSpPr>
        <p:spPr>
          <a:xfrm>
            <a:off x="1259562" y="4746427"/>
            <a:ext cx="7231261" cy="298609"/>
          </a:xfrm>
          <a:prstGeom prst="rect">
            <a:avLst/>
          </a:prstGeom>
          <a:noFill/>
          <a:ln/>
        </p:spPr>
        <p:txBody>
          <a:bodyPr wrap="none" lIns="0" tIns="0" rIns="0" bIns="0" rtlCol="0" anchor="t"/>
          <a:lstStyle/>
          <a:p>
            <a:pPr marL="0" indent="0" algn="l">
              <a:lnSpc>
                <a:spcPts val="2350"/>
              </a:lnSpc>
              <a:buNone/>
            </a:pPr>
            <a:r>
              <a:rPr lang="en-US" sz="1450" dirty="0">
                <a:solidFill>
                  <a:srgbClr val="EBECEF"/>
                </a:solidFill>
                <a:latin typeface="Epilogue" pitchFamily="34" charset="0"/>
                <a:ea typeface="Epilogue" pitchFamily="34" charset="-122"/>
                <a:cs typeface="Epilogue" pitchFamily="34" charset="-120"/>
              </a:rPr>
              <a:t>Follows established methodologies to ensure consistency and quality</a:t>
            </a:r>
            <a:endParaRPr lang="en-US" sz="1450" dirty="0"/>
          </a:p>
        </p:txBody>
      </p:sp>
      <p:sp>
        <p:nvSpPr>
          <p:cNvPr id="10" name="Shape 6"/>
          <p:cNvSpPr/>
          <p:nvPr/>
        </p:nvSpPr>
        <p:spPr>
          <a:xfrm>
            <a:off x="653177" y="5418296"/>
            <a:ext cx="419814" cy="419814"/>
          </a:xfrm>
          <a:prstGeom prst="roundRect">
            <a:avLst>
              <a:gd name="adj" fmla="val 18672"/>
            </a:avLst>
          </a:prstGeom>
          <a:solidFill>
            <a:srgbClr val="283157"/>
          </a:solidFill>
          <a:ln w="7620">
            <a:solidFill>
              <a:srgbClr val="414A70"/>
            </a:solidFill>
            <a:prstDash val="solid"/>
          </a:ln>
        </p:spPr>
      </p:sp>
      <p:pic>
        <p:nvPicPr>
          <p:cNvPr id="11" name="Image 2" descr="preencoded.png"/>
          <p:cNvPicPr>
            <a:picLocks noChangeAspect="1"/>
          </p:cNvPicPr>
          <p:nvPr/>
        </p:nvPicPr>
        <p:blipFill>
          <a:blip r:embed="rId5"/>
          <a:stretch>
            <a:fillRect/>
          </a:stretch>
        </p:blipFill>
        <p:spPr>
          <a:xfrm>
            <a:off x="723126" y="5453241"/>
            <a:ext cx="279916" cy="349925"/>
          </a:xfrm>
          <a:prstGeom prst="rect">
            <a:avLst/>
          </a:prstGeom>
        </p:spPr>
      </p:pic>
      <p:sp>
        <p:nvSpPr>
          <p:cNvPr id="12" name="Text 7"/>
          <p:cNvSpPr/>
          <p:nvPr/>
        </p:nvSpPr>
        <p:spPr>
          <a:xfrm>
            <a:off x="1259562" y="5482352"/>
            <a:ext cx="2332911" cy="291465"/>
          </a:xfrm>
          <a:prstGeom prst="rect">
            <a:avLst/>
          </a:prstGeom>
          <a:noFill/>
          <a:ln/>
        </p:spPr>
        <p:txBody>
          <a:bodyPr wrap="none" lIns="0" tIns="0" rIns="0" bIns="0" rtlCol="0" anchor="t"/>
          <a:lstStyle/>
          <a:p>
            <a:pPr marL="0" indent="0" algn="l">
              <a:lnSpc>
                <a:spcPts val="2250"/>
              </a:lnSpc>
              <a:buNone/>
            </a:pPr>
            <a:r>
              <a:rPr lang="en-US" sz="1800" dirty="0">
                <a:solidFill>
                  <a:srgbClr val="EBECEF"/>
                </a:solidFill>
                <a:latin typeface="Fraunces Medium" pitchFamily="34" charset="0"/>
                <a:ea typeface="Fraunces Medium" pitchFamily="34" charset="-122"/>
                <a:cs typeface="Fraunces Medium" pitchFamily="34" charset="-120"/>
              </a:rPr>
              <a:t>Theory-Based</a:t>
            </a:r>
            <a:endParaRPr lang="en-US" sz="1800" dirty="0"/>
          </a:p>
        </p:txBody>
      </p:sp>
      <p:sp>
        <p:nvSpPr>
          <p:cNvPr id="13" name="Text 8"/>
          <p:cNvSpPr/>
          <p:nvPr/>
        </p:nvSpPr>
        <p:spPr>
          <a:xfrm>
            <a:off x="1259562" y="5885736"/>
            <a:ext cx="7231261" cy="298609"/>
          </a:xfrm>
          <a:prstGeom prst="rect">
            <a:avLst/>
          </a:prstGeom>
          <a:noFill/>
          <a:ln/>
        </p:spPr>
        <p:txBody>
          <a:bodyPr wrap="none" lIns="0" tIns="0" rIns="0" bIns="0" rtlCol="0" anchor="t"/>
          <a:lstStyle/>
          <a:p>
            <a:pPr marL="0" indent="0" algn="l">
              <a:lnSpc>
                <a:spcPts val="2350"/>
              </a:lnSpc>
              <a:buNone/>
            </a:pPr>
            <a:r>
              <a:rPr lang="en-US" sz="1450" dirty="0">
                <a:solidFill>
                  <a:srgbClr val="EBECEF"/>
                </a:solidFill>
                <a:latin typeface="Epilogue" pitchFamily="34" charset="0"/>
                <a:ea typeface="Epilogue" pitchFamily="34" charset="-122"/>
                <a:cs typeface="Epilogue" pitchFamily="34" charset="-120"/>
              </a:rPr>
              <a:t>Grounded in established learning theories and educational research</a:t>
            </a:r>
            <a:endParaRPr lang="en-US" sz="1450" dirty="0"/>
          </a:p>
        </p:txBody>
      </p:sp>
      <p:sp>
        <p:nvSpPr>
          <p:cNvPr id="14" name="Shape 9"/>
          <p:cNvSpPr/>
          <p:nvPr/>
        </p:nvSpPr>
        <p:spPr>
          <a:xfrm>
            <a:off x="653177" y="6557605"/>
            <a:ext cx="419814" cy="419814"/>
          </a:xfrm>
          <a:prstGeom prst="roundRect">
            <a:avLst>
              <a:gd name="adj" fmla="val 18672"/>
            </a:avLst>
          </a:prstGeom>
          <a:solidFill>
            <a:srgbClr val="283157"/>
          </a:solidFill>
          <a:ln w="7620">
            <a:solidFill>
              <a:srgbClr val="414A70"/>
            </a:solidFill>
            <a:prstDash val="solid"/>
          </a:ln>
        </p:spPr>
      </p:sp>
      <p:pic>
        <p:nvPicPr>
          <p:cNvPr id="15" name="Image 3" descr="preencoded.png"/>
          <p:cNvPicPr>
            <a:picLocks noChangeAspect="1"/>
          </p:cNvPicPr>
          <p:nvPr/>
        </p:nvPicPr>
        <p:blipFill>
          <a:blip r:embed="rId6"/>
          <a:stretch>
            <a:fillRect/>
          </a:stretch>
        </p:blipFill>
        <p:spPr>
          <a:xfrm>
            <a:off x="723126" y="6592550"/>
            <a:ext cx="279916" cy="349925"/>
          </a:xfrm>
          <a:prstGeom prst="rect">
            <a:avLst/>
          </a:prstGeom>
        </p:spPr>
      </p:pic>
      <p:sp>
        <p:nvSpPr>
          <p:cNvPr id="16" name="Text 10"/>
          <p:cNvSpPr/>
          <p:nvPr/>
        </p:nvSpPr>
        <p:spPr>
          <a:xfrm>
            <a:off x="1259562" y="6621661"/>
            <a:ext cx="2332911" cy="291465"/>
          </a:xfrm>
          <a:prstGeom prst="rect">
            <a:avLst/>
          </a:prstGeom>
          <a:noFill/>
          <a:ln/>
        </p:spPr>
        <p:txBody>
          <a:bodyPr wrap="none" lIns="0" tIns="0" rIns="0" bIns="0" rtlCol="0" anchor="t"/>
          <a:lstStyle/>
          <a:p>
            <a:pPr marL="0" indent="0" algn="l">
              <a:lnSpc>
                <a:spcPts val="2250"/>
              </a:lnSpc>
              <a:buNone/>
            </a:pPr>
            <a:r>
              <a:rPr lang="en-US" sz="1800" dirty="0">
                <a:solidFill>
                  <a:srgbClr val="EBECEF"/>
                </a:solidFill>
                <a:latin typeface="Fraunces Medium" pitchFamily="34" charset="0"/>
                <a:ea typeface="Fraunces Medium" pitchFamily="34" charset="-122"/>
                <a:cs typeface="Fraunces Medium" pitchFamily="34" charset="-120"/>
              </a:rPr>
              <a:t>Goal-Oriented</a:t>
            </a:r>
            <a:endParaRPr lang="en-US" sz="1800" dirty="0"/>
          </a:p>
        </p:txBody>
      </p:sp>
      <p:sp>
        <p:nvSpPr>
          <p:cNvPr id="17" name="Text 11"/>
          <p:cNvSpPr/>
          <p:nvPr/>
        </p:nvSpPr>
        <p:spPr>
          <a:xfrm>
            <a:off x="1259562" y="7025045"/>
            <a:ext cx="7231261" cy="298609"/>
          </a:xfrm>
          <a:prstGeom prst="rect">
            <a:avLst/>
          </a:prstGeom>
          <a:noFill/>
          <a:ln/>
        </p:spPr>
        <p:txBody>
          <a:bodyPr wrap="none" lIns="0" tIns="0" rIns="0" bIns="0" rtlCol="0" anchor="t"/>
          <a:lstStyle/>
          <a:p>
            <a:pPr marL="0" indent="0" algn="l">
              <a:lnSpc>
                <a:spcPts val="2350"/>
              </a:lnSpc>
              <a:buNone/>
            </a:pPr>
            <a:r>
              <a:rPr lang="en-US" sz="1450" dirty="0">
                <a:solidFill>
                  <a:srgbClr val="EBECEF"/>
                </a:solidFill>
                <a:latin typeface="Epilogue" pitchFamily="34" charset="0"/>
                <a:ea typeface="Epilogue" pitchFamily="34" charset="-122"/>
                <a:cs typeface="Epilogue" pitchFamily="34" charset="-120"/>
              </a:rPr>
              <a:t>Focused on achieving specific, measurable learning outcomes</a:t>
            </a:r>
            <a:endParaRPr lang="en-US" sz="14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93790" y="722590"/>
            <a:ext cx="7656790" cy="708779"/>
          </a:xfrm>
          <a:prstGeom prst="rect">
            <a:avLst/>
          </a:prstGeom>
          <a:noFill/>
          <a:ln/>
        </p:spPr>
        <p:txBody>
          <a:bodyPr wrap="none" lIns="0" tIns="0" rIns="0" bIns="0" rtlCol="0" anchor="t"/>
          <a:lstStyle/>
          <a:p>
            <a:pPr marL="0" indent="0" algn="l">
              <a:lnSpc>
                <a:spcPts val="5550"/>
              </a:lnSpc>
              <a:buNone/>
            </a:pPr>
            <a:r>
              <a:rPr lang="en-US" sz="4450" dirty="0">
                <a:solidFill>
                  <a:srgbClr val="FFFFFF"/>
                </a:solidFill>
                <a:latin typeface="Fraunces Medium" pitchFamily="34" charset="0"/>
                <a:ea typeface="Fraunces Medium" pitchFamily="34" charset="-122"/>
                <a:cs typeface="Fraunces Medium" pitchFamily="34" charset="-120"/>
              </a:rPr>
              <a:t>Learning Theories Overview</a:t>
            </a:r>
            <a:endParaRPr lang="en-US" sz="4450" dirty="0"/>
          </a:p>
        </p:txBody>
      </p:sp>
      <p:sp>
        <p:nvSpPr>
          <p:cNvPr id="3" name="Text 1"/>
          <p:cNvSpPr/>
          <p:nvPr/>
        </p:nvSpPr>
        <p:spPr>
          <a:xfrm>
            <a:off x="793790" y="1884997"/>
            <a:ext cx="13042821" cy="725805"/>
          </a:xfrm>
          <a:prstGeom prst="rect">
            <a:avLst/>
          </a:prstGeom>
          <a:noFill/>
          <a:ln/>
        </p:spPr>
        <p:txBody>
          <a:bodyPr wrap="square" lIns="0" tIns="0" rIns="0" bIns="0" rtlCol="0" anchor="t"/>
          <a:lstStyle/>
          <a:p>
            <a:pPr marL="0" indent="0" algn="l">
              <a:lnSpc>
                <a:spcPts val="2850"/>
              </a:lnSpc>
              <a:buNone/>
            </a:pPr>
            <a:r>
              <a:rPr lang="en-US" sz="1750" dirty="0">
                <a:solidFill>
                  <a:srgbClr val="EBECEF"/>
                </a:solidFill>
                <a:latin typeface="Epilogue" pitchFamily="34" charset="0"/>
                <a:ea typeface="Epilogue" pitchFamily="34" charset="-122"/>
                <a:cs typeface="Epilogue" pitchFamily="34" charset="-120"/>
              </a:rPr>
              <a:t>Learning theories provide the foundation for effective instructional design. Each theory offers unique insights into how people learn and acquire knowledge, informing different approaches to teaching and course development.</a:t>
            </a:r>
            <a:endParaRPr lang="en-US" sz="1750" dirty="0"/>
          </a:p>
        </p:txBody>
      </p:sp>
      <p:sp>
        <p:nvSpPr>
          <p:cNvPr id="4" name="Text 2"/>
          <p:cNvSpPr/>
          <p:nvPr/>
        </p:nvSpPr>
        <p:spPr>
          <a:xfrm>
            <a:off x="793790" y="3092768"/>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FFFFFF"/>
                </a:solidFill>
                <a:latin typeface="Fraunces Medium" pitchFamily="34" charset="0"/>
                <a:ea typeface="Fraunces Medium" pitchFamily="34" charset="-122"/>
                <a:cs typeface="Fraunces Medium" pitchFamily="34" charset="-120"/>
              </a:rPr>
              <a:t>Behaviorism</a:t>
            </a:r>
            <a:endParaRPr lang="en-US" sz="2200" dirty="0"/>
          </a:p>
        </p:txBody>
      </p:sp>
      <p:sp>
        <p:nvSpPr>
          <p:cNvPr id="5" name="Text 3"/>
          <p:cNvSpPr/>
          <p:nvPr/>
        </p:nvSpPr>
        <p:spPr>
          <a:xfrm>
            <a:off x="793790" y="3673912"/>
            <a:ext cx="2845594" cy="3629025"/>
          </a:xfrm>
          <a:prstGeom prst="rect">
            <a:avLst/>
          </a:prstGeom>
          <a:noFill/>
          <a:ln/>
        </p:spPr>
        <p:txBody>
          <a:bodyPr wrap="square" lIns="0" tIns="0" rIns="0" bIns="0" rtlCol="0" anchor="t"/>
          <a:lstStyle/>
          <a:p>
            <a:pPr marL="0" indent="0" algn="l">
              <a:lnSpc>
                <a:spcPts val="2850"/>
              </a:lnSpc>
              <a:buNone/>
            </a:pPr>
            <a:r>
              <a:rPr lang="en-US" sz="1750" dirty="0">
                <a:solidFill>
                  <a:srgbClr val="EBECEF"/>
                </a:solidFill>
                <a:latin typeface="Epilogue" pitchFamily="34" charset="0"/>
                <a:ea typeface="Epilogue" pitchFamily="34" charset="-122"/>
                <a:cs typeface="Epilogue" pitchFamily="34" charset="-120"/>
              </a:rPr>
              <a:t>Emphasizes external behaviors and observable changes. Learning is viewed as a change in behavior due to stimuli and reinforcement. Focuses on measurable outcomes and conditioning.</a:t>
            </a:r>
            <a:endParaRPr lang="en-US" sz="1750" dirty="0"/>
          </a:p>
        </p:txBody>
      </p:sp>
      <p:sp>
        <p:nvSpPr>
          <p:cNvPr id="6" name="Text 4"/>
          <p:cNvSpPr/>
          <p:nvPr/>
        </p:nvSpPr>
        <p:spPr>
          <a:xfrm>
            <a:off x="4200406" y="3092768"/>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FFFFFF"/>
                </a:solidFill>
                <a:latin typeface="Fraunces Medium" pitchFamily="34" charset="0"/>
                <a:ea typeface="Fraunces Medium" pitchFamily="34" charset="-122"/>
                <a:cs typeface="Fraunces Medium" pitchFamily="34" charset="-120"/>
              </a:rPr>
              <a:t>Constructivism</a:t>
            </a:r>
            <a:endParaRPr lang="en-US" sz="2200" dirty="0"/>
          </a:p>
        </p:txBody>
      </p:sp>
      <p:sp>
        <p:nvSpPr>
          <p:cNvPr id="7" name="Text 5"/>
          <p:cNvSpPr/>
          <p:nvPr/>
        </p:nvSpPr>
        <p:spPr>
          <a:xfrm>
            <a:off x="4200406" y="3673912"/>
            <a:ext cx="2845594" cy="3266123"/>
          </a:xfrm>
          <a:prstGeom prst="rect">
            <a:avLst/>
          </a:prstGeom>
          <a:noFill/>
          <a:ln/>
        </p:spPr>
        <p:txBody>
          <a:bodyPr wrap="square" lIns="0" tIns="0" rIns="0" bIns="0" rtlCol="0" anchor="t"/>
          <a:lstStyle/>
          <a:p>
            <a:pPr marL="0" indent="0" algn="l">
              <a:lnSpc>
                <a:spcPts val="2850"/>
              </a:lnSpc>
              <a:buNone/>
            </a:pPr>
            <a:r>
              <a:rPr lang="en-US" sz="1750" dirty="0">
                <a:solidFill>
                  <a:srgbClr val="EBECEF"/>
                </a:solidFill>
                <a:latin typeface="Epilogue" pitchFamily="34" charset="0"/>
                <a:ea typeface="Epilogue" pitchFamily="34" charset="-122"/>
                <a:cs typeface="Epilogue" pitchFamily="34" charset="-120"/>
              </a:rPr>
              <a:t>Learners actively construct knowledge through experience and reflection. Teachers act as facilitators rather than direct instructors. Emphasizes hands-on learning and personal meaning-making.</a:t>
            </a:r>
            <a:endParaRPr lang="en-US" sz="1750" dirty="0"/>
          </a:p>
        </p:txBody>
      </p:sp>
      <p:sp>
        <p:nvSpPr>
          <p:cNvPr id="8" name="Text 6"/>
          <p:cNvSpPr/>
          <p:nvPr/>
        </p:nvSpPr>
        <p:spPr>
          <a:xfrm>
            <a:off x="7607022" y="3092768"/>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FFFFFF"/>
                </a:solidFill>
                <a:latin typeface="Fraunces Medium" pitchFamily="34" charset="0"/>
                <a:ea typeface="Fraunces Medium" pitchFamily="34" charset="-122"/>
                <a:cs typeface="Fraunces Medium" pitchFamily="34" charset="-120"/>
              </a:rPr>
              <a:t>Cognitivism</a:t>
            </a:r>
            <a:endParaRPr lang="en-US" sz="2200" dirty="0"/>
          </a:p>
        </p:txBody>
      </p:sp>
      <p:sp>
        <p:nvSpPr>
          <p:cNvPr id="9" name="Text 7"/>
          <p:cNvSpPr/>
          <p:nvPr/>
        </p:nvSpPr>
        <p:spPr>
          <a:xfrm>
            <a:off x="7607022" y="3673912"/>
            <a:ext cx="2845594" cy="2903220"/>
          </a:xfrm>
          <a:prstGeom prst="rect">
            <a:avLst/>
          </a:prstGeom>
          <a:noFill/>
          <a:ln/>
        </p:spPr>
        <p:txBody>
          <a:bodyPr wrap="square" lIns="0" tIns="0" rIns="0" bIns="0" rtlCol="0" anchor="t"/>
          <a:lstStyle/>
          <a:p>
            <a:pPr marL="0" indent="0" algn="l">
              <a:lnSpc>
                <a:spcPts val="2850"/>
              </a:lnSpc>
              <a:buNone/>
            </a:pPr>
            <a:r>
              <a:rPr lang="en-US" sz="1750" dirty="0">
                <a:solidFill>
                  <a:srgbClr val="EBECEF"/>
                </a:solidFill>
                <a:latin typeface="Epilogue" pitchFamily="34" charset="0"/>
                <a:ea typeface="Epilogue" pitchFamily="34" charset="-122"/>
                <a:cs typeface="Epilogue" pitchFamily="34" charset="-120"/>
              </a:rPr>
              <a:t>Focuses on internal mental processes. Learning involves memory, thinking, and reflection. Considers how information is received, organized, stored, and retrieved.</a:t>
            </a:r>
            <a:endParaRPr lang="en-US" sz="1750" dirty="0"/>
          </a:p>
        </p:txBody>
      </p:sp>
      <p:sp>
        <p:nvSpPr>
          <p:cNvPr id="10" name="Text 8"/>
          <p:cNvSpPr/>
          <p:nvPr/>
        </p:nvSpPr>
        <p:spPr>
          <a:xfrm>
            <a:off x="11013638" y="3092768"/>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FFFFFF"/>
                </a:solidFill>
                <a:latin typeface="Fraunces Medium" pitchFamily="34" charset="0"/>
                <a:ea typeface="Fraunces Medium" pitchFamily="34" charset="-122"/>
                <a:cs typeface="Fraunces Medium" pitchFamily="34" charset="-120"/>
              </a:rPr>
              <a:t>Connectivism</a:t>
            </a:r>
            <a:endParaRPr lang="en-US" sz="2200" dirty="0"/>
          </a:p>
        </p:txBody>
      </p:sp>
      <p:sp>
        <p:nvSpPr>
          <p:cNvPr id="11" name="Text 9"/>
          <p:cNvSpPr/>
          <p:nvPr/>
        </p:nvSpPr>
        <p:spPr>
          <a:xfrm>
            <a:off x="11013638" y="3673912"/>
            <a:ext cx="2845594" cy="2903220"/>
          </a:xfrm>
          <a:prstGeom prst="rect">
            <a:avLst/>
          </a:prstGeom>
          <a:noFill/>
          <a:ln/>
        </p:spPr>
        <p:txBody>
          <a:bodyPr wrap="square" lIns="0" tIns="0" rIns="0" bIns="0" rtlCol="0" anchor="t"/>
          <a:lstStyle/>
          <a:p>
            <a:pPr marL="0" indent="0" algn="l">
              <a:lnSpc>
                <a:spcPts val="2850"/>
              </a:lnSpc>
              <a:buNone/>
            </a:pPr>
            <a:r>
              <a:rPr lang="en-US" sz="1750" dirty="0">
                <a:solidFill>
                  <a:srgbClr val="EBECEF"/>
                </a:solidFill>
                <a:latin typeface="Epilogue" pitchFamily="34" charset="0"/>
                <a:ea typeface="Epilogue" pitchFamily="34" charset="-122"/>
                <a:cs typeface="Epilogue" pitchFamily="34" charset="-120"/>
              </a:rPr>
              <a:t>Learning is a network phenomenon influenced by technology and social connections. Knowledge exists in networks and learning is the process of connecting specialized nodes.</a:t>
            </a:r>
            <a:endParaRPr lang="en-US" sz="1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22803" y="410885"/>
            <a:ext cx="3734872" cy="466844"/>
          </a:xfrm>
          <a:prstGeom prst="rect">
            <a:avLst/>
          </a:prstGeom>
          <a:noFill/>
          <a:ln/>
        </p:spPr>
        <p:txBody>
          <a:bodyPr wrap="none" lIns="0" tIns="0" rIns="0" bIns="0" rtlCol="0" anchor="t"/>
          <a:lstStyle/>
          <a:p>
            <a:pPr marL="0" indent="0" algn="l">
              <a:lnSpc>
                <a:spcPts val="3650"/>
              </a:lnSpc>
              <a:buNone/>
            </a:pPr>
            <a:r>
              <a:rPr lang="en-US" sz="2900" dirty="0">
                <a:solidFill>
                  <a:srgbClr val="FFFFFF"/>
                </a:solidFill>
                <a:latin typeface="Fraunces Medium" pitchFamily="34" charset="0"/>
                <a:ea typeface="Fraunces Medium" pitchFamily="34" charset="-122"/>
                <a:cs typeface="Fraunces Medium" pitchFamily="34" charset="-120"/>
              </a:rPr>
              <a:t>Bloom's Taxonomy</a:t>
            </a:r>
            <a:endParaRPr lang="en-US" sz="2900" dirty="0"/>
          </a:p>
        </p:txBody>
      </p:sp>
      <p:sp>
        <p:nvSpPr>
          <p:cNvPr id="3" name="Text 1"/>
          <p:cNvSpPr/>
          <p:nvPr/>
        </p:nvSpPr>
        <p:spPr>
          <a:xfrm>
            <a:off x="522803" y="1176457"/>
            <a:ext cx="13584793" cy="478155"/>
          </a:xfrm>
          <a:prstGeom prst="rect">
            <a:avLst/>
          </a:prstGeom>
          <a:noFill/>
          <a:ln/>
        </p:spPr>
        <p:txBody>
          <a:bodyPr wrap="square" lIns="0" tIns="0" rIns="0" bIns="0" rtlCol="0" anchor="t"/>
          <a:lstStyle/>
          <a:p>
            <a:pPr marL="0" indent="0" algn="l">
              <a:lnSpc>
                <a:spcPts val="1850"/>
              </a:lnSpc>
              <a:buNone/>
            </a:pPr>
            <a:r>
              <a:rPr lang="en-US" sz="1150" dirty="0">
                <a:solidFill>
                  <a:srgbClr val="EBECEF"/>
                </a:solidFill>
                <a:latin typeface="Epilogue" pitchFamily="34" charset="0"/>
                <a:ea typeface="Epilogue" pitchFamily="34" charset="-122"/>
                <a:cs typeface="Epilogue" pitchFamily="34" charset="-120"/>
              </a:rPr>
              <a:t>Bloom's Taxonomy is a hierarchical framework for categorizing educational goals and objectives. It provides educators with a common language to describe learning outcomes and helps align teaching activities with appropriate levels of cognitive complexity.</a:t>
            </a:r>
            <a:endParaRPr lang="en-US" sz="1150" dirty="0"/>
          </a:p>
        </p:txBody>
      </p:sp>
      <p:sp>
        <p:nvSpPr>
          <p:cNvPr id="4" name="Text 2"/>
          <p:cNvSpPr/>
          <p:nvPr/>
        </p:nvSpPr>
        <p:spPr>
          <a:xfrm>
            <a:off x="522803" y="1822609"/>
            <a:ext cx="13584793" cy="478155"/>
          </a:xfrm>
          <a:prstGeom prst="rect">
            <a:avLst/>
          </a:prstGeom>
          <a:noFill/>
          <a:ln/>
        </p:spPr>
        <p:txBody>
          <a:bodyPr wrap="square" lIns="0" tIns="0" rIns="0" bIns="0" rtlCol="0" anchor="t"/>
          <a:lstStyle/>
          <a:p>
            <a:pPr marL="0" indent="0" algn="l">
              <a:lnSpc>
                <a:spcPts val="1850"/>
              </a:lnSpc>
              <a:buNone/>
            </a:pPr>
            <a:r>
              <a:rPr lang="en-US" sz="1150" dirty="0">
                <a:solidFill>
                  <a:srgbClr val="EBECEF"/>
                </a:solidFill>
                <a:latin typeface="Epilogue" pitchFamily="34" charset="0"/>
                <a:ea typeface="Epilogue" pitchFamily="34" charset="-122"/>
                <a:cs typeface="Epilogue" pitchFamily="34" charset="-120"/>
              </a:rPr>
              <a:t>The revised taxonomy moves from lower-order thinking skills to higher-order thinking skills, providing a roadmap for developing comprehensive learning experiences that challenge students appropriately.</a:t>
            </a:r>
            <a:endParaRPr lang="en-US" sz="1150" dirty="0"/>
          </a:p>
        </p:txBody>
      </p:sp>
      <p:pic>
        <p:nvPicPr>
          <p:cNvPr id="5" name="Image 0" descr="preencoded.png"/>
          <p:cNvPicPr>
            <a:picLocks noChangeAspect="1"/>
          </p:cNvPicPr>
          <p:nvPr/>
        </p:nvPicPr>
        <p:blipFill>
          <a:blip r:embed="rId3"/>
          <a:stretch>
            <a:fillRect/>
          </a:stretch>
        </p:blipFill>
        <p:spPr>
          <a:xfrm>
            <a:off x="3358515" y="2468761"/>
            <a:ext cx="1120735" cy="860584"/>
          </a:xfrm>
          <a:prstGeom prst="rect">
            <a:avLst/>
          </a:prstGeom>
        </p:spPr>
      </p:pic>
      <p:pic>
        <p:nvPicPr>
          <p:cNvPr id="6" name="Image 1" descr="preencoded.png"/>
          <p:cNvPicPr>
            <a:picLocks noChangeAspect="1"/>
          </p:cNvPicPr>
          <p:nvPr/>
        </p:nvPicPr>
        <p:blipFill>
          <a:blip r:embed="rId4"/>
          <a:stretch>
            <a:fillRect/>
          </a:stretch>
        </p:blipFill>
        <p:spPr>
          <a:xfrm>
            <a:off x="3813810" y="2874407"/>
            <a:ext cx="210026" cy="262533"/>
          </a:xfrm>
          <a:prstGeom prst="rect">
            <a:avLst/>
          </a:prstGeom>
        </p:spPr>
      </p:pic>
      <p:sp>
        <p:nvSpPr>
          <p:cNvPr id="7" name="Text 3"/>
          <p:cNvSpPr/>
          <p:nvPr/>
        </p:nvSpPr>
        <p:spPr>
          <a:xfrm>
            <a:off x="4628555" y="2618065"/>
            <a:ext cx="1867376" cy="233363"/>
          </a:xfrm>
          <a:prstGeom prst="rect">
            <a:avLst/>
          </a:prstGeom>
          <a:noFill/>
          <a:ln/>
        </p:spPr>
        <p:txBody>
          <a:bodyPr wrap="none" lIns="0" tIns="0" rIns="0" bIns="0" rtlCol="0" anchor="t"/>
          <a:lstStyle/>
          <a:p>
            <a:pPr marL="0" indent="0" algn="l">
              <a:lnSpc>
                <a:spcPts val="1800"/>
              </a:lnSpc>
              <a:buNone/>
            </a:pPr>
            <a:r>
              <a:rPr lang="en-US" sz="1450" dirty="0">
                <a:solidFill>
                  <a:srgbClr val="EBECEF"/>
                </a:solidFill>
                <a:latin typeface="Fraunces Medium" pitchFamily="34" charset="0"/>
                <a:ea typeface="Fraunces Medium" pitchFamily="34" charset="-122"/>
                <a:cs typeface="Fraunces Medium" pitchFamily="34" charset="-120"/>
              </a:rPr>
              <a:t>Create</a:t>
            </a:r>
            <a:endParaRPr lang="en-US" sz="1450" dirty="0"/>
          </a:p>
        </p:txBody>
      </p:sp>
      <p:sp>
        <p:nvSpPr>
          <p:cNvPr id="8" name="Text 4"/>
          <p:cNvSpPr/>
          <p:nvPr/>
        </p:nvSpPr>
        <p:spPr>
          <a:xfrm>
            <a:off x="4628555" y="2940963"/>
            <a:ext cx="2114193" cy="239078"/>
          </a:xfrm>
          <a:prstGeom prst="rect">
            <a:avLst/>
          </a:prstGeom>
          <a:noFill/>
          <a:ln/>
        </p:spPr>
        <p:txBody>
          <a:bodyPr wrap="none" lIns="0" tIns="0" rIns="0" bIns="0" rtlCol="0" anchor="t"/>
          <a:lstStyle/>
          <a:p>
            <a:pPr marL="0" indent="0" algn="l">
              <a:lnSpc>
                <a:spcPts val="1850"/>
              </a:lnSpc>
              <a:buNone/>
            </a:pPr>
            <a:r>
              <a:rPr lang="en-US" sz="1150" dirty="0">
                <a:solidFill>
                  <a:srgbClr val="EBECEF"/>
                </a:solidFill>
                <a:latin typeface="Epilogue" pitchFamily="34" charset="0"/>
                <a:ea typeface="Epilogue" pitchFamily="34" charset="-122"/>
                <a:cs typeface="Epilogue" pitchFamily="34" charset="-120"/>
              </a:rPr>
              <a:t>Produce new or original work</a:t>
            </a:r>
            <a:endParaRPr lang="en-US" sz="1150" dirty="0"/>
          </a:p>
        </p:txBody>
      </p:sp>
      <p:sp>
        <p:nvSpPr>
          <p:cNvPr id="9" name="Shape 5"/>
          <p:cNvSpPr/>
          <p:nvPr/>
        </p:nvSpPr>
        <p:spPr>
          <a:xfrm>
            <a:off x="4516517" y="3344108"/>
            <a:ext cx="9553813" cy="7620"/>
          </a:xfrm>
          <a:prstGeom prst="roundRect">
            <a:avLst>
              <a:gd name="adj" fmla="val 823451"/>
            </a:avLst>
          </a:prstGeom>
          <a:solidFill>
            <a:srgbClr val="414A70"/>
          </a:solidFill>
          <a:ln/>
        </p:spPr>
      </p:sp>
      <p:pic>
        <p:nvPicPr>
          <p:cNvPr id="10" name="Image 2" descr="preencoded.png"/>
          <p:cNvPicPr>
            <a:picLocks noChangeAspect="1"/>
          </p:cNvPicPr>
          <p:nvPr/>
        </p:nvPicPr>
        <p:blipFill>
          <a:blip r:embed="rId5"/>
          <a:stretch>
            <a:fillRect/>
          </a:stretch>
        </p:blipFill>
        <p:spPr>
          <a:xfrm>
            <a:off x="2798207" y="3366611"/>
            <a:ext cx="2241471" cy="860584"/>
          </a:xfrm>
          <a:prstGeom prst="rect">
            <a:avLst/>
          </a:prstGeom>
        </p:spPr>
      </p:pic>
      <p:pic>
        <p:nvPicPr>
          <p:cNvPr id="11" name="Image 3" descr="preencoded.png"/>
          <p:cNvPicPr>
            <a:picLocks noChangeAspect="1"/>
          </p:cNvPicPr>
          <p:nvPr/>
        </p:nvPicPr>
        <p:blipFill>
          <a:blip r:embed="rId6"/>
          <a:stretch>
            <a:fillRect/>
          </a:stretch>
        </p:blipFill>
        <p:spPr>
          <a:xfrm>
            <a:off x="3813810" y="3665577"/>
            <a:ext cx="210026" cy="262533"/>
          </a:xfrm>
          <a:prstGeom prst="rect">
            <a:avLst/>
          </a:prstGeom>
        </p:spPr>
      </p:pic>
      <p:sp>
        <p:nvSpPr>
          <p:cNvPr id="12" name="Text 6"/>
          <p:cNvSpPr/>
          <p:nvPr/>
        </p:nvSpPr>
        <p:spPr>
          <a:xfrm>
            <a:off x="5188982" y="3515916"/>
            <a:ext cx="1867376" cy="233363"/>
          </a:xfrm>
          <a:prstGeom prst="rect">
            <a:avLst/>
          </a:prstGeom>
          <a:noFill/>
          <a:ln/>
        </p:spPr>
        <p:txBody>
          <a:bodyPr wrap="none" lIns="0" tIns="0" rIns="0" bIns="0" rtlCol="0" anchor="t"/>
          <a:lstStyle/>
          <a:p>
            <a:pPr marL="0" indent="0" algn="l">
              <a:lnSpc>
                <a:spcPts val="1800"/>
              </a:lnSpc>
              <a:buNone/>
            </a:pPr>
            <a:r>
              <a:rPr lang="en-US" sz="1450" dirty="0">
                <a:solidFill>
                  <a:srgbClr val="EBECEF"/>
                </a:solidFill>
                <a:latin typeface="Fraunces Medium" pitchFamily="34" charset="0"/>
                <a:ea typeface="Fraunces Medium" pitchFamily="34" charset="-122"/>
                <a:cs typeface="Fraunces Medium" pitchFamily="34" charset="-120"/>
              </a:rPr>
              <a:t>Evaluate</a:t>
            </a:r>
            <a:endParaRPr lang="en-US" sz="1450" dirty="0"/>
          </a:p>
        </p:txBody>
      </p:sp>
      <p:sp>
        <p:nvSpPr>
          <p:cNvPr id="13" name="Text 7"/>
          <p:cNvSpPr/>
          <p:nvPr/>
        </p:nvSpPr>
        <p:spPr>
          <a:xfrm>
            <a:off x="5188982" y="3838813"/>
            <a:ext cx="2750820" cy="239078"/>
          </a:xfrm>
          <a:prstGeom prst="rect">
            <a:avLst/>
          </a:prstGeom>
          <a:noFill/>
          <a:ln/>
        </p:spPr>
        <p:txBody>
          <a:bodyPr wrap="none" lIns="0" tIns="0" rIns="0" bIns="0" rtlCol="0" anchor="t"/>
          <a:lstStyle/>
          <a:p>
            <a:pPr marL="0" indent="0" algn="l">
              <a:lnSpc>
                <a:spcPts val="1850"/>
              </a:lnSpc>
              <a:buNone/>
            </a:pPr>
            <a:r>
              <a:rPr lang="en-US" sz="1150" dirty="0">
                <a:solidFill>
                  <a:srgbClr val="EBECEF"/>
                </a:solidFill>
                <a:latin typeface="Epilogue" pitchFamily="34" charset="0"/>
                <a:ea typeface="Epilogue" pitchFamily="34" charset="-122"/>
                <a:cs typeface="Epilogue" pitchFamily="34" charset="-120"/>
              </a:rPr>
              <a:t>Justify a decision or course of action</a:t>
            </a:r>
            <a:endParaRPr lang="en-US" sz="1150" dirty="0"/>
          </a:p>
        </p:txBody>
      </p:sp>
      <p:sp>
        <p:nvSpPr>
          <p:cNvPr id="14" name="Shape 8"/>
          <p:cNvSpPr/>
          <p:nvPr/>
        </p:nvSpPr>
        <p:spPr>
          <a:xfrm>
            <a:off x="5076944" y="4241959"/>
            <a:ext cx="8993386" cy="7620"/>
          </a:xfrm>
          <a:prstGeom prst="roundRect">
            <a:avLst>
              <a:gd name="adj" fmla="val 823451"/>
            </a:avLst>
          </a:prstGeom>
          <a:solidFill>
            <a:srgbClr val="414A70"/>
          </a:solidFill>
          <a:ln/>
        </p:spPr>
      </p:sp>
      <p:pic>
        <p:nvPicPr>
          <p:cNvPr id="15" name="Image 4" descr="preencoded.png"/>
          <p:cNvPicPr>
            <a:picLocks noChangeAspect="1"/>
          </p:cNvPicPr>
          <p:nvPr/>
        </p:nvPicPr>
        <p:blipFill>
          <a:blip r:embed="rId7"/>
          <a:stretch>
            <a:fillRect/>
          </a:stretch>
        </p:blipFill>
        <p:spPr>
          <a:xfrm>
            <a:off x="2237780" y="4264462"/>
            <a:ext cx="3362206" cy="860584"/>
          </a:xfrm>
          <a:prstGeom prst="rect">
            <a:avLst/>
          </a:prstGeom>
        </p:spPr>
      </p:pic>
      <p:pic>
        <p:nvPicPr>
          <p:cNvPr id="16" name="Image 5" descr="preencoded.png"/>
          <p:cNvPicPr>
            <a:picLocks noChangeAspect="1"/>
          </p:cNvPicPr>
          <p:nvPr/>
        </p:nvPicPr>
        <p:blipFill>
          <a:blip r:embed="rId8"/>
          <a:stretch>
            <a:fillRect/>
          </a:stretch>
        </p:blipFill>
        <p:spPr>
          <a:xfrm>
            <a:off x="3813810" y="4563428"/>
            <a:ext cx="210026" cy="262533"/>
          </a:xfrm>
          <a:prstGeom prst="rect">
            <a:avLst/>
          </a:prstGeom>
        </p:spPr>
      </p:pic>
      <p:sp>
        <p:nvSpPr>
          <p:cNvPr id="17" name="Text 9"/>
          <p:cNvSpPr/>
          <p:nvPr/>
        </p:nvSpPr>
        <p:spPr>
          <a:xfrm>
            <a:off x="5749290" y="4413766"/>
            <a:ext cx="1867376" cy="233363"/>
          </a:xfrm>
          <a:prstGeom prst="rect">
            <a:avLst/>
          </a:prstGeom>
          <a:noFill/>
          <a:ln/>
        </p:spPr>
        <p:txBody>
          <a:bodyPr wrap="none" lIns="0" tIns="0" rIns="0" bIns="0" rtlCol="0" anchor="t"/>
          <a:lstStyle/>
          <a:p>
            <a:pPr marL="0" indent="0" algn="l">
              <a:lnSpc>
                <a:spcPts val="1800"/>
              </a:lnSpc>
              <a:buNone/>
            </a:pPr>
            <a:r>
              <a:rPr lang="en-US" sz="1450" dirty="0">
                <a:solidFill>
                  <a:srgbClr val="EBECEF"/>
                </a:solidFill>
                <a:latin typeface="Fraunces Medium" pitchFamily="34" charset="0"/>
                <a:ea typeface="Fraunces Medium" pitchFamily="34" charset="-122"/>
                <a:cs typeface="Fraunces Medium" pitchFamily="34" charset="-120"/>
              </a:rPr>
              <a:t>Analyze</a:t>
            </a:r>
            <a:endParaRPr lang="en-US" sz="1450" dirty="0"/>
          </a:p>
        </p:txBody>
      </p:sp>
      <p:sp>
        <p:nvSpPr>
          <p:cNvPr id="18" name="Text 10"/>
          <p:cNvSpPr/>
          <p:nvPr/>
        </p:nvSpPr>
        <p:spPr>
          <a:xfrm>
            <a:off x="5749290" y="4736663"/>
            <a:ext cx="2313146" cy="239078"/>
          </a:xfrm>
          <a:prstGeom prst="rect">
            <a:avLst/>
          </a:prstGeom>
          <a:noFill/>
          <a:ln/>
        </p:spPr>
        <p:txBody>
          <a:bodyPr wrap="none" lIns="0" tIns="0" rIns="0" bIns="0" rtlCol="0" anchor="t"/>
          <a:lstStyle/>
          <a:p>
            <a:pPr marL="0" indent="0" algn="l">
              <a:lnSpc>
                <a:spcPts val="1850"/>
              </a:lnSpc>
              <a:buNone/>
            </a:pPr>
            <a:r>
              <a:rPr lang="en-US" sz="1150" dirty="0">
                <a:solidFill>
                  <a:srgbClr val="EBECEF"/>
                </a:solidFill>
                <a:latin typeface="Epilogue" pitchFamily="34" charset="0"/>
                <a:ea typeface="Epilogue" pitchFamily="34" charset="-122"/>
                <a:cs typeface="Epilogue" pitchFamily="34" charset="-120"/>
              </a:rPr>
              <a:t>Draw connections among ideas</a:t>
            </a:r>
            <a:endParaRPr lang="en-US" sz="1150" dirty="0"/>
          </a:p>
        </p:txBody>
      </p:sp>
      <p:sp>
        <p:nvSpPr>
          <p:cNvPr id="19" name="Shape 11"/>
          <p:cNvSpPr/>
          <p:nvPr/>
        </p:nvSpPr>
        <p:spPr>
          <a:xfrm>
            <a:off x="5637252" y="5139809"/>
            <a:ext cx="8433078" cy="7620"/>
          </a:xfrm>
          <a:prstGeom prst="roundRect">
            <a:avLst>
              <a:gd name="adj" fmla="val 823451"/>
            </a:avLst>
          </a:prstGeom>
          <a:solidFill>
            <a:srgbClr val="414A70"/>
          </a:solidFill>
          <a:ln/>
        </p:spPr>
      </p:sp>
      <p:pic>
        <p:nvPicPr>
          <p:cNvPr id="20" name="Image 6" descr="preencoded.png"/>
          <p:cNvPicPr>
            <a:picLocks noChangeAspect="1"/>
          </p:cNvPicPr>
          <p:nvPr/>
        </p:nvPicPr>
        <p:blipFill>
          <a:blip r:embed="rId9"/>
          <a:stretch>
            <a:fillRect/>
          </a:stretch>
        </p:blipFill>
        <p:spPr>
          <a:xfrm>
            <a:off x="1677472" y="5162312"/>
            <a:ext cx="4482941" cy="860584"/>
          </a:xfrm>
          <a:prstGeom prst="rect">
            <a:avLst/>
          </a:prstGeom>
        </p:spPr>
      </p:pic>
      <p:pic>
        <p:nvPicPr>
          <p:cNvPr id="21" name="Image 7" descr="preencoded.png"/>
          <p:cNvPicPr>
            <a:picLocks noChangeAspect="1"/>
          </p:cNvPicPr>
          <p:nvPr/>
        </p:nvPicPr>
        <p:blipFill>
          <a:blip r:embed="rId10"/>
          <a:stretch>
            <a:fillRect/>
          </a:stretch>
        </p:blipFill>
        <p:spPr>
          <a:xfrm>
            <a:off x="3813929" y="5461278"/>
            <a:ext cx="210026" cy="262533"/>
          </a:xfrm>
          <a:prstGeom prst="rect">
            <a:avLst/>
          </a:prstGeom>
        </p:spPr>
      </p:pic>
      <p:sp>
        <p:nvSpPr>
          <p:cNvPr id="22" name="Text 12"/>
          <p:cNvSpPr/>
          <p:nvPr/>
        </p:nvSpPr>
        <p:spPr>
          <a:xfrm>
            <a:off x="6309717" y="5311616"/>
            <a:ext cx="1867376" cy="233363"/>
          </a:xfrm>
          <a:prstGeom prst="rect">
            <a:avLst/>
          </a:prstGeom>
          <a:noFill/>
          <a:ln/>
        </p:spPr>
        <p:txBody>
          <a:bodyPr wrap="none" lIns="0" tIns="0" rIns="0" bIns="0" rtlCol="0" anchor="t"/>
          <a:lstStyle/>
          <a:p>
            <a:pPr marL="0" indent="0" algn="l">
              <a:lnSpc>
                <a:spcPts val="1800"/>
              </a:lnSpc>
              <a:buNone/>
            </a:pPr>
            <a:r>
              <a:rPr lang="en-US" sz="1450" dirty="0">
                <a:solidFill>
                  <a:srgbClr val="EBECEF"/>
                </a:solidFill>
                <a:latin typeface="Fraunces Medium" pitchFamily="34" charset="0"/>
                <a:ea typeface="Fraunces Medium" pitchFamily="34" charset="-122"/>
                <a:cs typeface="Fraunces Medium" pitchFamily="34" charset="-120"/>
              </a:rPr>
              <a:t>Apply</a:t>
            </a:r>
            <a:endParaRPr lang="en-US" sz="1450" dirty="0"/>
          </a:p>
        </p:txBody>
      </p:sp>
      <p:sp>
        <p:nvSpPr>
          <p:cNvPr id="23" name="Text 13"/>
          <p:cNvSpPr/>
          <p:nvPr/>
        </p:nvSpPr>
        <p:spPr>
          <a:xfrm>
            <a:off x="6309717" y="5634514"/>
            <a:ext cx="2451259" cy="239078"/>
          </a:xfrm>
          <a:prstGeom prst="rect">
            <a:avLst/>
          </a:prstGeom>
          <a:noFill/>
          <a:ln/>
        </p:spPr>
        <p:txBody>
          <a:bodyPr wrap="none" lIns="0" tIns="0" rIns="0" bIns="0" rtlCol="0" anchor="t"/>
          <a:lstStyle/>
          <a:p>
            <a:pPr marL="0" indent="0" algn="l">
              <a:lnSpc>
                <a:spcPts val="1850"/>
              </a:lnSpc>
              <a:buNone/>
            </a:pPr>
            <a:r>
              <a:rPr lang="en-US" sz="1150" dirty="0">
                <a:solidFill>
                  <a:srgbClr val="EBECEF"/>
                </a:solidFill>
                <a:latin typeface="Epilogue" pitchFamily="34" charset="0"/>
                <a:ea typeface="Epilogue" pitchFamily="34" charset="-122"/>
                <a:cs typeface="Epilogue" pitchFamily="34" charset="-120"/>
              </a:rPr>
              <a:t>Use information in new situations</a:t>
            </a:r>
            <a:endParaRPr lang="en-US" sz="1150" dirty="0"/>
          </a:p>
        </p:txBody>
      </p:sp>
      <p:sp>
        <p:nvSpPr>
          <p:cNvPr id="24" name="Shape 14"/>
          <p:cNvSpPr/>
          <p:nvPr/>
        </p:nvSpPr>
        <p:spPr>
          <a:xfrm>
            <a:off x="6197679" y="6037659"/>
            <a:ext cx="7872651" cy="7620"/>
          </a:xfrm>
          <a:prstGeom prst="roundRect">
            <a:avLst>
              <a:gd name="adj" fmla="val 823451"/>
            </a:avLst>
          </a:prstGeom>
          <a:solidFill>
            <a:srgbClr val="414A70"/>
          </a:solidFill>
          <a:ln/>
        </p:spPr>
      </p:sp>
      <p:pic>
        <p:nvPicPr>
          <p:cNvPr id="25" name="Image 8" descr="preencoded.png"/>
          <p:cNvPicPr>
            <a:picLocks noChangeAspect="1"/>
          </p:cNvPicPr>
          <p:nvPr/>
        </p:nvPicPr>
        <p:blipFill>
          <a:blip r:embed="rId11"/>
          <a:stretch>
            <a:fillRect/>
          </a:stretch>
        </p:blipFill>
        <p:spPr>
          <a:xfrm>
            <a:off x="1117044" y="6060162"/>
            <a:ext cx="5603677" cy="860584"/>
          </a:xfrm>
          <a:prstGeom prst="rect">
            <a:avLst/>
          </a:prstGeom>
        </p:spPr>
      </p:pic>
      <p:pic>
        <p:nvPicPr>
          <p:cNvPr id="26" name="Image 9" descr="preencoded.png"/>
          <p:cNvPicPr>
            <a:picLocks noChangeAspect="1"/>
          </p:cNvPicPr>
          <p:nvPr/>
        </p:nvPicPr>
        <p:blipFill>
          <a:blip r:embed="rId12"/>
          <a:stretch>
            <a:fillRect/>
          </a:stretch>
        </p:blipFill>
        <p:spPr>
          <a:xfrm>
            <a:off x="3813810" y="6359128"/>
            <a:ext cx="210026" cy="262533"/>
          </a:xfrm>
          <a:prstGeom prst="rect">
            <a:avLst/>
          </a:prstGeom>
        </p:spPr>
      </p:pic>
      <p:sp>
        <p:nvSpPr>
          <p:cNvPr id="27" name="Text 15"/>
          <p:cNvSpPr/>
          <p:nvPr/>
        </p:nvSpPr>
        <p:spPr>
          <a:xfrm>
            <a:off x="6870025" y="6209467"/>
            <a:ext cx="1867376" cy="233363"/>
          </a:xfrm>
          <a:prstGeom prst="rect">
            <a:avLst/>
          </a:prstGeom>
          <a:noFill/>
          <a:ln/>
        </p:spPr>
        <p:txBody>
          <a:bodyPr wrap="none" lIns="0" tIns="0" rIns="0" bIns="0" rtlCol="0" anchor="t"/>
          <a:lstStyle/>
          <a:p>
            <a:pPr marL="0" indent="0" algn="l">
              <a:lnSpc>
                <a:spcPts val="1800"/>
              </a:lnSpc>
              <a:buNone/>
            </a:pPr>
            <a:r>
              <a:rPr lang="en-US" sz="1450" dirty="0">
                <a:solidFill>
                  <a:srgbClr val="EBECEF"/>
                </a:solidFill>
                <a:latin typeface="Fraunces Medium" pitchFamily="34" charset="0"/>
                <a:ea typeface="Fraunces Medium" pitchFamily="34" charset="-122"/>
                <a:cs typeface="Fraunces Medium" pitchFamily="34" charset="-120"/>
              </a:rPr>
              <a:t>Understand</a:t>
            </a:r>
            <a:endParaRPr lang="en-US" sz="1450" dirty="0"/>
          </a:p>
        </p:txBody>
      </p:sp>
      <p:sp>
        <p:nvSpPr>
          <p:cNvPr id="28" name="Text 16"/>
          <p:cNvSpPr/>
          <p:nvPr/>
        </p:nvSpPr>
        <p:spPr>
          <a:xfrm>
            <a:off x="6870025" y="6532364"/>
            <a:ext cx="1894642" cy="239078"/>
          </a:xfrm>
          <a:prstGeom prst="rect">
            <a:avLst/>
          </a:prstGeom>
          <a:noFill/>
          <a:ln/>
        </p:spPr>
        <p:txBody>
          <a:bodyPr wrap="none" lIns="0" tIns="0" rIns="0" bIns="0" rtlCol="0" anchor="t"/>
          <a:lstStyle/>
          <a:p>
            <a:pPr marL="0" indent="0" algn="l">
              <a:lnSpc>
                <a:spcPts val="1850"/>
              </a:lnSpc>
              <a:buNone/>
            </a:pPr>
            <a:r>
              <a:rPr lang="en-US" sz="1150" dirty="0">
                <a:solidFill>
                  <a:srgbClr val="EBECEF"/>
                </a:solidFill>
                <a:latin typeface="Epilogue" pitchFamily="34" charset="0"/>
                <a:ea typeface="Epilogue" pitchFamily="34" charset="-122"/>
                <a:cs typeface="Epilogue" pitchFamily="34" charset="-120"/>
              </a:rPr>
              <a:t>Explain ideas or concepts</a:t>
            </a:r>
            <a:endParaRPr lang="en-US" sz="1150" dirty="0"/>
          </a:p>
        </p:txBody>
      </p:sp>
      <p:sp>
        <p:nvSpPr>
          <p:cNvPr id="29" name="Shape 17"/>
          <p:cNvSpPr/>
          <p:nvPr/>
        </p:nvSpPr>
        <p:spPr>
          <a:xfrm>
            <a:off x="6757988" y="6935510"/>
            <a:ext cx="7312343" cy="7620"/>
          </a:xfrm>
          <a:prstGeom prst="roundRect">
            <a:avLst>
              <a:gd name="adj" fmla="val 823451"/>
            </a:avLst>
          </a:prstGeom>
          <a:solidFill>
            <a:srgbClr val="414A70"/>
          </a:solidFill>
          <a:ln/>
        </p:spPr>
      </p:sp>
      <p:pic>
        <p:nvPicPr>
          <p:cNvPr id="30" name="Image 10" descr="preencoded.png"/>
          <p:cNvPicPr>
            <a:picLocks noChangeAspect="1"/>
          </p:cNvPicPr>
          <p:nvPr/>
        </p:nvPicPr>
        <p:blipFill>
          <a:blip r:embed="rId13"/>
          <a:stretch>
            <a:fillRect/>
          </a:stretch>
        </p:blipFill>
        <p:spPr>
          <a:xfrm>
            <a:off x="556736" y="6958013"/>
            <a:ext cx="6724412" cy="860584"/>
          </a:xfrm>
          <a:prstGeom prst="rect">
            <a:avLst/>
          </a:prstGeom>
        </p:spPr>
      </p:pic>
      <p:pic>
        <p:nvPicPr>
          <p:cNvPr id="31" name="Image 11" descr="preencoded.png"/>
          <p:cNvPicPr>
            <a:picLocks noChangeAspect="1"/>
          </p:cNvPicPr>
          <p:nvPr/>
        </p:nvPicPr>
        <p:blipFill>
          <a:blip r:embed="rId14"/>
          <a:stretch>
            <a:fillRect/>
          </a:stretch>
        </p:blipFill>
        <p:spPr>
          <a:xfrm>
            <a:off x="3813810" y="7256978"/>
            <a:ext cx="210026" cy="262533"/>
          </a:xfrm>
          <a:prstGeom prst="rect">
            <a:avLst/>
          </a:prstGeom>
        </p:spPr>
      </p:pic>
      <p:sp>
        <p:nvSpPr>
          <p:cNvPr id="32" name="Text 18"/>
          <p:cNvSpPr/>
          <p:nvPr/>
        </p:nvSpPr>
        <p:spPr>
          <a:xfrm>
            <a:off x="7430452" y="7107317"/>
            <a:ext cx="1867376" cy="233363"/>
          </a:xfrm>
          <a:prstGeom prst="rect">
            <a:avLst/>
          </a:prstGeom>
          <a:noFill/>
          <a:ln/>
        </p:spPr>
        <p:txBody>
          <a:bodyPr wrap="none" lIns="0" tIns="0" rIns="0" bIns="0" rtlCol="0" anchor="t"/>
          <a:lstStyle/>
          <a:p>
            <a:pPr marL="0" indent="0" algn="l">
              <a:lnSpc>
                <a:spcPts val="1800"/>
              </a:lnSpc>
              <a:buNone/>
            </a:pPr>
            <a:r>
              <a:rPr lang="en-US" sz="1450" dirty="0">
                <a:solidFill>
                  <a:srgbClr val="EBECEF"/>
                </a:solidFill>
                <a:latin typeface="Fraunces Medium" pitchFamily="34" charset="0"/>
                <a:ea typeface="Fraunces Medium" pitchFamily="34" charset="-122"/>
                <a:cs typeface="Fraunces Medium" pitchFamily="34" charset="-120"/>
              </a:rPr>
              <a:t>Remember</a:t>
            </a:r>
            <a:endParaRPr lang="en-US" sz="1450" dirty="0"/>
          </a:p>
        </p:txBody>
      </p:sp>
      <p:sp>
        <p:nvSpPr>
          <p:cNvPr id="33" name="Text 19"/>
          <p:cNvSpPr/>
          <p:nvPr/>
        </p:nvSpPr>
        <p:spPr>
          <a:xfrm>
            <a:off x="7430452" y="7430214"/>
            <a:ext cx="2369582" cy="239078"/>
          </a:xfrm>
          <a:prstGeom prst="rect">
            <a:avLst/>
          </a:prstGeom>
          <a:noFill/>
          <a:ln/>
        </p:spPr>
        <p:txBody>
          <a:bodyPr wrap="none" lIns="0" tIns="0" rIns="0" bIns="0" rtlCol="0" anchor="t"/>
          <a:lstStyle/>
          <a:p>
            <a:pPr marL="0" indent="0" algn="l">
              <a:lnSpc>
                <a:spcPts val="1850"/>
              </a:lnSpc>
              <a:buNone/>
            </a:pPr>
            <a:r>
              <a:rPr lang="en-US" sz="1150" dirty="0">
                <a:solidFill>
                  <a:srgbClr val="EBECEF"/>
                </a:solidFill>
                <a:latin typeface="Epilogue" pitchFamily="34" charset="0"/>
                <a:ea typeface="Epilogue" pitchFamily="34" charset="-122"/>
                <a:cs typeface="Epilogue" pitchFamily="34" charset="-120"/>
              </a:rPr>
              <a:t>Recall facts and basic concepts</a:t>
            </a:r>
            <a:endParaRPr lang="en-US" sz="11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693063" y="546140"/>
            <a:ext cx="6271022" cy="618768"/>
          </a:xfrm>
          <a:prstGeom prst="rect">
            <a:avLst/>
          </a:prstGeom>
          <a:noFill/>
          <a:ln/>
        </p:spPr>
        <p:txBody>
          <a:bodyPr wrap="none" lIns="0" tIns="0" rIns="0" bIns="0" rtlCol="0" anchor="t"/>
          <a:lstStyle/>
          <a:p>
            <a:pPr marL="0" indent="0" algn="l">
              <a:lnSpc>
                <a:spcPts val="4850"/>
              </a:lnSpc>
              <a:buNone/>
            </a:pPr>
            <a:r>
              <a:rPr lang="en-US" sz="3850" dirty="0">
                <a:solidFill>
                  <a:srgbClr val="FFFFFF"/>
                </a:solidFill>
                <a:latin typeface="Fraunces Medium" pitchFamily="34" charset="0"/>
                <a:ea typeface="Fraunces Medium" pitchFamily="34" charset="-122"/>
                <a:cs typeface="Fraunces Medium" pitchFamily="34" charset="-120"/>
              </a:rPr>
              <a:t>Constructivism in Practice</a:t>
            </a:r>
            <a:endParaRPr lang="en-US" sz="3850" dirty="0"/>
          </a:p>
        </p:txBody>
      </p:sp>
      <p:sp>
        <p:nvSpPr>
          <p:cNvPr id="3" name="Text 1"/>
          <p:cNvSpPr/>
          <p:nvPr/>
        </p:nvSpPr>
        <p:spPr>
          <a:xfrm>
            <a:off x="693063" y="1560909"/>
            <a:ext cx="13244274" cy="950119"/>
          </a:xfrm>
          <a:prstGeom prst="rect">
            <a:avLst/>
          </a:prstGeom>
          <a:noFill/>
          <a:ln/>
        </p:spPr>
        <p:txBody>
          <a:bodyPr wrap="square" lIns="0" tIns="0" rIns="0" bIns="0" rtlCol="0" anchor="t"/>
          <a:lstStyle/>
          <a:p>
            <a:pPr marL="0" indent="0" algn="l">
              <a:lnSpc>
                <a:spcPts val="2450"/>
              </a:lnSpc>
              <a:buNone/>
            </a:pPr>
            <a:r>
              <a:rPr lang="en-US" sz="1550" dirty="0">
                <a:solidFill>
                  <a:srgbClr val="EBECEF"/>
                </a:solidFill>
                <a:latin typeface="Epilogue" pitchFamily="34" charset="0"/>
                <a:ea typeface="Epilogue" pitchFamily="34" charset="-122"/>
                <a:cs typeface="Epilogue" pitchFamily="34" charset="-120"/>
              </a:rPr>
              <a:t>Constructivist teaching approaches position the learner as an active participant in knowledge creation rather than a passive recipient of information. These strategies emphasize authentic contexts, collaboration, and reflection to help students build meaningful connections.</a:t>
            </a:r>
            <a:endParaRPr lang="en-US" sz="1550" dirty="0"/>
          </a:p>
        </p:txBody>
      </p:sp>
      <p:sp>
        <p:nvSpPr>
          <p:cNvPr id="4" name="Text 2"/>
          <p:cNvSpPr/>
          <p:nvPr/>
        </p:nvSpPr>
        <p:spPr>
          <a:xfrm>
            <a:off x="693063" y="2733794"/>
            <a:ext cx="13244274" cy="633413"/>
          </a:xfrm>
          <a:prstGeom prst="rect">
            <a:avLst/>
          </a:prstGeom>
          <a:noFill/>
          <a:ln/>
        </p:spPr>
        <p:txBody>
          <a:bodyPr wrap="square" lIns="0" tIns="0" rIns="0" bIns="0" rtlCol="0" anchor="t"/>
          <a:lstStyle/>
          <a:p>
            <a:pPr marL="0" indent="0" algn="l">
              <a:lnSpc>
                <a:spcPts val="2450"/>
              </a:lnSpc>
              <a:buNone/>
            </a:pPr>
            <a:r>
              <a:rPr lang="en-US" sz="1550" dirty="0">
                <a:solidFill>
                  <a:srgbClr val="EBECEF"/>
                </a:solidFill>
                <a:latin typeface="Epilogue" pitchFamily="34" charset="0"/>
                <a:ea typeface="Epilogue" pitchFamily="34" charset="-122"/>
                <a:cs typeface="Epilogue" pitchFamily="34" charset="-120"/>
              </a:rPr>
              <a:t>When implementing constructivist principles, educators create environments where students can test their understanding, receive feedback, and refine their knowledge through experience and social interaction.</a:t>
            </a:r>
            <a:endParaRPr lang="en-US" sz="1550" dirty="0"/>
          </a:p>
        </p:txBody>
      </p:sp>
      <p:sp>
        <p:nvSpPr>
          <p:cNvPr id="5" name="Shape 3"/>
          <p:cNvSpPr/>
          <p:nvPr/>
        </p:nvSpPr>
        <p:spPr>
          <a:xfrm>
            <a:off x="693063" y="3589973"/>
            <a:ext cx="6523077" cy="2106097"/>
          </a:xfrm>
          <a:prstGeom prst="roundRect">
            <a:avLst>
              <a:gd name="adj" fmla="val 3949"/>
            </a:avLst>
          </a:prstGeom>
          <a:solidFill>
            <a:srgbClr val="283157"/>
          </a:solidFill>
          <a:ln w="7620">
            <a:solidFill>
              <a:srgbClr val="414A70"/>
            </a:solidFill>
            <a:prstDash val="solid"/>
          </a:ln>
        </p:spPr>
      </p:sp>
      <p:sp>
        <p:nvSpPr>
          <p:cNvPr id="6" name="Text 4"/>
          <p:cNvSpPr/>
          <p:nvPr/>
        </p:nvSpPr>
        <p:spPr>
          <a:xfrm>
            <a:off x="898684" y="3795593"/>
            <a:ext cx="2816185" cy="309324"/>
          </a:xfrm>
          <a:prstGeom prst="rect">
            <a:avLst/>
          </a:prstGeom>
          <a:noFill/>
          <a:ln/>
        </p:spPr>
        <p:txBody>
          <a:bodyPr wrap="none" lIns="0" tIns="0" rIns="0" bIns="0" rtlCol="0" anchor="t"/>
          <a:lstStyle/>
          <a:p>
            <a:pPr marL="0" indent="0" algn="l">
              <a:lnSpc>
                <a:spcPts val="2400"/>
              </a:lnSpc>
              <a:buNone/>
            </a:pPr>
            <a:r>
              <a:rPr lang="en-US" sz="1900" dirty="0">
                <a:solidFill>
                  <a:srgbClr val="EBECEF"/>
                </a:solidFill>
                <a:latin typeface="Fraunces Medium" pitchFamily="34" charset="0"/>
                <a:ea typeface="Fraunces Medium" pitchFamily="34" charset="-122"/>
                <a:cs typeface="Fraunces Medium" pitchFamily="34" charset="-120"/>
              </a:rPr>
              <a:t>Inquiry-Based Learning</a:t>
            </a:r>
            <a:endParaRPr lang="en-US" sz="1900" dirty="0"/>
          </a:p>
        </p:txBody>
      </p:sp>
      <p:sp>
        <p:nvSpPr>
          <p:cNvPr id="7" name="Text 5"/>
          <p:cNvSpPr/>
          <p:nvPr/>
        </p:nvSpPr>
        <p:spPr>
          <a:xfrm>
            <a:off x="898684" y="4223623"/>
            <a:ext cx="6111835" cy="1266825"/>
          </a:xfrm>
          <a:prstGeom prst="rect">
            <a:avLst/>
          </a:prstGeom>
          <a:noFill/>
          <a:ln/>
        </p:spPr>
        <p:txBody>
          <a:bodyPr wrap="square" lIns="0" tIns="0" rIns="0" bIns="0" rtlCol="0" anchor="t"/>
          <a:lstStyle/>
          <a:p>
            <a:pPr marL="0" indent="0" algn="l">
              <a:lnSpc>
                <a:spcPts val="2450"/>
              </a:lnSpc>
              <a:buNone/>
            </a:pPr>
            <a:r>
              <a:rPr lang="en-US" sz="1550" dirty="0">
                <a:solidFill>
                  <a:srgbClr val="EBECEF"/>
                </a:solidFill>
                <a:latin typeface="Epilogue" pitchFamily="34" charset="0"/>
                <a:ea typeface="Epilogue" pitchFamily="34" charset="-122"/>
                <a:cs typeface="Epilogue" pitchFamily="34" charset="-120"/>
              </a:rPr>
              <a:t>Students explore questions, scenarios, and problems to develop their understanding through investigation and discovery. Teachers guide rather than direct the learning process.</a:t>
            </a:r>
            <a:endParaRPr lang="en-US" sz="1550" dirty="0"/>
          </a:p>
        </p:txBody>
      </p:sp>
      <p:sp>
        <p:nvSpPr>
          <p:cNvPr id="8" name="Shape 6"/>
          <p:cNvSpPr/>
          <p:nvPr/>
        </p:nvSpPr>
        <p:spPr>
          <a:xfrm>
            <a:off x="7414141" y="3589973"/>
            <a:ext cx="6523196" cy="2106097"/>
          </a:xfrm>
          <a:prstGeom prst="roundRect">
            <a:avLst>
              <a:gd name="adj" fmla="val 3949"/>
            </a:avLst>
          </a:prstGeom>
          <a:solidFill>
            <a:srgbClr val="283157"/>
          </a:solidFill>
          <a:ln w="7620">
            <a:solidFill>
              <a:srgbClr val="414A70"/>
            </a:solidFill>
            <a:prstDash val="solid"/>
          </a:ln>
        </p:spPr>
      </p:sp>
      <p:sp>
        <p:nvSpPr>
          <p:cNvPr id="9" name="Text 7"/>
          <p:cNvSpPr/>
          <p:nvPr/>
        </p:nvSpPr>
        <p:spPr>
          <a:xfrm>
            <a:off x="7619762" y="3795593"/>
            <a:ext cx="3372088" cy="309324"/>
          </a:xfrm>
          <a:prstGeom prst="rect">
            <a:avLst/>
          </a:prstGeom>
          <a:noFill/>
          <a:ln/>
        </p:spPr>
        <p:txBody>
          <a:bodyPr wrap="none" lIns="0" tIns="0" rIns="0" bIns="0" rtlCol="0" anchor="t"/>
          <a:lstStyle/>
          <a:p>
            <a:pPr marL="0" indent="0" algn="l">
              <a:lnSpc>
                <a:spcPts val="2400"/>
              </a:lnSpc>
              <a:buNone/>
            </a:pPr>
            <a:r>
              <a:rPr lang="en-US" sz="1900" dirty="0">
                <a:solidFill>
                  <a:srgbClr val="EBECEF"/>
                </a:solidFill>
                <a:latin typeface="Fraunces Medium" pitchFamily="34" charset="0"/>
                <a:ea typeface="Fraunces Medium" pitchFamily="34" charset="-122"/>
                <a:cs typeface="Fraunces Medium" pitchFamily="34" charset="-120"/>
              </a:rPr>
              <a:t>Real-World Problem Solving</a:t>
            </a:r>
            <a:endParaRPr lang="en-US" sz="1900" dirty="0"/>
          </a:p>
        </p:txBody>
      </p:sp>
      <p:sp>
        <p:nvSpPr>
          <p:cNvPr id="10" name="Text 8"/>
          <p:cNvSpPr/>
          <p:nvPr/>
        </p:nvSpPr>
        <p:spPr>
          <a:xfrm>
            <a:off x="7619762" y="4223623"/>
            <a:ext cx="6111954" cy="950119"/>
          </a:xfrm>
          <a:prstGeom prst="rect">
            <a:avLst/>
          </a:prstGeom>
          <a:noFill/>
          <a:ln/>
        </p:spPr>
        <p:txBody>
          <a:bodyPr wrap="square" lIns="0" tIns="0" rIns="0" bIns="0" rtlCol="0" anchor="t"/>
          <a:lstStyle/>
          <a:p>
            <a:pPr marL="0" indent="0" algn="l">
              <a:lnSpc>
                <a:spcPts val="2450"/>
              </a:lnSpc>
              <a:buNone/>
            </a:pPr>
            <a:r>
              <a:rPr lang="en-US" sz="1550" dirty="0">
                <a:solidFill>
                  <a:srgbClr val="EBECEF"/>
                </a:solidFill>
                <a:latin typeface="Epilogue" pitchFamily="34" charset="0"/>
                <a:ea typeface="Epilogue" pitchFamily="34" charset="-122"/>
                <a:cs typeface="Epilogue" pitchFamily="34" charset="-120"/>
              </a:rPr>
              <a:t>Learning activities center around authentic challenges that connect academic content to practical applications, increasing relevance and engagement.</a:t>
            </a:r>
            <a:endParaRPr lang="en-US" sz="1550" dirty="0"/>
          </a:p>
        </p:txBody>
      </p:sp>
      <p:sp>
        <p:nvSpPr>
          <p:cNvPr id="11" name="Shape 9"/>
          <p:cNvSpPr/>
          <p:nvPr/>
        </p:nvSpPr>
        <p:spPr>
          <a:xfrm>
            <a:off x="693063" y="5894070"/>
            <a:ext cx="6523077" cy="1789390"/>
          </a:xfrm>
          <a:prstGeom prst="roundRect">
            <a:avLst>
              <a:gd name="adj" fmla="val 4648"/>
            </a:avLst>
          </a:prstGeom>
          <a:solidFill>
            <a:srgbClr val="283157"/>
          </a:solidFill>
          <a:ln w="7620">
            <a:solidFill>
              <a:srgbClr val="414A70"/>
            </a:solidFill>
            <a:prstDash val="solid"/>
          </a:ln>
        </p:spPr>
      </p:sp>
      <p:sp>
        <p:nvSpPr>
          <p:cNvPr id="12" name="Text 10"/>
          <p:cNvSpPr/>
          <p:nvPr/>
        </p:nvSpPr>
        <p:spPr>
          <a:xfrm>
            <a:off x="898684" y="6099691"/>
            <a:ext cx="2475190" cy="309324"/>
          </a:xfrm>
          <a:prstGeom prst="rect">
            <a:avLst/>
          </a:prstGeom>
          <a:noFill/>
          <a:ln/>
        </p:spPr>
        <p:txBody>
          <a:bodyPr wrap="none" lIns="0" tIns="0" rIns="0" bIns="0" rtlCol="0" anchor="t"/>
          <a:lstStyle/>
          <a:p>
            <a:pPr marL="0" indent="0" algn="l">
              <a:lnSpc>
                <a:spcPts val="2400"/>
              </a:lnSpc>
              <a:buNone/>
            </a:pPr>
            <a:r>
              <a:rPr lang="en-US" sz="1900" dirty="0">
                <a:solidFill>
                  <a:srgbClr val="EBECEF"/>
                </a:solidFill>
                <a:latin typeface="Fraunces Medium" pitchFamily="34" charset="0"/>
                <a:ea typeface="Fraunces Medium" pitchFamily="34" charset="-122"/>
                <a:cs typeface="Fraunces Medium" pitchFamily="34" charset="-120"/>
              </a:rPr>
              <a:t>Scaffolding</a:t>
            </a:r>
            <a:endParaRPr lang="en-US" sz="1900" dirty="0"/>
          </a:p>
        </p:txBody>
      </p:sp>
      <p:sp>
        <p:nvSpPr>
          <p:cNvPr id="13" name="Text 11"/>
          <p:cNvSpPr/>
          <p:nvPr/>
        </p:nvSpPr>
        <p:spPr>
          <a:xfrm>
            <a:off x="898684" y="6527721"/>
            <a:ext cx="6111835" cy="950119"/>
          </a:xfrm>
          <a:prstGeom prst="rect">
            <a:avLst/>
          </a:prstGeom>
          <a:noFill/>
          <a:ln/>
        </p:spPr>
        <p:txBody>
          <a:bodyPr wrap="square" lIns="0" tIns="0" rIns="0" bIns="0" rtlCol="0" anchor="t"/>
          <a:lstStyle/>
          <a:p>
            <a:pPr marL="0" indent="0" algn="l">
              <a:lnSpc>
                <a:spcPts val="2450"/>
              </a:lnSpc>
              <a:buNone/>
            </a:pPr>
            <a:r>
              <a:rPr lang="en-US" sz="1550" dirty="0">
                <a:solidFill>
                  <a:srgbClr val="EBECEF"/>
                </a:solidFill>
                <a:latin typeface="Epilogue" pitchFamily="34" charset="0"/>
                <a:ea typeface="Epilogue" pitchFamily="34" charset="-122"/>
                <a:cs typeface="Epilogue" pitchFamily="34" charset="-120"/>
              </a:rPr>
              <a:t>Temporary support structures help learners progress through complex tasks, gradually removing assistance as competence increases.</a:t>
            </a:r>
            <a:endParaRPr lang="en-US" sz="1550" dirty="0"/>
          </a:p>
        </p:txBody>
      </p:sp>
      <p:sp>
        <p:nvSpPr>
          <p:cNvPr id="14" name="Shape 12"/>
          <p:cNvSpPr/>
          <p:nvPr/>
        </p:nvSpPr>
        <p:spPr>
          <a:xfrm>
            <a:off x="7414141" y="5894070"/>
            <a:ext cx="6523196" cy="1789390"/>
          </a:xfrm>
          <a:prstGeom prst="roundRect">
            <a:avLst>
              <a:gd name="adj" fmla="val 4648"/>
            </a:avLst>
          </a:prstGeom>
          <a:solidFill>
            <a:srgbClr val="283157"/>
          </a:solidFill>
          <a:ln w="7620">
            <a:solidFill>
              <a:srgbClr val="414A70"/>
            </a:solidFill>
            <a:prstDash val="solid"/>
          </a:ln>
        </p:spPr>
      </p:sp>
      <p:sp>
        <p:nvSpPr>
          <p:cNvPr id="15" name="Text 13"/>
          <p:cNvSpPr/>
          <p:nvPr/>
        </p:nvSpPr>
        <p:spPr>
          <a:xfrm>
            <a:off x="7619762" y="6099691"/>
            <a:ext cx="2493764" cy="309324"/>
          </a:xfrm>
          <a:prstGeom prst="rect">
            <a:avLst/>
          </a:prstGeom>
          <a:noFill/>
          <a:ln/>
        </p:spPr>
        <p:txBody>
          <a:bodyPr wrap="none" lIns="0" tIns="0" rIns="0" bIns="0" rtlCol="0" anchor="t"/>
          <a:lstStyle/>
          <a:p>
            <a:pPr marL="0" indent="0" algn="l">
              <a:lnSpc>
                <a:spcPts val="2400"/>
              </a:lnSpc>
              <a:buNone/>
            </a:pPr>
            <a:r>
              <a:rPr lang="en-US" sz="1900" dirty="0">
                <a:solidFill>
                  <a:srgbClr val="EBECEF"/>
                </a:solidFill>
                <a:latin typeface="Fraunces Medium" pitchFamily="34" charset="0"/>
                <a:ea typeface="Fraunces Medium" pitchFamily="34" charset="-122"/>
                <a:cs typeface="Fraunces Medium" pitchFamily="34" charset="-120"/>
              </a:rPr>
              <a:t>Student-Led Projects</a:t>
            </a:r>
            <a:endParaRPr lang="en-US" sz="1900" dirty="0"/>
          </a:p>
        </p:txBody>
      </p:sp>
      <p:sp>
        <p:nvSpPr>
          <p:cNvPr id="16" name="Text 14"/>
          <p:cNvSpPr/>
          <p:nvPr/>
        </p:nvSpPr>
        <p:spPr>
          <a:xfrm>
            <a:off x="7619762" y="6527721"/>
            <a:ext cx="6111954" cy="950119"/>
          </a:xfrm>
          <a:prstGeom prst="rect">
            <a:avLst/>
          </a:prstGeom>
          <a:noFill/>
          <a:ln/>
        </p:spPr>
        <p:txBody>
          <a:bodyPr wrap="square" lIns="0" tIns="0" rIns="0" bIns="0" rtlCol="0" anchor="t"/>
          <a:lstStyle/>
          <a:p>
            <a:pPr marL="0" indent="0" algn="l">
              <a:lnSpc>
                <a:spcPts val="2450"/>
              </a:lnSpc>
              <a:buNone/>
            </a:pPr>
            <a:r>
              <a:rPr lang="en-US" sz="1550" dirty="0">
                <a:solidFill>
                  <a:srgbClr val="EBECEF"/>
                </a:solidFill>
                <a:latin typeface="Epilogue" pitchFamily="34" charset="0"/>
                <a:ea typeface="Epilogue" pitchFamily="34" charset="-122"/>
                <a:cs typeface="Epilogue" pitchFamily="34" charset="-120"/>
              </a:rPr>
              <a:t>Learners take ownership of their learning through extended projects that require planning, research, and presentation of findings.</a:t>
            </a:r>
            <a:endParaRPr lang="en-US" sz="15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662583" y="520660"/>
            <a:ext cx="8215670" cy="591503"/>
          </a:xfrm>
          <a:prstGeom prst="rect">
            <a:avLst/>
          </a:prstGeom>
          <a:noFill/>
          <a:ln/>
        </p:spPr>
        <p:txBody>
          <a:bodyPr wrap="none" lIns="0" tIns="0" rIns="0" bIns="0" rtlCol="0" anchor="t"/>
          <a:lstStyle/>
          <a:p>
            <a:pPr marL="0" indent="0" algn="l">
              <a:lnSpc>
                <a:spcPts val="4650"/>
              </a:lnSpc>
              <a:buNone/>
            </a:pPr>
            <a:r>
              <a:rPr lang="en-US" sz="3700" dirty="0">
                <a:solidFill>
                  <a:srgbClr val="FFFFFF"/>
                </a:solidFill>
                <a:latin typeface="Fraunces Medium" pitchFamily="34" charset="0"/>
                <a:ea typeface="Fraunces Medium" pitchFamily="34" charset="-122"/>
                <a:cs typeface="Fraunces Medium" pitchFamily="34" charset="-120"/>
              </a:rPr>
              <a:t>Universal Design for Learning (UDL)</a:t>
            </a:r>
            <a:endParaRPr lang="en-US" sz="3700" dirty="0"/>
          </a:p>
        </p:txBody>
      </p:sp>
      <p:sp>
        <p:nvSpPr>
          <p:cNvPr id="3" name="Text 1"/>
          <p:cNvSpPr/>
          <p:nvPr/>
        </p:nvSpPr>
        <p:spPr>
          <a:xfrm>
            <a:off x="662583" y="1490782"/>
            <a:ext cx="13305234" cy="605790"/>
          </a:xfrm>
          <a:prstGeom prst="rect">
            <a:avLst/>
          </a:prstGeom>
          <a:noFill/>
          <a:ln/>
        </p:spPr>
        <p:txBody>
          <a:bodyPr wrap="square" lIns="0" tIns="0" rIns="0" bIns="0" rtlCol="0" anchor="t"/>
          <a:lstStyle/>
          <a:p>
            <a:pPr marL="0" indent="0" algn="l">
              <a:lnSpc>
                <a:spcPts val="2350"/>
              </a:lnSpc>
              <a:buNone/>
            </a:pPr>
            <a:r>
              <a:rPr lang="en-US" sz="1450" dirty="0">
                <a:solidFill>
                  <a:srgbClr val="EBECEF"/>
                </a:solidFill>
                <a:latin typeface="Epilogue" pitchFamily="34" charset="0"/>
                <a:ea typeface="Epilogue" pitchFamily="34" charset="-122"/>
                <a:cs typeface="Epilogue" pitchFamily="34" charset="-120"/>
              </a:rPr>
              <a:t>Universal Design for Learning is a framework for designing inclusive educational experiences that work for all learners. Rather than retrofitting accommodations for specific students, UDL anticipates and plans for diversity from the beginning of the design process.</a:t>
            </a:r>
            <a:endParaRPr lang="en-US" sz="1450" dirty="0"/>
          </a:p>
        </p:txBody>
      </p:sp>
      <p:sp>
        <p:nvSpPr>
          <p:cNvPr id="4" name="Text 2"/>
          <p:cNvSpPr/>
          <p:nvPr/>
        </p:nvSpPr>
        <p:spPr>
          <a:xfrm>
            <a:off x="662583" y="2309455"/>
            <a:ext cx="13305234" cy="605790"/>
          </a:xfrm>
          <a:prstGeom prst="rect">
            <a:avLst/>
          </a:prstGeom>
          <a:noFill/>
          <a:ln/>
        </p:spPr>
        <p:txBody>
          <a:bodyPr wrap="square" lIns="0" tIns="0" rIns="0" bIns="0" rtlCol="0" anchor="t"/>
          <a:lstStyle/>
          <a:p>
            <a:pPr marL="0" indent="0" algn="l">
              <a:lnSpc>
                <a:spcPts val="2350"/>
              </a:lnSpc>
              <a:buNone/>
            </a:pPr>
            <a:r>
              <a:rPr lang="en-US" sz="1450" dirty="0">
                <a:solidFill>
                  <a:srgbClr val="EBECEF"/>
                </a:solidFill>
                <a:latin typeface="Epilogue" pitchFamily="34" charset="0"/>
                <a:ea typeface="Epilogue" pitchFamily="34" charset="-122"/>
                <a:cs typeface="Epilogue" pitchFamily="34" charset="-120"/>
              </a:rPr>
              <a:t>By providing multiple pathways to success, UDL reduces barriers while maintaining high expectations for all learners. This approach recognizes that learners vary in how they perceive information, express knowledge, and engage with content.</a:t>
            </a:r>
            <a:endParaRPr lang="en-US" sz="1450" dirty="0"/>
          </a:p>
        </p:txBody>
      </p:sp>
      <p:sp>
        <p:nvSpPr>
          <p:cNvPr id="5" name="Text 3"/>
          <p:cNvSpPr/>
          <p:nvPr/>
        </p:nvSpPr>
        <p:spPr>
          <a:xfrm>
            <a:off x="1131927" y="4948833"/>
            <a:ext cx="3476268" cy="295870"/>
          </a:xfrm>
          <a:prstGeom prst="rect">
            <a:avLst/>
          </a:prstGeom>
          <a:noFill/>
          <a:ln/>
        </p:spPr>
        <p:txBody>
          <a:bodyPr wrap="none" lIns="0" tIns="0" rIns="0" bIns="0" rtlCol="0" anchor="t"/>
          <a:lstStyle/>
          <a:p>
            <a:pPr marL="0" indent="0" algn="r">
              <a:lnSpc>
                <a:spcPts val="2300"/>
              </a:lnSpc>
              <a:buNone/>
            </a:pPr>
            <a:r>
              <a:rPr lang="en-US" sz="1850" dirty="0">
                <a:solidFill>
                  <a:srgbClr val="EBECEF"/>
                </a:solidFill>
                <a:latin typeface="Fraunces Medium" pitchFamily="34" charset="0"/>
                <a:ea typeface="Fraunces Medium" pitchFamily="34" charset="-122"/>
                <a:cs typeface="Fraunces Medium" pitchFamily="34" charset="-120"/>
              </a:rPr>
              <a:t>Multiple Means of Engagement</a:t>
            </a:r>
            <a:endParaRPr lang="en-US" sz="1850" dirty="0"/>
          </a:p>
        </p:txBody>
      </p:sp>
      <p:sp>
        <p:nvSpPr>
          <p:cNvPr id="6" name="Text 4"/>
          <p:cNvSpPr/>
          <p:nvPr/>
        </p:nvSpPr>
        <p:spPr>
          <a:xfrm>
            <a:off x="662583" y="5358289"/>
            <a:ext cx="3945612" cy="605790"/>
          </a:xfrm>
          <a:prstGeom prst="rect">
            <a:avLst/>
          </a:prstGeom>
          <a:noFill/>
          <a:ln/>
        </p:spPr>
        <p:txBody>
          <a:bodyPr wrap="square" lIns="0" tIns="0" rIns="0" bIns="0" rtlCol="0" anchor="t"/>
          <a:lstStyle/>
          <a:p>
            <a:pPr marL="0" indent="0" algn="r">
              <a:lnSpc>
                <a:spcPts val="2350"/>
              </a:lnSpc>
              <a:buNone/>
            </a:pPr>
            <a:r>
              <a:rPr lang="en-US" sz="1450" dirty="0">
                <a:solidFill>
                  <a:srgbClr val="EBECEF"/>
                </a:solidFill>
                <a:latin typeface="Epilogue" pitchFamily="34" charset="0"/>
                <a:ea typeface="Epilogue" pitchFamily="34" charset="-122"/>
                <a:cs typeface="Epilogue" pitchFamily="34" charset="-120"/>
              </a:rPr>
              <a:t>Offer choice, relevance, and varied levels of challenge to motivate diverse learners</a:t>
            </a:r>
            <a:endParaRPr lang="en-US" sz="1450" dirty="0"/>
          </a:p>
        </p:txBody>
      </p:sp>
      <p:pic>
        <p:nvPicPr>
          <p:cNvPr id="7" name="Image 0" descr="preencoded.png"/>
          <p:cNvPicPr>
            <a:picLocks noChangeAspect="1"/>
          </p:cNvPicPr>
          <p:nvPr/>
        </p:nvPicPr>
        <p:blipFill>
          <a:blip r:embed="rId3"/>
          <a:stretch>
            <a:fillRect/>
          </a:stretch>
        </p:blipFill>
        <p:spPr>
          <a:xfrm>
            <a:off x="4986814" y="3128129"/>
            <a:ext cx="4656773" cy="4656773"/>
          </a:xfrm>
          <a:prstGeom prst="rect">
            <a:avLst/>
          </a:prstGeom>
        </p:spPr>
      </p:pic>
      <p:pic>
        <p:nvPicPr>
          <p:cNvPr id="8" name="Image 1" descr="preencoded.png"/>
          <p:cNvPicPr>
            <a:picLocks noChangeAspect="1"/>
          </p:cNvPicPr>
          <p:nvPr/>
        </p:nvPicPr>
        <p:blipFill>
          <a:blip r:embed="rId4"/>
          <a:stretch>
            <a:fillRect/>
          </a:stretch>
        </p:blipFill>
        <p:spPr>
          <a:xfrm>
            <a:off x="5567898" y="4999137"/>
            <a:ext cx="283250" cy="354092"/>
          </a:xfrm>
          <a:prstGeom prst="rect">
            <a:avLst/>
          </a:prstGeom>
        </p:spPr>
      </p:pic>
      <p:sp>
        <p:nvSpPr>
          <p:cNvPr id="9" name="Text 5"/>
          <p:cNvSpPr/>
          <p:nvPr/>
        </p:nvSpPr>
        <p:spPr>
          <a:xfrm>
            <a:off x="9927550" y="3488293"/>
            <a:ext cx="3796784" cy="295870"/>
          </a:xfrm>
          <a:prstGeom prst="rect">
            <a:avLst/>
          </a:prstGeom>
          <a:noFill/>
          <a:ln/>
        </p:spPr>
        <p:txBody>
          <a:bodyPr wrap="none" lIns="0" tIns="0" rIns="0" bIns="0" rtlCol="0" anchor="t"/>
          <a:lstStyle/>
          <a:p>
            <a:pPr marL="0" indent="0" algn="l">
              <a:lnSpc>
                <a:spcPts val="2300"/>
              </a:lnSpc>
              <a:buNone/>
            </a:pPr>
            <a:r>
              <a:rPr lang="en-US" sz="1850" dirty="0">
                <a:solidFill>
                  <a:srgbClr val="EBECEF"/>
                </a:solidFill>
                <a:latin typeface="Fraunces Medium" pitchFamily="34" charset="0"/>
                <a:ea typeface="Fraunces Medium" pitchFamily="34" charset="-122"/>
                <a:cs typeface="Fraunces Medium" pitchFamily="34" charset="-120"/>
              </a:rPr>
              <a:t>Multiple Means of Representation</a:t>
            </a:r>
            <a:endParaRPr lang="en-US" sz="1850" dirty="0"/>
          </a:p>
        </p:txBody>
      </p:sp>
      <p:sp>
        <p:nvSpPr>
          <p:cNvPr id="10" name="Text 6"/>
          <p:cNvSpPr/>
          <p:nvPr/>
        </p:nvSpPr>
        <p:spPr>
          <a:xfrm>
            <a:off x="9927550" y="3897749"/>
            <a:ext cx="4040267" cy="908685"/>
          </a:xfrm>
          <a:prstGeom prst="rect">
            <a:avLst/>
          </a:prstGeom>
          <a:noFill/>
          <a:ln/>
        </p:spPr>
        <p:txBody>
          <a:bodyPr wrap="square" lIns="0" tIns="0" rIns="0" bIns="0" rtlCol="0" anchor="t"/>
          <a:lstStyle/>
          <a:p>
            <a:pPr marL="0" indent="0" algn="l">
              <a:lnSpc>
                <a:spcPts val="2350"/>
              </a:lnSpc>
              <a:buNone/>
            </a:pPr>
            <a:r>
              <a:rPr lang="en-US" sz="1450" dirty="0">
                <a:solidFill>
                  <a:srgbClr val="EBECEF"/>
                </a:solidFill>
                <a:latin typeface="Epilogue" pitchFamily="34" charset="0"/>
                <a:ea typeface="Epilogue" pitchFamily="34" charset="-122"/>
                <a:cs typeface="Epilogue" pitchFamily="34" charset="-120"/>
              </a:rPr>
              <a:t>Present information in varied formats including text, audio, video, and hands-on experiences</a:t>
            </a:r>
            <a:endParaRPr lang="en-US" sz="1450" dirty="0"/>
          </a:p>
        </p:txBody>
      </p:sp>
      <p:pic>
        <p:nvPicPr>
          <p:cNvPr id="11" name="Image 2" descr="preencoded.png"/>
          <p:cNvPicPr>
            <a:picLocks noChangeAspect="1"/>
          </p:cNvPicPr>
          <p:nvPr/>
        </p:nvPicPr>
        <p:blipFill>
          <a:blip r:embed="rId5"/>
          <a:stretch>
            <a:fillRect/>
          </a:stretch>
        </p:blipFill>
        <p:spPr>
          <a:xfrm>
            <a:off x="4986814" y="3128129"/>
            <a:ext cx="4656773" cy="4656773"/>
          </a:xfrm>
          <a:prstGeom prst="rect">
            <a:avLst/>
          </a:prstGeom>
        </p:spPr>
      </p:pic>
      <p:pic>
        <p:nvPicPr>
          <p:cNvPr id="12" name="Image 3" descr="preencoded.png"/>
          <p:cNvPicPr>
            <a:picLocks noChangeAspect="1"/>
          </p:cNvPicPr>
          <p:nvPr/>
        </p:nvPicPr>
        <p:blipFill>
          <a:blip r:embed="rId6"/>
          <a:stretch>
            <a:fillRect/>
          </a:stretch>
        </p:blipFill>
        <p:spPr>
          <a:xfrm>
            <a:off x="8218944" y="4029015"/>
            <a:ext cx="283250" cy="354092"/>
          </a:xfrm>
          <a:prstGeom prst="rect">
            <a:avLst/>
          </a:prstGeom>
        </p:spPr>
      </p:pic>
      <p:sp>
        <p:nvSpPr>
          <p:cNvPr id="13" name="Text 7"/>
          <p:cNvSpPr/>
          <p:nvPr/>
        </p:nvSpPr>
        <p:spPr>
          <a:xfrm>
            <a:off x="9927550" y="5810726"/>
            <a:ext cx="4040267" cy="591741"/>
          </a:xfrm>
          <a:prstGeom prst="rect">
            <a:avLst/>
          </a:prstGeom>
          <a:noFill/>
          <a:ln/>
        </p:spPr>
        <p:txBody>
          <a:bodyPr wrap="square" lIns="0" tIns="0" rIns="0" bIns="0" rtlCol="0" anchor="t"/>
          <a:lstStyle/>
          <a:p>
            <a:pPr marL="0" indent="0" algn="l">
              <a:lnSpc>
                <a:spcPts val="2300"/>
              </a:lnSpc>
              <a:buNone/>
            </a:pPr>
            <a:r>
              <a:rPr lang="en-US" sz="1850" dirty="0">
                <a:solidFill>
                  <a:srgbClr val="EBECEF"/>
                </a:solidFill>
                <a:latin typeface="Fraunces Medium" pitchFamily="34" charset="0"/>
                <a:ea typeface="Fraunces Medium" pitchFamily="34" charset="-122"/>
                <a:cs typeface="Fraunces Medium" pitchFamily="34" charset="-120"/>
              </a:rPr>
              <a:t>Multiple Means of Action &amp; Expression</a:t>
            </a:r>
            <a:endParaRPr lang="en-US" sz="1850" dirty="0"/>
          </a:p>
        </p:txBody>
      </p:sp>
      <p:sp>
        <p:nvSpPr>
          <p:cNvPr id="14" name="Text 8"/>
          <p:cNvSpPr/>
          <p:nvPr/>
        </p:nvSpPr>
        <p:spPr>
          <a:xfrm>
            <a:off x="9927550" y="6516053"/>
            <a:ext cx="4040267" cy="908685"/>
          </a:xfrm>
          <a:prstGeom prst="rect">
            <a:avLst/>
          </a:prstGeom>
          <a:noFill/>
          <a:ln/>
        </p:spPr>
        <p:txBody>
          <a:bodyPr wrap="square" lIns="0" tIns="0" rIns="0" bIns="0" rtlCol="0" anchor="t"/>
          <a:lstStyle/>
          <a:p>
            <a:pPr marL="0" indent="0" algn="l">
              <a:lnSpc>
                <a:spcPts val="2350"/>
              </a:lnSpc>
              <a:buNone/>
            </a:pPr>
            <a:r>
              <a:rPr lang="en-US" sz="1450" dirty="0">
                <a:solidFill>
                  <a:srgbClr val="EBECEF"/>
                </a:solidFill>
                <a:latin typeface="Epilogue" pitchFamily="34" charset="0"/>
                <a:ea typeface="Epilogue" pitchFamily="34" charset="-122"/>
                <a:cs typeface="Epilogue" pitchFamily="34" charset="-120"/>
              </a:rPr>
              <a:t>Allow different ways for learners to navigate learning environments and demonstrate understanding</a:t>
            </a:r>
            <a:endParaRPr lang="en-US" sz="1450" dirty="0"/>
          </a:p>
        </p:txBody>
      </p:sp>
      <p:pic>
        <p:nvPicPr>
          <p:cNvPr id="15" name="Image 4" descr="preencoded.png"/>
          <p:cNvPicPr>
            <a:picLocks noChangeAspect="1"/>
          </p:cNvPicPr>
          <p:nvPr/>
        </p:nvPicPr>
        <p:blipFill>
          <a:blip r:embed="rId7"/>
          <a:stretch>
            <a:fillRect/>
          </a:stretch>
        </p:blipFill>
        <p:spPr>
          <a:xfrm>
            <a:off x="4986814" y="3128129"/>
            <a:ext cx="4656773" cy="4656773"/>
          </a:xfrm>
          <a:prstGeom prst="rect">
            <a:avLst/>
          </a:prstGeom>
        </p:spPr>
      </p:pic>
      <p:pic>
        <p:nvPicPr>
          <p:cNvPr id="16" name="Image 5" descr="preencoded.png"/>
          <p:cNvPicPr>
            <a:picLocks noChangeAspect="1"/>
          </p:cNvPicPr>
          <p:nvPr/>
        </p:nvPicPr>
        <p:blipFill>
          <a:blip r:embed="rId8"/>
          <a:stretch>
            <a:fillRect/>
          </a:stretch>
        </p:blipFill>
        <p:spPr>
          <a:xfrm>
            <a:off x="7733645" y="6809958"/>
            <a:ext cx="283250" cy="354092"/>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665440" y="685443"/>
            <a:ext cx="4753332" cy="594122"/>
          </a:xfrm>
          <a:prstGeom prst="rect">
            <a:avLst/>
          </a:prstGeom>
          <a:noFill/>
          <a:ln/>
        </p:spPr>
        <p:txBody>
          <a:bodyPr wrap="none" lIns="0" tIns="0" rIns="0" bIns="0" rtlCol="0" anchor="t"/>
          <a:lstStyle/>
          <a:p>
            <a:pPr marL="0" indent="0" algn="l">
              <a:lnSpc>
                <a:spcPts val="4650"/>
              </a:lnSpc>
              <a:buNone/>
            </a:pPr>
            <a:r>
              <a:rPr lang="en-US" sz="3700" dirty="0">
                <a:solidFill>
                  <a:srgbClr val="FFFFFF"/>
                </a:solidFill>
                <a:latin typeface="Fraunces Medium" pitchFamily="34" charset="0"/>
                <a:ea typeface="Fraunces Medium" pitchFamily="34" charset="-122"/>
                <a:cs typeface="Fraunces Medium" pitchFamily="34" charset="-120"/>
              </a:rPr>
              <a:t>Curriculum Mapping</a:t>
            </a:r>
            <a:endParaRPr lang="en-US" sz="3700" dirty="0"/>
          </a:p>
        </p:txBody>
      </p:sp>
      <p:sp>
        <p:nvSpPr>
          <p:cNvPr id="4" name="Text 1"/>
          <p:cNvSpPr/>
          <p:nvPr/>
        </p:nvSpPr>
        <p:spPr>
          <a:xfrm>
            <a:off x="665440" y="1564719"/>
            <a:ext cx="7813119" cy="1216819"/>
          </a:xfrm>
          <a:prstGeom prst="rect">
            <a:avLst/>
          </a:prstGeom>
          <a:noFill/>
          <a:ln/>
        </p:spPr>
        <p:txBody>
          <a:bodyPr wrap="square" lIns="0" tIns="0" rIns="0" bIns="0" rtlCol="0" anchor="t"/>
          <a:lstStyle/>
          <a:p>
            <a:pPr marL="0" indent="0" algn="l">
              <a:lnSpc>
                <a:spcPts val="2350"/>
              </a:lnSpc>
              <a:buNone/>
            </a:pPr>
            <a:r>
              <a:rPr lang="en-US" sz="1450" dirty="0">
                <a:solidFill>
                  <a:srgbClr val="EBECEF"/>
                </a:solidFill>
                <a:latin typeface="Epilogue" pitchFamily="34" charset="0"/>
                <a:ea typeface="Epilogue" pitchFamily="34" charset="-122"/>
                <a:cs typeface="Epilogue" pitchFamily="34" charset="-120"/>
              </a:rPr>
              <a:t>Curriculum mapping is the process of aligning learning outcomes with instructional activities and assessments across a course or program. This strategic planning approach helps educators ensure coherence, identify gaps, and eliminate unnecessary repetition in the curriculum.</a:t>
            </a:r>
            <a:endParaRPr lang="en-US" sz="1450" dirty="0"/>
          </a:p>
        </p:txBody>
      </p:sp>
      <p:sp>
        <p:nvSpPr>
          <p:cNvPr id="5" name="Text 2"/>
          <p:cNvSpPr/>
          <p:nvPr/>
        </p:nvSpPr>
        <p:spPr>
          <a:xfrm>
            <a:off x="665440" y="2995374"/>
            <a:ext cx="7813119" cy="1216819"/>
          </a:xfrm>
          <a:prstGeom prst="rect">
            <a:avLst/>
          </a:prstGeom>
          <a:noFill/>
          <a:ln/>
        </p:spPr>
        <p:txBody>
          <a:bodyPr wrap="square" lIns="0" tIns="0" rIns="0" bIns="0" rtlCol="0" anchor="t"/>
          <a:lstStyle/>
          <a:p>
            <a:pPr marL="0" indent="0" algn="l">
              <a:lnSpc>
                <a:spcPts val="2350"/>
              </a:lnSpc>
              <a:buNone/>
            </a:pPr>
            <a:r>
              <a:rPr lang="en-US" sz="1450" dirty="0">
                <a:solidFill>
                  <a:srgbClr val="EBECEF"/>
                </a:solidFill>
                <a:latin typeface="Epilogue" pitchFamily="34" charset="0"/>
                <a:ea typeface="Epilogue" pitchFamily="34" charset="-122"/>
                <a:cs typeface="Epilogue" pitchFamily="34" charset="-120"/>
              </a:rPr>
              <a:t>Effective curriculum maps serve as visual representations of the learning journey, showing how individual components connect to create a comprehensive educational experience. They facilitate communication among instructors and provide transparency for students.</a:t>
            </a:r>
            <a:endParaRPr lang="en-US" sz="1450" dirty="0"/>
          </a:p>
        </p:txBody>
      </p:sp>
      <p:sp>
        <p:nvSpPr>
          <p:cNvPr id="6" name="Shape 3"/>
          <p:cNvSpPr/>
          <p:nvPr/>
        </p:nvSpPr>
        <p:spPr>
          <a:xfrm>
            <a:off x="665440" y="4426029"/>
            <a:ext cx="7813119" cy="3118128"/>
          </a:xfrm>
          <a:prstGeom prst="roundRect">
            <a:avLst>
              <a:gd name="adj" fmla="val 2561"/>
            </a:avLst>
          </a:prstGeom>
          <a:noFill/>
          <a:ln w="7620">
            <a:solidFill>
              <a:srgbClr val="FFFFFF">
                <a:alpha val="24000"/>
              </a:srgbClr>
            </a:solidFill>
            <a:prstDash val="solid"/>
          </a:ln>
        </p:spPr>
      </p:sp>
      <p:sp>
        <p:nvSpPr>
          <p:cNvPr id="7" name="Shape 4"/>
          <p:cNvSpPr/>
          <p:nvPr/>
        </p:nvSpPr>
        <p:spPr>
          <a:xfrm>
            <a:off x="673060" y="4433649"/>
            <a:ext cx="7797046" cy="547568"/>
          </a:xfrm>
          <a:prstGeom prst="rect">
            <a:avLst/>
          </a:prstGeom>
          <a:solidFill>
            <a:srgbClr val="FFFFFF">
              <a:alpha val="4000"/>
            </a:srgbClr>
          </a:solidFill>
          <a:ln/>
        </p:spPr>
      </p:sp>
      <p:sp>
        <p:nvSpPr>
          <p:cNvPr id="8" name="Text 5"/>
          <p:cNvSpPr/>
          <p:nvPr/>
        </p:nvSpPr>
        <p:spPr>
          <a:xfrm>
            <a:off x="864156" y="4555331"/>
            <a:ext cx="2214801" cy="304205"/>
          </a:xfrm>
          <a:prstGeom prst="rect">
            <a:avLst/>
          </a:prstGeom>
          <a:noFill/>
          <a:ln/>
        </p:spPr>
        <p:txBody>
          <a:bodyPr wrap="none" lIns="0" tIns="0" rIns="0" bIns="0" rtlCol="0" anchor="t"/>
          <a:lstStyle/>
          <a:p>
            <a:pPr marL="0" indent="0" algn="l">
              <a:lnSpc>
                <a:spcPts val="2350"/>
              </a:lnSpc>
              <a:buNone/>
            </a:pPr>
            <a:r>
              <a:rPr lang="en-US" sz="1450" b="1" dirty="0">
                <a:solidFill>
                  <a:srgbClr val="EBECEF"/>
                </a:solidFill>
                <a:latin typeface="Epilogue" pitchFamily="34" charset="0"/>
                <a:ea typeface="Epilogue" pitchFamily="34" charset="-122"/>
                <a:cs typeface="Epilogue" pitchFamily="34" charset="-120"/>
              </a:rPr>
              <a:t>Learning Outcome</a:t>
            </a:r>
            <a:endParaRPr lang="en-US" sz="1450" dirty="0"/>
          </a:p>
        </p:txBody>
      </p:sp>
      <p:sp>
        <p:nvSpPr>
          <p:cNvPr id="9" name="Text 6"/>
          <p:cNvSpPr/>
          <p:nvPr/>
        </p:nvSpPr>
        <p:spPr>
          <a:xfrm>
            <a:off x="3466624" y="4555331"/>
            <a:ext cx="2210991" cy="304205"/>
          </a:xfrm>
          <a:prstGeom prst="rect">
            <a:avLst/>
          </a:prstGeom>
          <a:noFill/>
          <a:ln/>
        </p:spPr>
        <p:txBody>
          <a:bodyPr wrap="none" lIns="0" tIns="0" rIns="0" bIns="0" rtlCol="0" anchor="t"/>
          <a:lstStyle/>
          <a:p>
            <a:pPr marL="0" indent="0" algn="l">
              <a:lnSpc>
                <a:spcPts val="2350"/>
              </a:lnSpc>
              <a:buNone/>
            </a:pPr>
            <a:r>
              <a:rPr lang="en-US" sz="1450" b="1" dirty="0">
                <a:solidFill>
                  <a:srgbClr val="EBECEF"/>
                </a:solidFill>
                <a:latin typeface="Epilogue" pitchFamily="34" charset="0"/>
                <a:ea typeface="Epilogue" pitchFamily="34" charset="-122"/>
                <a:cs typeface="Epilogue" pitchFamily="34" charset="-120"/>
              </a:rPr>
              <a:t>Instructional Activity</a:t>
            </a:r>
            <a:endParaRPr lang="en-US" sz="1450" dirty="0"/>
          </a:p>
        </p:txBody>
      </p:sp>
      <p:sp>
        <p:nvSpPr>
          <p:cNvPr id="10" name="Text 7"/>
          <p:cNvSpPr/>
          <p:nvPr/>
        </p:nvSpPr>
        <p:spPr>
          <a:xfrm>
            <a:off x="6065282" y="4555331"/>
            <a:ext cx="2214801" cy="304205"/>
          </a:xfrm>
          <a:prstGeom prst="rect">
            <a:avLst/>
          </a:prstGeom>
          <a:noFill/>
          <a:ln/>
        </p:spPr>
        <p:txBody>
          <a:bodyPr wrap="none" lIns="0" tIns="0" rIns="0" bIns="0" rtlCol="0" anchor="t"/>
          <a:lstStyle/>
          <a:p>
            <a:pPr marL="0" indent="0" algn="l">
              <a:lnSpc>
                <a:spcPts val="2350"/>
              </a:lnSpc>
              <a:buNone/>
            </a:pPr>
            <a:r>
              <a:rPr lang="en-US" sz="1450" b="1" dirty="0">
                <a:solidFill>
                  <a:srgbClr val="EBECEF"/>
                </a:solidFill>
                <a:latin typeface="Epilogue" pitchFamily="34" charset="0"/>
                <a:ea typeface="Epilogue" pitchFamily="34" charset="-122"/>
                <a:cs typeface="Epilogue" pitchFamily="34" charset="-120"/>
              </a:rPr>
              <a:t>Assessment</a:t>
            </a:r>
            <a:endParaRPr lang="en-US" sz="1450" dirty="0"/>
          </a:p>
        </p:txBody>
      </p:sp>
      <p:sp>
        <p:nvSpPr>
          <p:cNvPr id="11" name="Shape 8"/>
          <p:cNvSpPr/>
          <p:nvPr/>
        </p:nvSpPr>
        <p:spPr>
          <a:xfrm>
            <a:off x="673060" y="4981218"/>
            <a:ext cx="7797046" cy="851773"/>
          </a:xfrm>
          <a:prstGeom prst="rect">
            <a:avLst/>
          </a:prstGeom>
          <a:solidFill>
            <a:srgbClr val="000000">
              <a:alpha val="4000"/>
            </a:srgbClr>
          </a:solidFill>
          <a:ln/>
        </p:spPr>
      </p:sp>
      <p:sp>
        <p:nvSpPr>
          <p:cNvPr id="12" name="Text 9"/>
          <p:cNvSpPr/>
          <p:nvPr/>
        </p:nvSpPr>
        <p:spPr>
          <a:xfrm>
            <a:off x="864156" y="5102900"/>
            <a:ext cx="2214801" cy="304205"/>
          </a:xfrm>
          <a:prstGeom prst="rect">
            <a:avLst/>
          </a:prstGeom>
          <a:noFill/>
          <a:ln/>
        </p:spPr>
        <p:txBody>
          <a:bodyPr wrap="none" lIns="0" tIns="0" rIns="0" bIns="0" rtlCol="0" anchor="t"/>
          <a:lstStyle/>
          <a:p>
            <a:pPr marL="0" indent="0" algn="l">
              <a:lnSpc>
                <a:spcPts val="2350"/>
              </a:lnSpc>
              <a:buNone/>
            </a:pPr>
            <a:r>
              <a:rPr lang="en-US" sz="1450" dirty="0">
                <a:solidFill>
                  <a:srgbClr val="EBECEF"/>
                </a:solidFill>
                <a:latin typeface="Epilogue" pitchFamily="34" charset="0"/>
                <a:ea typeface="Epilogue" pitchFamily="34" charset="-122"/>
                <a:cs typeface="Epilogue" pitchFamily="34" charset="-120"/>
              </a:rPr>
              <a:t>Analyze text themes</a:t>
            </a:r>
            <a:endParaRPr lang="en-US" sz="1450" dirty="0"/>
          </a:p>
        </p:txBody>
      </p:sp>
      <p:sp>
        <p:nvSpPr>
          <p:cNvPr id="13" name="Text 10"/>
          <p:cNvSpPr/>
          <p:nvPr/>
        </p:nvSpPr>
        <p:spPr>
          <a:xfrm>
            <a:off x="3466624" y="5102900"/>
            <a:ext cx="2210991" cy="608409"/>
          </a:xfrm>
          <a:prstGeom prst="rect">
            <a:avLst/>
          </a:prstGeom>
          <a:noFill/>
          <a:ln/>
        </p:spPr>
        <p:txBody>
          <a:bodyPr wrap="square" lIns="0" tIns="0" rIns="0" bIns="0" rtlCol="0" anchor="t"/>
          <a:lstStyle/>
          <a:p>
            <a:pPr marL="0" indent="0" algn="l">
              <a:lnSpc>
                <a:spcPts val="2350"/>
              </a:lnSpc>
              <a:buNone/>
            </a:pPr>
            <a:r>
              <a:rPr lang="en-US" sz="1450" dirty="0">
                <a:solidFill>
                  <a:srgbClr val="EBECEF"/>
                </a:solidFill>
                <a:latin typeface="Epilogue" pitchFamily="34" charset="0"/>
                <a:ea typeface="Epilogue" pitchFamily="34" charset="-122"/>
                <a:cs typeface="Epilogue" pitchFamily="34" charset="-120"/>
              </a:rPr>
              <a:t>Group discussion, text annotation</a:t>
            </a:r>
            <a:endParaRPr lang="en-US" sz="1450" dirty="0"/>
          </a:p>
        </p:txBody>
      </p:sp>
      <p:sp>
        <p:nvSpPr>
          <p:cNvPr id="14" name="Text 11"/>
          <p:cNvSpPr/>
          <p:nvPr/>
        </p:nvSpPr>
        <p:spPr>
          <a:xfrm>
            <a:off x="6065282" y="5102900"/>
            <a:ext cx="2214801" cy="608409"/>
          </a:xfrm>
          <a:prstGeom prst="rect">
            <a:avLst/>
          </a:prstGeom>
          <a:noFill/>
          <a:ln/>
        </p:spPr>
        <p:txBody>
          <a:bodyPr wrap="square" lIns="0" tIns="0" rIns="0" bIns="0" rtlCol="0" anchor="t"/>
          <a:lstStyle/>
          <a:p>
            <a:pPr marL="0" indent="0" algn="l">
              <a:lnSpc>
                <a:spcPts val="2350"/>
              </a:lnSpc>
              <a:buNone/>
            </a:pPr>
            <a:r>
              <a:rPr lang="en-US" sz="1450" dirty="0">
                <a:solidFill>
                  <a:srgbClr val="EBECEF"/>
                </a:solidFill>
                <a:latin typeface="Epilogue" pitchFamily="34" charset="0"/>
                <a:ea typeface="Epilogue" pitchFamily="34" charset="-122"/>
                <a:cs typeface="Epilogue" pitchFamily="34" charset="-120"/>
              </a:rPr>
              <a:t>Analytical essay, presentation</a:t>
            </a:r>
            <a:endParaRPr lang="en-US" sz="1450" dirty="0"/>
          </a:p>
        </p:txBody>
      </p:sp>
      <p:sp>
        <p:nvSpPr>
          <p:cNvPr id="15" name="Shape 12"/>
          <p:cNvSpPr/>
          <p:nvPr/>
        </p:nvSpPr>
        <p:spPr>
          <a:xfrm>
            <a:off x="673060" y="5832991"/>
            <a:ext cx="7797046" cy="851773"/>
          </a:xfrm>
          <a:prstGeom prst="rect">
            <a:avLst/>
          </a:prstGeom>
          <a:solidFill>
            <a:srgbClr val="FFFFFF">
              <a:alpha val="4000"/>
            </a:srgbClr>
          </a:solidFill>
          <a:ln/>
        </p:spPr>
      </p:sp>
      <p:sp>
        <p:nvSpPr>
          <p:cNvPr id="16" name="Text 13"/>
          <p:cNvSpPr/>
          <p:nvPr/>
        </p:nvSpPr>
        <p:spPr>
          <a:xfrm>
            <a:off x="864156" y="5954673"/>
            <a:ext cx="2214801" cy="304205"/>
          </a:xfrm>
          <a:prstGeom prst="rect">
            <a:avLst/>
          </a:prstGeom>
          <a:noFill/>
          <a:ln/>
        </p:spPr>
        <p:txBody>
          <a:bodyPr wrap="none" lIns="0" tIns="0" rIns="0" bIns="0" rtlCol="0" anchor="t"/>
          <a:lstStyle/>
          <a:p>
            <a:pPr marL="0" indent="0" algn="l">
              <a:lnSpc>
                <a:spcPts val="2350"/>
              </a:lnSpc>
              <a:buNone/>
            </a:pPr>
            <a:r>
              <a:rPr lang="en-US" sz="1450" dirty="0">
                <a:solidFill>
                  <a:srgbClr val="EBECEF"/>
                </a:solidFill>
                <a:latin typeface="Epilogue" pitchFamily="34" charset="0"/>
                <a:ea typeface="Epilogue" pitchFamily="34" charset="-122"/>
                <a:cs typeface="Epilogue" pitchFamily="34" charset="-120"/>
              </a:rPr>
              <a:t>Apply math skills</a:t>
            </a:r>
            <a:endParaRPr lang="en-US" sz="1450" dirty="0"/>
          </a:p>
        </p:txBody>
      </p:sp>
      <p:sp>
        <p:nvSpPr>
          <p:cNvPr id="17" name="Text 14"/>
          <p:cNvSpPr/>
          <p:nvPr/>
        </p:nvSpPr>
        <p:spPr>
          <a:xfrm>
            <a:off x="3466624" y="5954673"/>
            <a:ext cx="2210991" cy="608409"/>
          </a:xfrm>
          <a:prstGeom prst="rect">
            <a:avLst/>
          </a:prstGeom>
          <a:noFill/>
          <a:ln/>
        </p:spPr>
        <p:txBody>
          <a:bodyPr wrap="square" lIns="0" tIns="0" rIns="0" bIns="0" rtlCol="0" anchor="t"/>
          <a:lstStyle/>
          <a:p>
            <a:pPr marL="0" indent="0" algn="l">
              <a:lnSpc>
                <a:spcPts val="2350"/>
              </a:lnSpc>
              <a:buNone/>
            </a:pPr>
            <a:r>
              <a:rPr lang="en-US" sz="1450" dirty="0">
                <a:solidFill>
                  <a:srgbClr val="EBECEF"/>
                </a:solidFill>
                <a:latin typeface="Epilogue" pitchFamily="34" charset="0"/>
                <a:ea typeface="Epilogue" pitchFamily="34" charset="-122"/>
                <a:cs typeface="Epilogue" pitchFamily="34" charset="-120"/>
              </a:rPr>
              <a:t>Interactive exercises, problem sets</a:t>
            </a:r>
            <a:endParaRPr lang="en-US" sz="1450" dirty="0"/>
          </a:p>
        </p:txBody>
      </p:sp>
      <p:sp>
        <p:nvSpPr>
          <p:cNvPr id="18" name="Text 15"/>
          <p:cNvSpPr/>
          <p:nvPr/>
        </p:nvSpPr>
        <p:spPr>
          <a:xfrm>
            <a:off x="6065282" y="5954673"/>
            <a:ext cx="2214801" cy="304205"/>
          </a:xfrm>
          <a:prstGeom prst="rect">
            <a:avLst/>
          </a:prstGeom>
          <a:noFill/>
          <a:ln/>
        </p:spPr>
        <p:txBody>
          <a:bodyPr wrap="none" lIns="0" tIns="0" rIns="0" bIns="0" rtlCol="0" anchor="t"/>
          <a:lstStyle/>
          <a:p>
            <a:pPr marL="0" indent="0" algn="l">
              <a:lnSpc>
                <a:spcPts val="2350"/>
              </a:lnSpc>
              <a:buNone/>
            </a:pPr>
            <a:r>
              <a:rPr lang="en-US" sz="1450" dirty="0">
                <a:solidFill>
                  <a:srgbClr val="EBECEF"/>
                </a:solidFill>
                <a:latin typeface="Epilogue" pitchFamily="34" charset="0"/>
                <a:ea typeface="Epilogue" pitchFamily="34" charset="-122"/>
                <a:cs typeface="Epilogue" pitchFamily="34" charset="-120"/>
              </a:rPr>
              <a:t>Quiz, real-world project</a:t>
            </a:r>
            <a:endParaRPr lang="en-US" sz="1450" dirty="0"/>
          </a:p>
        </p:txBody>
      </p:sp>
      <p:sp>
        <p:nvSpPr>
          <p:cNvPr id="19" name="Shape 16"/>
          <p:cNvSpPr/>
          <p:nvPr/>
        </p:nvSpPr>
        <p:spPr>
          <a:xfrm>
            <a:off x="673060" y="6684764"/>
            <a:ext cx="7797046" cy="851773"/>
          </a:xfrm>
          <a:prstGeom prst="rect">
            <a:avLst/>
          </a:prstGeom>
          <a:solidFill>
            <a:srgbClr val="000000">
              <a:alpha val="4000"/>
            </a:srgbClr>
          </a:solidFill>
          <a:ln/>
        </p:spPr>
      </p:sp>
      <p:sp>
        <p:nvSpPr>
          <p:cNvPr id="20" name="Text 17"/>
          <p:cNvSpPr/>
          <p:nvPr/>
        </p:nvSpPr>
        <p:spPr>
          <a:xfrm>
            <a:off x="864156" y="6806446"/>
            <a:ext cx="2214801" cy="608409"/>
          </a:xfrm>
          <a:prstGeom prst="rect">
            <a:avLst/>
          </a:prstGeom>
          <a:noFill/>
          <a:ln/>
        </p:spPr>
        <p:txBody>
          <a:bodyPr wrap="square" lIns="0" tIns="0" rIns="0" bIns="0" rtlCol="0" anchor="t"/>
          <a:lstStyle/>
          <a:p>
            <a:pPr marL="0" indent="0" algn="l">
              <a:lnSpc>
                <a:spcPts val="2350"/>
              </a:lnSpc>
              <a:buNone/>
            </a:pPr>
            <a:r>
              <a:rPr lang="en-US" sz="1450" dirty="0">
                <a:solidFill>
                  <a:srgbClr val="EBECEF"/>
                </a:solidFill>
                <a:latin typeface="Epilogue" pitchFamily="34" charset="0"/>
                <a:ea typeface="Epilogue" pitchFamily="34" charset="-122"/>
                <a:cs typeface="Epilogue" pitchFamily="34" charset="-120"/>
              </a:rPr>
              <a:t>Evaluate scientific claims</a:t>
            </a:r>
            <a:endParaRPr lang="en-US" sz="1450" dirty="0"/>
          </a:p>
        </p:txBody>
      </p:sp>
      <p:sp>
        <p:nvSpPr>
          <p:cNvPr id="21" name="Text 18"/>
          <p:cNvSpPr/>
          <p:nvPr/>
        </p:nvSpPr>
        <p:spPr>
          <a:xfrm>
            <a:off x="3466624" y="6806446"/>
            <a:ext cx="2210991" cy="608409"/>
          </a:xfrm>
          <a:prstGeom prst="rect">
            <a:avLst/>
          </a:prstGeom>
          <a:noFill/>
          <a:ln/>
        </p:spPr>
        <p:txBody>
          <a:bodyPr wrap="square" lIns="0" tIns="0" rIns="0" bIns="0" rtlCol="0" anchor="t"/>
          <a:lstStyle/>
          <a:p>
            <a:pPr marL="0" indent="0" algn="l">
              <a:lnSpc>
                <a:spcPts val="2350"/>
              </a:lnSpc>
              <a:buNone/>
            </a:pPr>
            <a:r>
              <a:rPr lang="en-US" sz="1450" dirty="0">
                <a:solidFill>
                  <a:srgbClr val="EBECEF"/>
                </a:solidFill>
                <a:latin typeface="Epilogue" pitchFamily="34" charset="0"/>
                <a:ea typeface="Epilogue" pitchFamily="34" charset="-122"/>
                <a:cs typeface="Epilogue" pitchFamily="34" charset="-120"/>
              </a:rPr>
              <a:t>Case studies, lab experiments</a:t>
            </a:r>
            <a:endParaRPr lang="en-US" sz="1450" dirty="0"/>
          </a:p>
        </p:txBody>
      </p:sp>
      <p:sp>
        <p:nvSpPr>
          <p:cNvPr id="22" name="Text 19"/>
          <p:cNvSpPr/>
          <p:nvPr/>
        </p:nvSpPr>
        <p:spPr>
          <a:xfrm>
            <a:off x="6065282" y="6806446"/>
            <a:ext cx="2214801" cy="608409"/>
          </a:xfrm>
          <a:prstGeom prst="rect">
            <a:avLst/>
          </a:prstGeom>
          <a:noFill/>
          <a:ln/>
        </p:spPr>
        <p:txBody>
          <a:bodyPr wrap="square" lIns="0" tIns="0" rIns="0" bIns="0" rtlCol="0" anchor="t"/>
          <a:lstStyle/>
          <a:p>
            <a:pPr marL="0" indent="0" algn="l">
              <a:lnSpc>
                <a:spcPts val="2350"/>
              </a:lnSpc>
              <a:buNone/>
            </a:pPr>
            <a:r>
              <a:rPr lang="en-US" sz="1450" dirty="0">
                <a:solidFill>
                  <a:srgbClr val="EBECEF"/>
                </a:solidFill>
                <a:latin typeface="Epilogue" pitchFamily="34" charset="0"/>
                <a:ea typeface="Epilogue" pitchFamily="34" charset="-122"/>
                <a:cs typeface="Epilogue" pitchFamily="34" charset="-120"/>
              </a:rPr>
              <a:t>Research report, debate</a:t>
            </a:r>
            <a:endParaRPr lang="en-US" sz="14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746165" y="923687"/>
            <a:ext cx="5930741" cy="666274"/>
          </a:xfrm>
          <a:prstGeom prst="rect">
            <a:avLst/>
          </a:prstGeom>
          <a:noFill/>
          <a:ln/>
        </p:spPr>
        <p:txBody>
          <a:bodyPr wrap="none" lIns="0" tIns="0" rIns="0" bIns="0" rtlCol="0" anchor="t"/>
          <a:lstStyle/>
          <a:p>
            <a:pPr marL="0" indent="0" algn="l">
              <a:lnSpc>
                <a:spcPts val="5200"/>
              </a:lnSpc>
              <a:buNone/>
            </a:pPr>
            <a:r>
              <a:rPr lang="en-US" sz="4150" dirty="0">
                <a:solidFill>
                  <a:srgbClr val="FFFFFF"/>
                </a:solidFill>
                <a:latin typeface="Fraunces Medium" pitchFamily="34" charset="0"/>
                <a:ea typeface="Fraunces Medium" pitchFamily="34" charset="-122"/>
                <a:cs typeface="Fraunces Medium" pitchFamily="34" charset="-120"/>
              </a:rPr>
              <a:t>Reflection &amp; Next Steps</a:t>
            </a:r>
            <a:endParaRPr lang="en-US" sz="4150" dirty="0"/>
          </a:p>
        </p:txBody>
      </p:sp>
      <p:sp>
        <p:nvSpPr>
          <p:cNvPr id="3" name="Text 1"/>
          <p:cNvSpPr/>
          <p:nvPr/>
        </p:nvSpPr>
        <p:spPr>
          <a:xfrm>
            <a:off x="746165" y="2016323"/>
            <a:ext cx="13138071" cy="1023342"/>
          </a:xfrm>
          <a:prstGeom prst="rect">
            <a:avLst/>
          </a:prstGeom>
          <a:noFill/>
          <a:ln/>
        </p:spPr>
        <p:txBody>
          <a:bodyPr wrap="square" lIns="0" tIns="0" rIns="0" bIns="0" rtlCol="0" anchor="t"/>
          <a:lstStyle/>
          <a:p>
            <a:pPr marL="0" indent="0" algn="l">
              <a:lnSpc>
                <a:spcPts val="2650"/>
              </a:lnSpc>
              <a:buNone/>
            </a:pPr>
            <a:r>
              <a:rPr lang="en-US" sz="1650" dirty="0">
                <a:solidFill>
                  <a:srgbClr val="EBECEF"/>
                </a:solidFill>
                <a:latin typeface="Epilogue" pitchFamily="34" charset="0"/>
                <a:ea typeface="Epilogue" pitchFamily="34" charset="-122"/>
                <a:cs typeface="Epilogue" pitchFamily="34" charset="-120"/>
              </a:rPr>
              <a:t>Reflection is a critical component of instructional design, allowing educators to continuously improve their practice. Consider which learning theory resonates most with your teaching philosophy and how you might integrate UDL principles or backward design in your next unit.</a:t>
            </a:r>
            <a:endParaRPr lang="en-US" sz="1650" dirty="0"/>
          </a:p>
        </p:txBody>
      </p:sp>
      <p:sp>
        <p:nvSpPr>
          <p:cNvPr id="4" name="Text 2"/>
          <p:cNvSpPr/>
          <p:nvPr/>
        </p:nvSpPr>
        <p:spPr>
          <a:xfrm>
            <a:off x="746165" y="3279458"/>
            <a:ext cx="13138071" cy="682228"/>
          </a:xfrm>
          <a:prstGeom prst="rect">
            <a:avLst/>
          </a:prstGeom>
          <a:noFill/>
          <a:ln/>
        </p:spPr>
        <p:txBody>
          <a:bodyPr wrap="square" lIns="0" tIns="0" rIns="0" bIns="0" rtlCol="0" anchor="t"/>
          <a:lstStyle/>
          <a:p>
            <a:pPr marL="0" indent="0" algn="l">
              <a:lnSpc>
                <a:spcPts val="2650"/>
              </a:lnSpc>
              <a:buNone/>
            </a:pPr>
            <a:r>
              <a:rPr lang="en-US" sz="1650" dirty="0">
                <a:solidFill>
                  <a:srgbClr val="EBECEF"/>
                </a:solidFill>
                <a:latin typeface="Epilogue" pitchFamily="34" charset="0"/>
                <a:ea typeface="Epilogue" pitchFamily="34" charset="-122"/>
                <a:cs typeface="Epilogue" pitchFamily="34" charset="-120"/>
              </a:rPr>
              <a:t>As you move forward, apply these instructional design principles to create more intentional, aligned, and effective learning experiences for your students.</a:t>
            </a:r>
            <a:endParaRPr lang="en-US" sz="1650" dirty="0"/>
          </a:p>
        </p:txBody>
      </p:sp>
      <p:sp>
        <p:nvSpPr>
          <p:cNvPr id="5" name="Shape 3"/>
          <p:cNvSpPr/>
          <p:nvPr/>
        </p:nvSpPr>
        <p:spPr>
          <a:xfrm>
            <a:off x="746165" y="4841081"/>
            <a:ext cx="4272677" cy="213122"/>
          </a:xfrm>
          <a:prstGeom prst="roundRect">
            <a:avLst>
              <a:gd name="adj" fmla="val 42017"/>
            </a:avLst>
          </a:prstGeom>
          <a:solidFill>
            <a:srgbClr val="283157"/>
          </a:solidFill>
          <a:ln w="7620">
            <a:solidFill>
              <a:srgbClr val="414A70"/>
            </a:solidFill>
            <a:prstDash val="solid"/>
          </a:ln>
        </p:spPr>
      </p:sp>
      <p:sp>
        <p:nvSpPr>
          <p:cNvPr id="6" name="Text 4"/>
          <p:cNvSpPr/>
          <p:nvPr/>
        </p:nvSpPr>
        <p:spPr>
          <a:xfrm>
            <a:off x="959287" y="5267325"/>
            <a:ext cx="3585091" cy="333018"/>
          </a:xfrm>
          <a:prstGeom prst="rect">
            <a:avLst/>
          </a:prstGeom>
          <a:noFill/>
          <a:ln/>
        </p:spPr>
        <p:txBody>
          <a:bodyPr wrap="none" lIns="0" tIns="0" rIns="0" bIns="0" rtlCol="0" anchor="t"/>
          <a:lstStyle/>
          <a:p>
            <a:pPr marL="0" indent="0" algn="l">
              <a:lnSpc>
                <a:spcPts val="2600"/>
              </a:lnSpc>
              <a:buNone/>
            </a:pPr>
            <a:r>
              <a:rPr lang="en-US" sz="2050" dirty="0">
                <a:solidFill>
                  <a:srgbClr val="EBECEF"/>
                </a:solidFill>
                <a:latin typeface="Fraunces Medium" pitchFamily="34" charset="0"/>
                <a:ea typeface="Fraunces Medium" pitchFamily="34" charset="-122"/>
                <a:cs typeface="Fraunces Medium" pitchFamily="34" charset="-120"/>
              </a:rPr>
              <a:t>Complete a Curriculum Map</a:t>
            </a:r>
            <a:endParaRPr lang="en-US" sz="2050" dirty="0"/>
          </a:p>
        </p:txBody>
      </p:sp>
      <p:sp>
        <p:nvSpPr>
          <p:cNvPr id="7" name="Text 5"/>
          <p:cNvSpPr/>
          <p:nvPr/>
        </p:nvSpPr>
        <p:spPr>
          <a:xfrm>
            <a:off x="959287" y="5728216"/>
            <a:ext cx="3846433" cy="1364456"/>
          </a:xfrm>
          <a:prstGeom prst="rect">
            <a:avLst/>
          </a:prstGeom>
          <a:noFill/>
          <a:ln/>
        </p:spPr>
        <p:txBody>
          <a:bodyPr wrap="square" lIns="0" tIns="0" rIns="0" bIns="0" rtlCol="0" anchor="t"/>
          <a:lstStyle/>
          <a:p>
            <a:pPr marL="0" indent="0" algn="l">
              <a:lnSpc>
                <a:spcPts val="2650"/>
              </a:lnSpc>
              <a:buNone/>
            </a:pPr>
            <a:r>
              <a:rPr lang="en-US" sz="1650" dirty="0">
                <a:solidFill>
                  <a:srgbClr val="EBECEF"/>
                </a:solidFill>
                <a:latin typeface="Epilogue" pitchFamily="34" charset="0"/>
                <a:ea typeface="Epilogue" pitchFamily="34" charset="-122"/>
                <a:cs typeface="Epilogue" pitchFamily="34" charset="-120"/>
              </a:rPr>
              <a:t>Create a detailed curriculum map for one unit of instruction, ensuring alignment between outcomes, activities, and assessments.</a:t>
            </a:r>
            <a:endParaRPr lang="en-US" sz="1650" dirty="0"/>
          </a:p>
        </p:txBody>
      </p:sp>
      <p:sp>
        <p:nvSpPr>
          <p:cNvPr id="8" name="Shape 6"/>
          <p:cNvSpPr/>
          <p:nvPr/>
        </p:nvSpPr>
        <p:spPr>
          <a:xfrm>
            <a:off x="5178743" y="4521279"/>
            <a:ext cx="4272796" cy="213122"/>
          </a:xfrm>
          <a:prstGeom prst="roundRect">
            <a:avLst>
              <a:gd name="adj" fmla="val 42017"/>
            </a:avLst>
          </a:prstGeom>
          <a:solidFill>
            <a:srgbClr val="283157"/>
          </a:solidFill>
          <a:ln w="7620">
            <a:solidFill>
              <a:srgbClr val="414A70"/>
            </a:solidFill>
            <a:prstDash val="solid"/>
          </a:ln>
        </p:spPr>
      </p:sp>
      <p:sp>
        <p:nvSpPr>
          <p:cNvPr id="9" name="Text 7"/>
          <p:cNvSpPr/>
          <p:nvPr/>
        </p:nvSpPr>
        <p:spPr>
          <a:xfrm>
            <a:off x="5391864" y="4947523"/>
            <a:ext cx="2664976" cy="333018"/>
          </a:xfrm>
          <a:prstGeom prst="rect">
            <a:avLst/>
          </a:prstGeom>
          <a:noFill/>
          <a:ln/>
        </p:spPr>
        <p:txBody>
          <a:bodyPr wrap="none" lIns="0" tIns="0" rIns="0" bIns="0" rtlCol="0" anchor="t"/>
          <a:lstStyle/>
          <a:p>
            <a:pPr marL="0" indent="0" algn="l">
              <a:lnSpc>
                <a:spcPts val="2600"/>
              </a:lnSpc>
              <a:buNone/>
            </a:pPr>
            <a:r>
              <a:rPr lang="en-US" sz="2050" dirty="0">
                <a:solidFill>
                  <a:srgbClr val="EBECEF"/>
                </a:solidFill>
                <a:latin typeface="Fraunces Medium" pitchFamily="34" charset="0"/>
                <a:ea typeface="Fraunces Medium" pitchFamily="34" charset="-122"/>
                <a:cs typeface="Fraunces Medium" pitchFamily="34" charset="-120"/>
              </a:rPr>
              <a:t>Redesign a Lesson</a:t>
            </a:r>
            <a:endParaRPr lang="en-US" sz="2050" dirty="0"/>
          </a:p>
        </p:txBody>
      </p:sp>
      <p:sp>
        <p:nvSpPr>
          <p:cNvPr id="10" name="Text 8"/>
          <p:cNvSpPr/>
          <p:nvPr/>
        </p:nvSpPr>
        <p:spPr>
          <a:xfrm>
            <a:off x="5391864" y="5408414"/>
            <a:ext cx="3846552" cy="1364456"/>
          </a:xfrm>
          <a:prstGeom prst="rect">
            <a:avLst/>
          </a:prstGeom>
          <a:noFill/>
          <a:ln/>
        </p:spPr>
        <p:txBody>
          <a:bodyPr wrap="square" lIns="0" tIns="0" rIns="0" bIns="0" rtlCol="0" anchor="t"/>
          <a:lstStyle/>
          <a:p>
            <a:pPr marL="0" indent="0" algn="l">
              <a:lnSpc>
                <a:spcPts val="2650"/>
              </a:lnSpc>
              <a:buNone/>
            </a:pPr>
            <a:r>
              <a:rPr lang="en-US" sz="1650" dirty="0">
                <a:solidFill>
                  <a:srgbClr val="EBECEF"/>
                </a:solidFill>
                <a:latin typeface="Epilogue" pitchFamily="34" charset="0"/>
                <a:ea typeface="Epilogue" pitchFamily="34" charset="-122"/>
                <a:cs typeface="Epilogue" pitchFamily="34" charset="-120"/>
              </a:rPr>
              <a:t>Apply the backward design model to redesign an existing lesson, starting with clear learning outcomes and working backward.</a:t>
            </a:r>
            <a:endParaRPr lang="en-US" sz="1650" dirty="0"/>
          </a:p>
        </p:txBody>
      </p:sp>
      <p:sp>
        <p:nvSpPr>
          <p:cNvPr id="11" name="Shape 9"/>
          <p:cNvSpPr/>
          <p:nvPr/>
        </p:nvSpPr>
        <p:spPr>
          <a:xfrm>
            <a:off x="9611439" y="4201478"/>
            <a:ext cx="4272677" cy="213122"/>
          </a:xfrm>
          <a:prstGeom prst="roundRect">
            <a:avLst>
              <a:gd name="adj" fmla="val 42017"/>
            </a:avLst>
          </a:prstGeom>
          <a:solidFill>
            <a:srgbClr val="283157"/>
          </a:solidFill>
          <a:ln w="7620">
            <a:solidFill>
              <a:srgbClr val="414A70"/>
            </a:solidFill>
            <a:prstDash val="solid"/>
          </a:ln>
        </p:spPr>
      </p:sp>
      <p:sp>
        <p:nvSpPr>
          <p:cNvPr id="12" name="Text 10"/>
          <p:cNvSpPr/>
          <p:nvPr/>
        </p:nvSpPr>
        <p:spPr>
          <a:xfrm>
            <a:off x="9824561" y="4627721"/>
            <a:ext cx="2664976" cy="333018"/>
          </a:xfrm>
          <a:prstGeom prst="rect">
            <a:avLst/>
          </a:prstGeom>
          <a:noFill/>
          <a:ln/>
        </p:spPr>
        <p:txBody>
          <a:bodyPr wrap="none" lIns="0" tIns="0" rIns="0" bIns="0" rtlCol="0" anchor="t"/>
          <a:lstStyle/>
          <a:p>
            <a:pPr marL="0" indent="0" algn="l">
              <a:lnSpc>
                <a:spcPts val="2600"/>
              </a:lnSpc>
              <a:buNone/>
            </a:pPr>
            <a:r>
              <a:rPr lang="en-US" sz="2050" dirty="0">
                <a:solidFill>
                  <a:srgbClr val="EBECEF"/>
                </a:solidFill>
                <a:latin typeface="Fraunces Medium" pitchFamily="34" charset="0"/>
                <a:ea typeface="Fraunces Medium" pitchFamily="34" charset="-122"/>
                <a:cs typeface="Fraunces Medium" pitchFamily="34" charset="-120"/>
              </a:rPr>
              <a:t>Peer Feedback</a:t>
            </a:r>
            <a:endParaRPr lang="en-US" sz="2050" dirty="0"/>
          </a:p>
        </p:txBody>
      </p:sp>
      <p:sp>
        <p:nvSpPr>
          <p:cNvPr id="13" name="Text 11"/>
          <p:cNvSpPr/>
          <p:nvPr/>
        </p:nvSpPr>
        <p:spPr>
          <a:xfrm>
            <a:off x="9824561" y="5088612"/>
            <a:ext cx="3846433" cy="1364456"/>
          </a:xfrm>
          <a:prstGeom prst="rect">
            <a:avLst/>
          </a:prstGeom>
          <a:noFill/>
          <a:ln/>
        </p:spPr>
        <p:txBody>
          <a:bodyPr wrap="square" lIns="0" tIns="0" rIns="0" bIns="0" rtlCol="0" anchor="t"/>
          <a:lstStyle/>
          <a:p>
            <a:pPr marL="0" indent="0" algn="l">
              <a:lnSpc>
                <a:spcPts val="2650"/>
              </a:lnSpc>
              <a:buNone/>
            </a:pPr>
            <a:r>
              <a:rPr lang="en-US" sz="1650" dirty="0">
                <a:solidFill>
                  <a:srgbClr val="EBECEF"/>
                </a:solidFill>
                <a:latin typeface="Epilogue" pitchFamily="34" charset="0"/>
                <a:ea typeface="Epilogue" pitchFamily="34" charset="-122"/>
                <a:cs typeface="Epilogue" pitchFamily="34" charset="-120"/>
              </a:rPr>
              <a:t>Share your instructional design plan with a colleague and gather constructive feedback to refine your approach.</a:t>
            </a:r>
            <a:endParaRPr lang="en-US" sz="16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1470" y="308878"/>
            <a:ext cx="13830300" cy="6986528"/>
          </a:xfrm>
          <a:prstGeom prst="rect">
            <a:avLst/>
          </a:prstGeom>
        </p:spPr>
        <p:txBody>
          <a:bodyPr wrap="square">
            <a:spAutoFit/>
          </a:bodyPr>
          <a:lstStyle/>
          <a:p>
            <a:r>
              <a:rPr lang="en-US" sz="3200" b="1" dirty="0">
                <a:solidFill>
                  <a:schemeClr val="bg1"/>
                </a:solidFill>
              </a:rPr>
              <a:t>Key </a:t>
            </a:r>
            <a:r>
              <a:rPr lang="en-US" sz="3200" b="1" dirty="0" smtClean="0">
                <a:solidFill>
                  <a:schemeClr val="bg1"/>
                </a:solidFill>
              </a:rPr>
              <a:t>Takeaways</a:t>
            </a:r>
          </a:p>
          <a:p>
            <a:endParaRPr lang="en-US" b="1" dirty="0">
              <a:solidFill>
                <a:schemeClr val="bg1"/>
              </a:solidFill>
            </a:endParaRPr>
          </a:p>
          <a:p>
            <a:r>
              <a:rPr lang="en-US" sz="2000" dirty="0">
                <a:solidFill>
                  <a:schemeClr val="bg1"/>
                </a:solidFill>
              </a:rPr>
              <a:t>Instructional Design blends </a:t>
            </a:r>
            <a:r>
              <a:rPr lang="en-US" sz="2000" b="1" dirty="0">
                <a:solidFill>
                  <a:schemeClr val="bg1"/>
                </a:solidFill>
              </a:rPr>
              <a:t>art &amp; science</a:t>
            </a:r>
            <a:r>
              <a:rPr lang="en-US" sz="2000" dirty="0">
                <a:solidFill>
                  <a:schemeClr val="bg1"/>
                </a:solidFill>
              </a:rPr>
              <a:t> to create effective learning</a:t>
            </a:r>
            <a:r>
              <a:rPr lang="en-US" sz="2000" dirty="0" smtClean="0">
                <a:solidFill>
                  <a:schemeClr val="bg1"/>
                </a:solidFill>
              </a:rPr>
              <a:t>.</a:t>
            </a:r>
          </a:p>
          <a:p>
            <a:endParaRPr lang="en-US" sz="2000" dirty="0">
              <a:solidFill>
                <a:schemeClr val="bg1"/>
              </a:solidFill>
            </a:endParaRPr>
          </a:p>
          <a:p>
            <a:r>
              <a:rPr lang="en-US" sz="2000" dirty="0">
                <a:solidFill>
                  <a:schemeClr val="bg1"/>
                </a:solidFill>
              </a:rPr>
              <a:t>Grounded in </a:t>
            </a:r>
            <a:r>
              <a:rPr lang="en-US" sz="2000" b="1" dirty="0">
                <a:solidFill>
                  <a:schemeClr val="bg1"/>
                </a:solidFill>
              </a:rPr>
              <a:t>learning theories</a:t>
            </a:r>
            <a:r>
              <a:rPr lang="en-US" sz="2000" dirty="0">
                <a:solidFill>
                  <a:schemeClr val="bg1"/>
                </a:solidFill>
              </a:rPr>
              <a:t>: Behaviorism, </a:t>
            </a:r>
            <a:r>
              <a:rPr lang="en-US" sz="2000" dirty="0" err="1">
                <a:solidFill>
                  <a:schemeClr val="bg1"/>
                </a:solidFill>
              </a:rPr>
              <a:t>Cognitivism</a:t>
            </a:r>
            <a:r>
              <a:rPr lang="en-US" sz="2000" dirty="0">
                <a:solidFill>
                  <a:schemeClr val="bg1"/>
                </a:solidFill>
              </a:rPr>
              <a:t>, Constructivism, </a:t>
            </a:r>
            <a:r>
              <a:rPr lang="en-US" sz="2000" dirty="0" err="1">
                <a:solidFill>
                  <a:schemeClr val="bg1"/>
                </a:solidFill>
              </a:rPr>
              <a:t>Connectivism</a:t>
            </a:r>
            <a:r>
              <a:rPr lang="en-US" sz="2000" dirty="0" smtClean="0">
                <a:solidFill>
                  <a:schemeClr val="bg1"/>
                </a:solidFill>
              </a:rPr>
              <a:t>.</a:t>
            </a:r>
          </a:p>
          <a:p>
            <a:endParaRPr lang="en-US" sz="2000" dirty="0">
              <a:solidFill>
                <a:schemeClr val="bg1"/>
              </a:solidFill>
            </a:endParaRPr>
          </a:p>
          <a:p>
            <a:r>
              <a:rPr lang="en-US" sz="2000" b="1" dirty="0">
                <a:solidFill>
                  <a:schemeClr val="bg1"/>
                </a:solidFill>
              </a:rPr>
              <a:t>Bloom’s Taxonomy</a:t>
            </a:r>
            <a:r>
              <a:rPr lang="en-US" sz="2000" dirty="0">
                <a:solidFill>
                  <a:schemeClr val="bg1"/>
                </a:solidFill>
              </a:rPr>
              <a:t> provides a roadmap for scaffolding thinking skills.</a:t>
            </a:r>
          </a:p>
          <a:p>
            <a:r>
              <a:rPr lang="en-US" sz="2000" b="1" dirty="0">
                <a:solidFill>
                  <a:schemeClr val="bg1"/>
                </a:solidFill>
              </a:rPr>
              <a:t>UDL</a:t>
            </a:r>
            <a:r>
              <a:rPr lang="en-US" sz="2000" dirty="0">
                <a:solidFill>
                  <a:schemeClr val="bg1"/>
                </a:solidFill>
              </a:rPr>
              <a:t> ensures inclusive, flexible, and equitable learning experiences</a:t>
            </a:r>
            <a:r>
              <a:rPr lang="en-US" sz="2000" dirty="0" smtClean="0">
                <a:solidFill>
                  <a:schemeClr val="bg1"/>
                </a:solidFill>
              </a:rPr>
              <a:t>.</a:t>
            </a:r>
          </a:p>
          <a:p>
            <a:endParaRPr lang="en-US" sz="2000" dirty="0">
              <a:solidFill>
                <a:schemeClr val="bg1"/>
              </a:solidFill>
            </a:endParaRPr>
          </a:p>
          <a:p>
            <a:r>
              <a:rPr lang="en-US" sz="2000" b="1" dirty="0">
                <a:solidFill>
                  <a:schemeClr val="bg1"/>
                </a:solidFill>
              </a:rPr>
              <a:t>Curriculum Mapping &amp; Backward Design</a:t>
            </a:r>
            <a:r>
              <a:rPr lang="en-US" sz="2000" dirty="0">
                <a:solidFill>
                  <a:schemeClr val="bg1"/>
                </a:solidFill>
              </a:rPr>
              <a:t> align outcomes, activities, and assessments</a:t>
            </a:r>
            <a:r>
              <a:rPr lang="en-US" sz="2000" dirty="0" smtClean="0">
                <a:solidFill>
                  <a:schemeClr val="bg1"/>
                </a:solidFill>
              </a:rPr>
              <a:t>.</a:t>
            </a:r>
          </a:p>
          <a:p>
            <a:endParaRPr lang="en-US" sz="2000" dirty="0">
              <a:solidFill>
                <a:schemeClr val="bg1"/>
              </a:solidFill>
            </a:endParaRPr>
          </a:p>
          <a:p>
            <a:endParaRPr lang="en-US" sz="2000" dirty="0" smtClean="0">
              <a:solidFill>
                <a:schemeClr val="bg1"/>
              </a:solidFill>
            </a:endParaRPr>
          </a:p>
          <a:p>
            <a:endParaRPr lang="en-US" sz="2000" dirty="0">
              <a:solidFill>
                <a:schemeClr val="bg1"/>
              </a:solidFill>
            </a:endParaRPr>
          </a:p>
          <a:p>
            <a:r>
              <a:rPr lang="en-US" sz="2000" b="1" dirty="0">
                <a:solidFill>
                  <a:schemeClr val="bg1"/>
                </a:solidFill>
              </a:rPr>
              <a:t>Why This Matters</a:t>
            </a:r>
          </a:p>
          <a:p>
            <a:r>
              <a:rPr lang="en-US" sz="2000" dirty="0">
                <a:solidFill>
                  <a:schemeClr val="bg1"/>
                </a:solidFill>
              </a:rPr>
              <a:t>Promotes </a:t>
            </a:r>
            <a:r>
              <a:rPr lang="en-US" sz="2000" b="1" dirty="0">
                <a:solidFill>
                  <a:schemeClr val="bg1"/>
                </a:solidFill>
              </a:rPr>
              <a:t>intentional teaching</a:t>
            </a:r>
            <a:r>
              <a:rPr lang="en-US" sz="2000" dirty="0">
                <a:solidFill>
                  <a:schemeClr val="bg1"/>
                </a:solidFill>
              </a:rPr>
              <a:t> with measurable results</a:t>
            </a:r>
            <a:r>
              <a:rPr lang="en-US" sz="2000" dirty="0" smtClean="0">
                <a:solidFill>
                  <a:schemeClr val="bg1"/>
                </a:solidFill>
              </a:rPr>
              <a:t>.</a:t>
            </a:r>
          </a:p>
          <a:p>
            <a:endParaRPr lang="en-US" sz="2000" dirty="0">
              <a:solidFill>
                <a:schemeClr val="bg1"/>
              </a:solidFill>
            </a:endParaRPr>
          </a:p>
          <a:p>
            <a:r>
              <a:rPr lang="en-US" sz="2000" dirty="0">
                <a:solidFill>
                  <a:schemeClr val="bg1"/>
                </a:solidFill>
              </a:rPr>
              <a:t>Reduces gaps and ensures </a:t>
            </a:r>
            <a:r>
              <a:rPr lang="en-US" sz="2000" b="1" dirty="0">
                <a:solidFill>
                  <a:schemeClr val="bg1"/>
                </a:solidFill>
              </a:rPr>
              <a:t>curricular coherence</a:t>
            </a:r>
            <a:r>
              <a:rPr lang="en-US" sz="2000" dirty="0" smtClean="0">
                <a:solidFill>
                  <a:schemeClr val="bg1"/>
                </a:solidFill>
              </a:rPr>
              <a:t>.</a:t>
            </a:r>
          </a:p>
          <a:p>
            <a:endParaRPr lang="en-US" sz="2000" dirty="0">
              <a:solidFill>
                <a:schemeClr val="bg1"/>
              </a:solidFill>
            </a:endParaRPr>
          </a:p>
          <a:p>
            <a:r>
              <a:rPr lang="en-US" sz="2000" dirty="0">
                <a:solidFill>
                  <a:schemeClr val="bg1"/>
                </a:solidFill>
              </a:rPr>
              <a:t>Empowers educators to design for </a:t>
            </a:r>
            <a:r>
              <a:rPr lang="en-US" sz="2000" b="1" dirty="0">
                <a:solidFill>
                  <a:schemeClr val="bg1"/>
                </a:solidFill>
              </a:rPr>
              <a:t>diverse learners</a:t>
            </a:r>
            <a:r>
              <a:rPr lang="en-US" sz="2000" dirty="0" smtClean="0">
                <a:solidFill>
                  <a:schemeClr val="bg1"/>
                </a:solidFill>
              </a:rPr>
              <a:t>.</a:t>
            </a:r>
          </a:p>
          <a:p>
            <a:endParaRPr lang="en-US" sz="2000" dirty="0">
              <a:solidFill>
                <a:schemeClr val="bg1"/>
              </a:solidFill>
            </a:endParaRPr>
          </a:p>
          <a:p>
            <a:r>
              <a:rPr lang="en-US" sz="2000" dirty="0">
                <a:solidFill>
                  <a:schemeClr val="bg1"/>
                </a:solidFill>
              </a:rPr>
              <a:t>Enhances </a:t>
            </a:r>
            <a:r>
              <a:rPr lang="en-US" sz="2000" b="1" dirty="0">
                <a:solidFill>
                  <a:schemeClr val="bg1"/>
                </a:solidFill>
              </a:rPr>
              <a:t>learner engagement, motivation, and success</a:t>
            </a:r>
            <a:r>
              <a:rPr lang="en-US" sz="2000" dirty="0">
                <a:solidFill>
                  <a:schemeClr val="bg1"/>
                </a:solidFill>
              </a:rPr>
              <a:t>.</a:t>
            </a:r>
          </a:p>
          <a:p>
            <a:endParaRPr lang="en-US" dirty="0">
              <a:solidFill>
                <a:schemeClr val="bg1"/>
              </a:solidFill>
            </a:endParaRPr>
          </a:p>
        </p:txBody>
      </p:sp>
    </p:spTree>
    <p:extLst>
      <p:ext uri="{BB962C8B-B14F-4D97-AF65-F5344CB8AC3E}">
        <p14:creationId xmlns:p14="http://schemas.microsoft.com/office/powerpoint/2010/main" val="33518604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5780" y="399693"/>
            <a:ext cx="13613130" cy="7109639"/>
          </a:xfrm>
          <a:prstGeom prst="rect">
            <a:avLst/>
          </a:prstGeom>
        </p:spPr>
        <p:txBody>
          <a:bodyPr wrap="square">
            <a:spAutoFit/>
          </a:bodyPr>
          <a:lstStyle/>
          <a:p>
            <a:r>
              <a:rPr lang="en-US" sz="2400" b="1" dirty="0" smtClean="0">
                <a:solidFill>
                  <a:schemeClr val="bg1"/>
                </a:solidFill>
              </a:rPr>
              <a:t>Assessment : Basics </a:t>
            </a:r>
            <a:r>
              <a:rPr lang="en-US" sz="2400" b="1" dirty="0">
                <a:solidFill>
                  <a:schemeClr val="bg1"/>
                </a:solidFill>
              </a:rPr>
              <a:t>of Instructional Design</a:t>
            </a:r>
            <a:r>
              <a:rPr lang="en-US" sz="2400" dirty="0">
                <a:solidFill>
                  <a:schemeClr val="bg1"/>
                </a:solidFill>
              </a:rPr>
              <a:t> course</a:t>
            </a:r>
            <a:r>
              <a:rPr lang="en-US" sz="2400" dirty="0" smtClean="0">
                <a:solidFill>
                  <a:schemeClr val="bg1"/>
                </a:solidFill>
              </a:rPr>
              <a:t>:</a:t>
            </a:r>
          </a:p>
          <a:p>
            <a:endParaRPr lang="en-US" sz="2400" dirty="0" smtClean="0">
              <a:solidFill>
                <a:schemeClr val="bg1"/>
              </a:solidFill>
            </a:endParaRPr>
          </a:p>
          <a:p>
            <a:r>
              <a:rPr lang="en-US" sz="2400" b="1" dirty="0" smtClean="0">
                <a:solidFill>
                  <a:schemeClr val="bg1"/>
                </a:solidFill>
              </a:rPr>
              <a:t>Explain the phases of curriculum development process</a:t>
            </a:r>
          </a:p>
          <a:p>
            <a:endParaRPr lang="en-US" sz="2400" dirty="0">
              <a:solidFill>
                <a:schemeClr val="bg1"/>
              </a:solidFill>
            </a:endParaRPr>
          </a:p>
          <a:p>
            <a:r>
              <a:rPr lang="en-US" sz="2400" b="1" dirty="0">
                <a:solidFill>
                  <a:schemeClr val="bg1"/>
                </a:solidFill>
              </a:rPr>
              <a:t>Short Answer</a:t>
            </a:r>
            <a:r>
              <a:rPr lang="en-US" sz="2400" dirty="0">
                <a:solidFill>
                  <a:schemeClr val="bg1"/>
                </a:solidFill>
              </a:rPr>
              <a:t> – Explain how Bloom’s Taxonomy can guide the creation of instructional activities that move learners from lower-order to higher-order thinking skills. Provide one example</a:t>
            </a:r>
            <a:r>
              <a:rPr lang="en-US" sz="2400" dirty="0" smtClean="0">
                <a:solidFill>
                  <a:schemeClr val="bg1"/>
                </a:solidFill>
              </a:rPr>
              <a:t>.</a:t>
            </a:r>
          </a:p>
          <a:p>
            <a:endParaRPr lang="en-US" sz="2400" dirty="0">
              <a:solidFill>
                <a:schemeClr val="bg1"/>
              </a:solidFill>
            </a:endParaRPr>
          </a:p>
          <a:p>
            <a:r>
              <a:rPr lang="en-US" sz="2400" b="1" dirty="0">
                <a:solidFill>
                  <a:schemeClr val="bg1"/>
                </a:solidFill>
              </a:rPr>
              <a:t>Scenario-Based</a:t>
            </a:r>
            <a:r>
              <a:rPr lang="en-US" sz="2400" dirty="0">
                <a:solidFill>
                  <a:schemeClr val="bg1"/>
                </a:solidFill>
              </a:rPr>
              <a:t> – A teacher wants to design a lesson for diverse learners without having to create separate plans for each student. Which instructional design framework would you recommend, and what are two strategies from that framework the teacher could use</a:t>
            </a:r>
            <a:r>
              <a:rPr lang="en-US" sz="2400" dirty="0" smtClean="0">
                <a:solidFill>
                  <a:schemeClr val="bg1"/>
                </a:solidFill>
              </a:rPr>
              <a:t>?</a:t>
            </a:r>
          </a:p>
          <a:p>
            <a:endParaRPr lang="en-US" sz="2400" dirty="0">
              <a:solidFill>
                <a:schemeClr val="bg1"/>
              </a:solidFill>
            </a:endParaRPr>
          </a:p>
          <a:p>
            <a:r>
              <a:rPr lang="en-US" sz="2400" b="1" dirty="0">
                <a:solidFill>
                  <a:schemeClr val="bg1"/>
                </a:solidFill>
              </a:rPr>
              <a:t>Application</a:t>
            </a:r>
            <a:r>
              <a:rPr lang="en-US" sz="2400" dirty="0">
                <a:solidFill>
                  <a:schemeClr val="bg1"/>
                </a:solidFill>
              </a:rPr>
              <a:t> – Using the backward design model, outline the three main stages and describe how you would apply them to create a unit on “Environmental Sustainability” for middle school students</a:t>
            </a:r>
            <a:r>
              <a:rPr lang="en-US" sz="2400" dirty="0" smtClean="0">
                <a:solidFill>
                  <a:schemeClr val="bg1"/>
                </a:solidFill>
              </a:rPr>
              <a:t>.</a:t>
            </a:r>
          </a:p>
          <a:p>
            <a:endParaRPr lang="en-US" sz="2400" dirty="0">
              <a:solidFill>
                <a:schemeClr val="bg1"/>
              </a:solidFill>
            </a:endParaRPr>
          </a:p>
          <a:p>
            <a:r>
              <a:rPr lang="en-US" sz="2400" b="1" dirty="0">
                <a:solidFill>
                  <a:schemeClr val="bg1"/>
                </a:solidFill>
              </a:rPr>
              <a:t>Reflective</a:t>
            </a:r>
            <a:r>
              <a:rPr lang="en-US" sz="2400" dirty="0">
                <a:solidFill>
                  <a:schemeClr val="bg1"/>
                </a:solidFill>
              </a:rPr>
              <a:t> – Which learning theory (Behaviorism, Constructivism, </a:t>
            </a:r>
            <a:r>
              <a:rPr lang="en-US" sz="2400" dirty="0" err="1">
                <a:solidFill>
                  <a:schemeClr val="bg1"/>
                </a:solidFill>
              </a:rPr>
              <a:t>Cognitivism</a:t>
            </a:r>
            <a:r>
              <a:rPr lang="en-US" sz="2400" dirty="0">
                <a:solidFill>
                  <a:schemeClr val="bg1"/>
                </a:solidFill>
              </a:rPr>
              <a:t>, or </a:t>
            </a:r>
            <a:r>
              <a:rPr lang="en-US" sz="2400" dirty="0" err="1">
                <a:solidFill>
                  <a:schemeClr val="bg1"/>
                </a:solidFill>
              </a:rPr>
              <a:t>Connectivism</a:t>
            </a:r>
            <a:r>
              <a:rPr lang="en-US" sz="2400" dirty="0">
                <a:solidFill>
                  <a:schemeClr val="bg1"/>
                </a:solidFill>
              </a:rPr>
              <a:t>) best matches your teaching style, and why? Give a classroom example</a:t>
            </a:r>
            <a:r>
              <a:rPr lang="en-US" sz="2400" dirty="0" smtClean="0">
                <a:solidFill>
                  <a:schemeClr val="bg1"/>
                </a:solidFill>
              </a:rPr>
              <a:t>.</a:t>
            </a:r>
          </a:p>
          <a:p>
            <a:endParaRPr lang="en-US" sz="2400" dirty="0">
              <a:solidFill>
                <a:schemeClr val="bg1"/>
              </a:solidFill>
            </a:endParaRPr>
          </a:p>
          <a:p>
            <a:r>
              <a:rPr lang="en-US" sz="2400" b="1" dirty="0">
                <a:solidFill>
                  <a:schemeClr val="bg1"/>
                </a:solidFill>
              </a:rPr>
              <a:t>Analysis</a:t>
            </a:r>
            <a:r>
              <a:rPr lang="en-US" sz="2400" dirty="0">
                <a:solidFill>
                  <a:schemeClr val="bg1"/>
                </a:solidFill>
              </a:rPr>
              <a:t> – Review the curriculum map below (provide a short sample in the test). Identify one gap or misalignment between the learning outcomes, activities, and assessments, and suggest how to fix it.</a:t>
            </a:r>
          </a:p>
        </p:txBody>
      </p:sp>
    </p:spTree>
    <p:extLst>
      <p:ext uri="{BB962C8B-B14F-4D97-AF65-F5344CB8AC3E}">
        <p14:creationId xmlns:p14="http://schemas.microsoft.com/office/powerpoint/2010/main" val="15826268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sz="2800" b="1"/>
            </a:pPr>
            <a:r>
              <a:t>Curriculum Map – Module 4: Basics of Instructional Design</a:t>
            </a:r>
          </a:p>
        </p:txBody>
      </p:sp>
      <p:graphicFrame>
        <p:nvGraphicFramePr>
          <p:cNvPr id="3" name="Table 2"/>
          <p:cNvGraphicFramePr>
            <a:graphicFrameLocks noGrp="1"/>
          </p:cNvGraphicFramePr>
          <p:nvPr/>
        </p:nvGraphicFramePr>
        <p:xfrm>
          <a:off x="438912" y="1645920"/>
          <a:ext cx="13167360" cy="5486398"/>
        </p:xfrm>
        <a:graphic>
          <a:graphicData uri="http://schemas.openxmlformats.org/drawingml/2006/table">
            <a:tbl>
              <a:tblPr firstRow="1" bandRow="1">
                <a:tableStyleId>{5C22544A-7EE6-4342-B048-85BDC9FD1C3A}</a:tableStyleId>
              </a:tblPr>
              <a:tblGrid>
                <a:gridCol w="4389120"/>
                <a:gridCol w="4389120"/>
                <a:gridCol w="4389120"/>
              </a:tblGrid>
              <a:tr h="783770">
                <a:tc>
                  <a:txBody>
                    <a:bodyPr/>
                    <a:lstStyle/>
                    <a:p>
                      <a:r>
                        <a:rPr sz="1600" b="1">
                          <a:solidFill>
                            <a:srgbClr val="FFFFFF"/>
                          </a:solidFill>
                          <a:latin typeface="Calibri"/>
                        </a:rPr>
                        <a:t>Learning Outcomes</a:t>
                      </a:r>
                    </a:p>
                  </a:txBody>
                  <a:tcPr marL="146304" marR="146304" marT="54864" marB="54864">
                    <a:solidFill>
                      <a:srgbClr val="0066CC"/>
                    </a:solidFill>
                  </a:tcPr>
                </a:tc>
                <a:tc>
                  <a:txBody>
                    <a:bodyPr/>
                    <a:lstStyle/>
                    <a:p>
                      <a:r>
                        <a:rPr sz="1600" b="1">
                          <a:solidFill>
                            <a:srgbClr val="FFFFFF"/>
                          </a:solidFill>
                          <a:latin typeface="Calibri"/>
                        </a:rPr>
                        <a:t>Instructional Activities</a:t>
                      </a:r>
                    </a:p>
                  </a:txBody>
                  <a:tcPr marL="146304" marR="146304" marT="54864" marB="54864">
                    <a:solidFill>
                      <a:srgbClr val="0066CC"/>
                    </a:solidFill>
                  </a:tcPr>
                </a:tc>
                <a:tc>
                  <a:txBody>
                    <a:bodyPr/>
                    <a:lstStyle/>
                    <a:p>
                      <a:r>
                        <a:rPr sz="1600" b="1">
                          <a:solidFill>
                            <a:srgbClr val="FFFFFF"/>
                          </a:solidFill>
                          <a:latin typeface="Calibri"/>
                        </a:rPr>
                        <a:t>Assessment Methods</a:t>
                      </a:r>
                    </a:p>
                  </a:txBody>
                  <a:tcPr marL="146304" marR="146304" marT="54864" marB="54864">
                    <a:solidFill>
                      <a:srgbClr val="0066CC"/>
                    </a:solidFill>
                  </a:tcPr>
                </a:tc>
              </a:tr>
              <a:tr h="783770">
                <a:tc>
                  <a:txBody>
                    <a:bodyPr/>
                    <a:lstStyle/>
                    <a:p>
                      <a:r>
                        <a:rPr sz="1400">
                          <a:latin typeface="Calibri"/>
                        </a:rPr>
                        <a:t>Describe key learning theories (Behaviorism, Cognitivism, Constructivism, Connectivism).</a:t>
                      </a:r>
                    </a:p>
                  </a:txBody>
                  <a:tcPr marL="146304" marR="146304" marT="54864" marB="54864"/>
                </a:tc>
                <a:tc>
                  <a:txBody>
                    <a:bodyPr/>
                    <a:lstStyle/>
                    <a:p>
                      <a:r>
                        <a:rPr sz="1400">
                          <a:latin typeface="Calibri"/>
                        </a:rPr>
                        <a:t>Interactive lecture with visuals; small group discussions; case study analysis.</a:t>
                      </a:r>
                    </a:p>
                  </a:txBody>
                  <a:tcPr marL="146304" marR="146304" marT="54864" marB="54864"/>
                </a:tc>
                <a:tc>
                  <a:txBody>
                    <a:bodyPr/>
                    <a:lstStyle/>
                    <a:p>
                      <a:r>
                        <a:rPr sz="1400">
                          <a:latin typeface="Calibri"/>
                        </a:rPr>
                        <a:t>Short-answer quiz; group presentation explaining a classroom example of each theory.</a:t>
                      </a:r>
                    </a:p>
                  </a:txBody>
                  <a:tcPr marL="146304" marR="146304" marT="54864" marB="54864"/>
                </a:tc>
              </a:tr>
              <a:tr h="783770">
                <a:tc>
                  <a:txBody>
                    <a:bodyPr/>
                    <a:lstStyle/>
                    <a:p>
                      <a:r>
                        <a:rPr sz="1400">
                          <a:latin typeface="Calibri"/>
                        </a:rPr>
                        <a:t>Apply Bloom’s Taxonomy to design learning objectives.</a:t>
                      </a:r>
                    </a:p>
                  </a:txBody>
                  <a:tcPr marL="146304" marR="146304" marT="54864" marB="54864"/>
                </a:tc>
                <a:tc>
                  <a:txBody>
                    <a:bodyPr/>
                    <a:lstStyle/>
                    <a:p>
                      <a:r>
                        <a:rPr sz="1400">
                          <a:latin typeface="Calibri"/>
                        </a:rPr>
                        <a:t>Workshop: rewriting sample objectives at different cognitive levels; peer review.</a:t>
                      </a:r>
                    </a:p>
                  </a:txBody>
                  <a:tcPr marL="146304" marR="146304" marT="54864" marB="54864"/>
                </a:tc>
                <a:tc>
                  <a:txBody>
                    <a:bodyPr/>
                    <a:lstStyle/>
                    <a:p>
                      <a:r>
                        <a:rPr sz="1400">
                          <a:latin typeface="Calibri"/>
                        </a:rPr>
                        <a:t>Assignment: create 3 objectives at different levels for a chosen topic.</a:t>
                      </a:r>
                    </a:p>
                  </a:txBody>
                  <a:tcPr marL="146304" marR="146304" marT="54864" marB="54864"/>
                </a:tc>
              </a:tr>
              <a:tr h="783770">
                <a:tc>
                  <a:txBody>
                    <a:bodyPr/>
                    <a:lstStyle/>
                    <a:p>
                      <a:r>
                        <a:rPr sz="1400">
                          <a:latin typeface="Calibri"/>
                        </a:rPr>
                        <a:t>Implement Constructivist strategies in lesson design.</a:t>
                      </a:r>
                    </a:p>
                  </a:txBody>
                  <a:tcPr marL="146304" marR="146304" marT="54864" marB="54864"/>
                </a:tc>
                <a:tc>
                  <a:txBody>
                    <a:bodyPr/>
                    <a:lstStyle/>
                    <a:p>
                      <a:r>
                        <a:rPr sz="1400">
                          <a:latin typeface="Calibri"/>
                        </a:rPr>
                        <a:t>Simulation: inquiry-based task; role-play as teacher/facilitator.</a:t>
                      </a:r>
                    </a:p>
                  </a:txBody>
                  <a:tcPr marL="146304" marR="146304" marT="54864" marB="54864"/>
                </a:tc>
                <a:tc>
                  <a:txBody>
                    <a:bodyPr/>
                    <a:lstStyle/>
                    <a:p>
                      <a:r>
                        <a:rPr sz="1400">
                          <a:latin typeface="Calibri"/>
                        </a:rPr>
                        <a:t>Scenario-based task: redesign a lesson with constructivist methods.</a:t>
                      </a:r>
                    </a:p>
                  </a:txBody>
                  <a:tcPr marL="146304" marR="146304" marT="54864" marB="54864"/>
                </a:tc>
              </a:tr>
              <a:tr h="783770">
                <a:tc>
                  <a:txBody>
                    <a:bodyPr/>
                    <a:lstStyle/>
                    <a:p>
                      <a:r>
                        <a:rPr sz="1400">
                          <a:latin typeface="Calibri"/>
                        </a:rPr>
                        <a:t>Integrate UDL principles to support diverse learners.</a:t>
                      </a:r>
                    </a:p>
                  </a:txBody>
                  <a:tcPr marL="146304" marR="146304" marT="54864" marB="54864"/>
                </a:tc>
                <a:tc>
                  <a:txBody>
                    <a:bodyPr/>
                    <a:lstStyle/>
                    <a:p>
                      <a:r>
                        <a:rPr sz="1400">
                          <a:latin typeface="Calibri"/>
                        </a:rPr>
                        <a:t>Video case study of inclusive classrooms; group brainstorming.</a:t>
                      </a:r>
                    </a:p>
                  </a:txBody>
                  <a:tcPr marL="146304" marR="146304" marT="54864" marB="54864"/>
                </a:tc>
                <a:tc>
                  <a:txBody>
                    <a:bodyPr/>
                    <a:lstStyle/>
                    <a:p>
                      <a:r>
                        <a:rPr sz="1400">
                          <a:latin typeface="Calibri"/>
                        </a:rPr>
                        <a:t>Mini-lesson plan applying UDL’s multiple means of engagement, representation, and expression.</a:t>
                      </a:r>
                    </a:p>
                  </a:txBody>
                  <a:tcPr marL="146304" marR="146304" marT="54864" marB="54864"/>
                </a:tc>
              </a:tr>
              <a:tr h="783770">
                <a:tc>
                  <a:txBody>
                    <a:bodyPr/>
                    <a:lstStyle/>
                    <a:p>
                      <a:r>
                        <a:rPr sz="1400">
                          <a:latin typeface="Calibri"/>
                        </a:rPr>
                        <a:t>Develop a curriculum map showing alignment.</a:t>
                      </a:r>
                    </a:p>
                  </a:txBody>
                  <a:tcPr marL="146304" marR="146304" marT="54864" marB="54864"/>
                </a:tc>
                <a:tc>
                  <a:txBody>
                    <a:bodyPr/>
                    <a:lstStyle/>
                    <a:p>
                      <a:r>
                        <a:rPr sz="1400">
                          <a:latin typeface="Calibri"/>
                        </a:rPr>
                        <a:t>Guided template completion; peer feedback session.</a:t>
                      </a:r>
                    </a:p>
                  </a:txBody>
                  <a:tcPr marL="146304" marR="146304" marT="54864" marB="54864"/>
                </a:tc>
                <a:tc>
                  <a:txBody>
                    <a:bodyPr/>
                    <a:lstStyle/>
                    <a:p>
                      <a:r>
                        <a:rPr sz="1400">
                          <a:latin typeface="Calibri"/>
                        </a:rPr>
                        <a:t>Final project: completed curriculum map for a chosen subject/unit.</a:t>
                      </a:r>
                    </a:p>
                  </a:txBody>
                  <a:tcPr marL="146304" marR="146304" marT="54864" marB="54864"/>
                </a:tc>
              </a:tr>
              <a:tr h="783778">
                <a:tc>
                  <a:txBody>
                    <a:bodyPr/>
                    <a:lstStyle/>
                    <a:p>
                      <a:r>
                        <a:rPr sz="1400">
                          <a:latin typeface="Calibri"/>
                        </a:rPr>
                        <a:t>Apply the Backward Design model in unit planning.</a:t>
                      </a:r>
                    </a:p>
                  </a:txBody>
                  <a:tcPr marL="146304" marR="146304" marT="54864" marB="54864"/>
                </a:tc>
                <a:tc>
                  <a:txBody>
                    <a:bodyPr/>
                    <a:lstStyle/>
                    <a:p>
                      <a:r>
                        <a:rPr sz="1400">
                          <a:latin typeface="Calibri"/>
                        </a:rPr>
                        <a:t>Workshop: outcomes → assessments → activities.</a:t>
                      </a:r>
                    </a:p>
                  </a:txBody>
                  <a:tcPr marL="146304" marR="146304" marT="54864" marB="54864"/>
                </a:tc>
                <a:tc>
                  <a:txBody>
                    <a:bodyPr/>
                    <a:lstStyle/>
                    <a:p>
                      <a:r>
                        <a:rPr sz="1400">
                          <a:latin typeface="Calibri"/>
                        </a:rPr>
                        <a:t>Reflective unit plan (e.g., Environmental Sustainability).</a:t>
                      </a:r>
                    </a:p>
                  </a:txBody>
                  <a:tcPr marL="146304" marR="146304" marT="54864" marB="54864"/>
                </a:tc>
              </a:tr>
            </a:tbl>
          </a:graphicData>
        </a:graphic>
      </p:graphicFrame>
    </p:spTree>
    <p:extLst>
      <p:ext uri="{BB962C8B-B14F-4D97-AF65-F5344CB8AC3E}">
        <p14:creationId xmlns:p14="http://schemas.microsoft.com/office/powerpoint/2010/main" val="28752668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468</TotalTime>
  <Words>1495</Words>
  <Application>Microsoft Office PowerPoint</Application>
  <PresentationFormat>Custom</PresentationFormat>
  <Paragraphs>146</Paragraphs>
  <Slides>11</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Epilogue Bold</vt:lpstr>
      <vt:lpstr>Fraunces Medium</vt:lpstr>
      <vt:lpstr>Epilogue</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Curriculum Map – Module 4: Basics of Instructional Design</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Windows User</cp:lastModifiedBy>
  <cp:revision>9</cp:revision>
  <dcterms:created xsi:type="dcterms:W3CDTF">2025-06-10T21:53:22Z</dcterms:created>
  <dcterms:modified xsi:type="dcterms:W3CDTF">2025-08-25T09:45:46Z</dcterms:modified>
</cp:coreProperties>
</file>