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Lst>
  <p:sldSz cx="14630400" cy="8229600"/>
  <p:notesSz cx="8229600" cy="14630400"/>
  <p:embeddedFontLst>
    <p:embeddedFont>
      <p:font typeface="Fraunces Medium" charset="0"/>
      <p:regular r:id="rId16"/>
    </p:embeddedFont>
    <p:embeddedFont>
      <p:font typeface="Epilogue" charset="0"/>
      <p:regular r:id="rId17"/>
    </p:embeddedFont>
    <p:embeddedFont>
      <p:font typeface="Calibri"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78" d="100"/>
          <a:sy n="78" d="100"/>
        </p:scale>
        <p:origin x="-384" y="-42"/>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2DB20E97-83C3-4C28-AC83-22BF78695498}" type="datetimeFigureOut">
              <a:rPr lang="en-US" smtClean="0"/>
              <a:t>25-Aug-25</a:t>
            </a:fld>
            <a:endParaRPr lang="en-US"/>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5267D1A-B718-45A3-8989-E26B3A5B5D96}" type="slidenum">
              <a:rPr lang="en-US" smtClean="0"/>
              <a:t>‹#›</a:t>
            </a:fld>
            <a:endParaRPr lang="en-US"/>
          </a:p>
        </p:txBody>
      </p:sp>
    </p:spTree>
    <p:extLst>
      <p:ext uri="{BB962C8B-B14F-4D97-AF65-F5344CB8AC3E}">
        <p14:creationId xmlns:p14="http://schemas.microsoft.com/office/powerpoint/2010/main" val="2792909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9.png"/><Relationship Id="rId11" Type="http://schemas.openxmlformats.org/officeDocument/2006/relationships/image" Target="../media/image3.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18711"/>
            <a:ext cx="7556421" cy="1275874"/>
          </a:xfrm>
          <a:prstGeom prst="rect">
            <a:avLst/>
          </a:prstGeom>
          <a:noFill/>
          <a:ln/>
        </p:spPr>
        <p:txBody>
          <a:bodyPr wrap="square" lIns="0" tIns="0" rIns="0" bIns="0" rtlCol="0" anchor="t"/>
          <a:lstStyle/>
          <a:p>
            <a:pPr marL="0" indent="0" algn="l">
              <a:lnSpc>
                <a:spcPts val="5000"/>
              </a:lnSpc>
              <a:buNone/>
            </a:pPr>
            <a:r>
              <a:rPr lang="en-US" sz="4000" dirty="0">
                <a:solidFill>
                  <a:srgbClr val="FFFFFF"/>
                </a:solidFill>
                <a:latin typeface="Fraunces Medium" pitchFamily="34" charset="0"/>
                <a:ea typeface="Fraunces Medium" pitchFamily="34" charset="-122"/>
                <a:cs typeface="Fraunces Medium" pitchFamily="34" charset="-120"/>
              </a:rPr>
              <a:t>Module 3: Curriculum Design Process</a:t>
            </a:r>
            <a:endParaRPr lang="en-US" sz="4000" dirty="0"/>
          </a:p>
        </p:txBody>
      </p:sp>
      <p:sp>
        <p:nvSpPr>
          <p:cNvPr id="4" name="Text 1"/>
          <p:cNvSpPr/>
          <p:nvPr/>
        </p:nvSpPr>
        <p:spPr>
          <a:xfrm>
            <a:off x="6280190" y="2700695"/>
            <a:ext cx="7556421" cy="1306830"/>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Welcome to Module 3 of our curriculum design series. This module introduces a structured approach to building meaningful and effective curricula, essential for fostering successful learning environments. We will explore key stages from initial assessment to final implementation.</a:t>
            </a:r>
            <a:endParaRPr lang="en-US" sz="1600" dirty="0"/>
          </a:p>
        </p:txBody>
      </p:sp>
      <p:sp>
        <p:nvSpPr>
          <p:cNvPr id="5" name="Text 2"/>
          <p:cNvSpPr/>
          <p:nvPr/>
        </p:nvSpPr>
        <p:spPr>
          <a:xfrm>
            <a:off x="6280190" y="4237077"/>
            <a:ext cx="7556421" cy="2286953"/>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Our journey through this module will cover critical topics, including the initial needs assessment and goal setting, the detailed development of curriculum content, ensuring alignment with specified learning outcomes, and recognizing the vital roles and inputs of various stakeholders involved in the design process. By the end of this module, you will possess a comprehensive understanding of how to systematically create curricula that are both impactful and relevant to diverse learners.</a:t>
            </a:r>
            <a:endParaRPr lang="en-US" sz="1600" dirty="0"/>
          </a:p>
        </p:txBody>
      </p:sp>
      <p:pic>
        <p:nvPicPr>
          <p:cNvPr id="7" name="Image 1" descr="preencoded.png"/>
          <p:cNvPicPr>
            <a:picLocks noChangeAspect="1"/>
          </p:cNvPicPr>
          <p:nvPr/>
        </p:nvPicPr>
        <p:blipFill>
          <a:blip r:embed="rId4"/>
          <a:stretch>
            <a:fillRect/>
          </a:stretch>
        </p:blipFill>
        <p:spPr>
          <a:xfrm>
            <a:off x="11335086" y="7745626"/>
            <a:ext cx="311348" cy="311348"/>
          </a:xfrm>
          <a:prstGeom prst="rect">
            <a:avLst/>
          </a:prstGeom>
        </p:spPr>
      </p:pic>
      <p:sp>
        <p:nvSpPr>
          <p:cNvPr id="8" name="Text 4"/>
          <p:cNvSpPr/>
          <p:nvPr/>
        </p:nvSpPr>
        <p:spPr>
          <a:xfrm>
            <a:off x="11646434" y="7745626"/>
            <a:ext cx="2909054" cy="357188"/>
          </a:xfrm>
          <a:prstGeom prst="rect">
            <a:avLst/>
          </a:prstGeom>
          <a:noFill/>
          <a:ln/>
        </p:spPr>
        <p:txBody>
          <a:bodyPr wrap="none" lIns="0" tIns="0" rIns="0" bIns="0" rtlCol="0" anchor="t"/>
          <a:lstStyle/>
          <a:p>
            <a:pPr marL="0" indent="0" algn="l">
              <a:lnSpc>
                <a:spcPts val="2800"/>
              </a:lnSpc>
              <a:buNone/>
            </a:pPr>
            <a:r>
              <a:rPr lang="en-US" sz="2000" b="1" dirty="0">
                <a:solidFill>
                  <a:srgbClr val="EBECEF"/>
                </a:solidFill>
                <a:latin typeface="Epilogue Bold" pitchFamily="34" charset="0"/>
                <a:ea typeface="Epilogue Bold" pitchFamily="34" charset="-122"/>
                <a:cs typeface="Epilogue Bold" pitchFamily="34" charset="-120"/>
              </a:rPr>
              <a:t>by Adebukola Oyewole</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472565"/>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Learning Objectives</a:t>
            </a:r>
            <a:endParaRPr lang="en-US" sz="4450" dirty="0"/>
          </a:p>
        </p:txBody>
      </p:sp>
      <p:sp>
        <p:nvSpPr>
          <p:cNvPr id="3" name="Shape 1"/>
          <p:cNvSpPr/>
          <p:nvPr/>
        </p:nvSpPr>
        <p:spPr>
          <a:xfrm>
            <a:off x="793790" y="2634972"/>
            <a:ext cx="510302" cy="510302"/>
          </a:xfrm>
          <a:prstGeom prst="roundRect">
            <a:avLst>
              <a:gd name="adj" fmla="val 18669"/>
            </a:avLst>
          </a:prstGeom>
          <a:solidFill>
            <a:srgbClr val="283157"/>
          </a:solidFill>
          <a:ln w="7620">
            <a:solidFill>
              <a:srgbClr val="414A70"/>
            </a:solidFill>
            <a:prstDash val="solid"/>
          </a:ln>
        </p:spPr>
      </p:sp>
      <p:sp>
        <p:nvSpPr>
          <p:cNvPr id="4" name="Text 2"/>
          <p:cNvSpPr/>
          <p:nvPr/>
        </p:nvSpPr>
        <p:spPr>
          <a:xfrm>
            <a:off x="878860" y="2677478"/>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EBECEF"/>
                </a:solidFill>
                <a:latin typeface="Fraunces Medium" pitchFamily="34" charset="0"/>
                <a:ea typeface="Fraunces Medium" pitchFamily="34" charset="-122"/>
                <a:cs typeface="Fraunces Medium" pitchFamily="34" charset="-120"/>
              </a:rPr>
              <a:t>1</a:t>
            </a:r>
            <a:endParaRPr lang="en-US" sz="2650" dirty="0"/>
          </a:p>
        </p:txBody>
      </p:sp>
      <p:sp>
        <p:nvSpPr>
          <p:cNvPr id="5" name="Text 3"/>
          <p:cNvSpPr/>
          <p:nvPr/>
        </p:nvSpPr>
        <p:spPr>
          <a:xfrm>
            <a:off x="1530906" y="2712839"/>
            <a:ext cx="3421499" cy="708660"/>
          </a:xfrm>
          <a:prstGeom prst="rect">
            <a:avLst/>
          </a:prstGeom>
          <a:noFill/>
          <a:ln/>
        </p:spPr>
        <p:txBody>
          <a:bodyPr wrap="squar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Conduct a Needs Assessment</a:t>
            </a:r>
            <a:endParaRPr lang="en-US" sz="2200" dirty="0"/>
          </a:p>
        </p:txBody>
      </p:sp>
      <p:sp>
        <p:nvSpPr>
          <p:cNvPr id="6" name="Text 4"/>
          <p:cNvSpPr/>
          <p:nvPr/>
        </p:nvSpPr>
        <p:spPr>
          <a:xfrm>
            <a:off x="1530906" y="3557587"/>
            <a:ext cx="3421499"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Learn to identify educational gaps and gather relevant data for curriculum planning.</a:t>
            </a:r>
            <a:endParaRPr lang="en-US" sz="1750" dirty="0"/>
          </a:p>
        </p:txBody>
      </p:sp>
      <p:sp>
        <p:nvSpPr>
          <p:cNvPr id="7" name="Shape 5"/>
          <p:cNvSpPr/>
          <p:nvPr/>
        </p:nvSpPr>
        <p:spPr>
          <a:xfrm>
            <a:off x="5235893" y="2634972"/>
            <a:ext cx="510302" cy="510302"/>
          </a:xfrm>
          <a:prstGeom prst="roundRect">
            <a:avLst>
              <a:gd name="adj" fmla="val 18669"/>
            </a:avLst>
          </a:prstGeom>
          <a:solidFill>
            <a:srgbClr val="283157"/>
          </a:solidFill>
          <a:ln w="7620">
            <a:solidFill>
              <a:srgbClr val="414A70"/>
            </a:solidFill>
            <a:prstDash val="solid"/>
          </a:ln>
        </p:spPr>
      </p:sp>
      <p:sp>
        <p:nvSpPr>
          <p:cNvPr id="8" name="Text 6"/>
          <p:cNvSpPr/>
          <p:nvPr/>
        </p:nvSpPr>
        <p:spPr>
          <a:xfrm>
            <a:off x="5320963" y="2677478"/>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EBECEF"/>
                </a:solidFill>
                <a:latin typeface="Fraunces Medium" pitchFamily="34" charset="0"/>
                <a:ea typeface="Fraunces Medium" pitchFamily="34" charset="-122"/>
                <a:cs typeface="Fraunces Medium" pitchFamily="34" charset="-120"/>
              </a:rPr>
              <a:t>2</a:t>
            </a:r>
            <a:endParaRPr lang="en-US" sz="2650" dirty="0"/>
          </a:p>
        </p:txBody>
      </p:sp>
      <p:sp>
        <p:nvSpPr>
          <p:cNvPr id="9" name="Text 7"/>
          <p:cNvSpPr/>
          <p:nvPr/>
        </p:nvSpPr>
        <p:spPr>
          <a:xfrm>
            <a:off x="5973008" y="2712839"/>
            <a:ext cx="3421499" cy="708660"/>
          </a:xfrm>
          <a:prstGeom prst="rect">
            <a:avLst/>
          </a:prstGeom>
          <a:noFill/>
          <a:ln/>
        </p:spPr>
        <p:txBody>
          <a:bodyPr wrap="squar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Set Clear, Measurable Goals</a:t>
            </a:r>
            <a:endParaRPr lang="en-US" sz="2200" dirty="0"/>
          </a:p>
        </p:txBody>
      </p:sp>
      <p:sp>
        <p:nvSpPr>
          <p:cNvPr id="10" name="Text 8"/>
          <p:cNvSpPr/>
          <p:nvPr/>
        </p:nvSpPr>
        <p:spPr>
          <a:xfrm>
            <a:off x="5973008" y="3557587"/>
            <a:ext cx="3421499" cy="145161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Master the art of creating specific, achievable, and time-bound learning objectives.</a:t>
            </a:r>
            <a:endParaRPr lang="en-US" sz="1750" dirty="0"/>
          </a:p>
        </p:txBody>
      </p:sp>
      <p:sp>
        <p:nvSpPr>
          <p:cNvPr id="11" name="Shape 9"/>
          <p:cNvSpPr/>
          <p:nvPr/>
        </p:nvSpPr>
        <p:spPr>
          <a:xfrm>
            <a:off x="9677995" y="2634972"/>
            <a:ext cx="510302" cy="510302"/>
          </a:xfrm>
          <a:prstGeom prst="roundRect">
            <a:avLst>
              <a:gd name="adj" fmla="val 18669"/>
            </a:avLst>
          </a:prstGeom>
          <a:solidFill>
            <a:srgbClr val="283157"/>
          </a:solidFill>
          <a:ln w="7620">
            <a:solidFill>
              <a:srgbClr val="414A70"/>
            </a:solidFill>
            <a:prstDash val="solid"/>
          </a:ln>
        </p:spPr>
      </p:sp>
      <p:sp>
        <p:nvSpPr>
          <p:cNvPr id="12" name="Text 10"/>
          <p:cNvSpPr/>
          <p:nvPr/>
        </p:nvSpPr>
        <p:spPr>
          <a:xfrm>
            <a:off x="9763065" y="2677478"/>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EBECEF"/>
                </a:solidFill>
                <a:latin typeface="Fraunces Medium" pitchFamily="34" charset="0"/>
                <a:ea typeface="Fraunces Medium" pitchFamily="34" charset="-122"/>
                <a:cs typeface="Fraunces Medium" pitchFamily="34" charset="-120"/>
              </a:rPr>
              <a:t>3</a:t>
            </a:r>
            <a:endParaRPr lang="en-US" sz="2650" dirty="0"/>
          </a:p>
        </p:txBody>
      </p:sp>
      <p:sp>
        <p:nvSpPr>
          <p:cNvPr id="13" name="Text 11"/>
          <p:cNvSpPr/>
          <p:nvPr/>
        </p:nvSpPr>
        <p:spPr>
          <a:xfrm>
            <a:off x="10415111" y="2712839"/>
            <a:ext cx="3421499" cy="708660"/>
          </a:xfrm>
          <a:prstGeom prst="rect">
            <a:avLst/>
          </a:prstGeom>
          <a:noFill/>
          <a:ln/>
        </p:spPr>
        <p:txBody>
          <a:bodyPr wrap="squar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Design &amp; Structure Content</a:t>
            </a:r>
            <a:endParaRPr lang="en-US" sz="2200" dirty="0"/>
          </a:p>
        </p:txBody>
      </p:sp>
      <p:sp>
        <p:nvSpPr>
          <p:cNvPr id="14" name="Text 12"/>
          <p:cNvSpPr/>
          <p:nvPr/>
        </p:nvSpPr>
        <p:spPr>
          <a:xfrm>
            <a:off x="10415111" y="3557587"/>
            <a:ext cx="3421499"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Develop effective strategies for organizing and presenting curriculum materials.</a:t>
            </a:r>
            <a:endParaRPr lang="en-US" sz="1750" dirty="0"/>
          </a:p>
        </p:txBody>
      </p:sp>
      <p:sp>
        <p:nvSpPr>
          <p:cNvPr id="15" name="Shape 13"/>
          <p:cNvSpPr/>
          <p:nvPr/>
        </p:nvSpPr>
        <p:spPr>
          <a:xfrm>
            <a:off x="793790" y="5462826"/>
            <a:ext cx="510302" cy="510302"/>
          </a:xfrm>
          <a:prstGeom prst="roundRect">
            <a:avLst>
              <a:gd name="adj" fmla="val 18669"/>
            </a:avLst>
          </a:prstGeom>
          <a:solidFill>
            <a:srgbClr val="283157"/>
          </a:solidFill>
          <a:ln w="7620">
            <a:solidFill>
              <a:srgbClr val="414A70"/>
            </a:solidFill>
            <a:prstDash val="solid"/>
          </a:ln>
        </p:spPr>
      </p:sp>
      <p:sp>
        <p:nvSpPr>
          <p:cNvPr id="16" name="Text 14"/>
          <p:cNvSpPr/>
          <p:nvPr/>
        </p:nvSpPr>
        <p:spPr>
          <a:xfrm>
            <a:off x="878860" y="5505331"/>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EBECEF"/>
                </a:solidFill>
                <a:latin typeface="Fraunces Medium" pitchFamily="34" charset="0"/>
                <a:ea typeface="Fraunces Medium" pitchFamily="34" charset="-122"/>
                <a:cs typeface="Fraunces Medium" pitchFamily="34" charset="-120"/>
              </a:rPr>
              <a:t>4</a:t>
            </a:r>
            <a:endParaRPr lang="en-US" sz="2650" dirty="0"/>
          </a:p>
        </p:txBody>
      </p:sp>
      <p:sp>
        <p:nvSpPr>
          <p:cNvPr id="17" name="Text 15"/>
          <p:cNvSpPr/>
          <p:nvPr/>
        </p:nvSpPr>
        <p:spPr>
          <a:xfrm>
            <a:off x="1530906" y="5540693"/>
            <a:ext cx="4465558"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Align Curriculum with Outcomes</a:t>
            </a:r>
            <a:endParaRPr lang="en-US" sz="2200" dirty="0"/>
          </a:p>
        </p:txBody>
      </p:sp>
      <p:sp>
        <p:nvSpPr>
          <p:cNvPr id="18" name="Text 16"/>
          <p:cNvSpPr/>
          <p:nvPr/>
        </p:nvSpPr>
        <p:spPr>
          <a:xfrm>
            <a:off x="1530906" y="6031111"/>
            <a:ext cx="5642610"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Ensure every part of your curriculum contributes directly to desired learning results.</a:t>
            </a:r>
            <a:endParaRPr lang="en-US" sz="1750" dirty="0"/>
          </a:p>
        </p:txBody>
      </p:sp>
      <p:sp>
        <p:nvSpPr>
          <p:cNvPr id="19" name="Shape 17"/>
          <p:cNvSpPr/>
          <p:nvPr/>
        </p:nvSpPr>
        <p:spPr>
          <a:xfrm>
            <a:off x="7457003" y="5462826"/>
            <a:ext cx="510302" cy="510302"/>
          </a:xfrm>
          <a:prstGeom prst="roundRect">
            <a:avLst>
              <a:gd name="adj" fmla="val 18669"/>
            </a:avLst>
          </a:prstGeom>
          <a:solidFill>
            <a:srgbClr val="283157"/>
          </a:solidFill>
          <a:ln w="7620">
            <a:solidFill>
              <a:srgbClr val="414A70"/>
            </a:solidFill>
            <a:prstDash val="solid"/>
          </a:ln>
        </p:spPr>
      </p:sp>
      <p:sp>
        <p:nvSpPr>
          <p:cNvPr id="20" name="Text 18"/>
          <p:cNvSpPr/>
          <p:nvPr/>
        </p:nvSpPr>
        <p:spPr>
          <a:xfrm>
            <a:off x="7542074" y="5505331"/>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EBECEF"/>
                </a:solidFill>
                <a:latin typeface="Fraunces Medium" pitchFamily="34" charset="0"/>
                <a:ea typeface="Fraunces Medium" pitchFamily="34" charset="-122"/>
                <a:cs typeface="Fraunces Medium" pitchFamily="34" charset="-120"/>
              </a:rPr>
              <a:t>5</a:t>
            </a:r>
            <a:endParaRPr lang="en-US" sz="2650" dirty="0"/>
          </a:p>
        </p:txBody>
      </p:sp>
      <p:sp>
        <p:nvSpPr>
          <p:cNvPr id="21" name="Text 19"/>
          <p:cNvSpPr/>
          <p:nvPr/>
        </p:nvSpPr>
        <p:spPr>
          <a:xfrm>
            <a:off x="8194119" y="5540693"/>
            <a:ext cx="3420666"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Engage Key Stakeholders</a:t>
            </a:r>
            <a:endParaRPr lang="en-US" sz="2200" dirty="0"/>
          </a:p>
        </p:txBody>
      </p:sp>
      <p:sp>
        <p:nvSpPr>
          <p:cNvPr id="22" name="Text 20"/>
          <p:cNvSpPr/>
          <p:nvPr/>
        </p:nvSpPr>
        <p:spPr>
          <a:xfrm>
            <a:off x="8194119" y="6031111"/>
            <a:ext cx="5642610"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Identify and effectively collaborate with all parties involved in the design process.</a:t>
            </a:r>
            <a:endParaRPr lang="en-US" sz="1750" dirty="0"/>
          </a:p>
        </p:txBody>
      </p:sp>
      <p:pic>
        <p:nvPicPr>
          <p:cNvPr id="23" name="Image 1" descr="preencoded.png"/>
          <p:cNvPicPr>
            <a:picLocks noChangeAspect="1"/>
          </p:cNvPicPr>
          <p:nvPr/>
        </p:nvPicPr>
        <p:blipFill>
          <a:blip r:embed="rId3"/>
          <a:stretch>
            <a:fillRect/>
          </a:stretch>
        </p:blipFill>
        <p:spPr>
          <a:xfrm>
            <a:off x="11335086" y="7745626"/>
            <a:ext cx="311348" cy="311348"/>
          </a:xfrm>
          <a:prstGeom prst="rect">
            <a:avLst/>
          </a:prstGeom>
        </p:spPr>
      </p:pic>
      <p:sp>
        <p:nvSpPr>
          <p:cNvPr id="24" name="Rectangle 23"/>
          <p:cNvSpPr/>
          <p:nvPr/>
        </p:nvSpPr>
        <p:spPr>
          <a:xfrm>
            <a:off x="11646434"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77954" y="612458"/>
            <a:ext cx="5557480" cy="694730"/>
          </a:xfrm>
          <a:prstGeom prst="rect">
            <a:avLst/>
          </a:prstGeom>
          <a:noFill/>
          <a:ln/>
        </p:spPr>
        <p:txBody>
          <a:bodyPr wrap="none" lIns="0" tIns="0" rIns="0" bIns="0" rtlCol="0" anchor="t"/>
          <a:lstStyle/>
          <a:p>
            <a:pPr marL="0" indent="0" algn="l">
              <a:lnSpc>
                <a:spcPts val="5450"/>
              </a:lnSpc>
              <a:buNone/>
            </a:pPr>
            <a:r>
              <a:rPr lang="en-US" sz="4350" dirty="0">
                <a:solidFill>
                  <a:srgbClr val="FFFFFF"/>
                </a:solidFill>
                <a:latin typeface="Fraunces Medium" pitchFamily="34" charset="0"/>
                <a:ea typeface="Fraunces Medium" pitchFamily="34" charset="-122"/>
                <a:cs typeface="Fraunces Medium" pitchFamily="34" charset="-120"/>
              </a:rPr>
              <a:t>Needs Assessment</a:t>
            </a:r>
            <a:endParaRPr lang="en-US" sz="4350" dirty="0"/>
          </a:p>
        </p:txBody>
      </p:sp>
      <p:pic>
        <p:nvPicPr>
          <p:cNvPr id="4" name="Image 1" descr="preencoded.png"/>
          <p:cNvPicPr>
            <a:picLocks noChangeAspect="1"/>
          </p:cNvPicPr>
          <p:nvPr/>
        </p:nvPicPr>
        <p:blipFill>
          <a:blip r:embed="rId4"/>
          <a:stretch>
            <a:fillRect/>
          </a:stretch>
        </p:blipFill>
        <p:spPr>
          <a:xfrm>
            <a:off x="777954" y="1640562"/>
            <a:ext cx="1111448" cy="1992154"/>
          </a:xfrm>
          <a:prstGeom prst="rect">
            <a:avLst/>
          </a:prstGeom>
        </p:spPr>
      </p:pic>
      <p:sp>
        <p:nvSpPr>
          <p:cNvPr id="5" name="Text 1"/>
          <p:cNvSpPr/>
          <p:nvPr/>
        </p:nvSpPr>
        <p:spPr>
          <a:xfrm>
            <a:off x="2222778" y="1862852"/>
            <a:ext cx="5902762" cy="347305"/>
          </a:xfrm>
          <a:prstGeom prst="rect">
            <a:avLst/>
          </a:prstGeom>
          <a:noFill/>
          <a:ln/>
        </p:spPr>
        <p:txBody>
          <a:bodyPr wrap="none" lIns="0" tIns="0" rIns="0" bIns="0" rtlCol="0" anchor="t"/>
          <a:lstStyle/>
          <a:p>
            <a:pPr marL="0" indent="0" algn="l">
              <a:lnSpc>
                <a:spcPts val="2700"/>
              </a:lnSpc>
              <a:buNone/>
            </a:pPr>
            <a:r>
              <a:rPr lang="en-US" sz="2150" dirty="0">
                <a:solidFill>
                  <a:srgbClr val="EBECEF"/>
                </a:solidFill>
                <a:latin typeface="Fraunces Medium" pitchFamily="34" charset="0"/>
                <a:ea typeface="Fraunces Medium" pitchFamily="34" charset="-122"/>
                <a:cs typeface="Fraunces Medium" pitchFamily="34" charset="-120"/>
              </a:rPr>
              <a:t>Identify Learner Characteristics and Context</a:t>
            </a:r>
            <a:endParaRPr lang="en-US" sz="2150" dirty="0"/>
          </a:p>
        </p:txBody>
      </p:sp>
      <p:sp>
        <p:nvSpPr>
          <p:cNvPr id="6" name="Text 2"/>
          <p:cNvSpPr/>
          <p:nvPr/>
        </p:nvSpPr>
        <p:spPr>
          <a:xfrm>
            <a:off x="2222778" y="2343507"/>
            <a:ext cx="6143268" cy="1066919"/>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Understand your audience: their prior knowledge, learning styles, cultural backgrounds, and the environment in which learning will occur.</a:t>
            </a:r>
            <a:endParaRPr lang="en-US" sz="1750" dirty="0"/>
          </a:p>
        </p:txBody>
      </p:sp>
      <p:pic>
        <p:nvPicPr>
          <p:cNvPr id="7" name="Image 2" descr="preencoded.png"/>
          <p:cNvPicPr>
            <a:picLocks noChangeAspect="1"/>
          </p:cNvPicPr>
          <p:nvPr/>
        </p:nvPicPr>
        <p:blipFill>
          <a:blip r:embed="rId5"/>
          <a:stretch>
            <a:fillRect/>
          </a:stretch>
        </p:blipFill>
        <p:spPr>
          <a:xfrm>
            <a:off x="777954" y="3632716"/>
            <a:ext cx="1111448" cy="1992154"/>
          </a:xfrm>
          <a:prstGeom prst="rect">
            <a:avLst/>
          </a:prstGeom>
        </p:spPr>
      </p:pic>
      <p:sp>
        <p:nvSpPr>
          <p:cNvPr id="8" name="Text 3"/>
          <p:cNvSpPr/>
          <p:nvPr/>
        </p:nvSpPr>
        <p:spPr>
          <a:xfrm>
            <a:off x="2222778" y="3855006"/>
            <a:ext cx="3613190" cy="347305"/>
          </a:xfrm>
          <a:prstGeom prst="rect">
            <a:avLst/>
          </a:prstGeom>
          <a:noFill/>
          <a:ln/>
        </p:spPr>
        <p:txBody>
          <a:bodyPr wrap="none" lIns="0" tIns="0" rIns="0" bIns="0" rtlCol="0" anchor="t"/>
          <a:lstStyle/>
          <a:p>
            <a:pPr marL="0" indent="0" algn="l">
              <a:lnSpc>
                <a:spcPts val="2700"/>
              </a:lnSpc>
              <a:buNone/>
            </a:pPr>
            <a:r>
              <a:rPr lang="en-US" sz="2150" dirty="0">
                <a:solidFill>
                  <a:srgbClr val="EBECEF"/>
                </a:solidFill>
                <a:latin typeface="Fraunces Medium" pitchFamily="34" charset="0"/>
                <a:ea typeface="Fraunces Medium" pitchFamily="34" charset="-122"/>
                <a:cs typeface="Fraunces Medium" pitchFamily="34" charset="-120"/>
              </a:rPr>
              <a:t>Gather Data Systematically</a:t>
            </a:r>
            <a:endParaRPr lang="en-US" sz="2150" dirty="0"/>
          </a:p>
        </p:txBody>
      </p:sp>
      <p:sp>
        <p:nvSpPr>
          <p:cNvPr id="9" name="Text 4"/>
          <p:cNvSpPr/>
          <p:nvPr/>
        </p:nvSpPr>
        <p:spPr>
          <a:xfrm>
            <a:off x="2222778" y="4335661"/>
            <a:ext cx="6143268" cy="1066919"/>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Utilize surveys, interviews, observations, and analyze existing curricula or performance data to collect comprehensive information.</a:t>
            </a:r>
            <a:endParaRPr lang="en-US" sz="1750" dirty="0"/>
          </a:p>
        </p:txBody>
      </p:sp>
      <p:pic>
        <p:nvPicPr>
          <p:cNvPr id="10" name="Image 3" descr="preencoded.png"/>
          <p:cNvPicPr>
            <a:picLocks noChangeAspect="1"/>
          </p:cNvPicPr>
          <p:nvPr/>
        </p:nvPicPr>
        <p:blipFill>
          <a:blip r:embed="rId6"/>
          <a:stretch>
            <a:fillRect/>
          </a:stretch>
        </p:blipFill>
        <p:spPr>
          <a:xfrm>
            <a:off x="777954" y="5624870"/>
            <a:ext cx="1111448" cy="1992154"/>
          </a:xfrm>
          <a:prstGeom prst="rect">
            <a:avLst/>
          </a:prstGeom>
        </p:spPr>
      </p:pic>
      <p:sp>
        <p:nvSpPr>
          <p:cNvPr id="11" name="Text 5"/>
          <p:cNvSpPr/>
          <p:nvPr/>
        </p:nvSpPr>
        <p:spPr>
          <a:xfrm>
            <a:off x="2222778" y="5847159"/>
            <a:ext cx="3866674" cy="347305"/>
          </a:xfrm>
          <a:prstGeom prst="rect">
            <a:avLst/>
          </a:prstGeom>
          <a:noFill/>
          <a:ln/>
        </p:spPr>
        <p:txBody>
          <a:bodyPr wrap="none" lIns="0" tIns="0" rIns="0" bIns="0" rtlCol="0" anchor="t"/>
          <a:lstStyle/>
          <a:p>
            <a:pPr marL="0" indent="0" algn="l">
              <a:lnSpc>
                <a:spcPts val="2700"/>
              </a:lnSpc>
              <a:buNone/>
            </a:pPr>
            <a:r>
              <a:rPr lang="en-US" sz="2150" dirty="0">
                <a:solidFill>
                  <a:srgbClr val="EBECEF"/>
                </a:solidFill>
                <a:latin typeface="Fraunces Medium" pitchFamily="34" charset="0"/>
                <a:ea typeface="Fraunces Medium" pitchFamily="34" charset="-122"/>
                <a:cs typeface="Fraunces Medium" pitchFamily="34" charset="-120"/>
              </a:rPr>
              <a:t>Analyze Gaps &amp; Define Needs</a:t>
            </a:r>
            <a:endParaRPr lang="en-US" sz="2150" dirty="0"/>
          </a:p>
        </p:txBody>
      </p:sp>
      <p:sp>
        <p:nvSpPr>
          <p:cNvPr id="12" name="Text 6"/>
          <p:cNvSpPr/>
          <p:nvPr/>
        </p:nvSpPr>
        <p:spPr>
          <a:xfrm>
            <a:off x="2222778" y="6327815"/>
            <a:ext cx="6143268" cy="1066919"/>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Compare current performance with desired outcomes to pinpoint specific educational gaps and areas requiring curriculum intervention.</a:t>
            </a:r>
            <a:endParaRPr lang="en-US" sz="17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995601"/>
            <a:ext cx="6927413" cy="531614"/>
          </a:xfrm>
          <a:prstGeom prst="rect">
            <a:avLst/>
          </a:prstGeom>
          <a:noFill/>
          <a:ln/>
        </p:spPr>
        <p:txBody>
          <a:bodyPr wrap="none" lIns="0" tIns="0" rIns="0" bIns="0" rtlCol="0" anchor="t"/>
          <a:lstStyle/>
          <a:p>
            <a:pPr marL="0" indent="0" algn="l">
              <a:lnSpc>
                <a:spcPts val="4150"/>
              </a:lnSpc>
              <a:buNone/>
            </a:pPr>
            <a:r>
              <a:rPr lang="en-US" sz="3300" dirty="0">
                <a:solidFill>
                  <a:srgbClr val="FFFFFF"/>
                </a:solidFill>
                <a:latin typeface="Fraunces Medium" pitchFamily="34" charset="0"/>
                <a:ea typeface="Fraunces Medium" pitchFamily="34" charset="-122"/>
                <a:cs typeface="Fraunces Medium" pitchFamily="34" charset="-120"/>
              </a:rPr>
              <a:t>Goal Setting in Curriculum Design</a:t>
            </a:r>
            <a:endParaRPr lang="en-US" sz="3300" dirty="0"/>
          </a:p>
        </p:txBody>
      </p:sp>
      <p:sp>
        <p:nvSpPr>
          <p:cNvPr id="4" name="Text 1"/>
          <p:cNvSpPr/>
          <p:nvPr/>
        </p:nvSpPr>
        <p:spPr>
          <a:xfrm>
            <a:off x="6280190" y="1782366"/>
            <a:ext cx="7556421" cy="1088708"/>
          </a:xfrm>
          <a:prstGeom prst="rect">
            <a:avLst/>
          </a:prstGeom>
          <a:noFill/>
          <a:ln/>
        </p:spPr>
        <p:txBody>
          <a:bodyPr wrap="square" lIns="0" tIns="0" rIns="0" bIns="0" rtlCol="0" anchor="t"/>
          <a:lstStyle/>
          <a:p>
            <a:pPr marL="0" indent="0" algn="l">
              <a:lnSpc>
                <a:spcPts val="2100"/>
              </a:lnSpc>
              <a:buNone/>
            </a:pPr>
            <a:r>
              <a:rPr lang="en-US" sz="1300" dirty="0">
                <a:solidFill>
                  <a:srgbClr val="EBECEF"/>
                </a:solidFill>
                <a:latin typeface="Epilogue" pitchFamily="34" charset="0"/>
                <a:ea typeface="Epilogue" pitchFamily="34" charset="-122"/>
                <a:cs typeface="Epilogue" pitchFamily="34" charset="-120"/>
              </a:rPr>
              <a:t>Goals provide the essential direction and purpose to the entire curriculum design process. They are the benchmarks against which all learning experiences, content, and assessments will be measured. Well-defined goals clarify expectations for both educators and learners, ensuring a cohesive and focused educational journey.</a:t>
            </a:r>
            <a:endParaRPr lang="en-US" sz="1300" dirty="0"/>
          </a:p>
        </p:txBody>
      </p:sp>
      <p:pic>
        <p:nvPicPr>
          <p:cNvPr id="5" name="Image 1" descr="preencoded.png"/>
          <p:cNvPicPr>
            <a:picLocks noChangeAspect="1"/>
          </p:cNvPicPr>
          <p:nvPr/>
        </p:nvPicPr>
        <p:blipFill>
          <a:blip r:embed="rId4"/>
          <a:stretch>
            <a:fillRect/>
          </a:stretch>
        </p:blipFill>
        <p:spPr>
          <a:xfrm>
            <a:off x="6280190" y="3062407"/>
            <a:ext cx="425291" cy="425291"/>
          </a:xfrm>
          <a:prstGeom prst="rect">
            <a:avLst/>
          </a:prstGeom>
        </p:spPr>
      </p:pic>
      <p:sp>
        <p:nvSpPr>
          <p:cNvPr id="6" name="Text 2"/>
          <p:cNvSpPr/>
          <p:nvPr/>
        </p:nvSpPr>
        <p:spPr>
          <a:xfrm>
            <a:off x="6280190" y="3657719"/>
            <a:ext cx="2126456" cy="265747"/>
          </a:xfrm>
          <a:prstGeom prst="rect">
            <a:avLst/>
          </a:prstGeom>
          <a:noFill/>
          <a:ln/>
        </p:spPr>
        <p:txBody>
          <a:bodyPr wrap="none" lIns="0" tIns="0" rIns="0" bIns="0" rtlCol="0" anchor="t"/>
          <a:lstStyle/>
          <a:p>
            <a:pPr marL="0" indent="0" algn="l">
              <a:lnSpc>
                <a:spcPts val="2050"/>
              </a:lnSpc>
              <a:buNone/>
            </a:pPr>
            <a:r>
              <a:rPr lang="en-US" sz="1650" dirty="0">
                <a:solidFill>
                  <a:srgbClr val="EBECEF"/>
                </a:solidFill>
                <a:latin typeface="Fraunces Medium" pitchFamily="34" charset="0"/>
                <a:ea typeface="Fraunces Medium" pitchFamily="34" charset="-122"/>
                <a:cs typeface="Fraunces Medium" pitchFamily="34" charset="-120"/>
              </a:rPr>
              <a:t>Learner-Centered</a:t>
            </a:r>
            <a:endParaRPr lang="en-US" sz="1650" dirty="0"/>
          </a:p>
        </p:txBody>
      </p:sp>
      <p:sp>
        <p:nvSpPr>
          <p:cNvPr id="7" name="Text 3"/>
          <p:cNvSpPr/>
          <p:nvPr/>
        </p:nvSpPr>
        <p:spPr>
          <a:xfrm>
            <a:off x="6280190" y="4025503"/>
            <a:ext cx="2376964" cy="816531"/>
          </a:xfrm>
          <a:prstGeom prst="rect">
            <a:avLst/>
          </a:prstGeom>
          <a:noFill/>
          <a:ln/>
        </p:spPr>
        <p:txBody>
          <a:bodyPr wrap="square" lIns="0" tIns="0" rIns="0" bIns="0" rtlCol="0" anchor="t"/>
          <a:lstStyle/>
          <a:p>
            <a:pPr marL="0" indent="0" algn="l">
              <a:lnSpc>
                <a:spcPts val="2100"/>
              </a:lnSpc>
              <a:buNone/>
            </a:pPr>
            <a:r>
              <a:rPr lang="en-US" sz="1300" dirty="0">
                <a:solidFill>
                  <a:srgbClr val="EBECEF"/>
                </a:solidFill>
                <a:latin typeface="Epilogue" pitchFamily="34" charset="0"/>
                <a:ea typeface="Epilogue" pitchFamily="34" charset="-122"/>
                <a:cs typeface="Epilogue" pitchFamily="34" charset="-120"/>
              </a:rPr>
              <a:t>Focus on what students will be able to do or understand.</a:t>
            </a:r>
            <a:endParaRPr lang="en-US" sz="1300" dirty="0"/>
          </a:p>
        </p:txBody>
      </p:sp>
      <p:pic>
        <p:nvPicPr>
          <p:cNvPr id="8" name="Image 2" descr="preencoded.png"/>
          <p:cNvPicPr>
            <a:picLocks noChangeAspect="1"/>
          </p:cNvPicPr>
          <p:nvPr/>
        </p:nvPicPr>
        <p:blipFill>
          <a:blip r:embed="rId5"/>
          <a:stretch>
            <a:fillRect/>
          </a:stretch>
        </p:blipFill>
        <p:spPr>
          <a:xfrm>
            <a:off x="8869799" y="3062407"/>
            <a:ext cx="425291" cy="425291"/>
          </a:xfrm>
          <a:prstGeom prst="rect">
            <a:avLst/>
          </a:prstGeom>
        </p:spPr>
      </p:pic>
      <p:sp>
        <p:nvSpPr>
          <p:cNvPr id="9" name="Text 4"/>
          <p:cNvSpPr/>
          <p:nvPr/>
        </p:nvSpPr>
        <p:spPr>
          <a:xfrm>
            <a:off x="8869799" y="3657719"/>
            <a:ext cx="2233136" cy="265747"/>
          </a:xfrm>
          <a:prstGeom prst="rect">
            <a:avLst/>
          </a:prstGeom>
          <a:noFill/>
          <a:ln/>
        </p:spPr>
        <p:txBody>
          <a:bodyPr wrap="none" lIns="0" tIns="0" rIns="0" bIns="0" rtlCol="0" anchor="t"/>
          <a:lstStyle/>
          <a:p>
            <a:pPr marL="0" indent="0" algn="l">
              <a:lnSpc>
                <a:spcPts val="2050"/>
              </a:lnSpc>
              <a:buNone/>
            </a:pPr>
            <a:r>
              <a:rPr lang="en-US" sz="1650" dirty="0">
                <a:solidFill>
                  <a:srgbClr val="EBECEF"/>
                </a:solidFill>
                <a:latin typeface="Fraunces Medium" pitchFamily="34" charset="0"/>
                <a:ea typeface="Fraunces Medium" pitchFamily="34" charset="-122"/>
                <a:cs typeface="Fraunces Medium" pitchFamily="34" charset="-120"/>
              </a:rPr>
              <a:t>Specific &amp; Measurable</a:t>
            </a:r>
            <a:endParaRPr lang="en-US" sz="1650" dirty="0"/>
          </a:p>
        </p:txBody>
      </p:sp>
      <p:sp>
        <p:nvSpPr>
          <p:cNvPr id="10" name="Text 5"/>
          <p:cNvSpPr/>
          <p:nvPr/>
        </p:nvSpPr>
        <p:spPr>
          <a:xfrm>
            <a:off x="8869799" y="4025503"/>
            <a:ext cx="2377083" cy="816531"/>
          </a:xfrm>
          <a:prstGeom prst="rect">
            <a:avLst/>
          </a:prstGeom>
          <a:noFill/>
          <a:ln/>
        </p:spPr>
        <p:txBody>
          <a:bodyPr wrap="square" lIns="0" tIns="0" rIns="0" bIns="0" rtlCol="0" anchor="t"/>
          <a:lstStyle/>
          <a:p>
            <a:pPr marL="0" indent="0" algn="l">
              <a:lnSpc>
                <a:spcPts val="2100"/>
              </a:lnSpc>
              <a:buNone/>
            </a:pPr>
            <a:r>
              <a:rPr lang="en-US" sz="1300" dirty="0">
                <a:solidFill>
                  <a:srgbClr val="EBECEF"/>
                </a:solidFill>
                <a:latin typeface="Epilogue" pitchFamily="34" charset="0"/>
                <a:ea typeface="Epilogue" pitchFamily="34" charset="-122"/>
                <a:cs typeface="Epilogue" pitchFamily="34" charset="-120"/>
              </a:rPr>
              <a:t>Clearly define what success looks like and how it will be assessed.</a:t>
            </a:r>
            <a:endParaRPr lang="en-US" sz="1300" dirty="0"/>
          </a:p>
        </p:txBody>
      </p:sp>
      <p:pic>
        <p:nvPicPr>
          <p:cNvPr id="11" name="Image 3" descr="preencoded.png"/>
          <p:cNvPicPr>
            <a:picLocks noChangeAspect="1"/>
          </p:cNvPicPr>
          <p:nvPr/>
        </p:nvPicPr>
        <p:blipFill>
          <a:blip r:embed="rId6"/>
          <a:stretch>
            <a:fillRect/>
          </a:stretch>
        </p:blipFill>
        <p:spPr>
          <a:xfrm>
            <a:off x="11459528" y="3062407"/>
            <a:ext cx="425291" cy="425291"/>
          </a:xfrm>
          <a:prstGeom prst="rect">
            <a:avLst/>
          </a:prstGeom>
        </p:spPr>
      </p:pic>
      <p:sp>
        <p:nvSpPr>
          <p:cNvPr id="12" name="Text 6"/>
          <p:cNvSpPr/>
          <p:nvPr/>
        </p:nvSpPr>
        <p:spPr>
          <a:xfrm>
            <a:off x="11459528" y="3657719"/>
            <a:ext cx="2368391" cy="265747"/>
          </a:xfrm>
          <a:prstGeom prst="rect">
            <a:avLst/>
          </a:prstGeom>
          <a:noFill/>
          <a:ln/>
        </p:spPr>
        <p:txBody>
          <a:bodyPr wrap="none" lIns="0" tIns="0" rIns="0" bIns="0" rtlCol="0" anchor="t"/>
          <a:lstStyle/>
          <a:p>
            <a:pPr marL="0" indent="0" algn="l">
              <a:lnSpc>
                <a:spcPts val="2050"/>
              </a:lnSpc>
              <a:buNone/>
            </a:pPr>
            <a:r>
              <a:rPr lang="en-US" sz="1650" dirty="0">
                <a:solidFill>
                  <a:srgbClr val="EBECEF"/>
                </a:solidFill>
                <a:latin typeface="Fraunces Medium" pitchFamily="34" charset="0"/>
                <a:ea typeface="Fraunces Medium" pitchFamily="34" charset="-122"/>
                <a:cs typeface="Fraunces Medium" pitchFamily="34" charset="-120"/>
              </a:rPr>
              <a:t>Aligned with Standards</a:t>
            </a:r>
            <a:endParaRPr lang="en-US" sz="1650" dirty="0"/>
          </a:p>
        </p:txBody>
      </p:sp>
      <p:sp>
        <p:nvSpPr>
          <p:cNvPr id="13" name="Text 7"/>
          <p:cNvSpPr/>
          <p:nvPr/>
        </p:nvSpPr>
        <p:spPr>
          <a:xfrm>
            <a:off x="11459528" y="4025503"/>
            <a:ext cx="2376964" cy="1088708"/>
          </a:xfrm>
          <a:prstGeom prst="rect">
            <a:avLst/>
          </a:prstGeom>
          <a:noFill/>
          <a:ln/>
        </p:spPr>
        <p:txBody>
          <a:bodyPr wrap="square" lIns="0" tIns="0" rIns="0" bIns="0" rtlCol="0" anchor="t"/>
          <a:lstStyle/>
          <a:p>
            <a:pPr marL="0" indent="0" algn="l">
              <a:lnSpc>
                <a:spcPts val="2100"/>
              </a:lnSpc>
              <a:buNone/>
            </a:pPr>
            <a:r>
              <a:rPr lang="en-US" sz="1300" dirty="0">
                <a:solidFill>
                  <a:srgbClr val="EBECEF"/>
                </a:solidFill>
                <a:latin typeface="Epilogue" pitchFamily="34" charset="0"/>
                <a:ea typeface="Epilogue" pitchFamily="34" charset="-122"/>
                <a:cs typeface="Epilogue" pitchFamily="34" charset="-120"/>
              </a:rPr>
              <a:t>Ensure consistency with institutional objectives or national educational frameworks.</a:t>
            </a:r>
            <a:endParaRPr lang="en-US" sz="1300" dirty="0"/>
          </a:p>
        </p:txBody>
      </p:sp>
      <p:pic>
        <p:nvPicPr>
          <p:cNvPr id="14" name="Image 4" descr="preencoded.png"/>
          <p:cNvPicPr>
            <a:picLocks noChangeAspect="1"/>
          </p:cNvPicPr>
          <p:nvPr/>
        </p:nvPicPr>
        <p:blipFill>
          <a:blip r:embed="rId7"/>
          <a:stretch>
            <a:fillRect/>
          </a:stretch>
        </p:blipFill>
        <p:spPr>
          <a:xfrm>
            <a:off x="6280190" y="5454372"/>
            <a:ext cx="425291" cy="425291"/>
          </a:xfrm>
          <a:prstGeom prst="rect">
            <a:avLst/>
          </a:prstGeom>
        </p:spPr>
      </p:pic>
      <p:sp>
        <p:nvSpPr>
          <p:cNvPr id="15" name="Text 8"/>
          <p:cNvSpPr/>
          <p:nvPr/>
        </p:nvSpPr>
        <p:spPr>
          <a:xfrm>
            <a:off x="6280190" y="6049685"/>
            <a:ext cx="2126456" cy="265747"/>
          </a:xfrm>
          <a:prstGeom prst="rect">
            <a:avLst/>
          </a:prstGeom>
          <a:noFill/>
          <a:ln/>
        </p:spPr>
        <p:txBody>
          <a:bodyPr wrap="none" lIns="0" tIns="0" rIns="0" bIns="0" rtlCol="0" anchor="t"/>
          <a:lstStyle/>
          <a:p>
            <a:pPr marL="0" indent="0" algn="l">
              <a:lnSpc>
                <a:spcPts val="2050"/>
              </a:lnSpc>
              <a:buNone/>
            </a:pPr>
            <a:r>
              <a:rPr lang="en-US" sz="1650" dirty="0">
                <a:solidFill>
                  <a:srgbClr val="EBECEF"/>
                </a:solidFill>
                <a:latin typeface="Fraunces Medium" pitchFamily="34" charset="0"/>
                <a:ea typeface="Fraunces Medium" pitchFamily="34" charset="-122"/>
                <a:cs typeface="Fraunces Medium" pitchFamily="34" charset="-120"/>
              </a:rPr>
              <a:t>SMART Criteria</a:t>
            </a:r>
            <a:endParaRPr lang="en-US" sz="1650" dirty="0"/>
          </a:p>
        </p:txBody>
      </p:sp>
      <p:sp>
        <p:nvSpPr>
          <p:cNvPr id="16" name="Text 9"/>
          <p:cNvSpPr/>
          <p:nvPr/>
        </p:nvSpPr>
        <p:spPr>
          <a:xfrm>
            <a:off x="6280190" y="6417469"/>
            <a:ext cx="2376964" cy="816531"/>
          </a:xfrm>
          <a:prstGeom prst="rect">
            <a:avLst/>
          </a:prstGeom>
          <a:noFill/>
          <a:ln/>
        </p:spPr>
        <p:txBody>
          <a:bodyPr wrap="square" lIns="0" tIns="0" rIns="0" bIns="0" rtlCol="0" anchor="t"/>
          <a:lstStyle/>
          <a:p>
            <a:pPr marL="0" indent="0" algn="l">
              <a:lnSpc>
                <a:spcPts val="2100"/>
              </a:lnSpc>
              <a:buNone/>
            </a:pPr>
            <a:r>
              <a:rPr lang="en-US" sz="1300" dirty="0">
                <a:solidFill>
                  <a:srgbClr val="EBECEF"/>
                </a:solidFill>
                <a:latin typeface="Epilogue" pitchFamily="34" charset="0"/>
                <a:ea typeface="Epilogue" pitchFamily="34" charset="-122"/>
                <a:cs typeface="Epilogue" pitchFamily="34" charset="-120"/>
              </a:rPr>
              <a:t>Goals should be Specific, Measurable, Achievable, Relevant, and Time-bound.</a:t>
            </a:r>
            <a:endParaRPr lang="en-US" sz="1300" dirty="0"/>
          </a:p>
        </p:txBody>
      </p:sp>
      <p:sp>
        <p:nvSpPr>
          <p:cNvPr id="17" name="Rectangle 16"/>
          <p:cNvSpPr/>
          <p:nvPr/>
        </p:nvSpPr>
        <p:spPr>
          <a:xfrm>
            <a:off x="11699844" y="7645551"/>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pic>
        <p:nvPicPr>
          <p:cNvPr id="18" name="Image 1" descr="preencoded.png"/>
          <p:cNvPicPr>
            <a:picLocks noChangeAspect="1"/>
          </p:cNvPicPr>
          <p:nvPr/>
        </p:nvPicPr>
        <p:blipFill>
          <a:blip r:embed="rId8"/>
          <a:stretch>
            <a:fillRect/>
          </a:stretch>
        </p:blipFill>
        <p:spPr>
          <a:xfrm>
            <a:off x="11335086" y="7745626"/>
            <a:ext cx="311348" cy="31134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926425"/>
            <a:ext cx="9309021" cy="637937"/>
          </a:xfrm>
          <a:prstGeom prst="rect">
            <a:avLst/>
          </a:prstGeom>
          <a:noFill/>
          <a:ln/>
        </p:spPr>
        <p:txBody>
          <a:bodyPr wrap="none" lIns="0" tIns="0" rIns="0" bIns="0" rtlCol="0" anchor="t"/>
          <a:lstStyle/>
          <a:p>
            <a:pPr marL="0" indent="0" algn="l">
              <a:lnSpc>
                <a:spcPts val="5000"/>
              </a:lnSpc>
              <a:buNone/>
            </a:pPr>
            <a:r>
              <a:rPr lang="en-US" sz="4000" dirty="0">
                <a:solidFill>
                  <a:srgbClr val="FFFFFF"/>
                </a:solidFill>
                <a:latin typeface="Fraunces Medium" pitchFamily="34" charset="0"/>
                <a:ea typeface="Fraunces Medium" pitchFamily="34" charset="-122"/>
                <a:cs typeface="Fraunces Medium" pitchFamily="34" charset="-120"/>
              </a:rPr>
              <a:t>Curriculum Content and Development</a:t>
            </a:r>
            <a:endParaRPr lang="en-US" sz="4000" dirty="0"/>
          </a:p>
        </p:txBody>
      </p:sp>
      <p:sp>
        <p:nvSpPr>
          <p:cNvPr id="3" name="Text 1"/>
          <p:cNvSpPr/>
          <p:nvPr/>
        </p:nvSpPr>
        <p:spPr>
          <a:xfrm>
            <a:off x="793790" y="1972628"/>
            <a:ext cx="13042821" cy="653415"/>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Developing compelling curriculum content involves careful selection and organization of information to maximize learning. It's not just about what to teach, but how to sequence it and what resources to integrate for a dynamic educational experience.</a:t>
            </a:r>
            <a:endParaRPr lang="en-US" sz="1600" dirty="0"/>
          </a:p>
        </p:txBody>
      </p:sp>
      <p:sp>
        <p:nvSpPr>
          <p:cNvPr id="4" name="Shape 2"/>
          <p:cNvSpPr/>
          <p:nvPr/>
        </p:nvSpPr>
        <p:spPr>
          <a:xfrm>
            <a:off x="793790" y="3774162"/>
            <a:ext cx="3031093" cy="204073"/>
          </a:xfrm>
          <a:prstGeom prst="roundRect">
            <a:avLst>
              <a:gd name="adj" fmla="val 42015"/>
            </a:avLst>
          </a:prstGeom>
          <a:solidFill>
            <a:srgbClr val="283157"/>
          </a:solidFill>
          <a:ln w="7620">
            <a:solidFill>
              <a:srgbClr val="414A70"/>
            </a:solidFill>
            <a:prstDash val="solid"/>
          </a:ln>
        </p:spPr>
      </p:sp>
      <p:sp>
        <p:nvSpPr>
          <p:cNvPr id="5" name="Text 3"/>
          <p:cNvSpPr/>
          <p:nvPr/>
        </p:nvSpPr>
        <p:spPr>
          <a:xfrm>
            <a:off x="793790" y="4284345"/>
            <a:ext cx="3031093" cy="637699"/>
          </a:xfrm>
          <a:prstGeom prst="rect">
            <a:avLst/>
          </a:prstGeom>
          <a:noFill/>
          <a:ln/>
        </p:spPr>
        <p:txBody>
          <a:bodyPr wrap="squar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Select Key Concepts and Skills</a:t>
            </a:r>
            <a:endParaRPr lang="en-US" sz="2000" dirty="0"/>
          </a:p>
        </p:txBody>
      </p:sp>
      <p:sp>
        <p:nvSpPr>
          <p:cNvPr id="6" name="Text 4"/>
          <p:cNvSpPr/>
          <p:nvPr/>
        </p:nvSpPr>
        <p:spPr>
          <a:xfrm>
            <a:off x="793790" y="5044440"/>
            <a:ext cx="3031093" cy="980123"/>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Prioritize essential knowledge and abilities that directly support learning outcomes.</a:t>
            </a:r>
            <a:endParaRPr lang="en-US" sz="1600" dirty="0"/>
          </a:p>
        </p:txBody>
      </p:sp>
      <p:sp>
        <p:nvSpPr>
          <p:cNvPr id="7" name="Shape 5"/>
          <p:cNvSpPr/>
          <p:nvPr/>
        </p:nvSpPr>
        <p:spPr>
          <a:xfrm>
            <a:off x="4130993" y="3467933"/>
            <a:ext cx="3031093" cy="204073"/>
          </a:xfrm>
          <a:prstGeom prst="roundRect">
            <a:avLst>
              <a:gd name="adj" fmla="val 42015"/>
            </a:avLst>
          </a:prstGeom>
          <a:solidFill>
            <a:srgbClr val="283157"/>
          </a:solidFill>
          <a:ln w="7620">
            <a:solidFill>
              <a:srgbClr val="414A70"/>
            </a:solidFill>
            <a:prstDash val="solid"/>
          </a:ln>
        </p:spPr>
      </p:sp>
      <p:sp>
        <p:nvSpPr>
          <p:cNvPr id="8" name="Text 6"/>
          <p:cNvSpPr/>
          <p:nvPr/>
        </p:nvSpPr>
        <p:spPr>
          <a:xfrm>
            <a:off x="4130993" y="3978116"/>
            <a:ext cx="3031093" cy="637699"/>
          </a:xfrm>
          <a:prstGeom prst="rect">
            <a:avLst/>
          </a:prstGeom>
          <a:noFill/>
          <a:ln/>
        </p:spPr>
        <p:txBody>
          <a:bodyPr wrap="squar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Organize Content Logically</a:t>
            </a:r>
            <a:endParaRPr lang="en-US" sz="2000" dirty="0"/>
          </a:p>
        </p:txBody>
      </p:sp>
      <p:sp>
        <p:nvSpPr>
          <p:cNvPr id="9" name="Text 7"/>
          <p:cNvSpPr/>
          <p:nvPr/>
        </p:nvSpPr>
        <p:spPr>
          <a:xfrm>
            <a:off x="4130993" y="4738211"/>
            <a:ext cx="3031093" cy="1960245"/>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Define the scope of content and sequence it in a progression that builds understanding, often using spiral curricula or thematic units.</a:t>
            </a:r>
            <a:endParaRPr lang="en-US" sz="1600" dirty="0"/>
          </a:p>
        </p:txBody>
      </p:sp>
      <p:sp>
        <p:nvSpPr>
          <p:cNvPr id="10" name="Shape 8"/>
          <p:cNvSpPr/>
          <p:nvPr/>
        </p:nvSpPr>
        <p:spPr>
          <a:xfrm>
            <a:off x="7468195" y="3161705"/>
            <a:ext cx="3031093" cy="204073"/>
          </a:xfrm>
          <a:prstGeom prst="roundRect">
            <a:avLst>
              <a:gd name="adj" fmla="val 42015"/>
            </a:avLst>
          </a:prstGeom>
          <a:solidFill>
            <a:srgbClr val="283157"/>
          </a:solidFill>
          <a:ln w="7620">
            <a:solidFill>
              <a:srgbClr val="414A70"/>
            </a:solidFill>
            <a:prstDash val="solid"/>
          </a:ln>
        </p:spPr>
      </p:sp>
      <p:sp>
        <p:nvSpPr>
          <p:cNvPr id="11" name="Text 9"/>
          <p:cNvSpPr/>
          <p:nvPr/>
        </p:nvSpPr>
        <p:spPr>
          <a:xfrm>
            <a:off x="7468195" y="3671888"/>
            <a:ext cx="3031093" cy="637699"/>
          </a:xfrm>
          <a:prstGeom prst="rect">
            <a:avLst/>
          </a:prstGeom>
          <a:noFill/>
          <a:ln/>
        </p:spPr>
        <p:txBody>
          <a:bodyPr wrap="squar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Integrate Resources and Materials</a:t>
            </a:r>
            <a:endParaRPr lang="en-US" sz="2000" dirty="0"/>
          </a:p>
        </p:txBody>
      </p:sp>
      <p:sp>
        <p:nvSpPr>
          <p:cNvPr id="12" name="Text 10"/>
          <p:cNvSpPr/>
          <p:nvPr/>
        </p:nvSpPr>
        <p:spPr>
          <a:xfrm>
            <a:off x="7468195" y="4431983"/>
            <a:ext cx="3031093" cy="1633538"/>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Incorporate diverse learning materials like textbooks, digital media, and hands-on activities to enrich the learning experience.</a:t>
            </a:r>
            <a:endParaRPr lang="en-US" sz="1600" dirty="0"/>
          </a:p>
        </p:txBody>
      </p:sp>
      <p:sp>
        <p:nvSpPr>
          <p:cNvPr id="13" name="Shape 11"/>
          <p:cNvSpPr/>
          <p:nvPr/>
        </p:nvSpPr>
        <p:spPr>
          <a:xfrm>
            <a:off x="10805398" y="2855595"/>
            <a:ext cx="3031212" cy="204073"/>
          </a:xfrm>
          <a:prstGeom prst="roundRect">
            <a:avLst>
              <a:gd name="adj" fmla="val 42015"/>
            </a:avLst>
          </a:prstGeom>
          <a:solidFill>
            <a:srgbClr val="283157"/>
          </a:solidFill>
          <a:ln w="7620">
            <a:solidFill>
              <a:srgbClr val="414A70"/>
            </a:solidFill>
            <a:prstDash val="solid"/>
          </a:ln>
        </p:spPr>
      </p:sp>
      <p:sp>
        <p:nvSpPr>
          <p:cNvPr id="14" name="Text 12"/>
          <p:cNvSpPr/>
          <p:nvPr/>
        </p:nvSpPr>
        <p:spPr>
          <a:xfrm>
            <a:off x="10805398" y="3365778"/>
            <a:ext cx="3031212" cy="956548"/>
          </a:xfrm>
          <a:prstGeom prst="rect">
            <a:avLst/>
          </a:prstGeom>
          <a:noFill/>
          <a:ln/>
        </p:spPr>
        <p:txBody>
          <a:bodyPr wrap="square" lIns="0" tIns="0" rIns="0" bIns="0" rtlCol="0" anchor="t"/>
          <a:lstStyle/>
          <a:p>
            <a:pPr marL="0" indent="0" algn="l">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Incorporate Instructional Strategies and Technologies</a:t>
            </a:r>
            <a:endParaRPr lang="en-US" sz="2000" dirty="0"/>
          </a:p>
        </p:txBody>
      </p:sp>
      <p:sp>
        <p:nvSpPr>
          <p:cNvPr id="15" name="Text 13"/>
          <p:cNvSpPr/>
          <p:nvPr/>
        </p:nvSpPr>
        <p:spPr>
          <a:xfrm>
            <a:off x="10805398" y="4444722"/>
            <a:ext cx="3031212" cy="2286953"/>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Choose teaching methods and tools that best facilitate the learning of specific content, such as collaborative projects, simulations, or adaptive learning platforms.</a:t>
            </a:r>
            <a:endParaRPr lang="en-US" sz="1600" dirty="0"/>
          </a:p>
        </p:txBody>
      </p:sp>
      <p:sp>
        <p:nvSpPr>
          <p:cNvPr id="16" name="Text 14"/>
          <p:cNvSpPr/>
          <p:nvPr/>
        </p:nvSpPr>
        <p:spPr>
          <a:xfrm>
            <a:off x="793790" y="6961227"/>
            <a:ext cx="13042821" cy="341948"/>
          </a:xfrm>
          <a:prstGeom prst="rect">
            <a:avLst/>
          </a:prstGeom>
          <a:noFill/>
          <a:ln/>
        </p:spPr>
        <p:txBody>
          <a:bodyPr wrap="none" lIns="0" tIns="0" rIns="0" bIns="0" rtlCol="0" anchor="t"/>
          <a:lstStyle/>
          <a:p>
            <a:pPr marL="0" indent="0" algn="l">
              <a:lnSpc>
                <a:spcPts val="2550"/>
              </a:lnSpc>
              <a:buNone/>
            </a:pPr>
            <a:r>
              <a:rPr lang="en-US" sz="1600" dirty="0">
                <a:solidFill>
                  <a:srgbClr val="000000"/>
                </a:solidFill>
                <a:latin typeface="Epilogue" pitchFamily="34" charset="0"/>
                <a:ea typeface="Epilogue" pitchFamily="34" charset="-122"/>
                <a:cs typeface="Epilogue" pitchFamily="34" charset="-120"/>
              </a:rPr>
              <a:t>💡</a:t>
            </a:r>
            <a:r>
              <a:rPr lang="en-US" sz="1600" dirty="0">
                <a:solidFill>
                  <a:srgbClr val="EBECEF"/>
                </a:solidFill>
                <a:latin typeface="Epilogue" pitchFamily="34" charset="0"/>
                <a:ea typeface="Epilogue" pitchFamily="34" charset="-122"/>
                <a:cs typeface="Epilogue" pitchFamily="34" charset="-120"/>
              </a:rPr>
              <a:t> </a:t>
            </a:r>
            <a:r>
              <a:rPr lang="en-US" sz="1600" b="1" dirty="0">
                <a:solidFill>
                  <a:srgbClr val="EBECEF"/>
                </a:solidFill>
                <a:latin typeface="Epilogue" pitchFamily="34" charset="0"/>
                <a:ea typeface="Epilogue" pitchFamily="34" charset="-122"/>
                <a:cs typeface="Epilogue" pitchFamily="34" charset="-120"/>
              </a:rPr>
              <a:t>Tip:</a:t>
            </a:r>
            <a:r>
              <a:rPr lang="en-US" sz="1600" dirty="0">
                <a:solidFill>
                  <a:srgbClr val="EBECEF"/>
                </a:solidFill>
                <a:latin typeface="Epilogue" pitchFamily="34" charset="0"/>
                <a:ea typeface="Epilogue" pitchFamily="34" charset="-122"/>
                <a:cs typeface="Epilogue" pitchFamily="34" charset="-120"/>
              </a:rPr>
              <a:t> Consider using a backward design approach—start with desired outcomes, then plan content and learning activities.</a:t>
            </a:r>
            <a:endParaRPr lang="en-US" sz="1600" dirty="0"/>
          </a:p>
        </p:txBody>
      </p:sp>
      <p:pic>
        <p:nvPicPr>
          <p:cNvPr id="17" name="Image 1" descr="preencoded.png"/>
          <p:cNvPicPr>
            <a:picLocks noChangeAspect="1"/>
          </p:cNvPicPr>
          <p:nvPr/>
        </p:nvPicPr>
        <p:blipFill>
          <a:blip r:embed="rId3"/>
          <a:stretch>
            <a:fillRect/>
          </a:stretch>
        </p:blipFill>
        <p:spPr>
          <a:xfrm>
            <a:off x="11335086" y="7745626"/>
            <a:ext cx="311348" cy="311348"/>
          </a:xfrm>
          <a:prstGeom prst="rect">
            <a:avLst/>
          </a:prstGeom>
        </p:spPr>
      </p:pic>
      <p:sp>
        <p:nvSpPr>
          <p:cNvPr id="18" name="Rectangle 17"/>
          <p:cNvSpPr/>
          <p:nvPr/>
        </p:nvSpPr>
        <p:spPr>
          <a:xfrm>
            <a:off x="11759316"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289685"/>
            <a:ext cx="12356187"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Aligning Curriculum with Learning Outcomes</a:t>
            </a:r>
            <a:endParaRPr lang="en-US" sz="4450" dirty="0"/>
          </a:p>
        </p:txBody>
      </p:sp>
      <p:sp>
        <p:nvSpPr>
          <p:cNvPr id="3" name="Text 1"/>
          <p:cNvSpPr/>
          <p:nvPr/>
        </p:nvSpPr>
        <p:spPr>
          <a:xfrm>
            <a:off x="793790" y="2452092"/>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Effective curriculum design hinges on strong alignment between three core components: what students are expected to learn (learning outcomes), what is taught (content), and how that learning is assessed (assessment). This ensures that every element of the curriculum works cohesively towards achieving defined educational goals.</a:t>
            </a:r>
            <a:endParaRPr lang="en-US" sz="1750" dirty="0"/>
          </a:p>
        </p:txBody>
      </p:sp>
      <p:sp>
        <p:nvSpPr>
          <p:cNvPr id="4" name="Text 2"/>
          <p:cNvSpPr/>
          <p:nvPr/>
        </p:nvSpPr>
        <p:spPr>
          <a:xfrm>
            <a:off x="793790" y="402276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Learning Outcomes</a:t>
            </a:r>
            <a:endParaRPr lang="en-US" sz="2200" dirty="0"/>
          </a:p>
        </p:txBody>
      </p:sp>
      <p:sp>
        <p:nvSpPr>
          <p:cNvPr id="5" name="Text 3"/>
          <p:cNvSpPr/>
          <p:nvPr/>
        </p:nvSpPr>
        <p:spPr>
          <a:xfrm>
            <a:off x="793790" y="4603909"/>
            <a:ext cx="397811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Clear statements of what students should know or be able to do.</a:t>
            </a:r>
            <a:endParaRPr lang="en-US" sz="1750" dirty="0"/>
          </a:p>
        </p:txBody>
      </p:sp>
      <p:sp>
        <p:nvSpPr>
          <p:cNvPr id="6" name="Text 4"/>
          <p:cNvSpPr/>
          <p:nvPr/>
        </p:nvSpPr>
        <p:spPr>
          <a:xfrm>
            <a:off x="793790" y="5771912"/>
            <a:ext cx="397811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Serve as the foundation for content selection and assessment design.</a:t>
            </a:r>
            <a:endParaRPr lang="en-US" sz="1750" dirty="0"/>
          </a:p>
        </p:txBody>
      </p:sp>
      <p:sp>
        <p:nvSpPr>
          <p:cNvPr id="7" name="Text 5"/>
          <p:cNvSpPr/>
          <p:nvPr/>
        </p:nvSpPr>
        <p:spPr>
          <a:xfrm>
            <a:off x="5332928" y="402276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Content</a:t>
            </a:r>
            <a:endParaRPr lang="en-US" sz="2200" dirty="0"/>
          </a:p>
        </p:txBody>
      </p:sp>
      <p:sp>
        <p:nvSpPr>
          <p:cNvPr id="8" name="Text 6"/>
          <p:cNvSpPr/>
          <p:nvPr/>
        </p:nvSpPr>
        <p:spPr>
          <a:xfrm>
            <a:off x="5332928" y="4603909"/>
            <a:ext cx="397811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The specific knowledge, skills, and topics covered in the curriculum.</a:t>
            </a:r>
            <a:endParaRPr lang="en-US" sz="1750" dirty="0"/>
          </a:p>
        </p:txBody>
      </p:sp>
      <p:sp>
        <p:nvSpPr>
          <p:cNvPr id="9" name="Text 7"/>
          <p:cNvSpPr/>
          <p:nvPr/>
        </p:nvSpPr>
        <p:spPr>
          <a:xfrm>
            <a:off x="5332928" y="5771912"/>
            <a:ext cx="397811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Must directly support the achievement of the stated learning outcomes.</a:t>
            </a:r>
            <a:endParaRPr lang="en-US" sz="1750" dirty="0"/>
          </a:p>
        </p:txBody>
      </p:sp>
      <p:sp>
        <p:nvSpPr>
          <p:cNvPr id="10" name="Text 8"/>
          <p:cNvSpPr/>
          <p:nvPr/>
        </p:nvSpPr>
        <p:spPr>
          <a:xfrm>
            <a:off x="9872067" y="402276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Fraunces Medium" pitchFamily="34" charset="0"/>
                <a:ea typeface="Fraunces Medium" pitchFamily="34" charset="-122"/>
                <a:cs typeface="Fraunces Medium" pitchFamily="34" charset="-120"/>
              </a:rPr>
              <a:t>Assessment</a:t>
            </a:r>
            <a:endParaRPr lang="en-US" sz="2200" dirty="0"/>
          </a:p>
        </p:txBody>
      </p:sp>
      <p:sp>
        <p:nvSpPr>
          <p:cNvPr id="11" name="Text 9"/>
          <p:cNvSpPr/>
          <p:nvPr/>
        </p:nvSpPr>
        <p:spPr>
          <a:xfrm>
            <a:off x="9872067" y="4603909"/>
            <a:ext cx="3978116"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Methods used to measure student learning and progress.</a:t>
            </a:r>
            <a:endParaRPr lang="en-US" sz="1750" dirty="0"/>
          </a:p>
        </p:txBody>
      </p:sp>
      <p:sp>
        <p:nvSpPr>
          <p:cNvPr id="12" name="Text 10"/>
          <p:cNvSpPr/>
          <p:nvPr/>
        </p:nvSpPr>
        <p:spPr>
          <a:xfrm>
            <a:off x="9872067" y="5409009"/>
            <a:ext cx="3978116" cy="1088708"/>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EBECEF"/>
                </a:solidFill>
                <a:latin typeface="Epilogue" pitchFamily="34" charset="0"/>
                <a:ea typeface="Epilogue" pitchFamily="34" charset="-122"/>
                <a:cs typeface="Epilogue" pitchFamily="34" charset="-120"/>
              </a:rPr>
              <a:t>Should accurately reflect the learning outcomes and the taught content.</a:t>
            </a:r>
            <a:endParaRPr lang="en-US" sz="1750" dirty="0"/>
          </a:p>
        </p:txBody>
      </p:sp>
      <p:pic>
        <p:nvPicPr>
          <p:cNvPr id="13" name="Image 1" descr="preencoded.png"/>
          <p:cNvPicPr>
            <a:picLocks noChangeAspect="1"/>
          </p:cNvPicPr>
          <p:nvPr/>
        </p:nvPicPr>
        <p:blipFill>
          <a:blip r:embed="rId3"/>
          <a:stretch>
            <a:fillRect/>
          </a:stretch>
        </p:blipFill>
        <p:spPr>
          <a:xfrm>
            <a:off x="11335086" y="7745626"/>
            <a:ext cx="311348" cy="311348"/>
          </a:xfrm>
          <a:prstGeom prst="rect">
            <a:avLst/>
          </a:prstGeom>
        </p:spPr>
      </p:pic>
      <p:sp>
        <p:nvSpPr>
          <p:cNvPr id="14" name="Rectangle 13"/>
          <p:cNvSpPr/>
          <p:nvPr/>
        </p:nvSpPr>
        <p:spPr>
          <a:xfrm>
            <a:off x="11798774"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663416"/>
            <a:ext cx="5216962" cy="566976"/>
          </a:xfrm>
          <a:prstGeom prst="rect">
            <a:avLst/>
          </a:prstGeom>
          <a:noFill/>
          <a:ln/>
        </p:spPr>
        <p:txBody>
          <a:bodyPr wrap="none" lIns="0" tIns="0" rIns="0" bIns="0" rtlCol="0" anchor="t"/>
          <a:lstStyle/>
          <a:p>
            <a:pPr marL="0" indent="0" algn="l">
              <a:lnSpc>
                <a:spcPts val="4450"/>
              </a:lnSpc>
              <a:buNone/>
            </a:pPr>
            <a:r>
              <a:rPr lang="en-US" sz="3550" dirty="0">
                <a:solidFill>
                  <a:srgbClr val="FFFFFF"/>
                </a:solidFill>
                <a:latin typeface="Fraunces Medium" pitchFamily="34" charset="0"/>
                <a:ea typeface="Fraunces Medium" pitchFamily="34" charset="-122"/>
                <a:cs typeface="Fraunces Medium" pitchFamily="34" charset="-120"/>
              </a:rPr>
              <a:t>Backward Design Model</a:t>
            </a:r>
            <a:endParaRPr lang="en-US" sz="3550" dirty="0"/>
          </a:p>
        </p:txBody>
      </p:sp>
      <p:sp>
        <p:nvSpPr>
          <p:cNvPr id="3" name="Text 1"/>
          <p:cNvSpPr/>
          <p:nvPr/>
        </p:nvSpPr>
        <p:spPr>
          <a:xfrm>
            <a:off x="793790" y="1593294"/>
            <a:ext cx="13042821" cy="870823"/>
          </a:xfrm>
          <a:prstGeom prst="rect">
            <a:avLst/>
          </a:prstGeom>
          <a:noFill/>
          <a:ln/>
        </p:spPr>
        <p:txBody>
          <a:bodyPr wrap="square" lIns="0" tIns="0" rIns="0" bIns="0" rtlCol="0" anchor="t"/>
          <a:lstStyle/>
          <a:p>
            <a:pPr marL="0" indent="0" algn="l">
              <a:lnSpc>
                <a:spcPts val="2250"/>
              </a:lnSpc>
              <a:buNone/>
            </a:pPr>
            <a:r>
              <a:rPr lang="en-US" sz="1400" dirty="0">
                <a:solidFill>
                  <a:srgbClr val="EBECEF"/>
                </a:solidFill>
                <a:latin typeface="Epilogue" pitchFamily="34" charset="0"/>
                <a:ea typeface="Epilogue" pitchFamily="34" charset="-122"/>
                <a:cs typeface="Epilogue" pitchFamily="34" charset="-120"/>
              </a:rPr>
              <a:t>The backward design model is a powerful framework for curriculum planning, ensuring that instruction and assessment are purposefully designed to achieve desired results. Instead of starting with activities, it begins with the end in mind, fostering greater coherence and effectiveness in teaching and learning.</a:t>
            </a:r>
            <a:endParaRPr lang="en-US" sz="1400" dirty="0"/>
          </a:p>
        </p:txBody>
      </p:sp>
      <p:pic>
        <p:nvPicPr>
          <p:cNvPr id="4" name="Image 0" descr="preencoded.png"/>
          <p:cNvPicPr>
            <a:picLocks noChangeAspect="1"/>
          </p:cNvPicPr>
          <p:nvPr/>
        </p:nvPicPr>
        <p:blipFill>
          <a:blip r:embed="rId3"/>
          <a:stretch>
            <a:fillRect/>
          </a:stretch>
        </p:blipFill>
        <p:spPr>
          <a:xfrm>
            <a:off x="2978348" y="2668191"/>
            <a:ext cx="2152055" cy="1335762"/>
          </a:xfrm>
          <a:prstGeom prst="rect">
            <a:avLst/>
          </a:prstGeom>
        </p:spPr>
      </p:pic>
      <p:sp>
        <p:nvSpPr>
          <p:cNvPr id="5" name="Text 2"/>
          <p:cNvSpPr/>
          <p:nvPr/>
        </p:nvSpPr>
        <p:spPr>
          <a:xfrm>
            <a:off x="3926800" y="3349704"/>
            <a:ext cx="255151" cy="318968"/>
          </a:xfrm>
          <a:prstGeom prst="rect">
            <a:avLst/>
          </a:prstGeom>
          <a:noFill/>
          <a:ln/>
        </p:spPr>
        <p:txBody>
          <a:bodyPr wrap="none" lIns="0" tIns="0" rIns="0" bIns="0" rtlCol="0" anchor="t"/>
          <a:lstStyle/>
          <a:p>
            <a:pPr marL="0" indent="0" algn="ctr">
              <a:lnSpc>
                <a:spcPts val="3200"/>
              </a:lnSpc>
              <a:buNone/>
            </a:pPr>
            <a:r>
              <a:rPr lang="en-US" sz="2000" dirty="0">
                <a:solidFill>
                  <a:srgbClr val="EBECEF"/>
                </a:solidFill>
                <a:latin typeface="Fraunces Medium" pitchFamily="34" charset="0"/>
                <a:ea typeface="Fraunces Medium" pitchFamily="34" charset="-122"/>
                <a:cs typeface="Fraunces Medium" pitchFamily="34" charset="-120"/>
              </a:rPr>
              <a:t>1</a:t>
            </a:r>
            <a:endParaRPr lang="en-US" sz="2000" dirty="0"/>
          </a:p>
        </p:txBody>
      </p:sp>
      <p:sp>
        <p:nvSpPr>
          <p:cNvPr id="6" name="Text 3"/>
          <p:cNvSpPr/>
          <p:nvPr/>
        </p:nvSpPr>
        <p:spPr>
          <a:xfrm>
            <a:off x="5311854" y="2849642"/>
            <a:ext cx="4373047"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Plan Learning Experiences &amp; Instruction</a:t>
            </a:r>
            <a:endParaRPr lang="en-US" sz="1750" dirty="0"/>
          </a:p>
        </p:txBody>
      </p:sp>
      <p:sp>
        <p:nvSpPr>
          <p:cNvPr id="7" name="Text 4"/>
          <p:cNvSpPr/>
          <p:nvPr/>
        </p:nvSpPr>
        <p:spPr>
          <a:xfrm>
            <a:off x="5311854" y="3241953"/>
            <a:ext cx="8343305" cy="580549"/>
          </a:xfrm>
          <a:prstGeom prst="rect">
            <a:avLst/>
          </a:prstGeom>
          <a:noFill/>
          <a:ln/>
        </p:spPr>
        <p:txBody>
          <a:bodyPr wrap="square" lIns="0" tIns="0" rIns="0" bIns="0" rtlCol="0" anchor="t"/>
          <a:lstStyle/>
          <a:p>
            <a:pPr marL="0" indent="0" algn="l">
              <a:lnSpc>
                <a:spcPts val="2250"/>
              </a:lnSpc>
              <a:buNone/>
            </a:pPr>
            <a:r>
              <a:rPr lang="en-US" sz="1400" dirty="0">
                <a:solidFill>
                  <a:srgbClr val="EBECEF"/>
                </a:solidFill>
                <a:latin typeface="Epilogue" pitchFamily="34" charset="0"/>
                <a:ea typeface="Epilogue" pitchFamily="34" charset="-122"/>
                <a:cs typeface="Epilogue" pitchFamily="34" charset="-120"/>
              </a:rPr>
              <a:t>Design lessons, activities, and teaching methods that will help students achieve the desired results and prepare for assessments.</a:t>
            </a:r>
            <a:endParaRPr lang="en-US" sz="1400" dirty="0"/>
          </a:p>
        </p:txBody>
      </p:sp>
      <p:sp>
        <p:nvSpPr>
          <p:cNvPr id="8" name="Shape 5"/>
          <p:cNvSpPr/>
          <p:nvPr/>
        </p:nvSpPr>
        <p:spPr>
          <a:xfrm>
            <a:off x="5175766" y="4017050"/>
            <a:ext cx="8615482" cy="11430"/>
          </a:xfrm>
          <a:prstGeom prst="roundRect">
            <a:avLst>
              <a:gd name="adj" fmla="val 666790"/>
            </a:avLst>
          </a:prstGeom>
          <a:solidFill>
            <a:srgbClr val="414A70"/>
          </a:solidFill>
          <a:ln/>
        </p:spPr>
      </p:sp>
      <p:pic>
        <p:nvPicPr>
          <p:cNvPr id="9" name="Image 1" descr="preencoded.png"/>
          <p:cNvPicPr>
            <a:picLocks noChangeAspect="1"/>
          </p:cNvPicPr>
          <p:nvPr/>
        </p:nvPicPr>
        <p:blipFill>
          <a:blip r:embed="rId4"/>
          <a:stretch>
            <a:fillRect/>
          </a:stretch>
        </p:blipFill>
        <p:spPr>
          <a:xfrm>
            <a:off x="1902381" y="4049316"/>
            <a:ext cx="4304109" cy="1335762"/>
          </a:xfrm>
          <a:prstGeom prst="rect">
            <a:avLst/>
          </a:prstGeom>
        </p:spPr>
      </p:pic>
      <p:sp>
        <p:nvSpPr>
          <p:cNvPr id="10" name="Text 6"/>
          <p:cNvSpPr/>
          <p:nvPr/>
        </p:nvSpPr>
        <p:spPr>
          <a:xfrm>
            <a:off x="3926800" y="4557713"/>
            <a:ext cx="255151" cy="318968"/>
          </a:xfrm>
          <a:prstGeom prst="rect">
            <a:avLst/>
          </a:prstGeom>
          <a:noFill/>
          <a:ln/>
        </p:spPr>
        <p:txBody>
          <a:bodyPr wrap="none" lIns="0" tIns="0" rIns="0" bIns="0" rtlCol="0" anchor="t"/>
          <a:lstStyle/>
          <a:p>
            <a:pPr marL="0" indent="0" algn="ctr">
              <a:lnSpc>
                <a:spcPts val="3200"/>
              </a:lnSpc>
              <a:buNone/>
            </a:pPr>
            <a:r>
              <a:rPr lang="en-US" sz="2000" dirty="0">
                <a:solidFill>
                  <a:srgbClr val="EBECEF"/>
                </a:solidFill>
                <a:latin typeface="Fraunces Medium" pitchFamily="34" charset="0"/>
                <a:ea typeface="Fraunces Medium" pitchFamily="34" charset="-122"/>
                <a:cs typeface="Fraunces Medium" pitchFamily="34" charset="-120"/>
              </a:rPr>
              <a:t>2</a:t>
            </a:r>
            <a:endParaRPr lang="en-US" sz="2000" dirty="0"/>
          </a:p>
        </p:txBody>
      </p:sp>
      <p:sp>
        <p:nvSpPr>
          <p:cNvPr id="11" name="Text 7"/>
          <p:cNvSpPr/>
          <p:nvPr/>
        </p:nvSpPr>
        <p:spPr>
          <a:xfrm>
            <a:off x="6387941" y="4230767"/>
            <a:ext cx="3430667"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Determine Acceptable Evidence</a:t>
            </a:r>
            <a:endParaRPr lang="en-US" sz="1750" dirty="0"/>
          </a:p>
        </p:txBody>
      </p:sp>
      <p:sp>
        <p:nvSpPr>
          <p:cNvPr id="12" name="Text 8"/>
          <p:cNvSpPr/>
          <p:nvPr/>
        </p:nvSpPr>
        <p:spPr>
          <a:xfrm>
            <a:off x="6387941" y="4623078"/>
            <a:ext cx="7267218" cy="580549"/>
          </a:xfrm>
          <a:prstGeom prst="rect">
            <a:avLst/>
          </a:prstGeom>
          <a:noFill/>
          <a:ln/>
        </p:spPr>
        <p:txBody>
          <a:bodyPr wrap="square" lIns="0" tIns="0" rIns="0" bIns="0" rtlCol="0" anchor="t"/>
          <a:lstStyle/>
          <a:p>
            <a:pPr marL="0" indent="0" algn="l">
              <a:lnSpc>
                <a:spcPts val="2250"/>
              </a:lnSpc>
              <a:buNone/>
            </a:pPr>
            <a:r>
              <a:rPr lang="en-US" sz="1400" dirty="0">
                <a:solidFill>
                  <a:srgbClr val="EBECEF"/>
                </a:solidFill>
                <a:latin typeface="Epilogue" pitchFamily="34" charset="0"/>
                <a:ea typeface="Epilogue" pitchFamily="34" charset="-122"/>
                <a:cs typeface="Epilogue" pitchFamily="34" charset="-120"/>
              </a:rPr>
              <a:t>Decide what evidence will demonstrate that students have achieved the desired learning outcomes (e.g., tests, projects, performances).</a:t>
            </a:r>
            <a:endParaRPr lang="en-US" sz="1400" dirty="0"/>
          </a:p>
        </p:txBody>
      </p:sp>
      <p:sp>
        <p:nvSpPr>
          <p:cNvPr id="13" name="Shape 9"/>
          <p:cNvSpPr/>
          <p:nvPr/>
        </p:nvSpPr>
        <p:spPr>
          <a:xfrm>
            <a:off x="6251853" y="5398175"/>
            <a:ext cx="7539395" cy="11430"/>
          </a:xfrm>
          <a:prstGeom prst="roundRect">
            <a:avLst>
              <a:gd name="adj" fmla="val 666790"/>
            </a:avLst>
          </a:prstGeom>
          <a:solidFill>
            <a:srgbClr val="414A70"/>
          </a:solidFill>
          <a:ln/>
        </p:spPr>
      </p:sp>
      <p:pic>
        <p:nvPicPr>
          <p:cNvPr id="14" name="Image 2" descr="preencoded.png"/>
          <p:cNvPicPr>
            <a:picLocks noChangeAspect="1"/>
          </p:cNvPicPr>
          <p:nvPr/>
        </p:nvPicPr>
        <p:blipFill>
          <a:blip r:embed="rId5"/>
          <a:stretch>
            <a:fillRect/>
          </a:stretch>
        </p:blipFill>
        <p:spPr>
          <a:xfrm>
            <a:off x="826294" y="5430441"/>
            <a:ext cx="6456164" cy="1335762"/>
          </a:xfrm>
          <a:prstGeom prst="rect">
            <a:avLst/>
          </a:prstGeom>
        </p:spPr>
      </p:pic>
      <p:sp>
        <p:nvSpPr>
          <p:cNvPr id="15" name="Text 10"/>
          <p:cNvSpPr/>
          <p:nvPr/>
        </p:nvSpPr>
        <p:spPr>
          <a:xfrm>
            <a:off x="3926681" y="5938838"/>
            <a:ext cx="255151" cy="318968"/>
          </a:xfrm>
          <a:prstGeom prst="rect">
            <a:avLst/>
          </a:prstGeom>
          <a:noFill/>
          <a:ln/>
        </p:spPr>
        <p:txBody>
          <a:bodyPr wrap="none" lIns="0" tIns="0" rIns="0" bIns="0" rtlCol="0" anchor="t"/>
          <a:lstStyle/>
          <a:p>
            <a:pPr marL="0" indent="0" algn="ctr">
              <a:lnSpc>
                <a:spcPts val="3200"/>
              </a:lnSpc>
              <a:buNone/>
            </a:pPr>
            <a:r>
              <a:rPr lang="en-US" sz="2000" dirty="0">
                <a:solidFill>
                  <a:srgbClr val="EBECEF"/>
                </a:solidFill>
                <a:latin typeface="Fraunces Medium" pitchFamily="34" charset="0"/>
                <a:ea typeface="Fraunces Medium" pitchFamily="34" charset="-122"/>
                <a:cs typeface="Fraunces Medium" pitchFamily="34" charset="-120"/>
              </a:rPr>
              <a:t>3</a:t>
            </a:r>
            <a:endParaRPr lang="en-US" sz="2000" dirty="0"/>
          </a:p>
        </p:txBody>
      </p:sp>
      <p:sp>
        <p:nvSpPr>
          <p:cNvPr id="16" name="Text 11"/>
          <p:cNvSpPr/>
          <p:nvPr/>
        </p:nvSpPr>
        <p:spPr>
          <a:xfrm>
            <a:off x="7463909" y="5611892"/>
            <a:ext cx="2598658" cy="283488"/>
          </a:xfrm>
          <a:prstGeom prst="rect">
            <a:avLst/>
          </a:prstGeom>
          <a:noFill/>
          <a:ln/>
        </p:spPr>
        <p:txBody>
          <a:bodyPr wrap="none" lIns="0" tIns="0" rIns="0" bIns="0" rtlCol="0" anchor="t"/>
          <a:lstStyle/>
          <a:p>
            <a:pPr marL="0" indent="0" algn="l">
              <a:lnSpc>
                <a:spcPts val="2200"/>
              </a:lnSpc>
              <a:buNone/>
            </a:pPr>
            <a:r>
              <a:rPr lang="en-US" sz="1750" dirty="0">
                <a:solidFill>
                  <a:srgbClr val="EBECEF"/>
                </a:solidFill>
                <a:latin typeface="Fraunces Medium" pitchFamily="34" charset="0"/>
                <a:ea typeface="Fraunces Medium" pitchFamily="34" charset="-122"/>
                <a:cs typeface="Fraunces Medium" pitchFamily="34" charset="-120"/>
              </a:rPr>
              <a:t>Identify Desired Results</a:t>
            </a:r>
            <a:endParaRPr lang="en-US" sz="1750" dirty="0"/>
          </a:p>
        </p:txBody>
      </p:sp>
      <p:sp>
        <p:nvSpPr>
          <p:cNvPr id="17" name="Text 12"/>
          <p:cNvSpPr/>
          <p:nvPr/>
        </p:nvSpPr>
        <p:spPr>
          <a:xfrm>
            <a:off x="7463909" y="6004203"/>
            <a:ext cx="6191250" cy="580549"/>
          </a:xfrm>
          <a:prstGeom prst="rect">
            <a:avLst/>
          </a:prstGeom>
          <a:noFill/>
          <a:ln/>
        </p:spPr>
        <p:txBody>
          <a:bodyPr wrap="square" lIns="0" tIns="0" rIns="0" bIns="0" rtlCol="0" anchor="t"/>
          <a:lstStyle/>
          <a:p>
            <a:pPr marL="0" indent="0" algn="l">
              <a:lnSpc>
                <a:spcPts val="2250"/>
              </a:lnSpc>
              <a:buNone/>
            </a:pPr>
            <a:r>
              <a:rPr lang="en-US" sz="1400" dirty="0">
                <a:solidFill>
                  <a:srgbClr val="EBECEF"/>
                </a:solidFill>
                <a:latin typeface="Epilogue" pitchFamily="34" charset="0"/>
                <a:ea typeface="Epilogue" pitchFamily="34" charset="-122"/>
                <a:cs typeface="Epilogue" pitchFamily="34" charset="-120"/>
              </a:rPr>
              <a:t>Clearly define what students should know, understand, and be able to do by the end of the unit or course.</a:t>
            </a:r>
            <a:endParaRPr lang="en-US" sz="1400" dirty="0"/>
          </a:p>
        </p:txBody>
      </p:sp>
      <p:sp>
        <p:nvSpPr>
          <p:cNvPr id="18" name="Text 13"/>
          <p:cNvSpPr/>
          <p:nvPr/>
        </p:nvSpPr>
        <p:spPr>
          <a:xfrm>
            <a:off x="793790" y="6970276"/>
            <a:ext cx="13042821" cy="595789"/>
          </a:xfrm>
          <a:prstGeom prst="rect">
            <a:avLst/>
          </a:prstGeom>
          <a:noFill/>
          <a:ln/>
        </p:spPr>
        <p:txBody>
          <a:bodyPr wrap="square" lIns="0" tIns="0" rIns="0" bIns="0" rtlCol="0" anchor="t"/>
          <a:lstStyle/>
          <a:p>
            <a:pPr marL="0" indent="0" algn="l">
              <a:lnSpc>
                <a:spcPts val="2250"/>
              </a:lnSpc>
              <a:buNone/>
            </a:pPr>
            <a:r>
              <a:rPr lang="en-US" sz="1400" dirty="0">
                <a:solidFill>
                  <a:srgbClr val="000000"/>
                </a:solidFill>
                <a:latin typeface="Epilogue" pitchFamily="34" charset="0"/>
                <a:ea typeface="Epilogue" pitchFamily="34" charset="-122"/>
                <a:cs typeface="Epilogue" pitchFamily="34" charset="-120"/>
              </a:rPr>
              <a:t>💡</a:t>
            </a:r>
            <a:r>
              <a:rPr lang="en-US" sz="1400" dirty="0">
                <a:solidFill>
                  <a:srgbClr val="EBECEF"/>
                </a:solidFill>
                <a:latin typeface="Epilogue" pitchFamily="34" charset="0"/>
                <a:ea typeface="Epilogue" pitchFamily="34" charset="-122"/>
                <a:cs typeface="Epilogue" pitchFamily="34" charset="-120"/>
              </a:rPr>
              <a:t> Use this model to ensure coherence and focus in curriculum planning, making sure every instructional decision moves learners towards identified goals.</a:t>
            </a:r>
            <a:endParaRPr lang="en-US" sz="1400" dirty="0"/>
          </a:p>
        </p:txBody>
      </p:sp>
      <p:pic>
        <p:nvPicPr>
          <p:cNvPr id="19" name="Image 1" descr="preencoded.png"/>
          <p:cNvPicPr>
            <a:picLocks noChangeAspect="1"/>
          </p:cNvPicPr>
          <p:nvPr/>
        </p:nvPicPr>
        <p:blipFill>
          <a:blip r:embed="rId6"/>
          <a:stretch>
            <a:fillRect/>
          </a:stretch>
        </p:blipFill>
        <p:spPr>
          <a:xfrm>
            <a:off x="11335086" y="7745626"/>
            <a:ext cx="311348" cy="311348"/>
          </a:xfrm>
          <a:prstGeom prst="rect">
            <a:avLst/>
          </a:prstGeom>
        </p:spPr>
      </p:pic>
      <p:sp>
        <p:nvSpPr>
          <p:cNvPr id="20" name="Rectangle 19"/>
          <p:cNvSpPr/>
          <p:nvPr/>
        </p:nvSpPr>
        <p:spPr>
          <a:xfrm>
            <a:off x="11646434"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755809"/>
            <a:ext cx="10943273" cy="673418"/>
          </a:xfrm>
          <a:prstGeom prst="rect">
            <a:avLst/>
          </a:prstGeom>
          <a:noFill/>
          <a:ln/>
        </p:spPr>
        <p:txBody>
          <a:bodyPr wrap="none" lIns="0" tIns="0" rIns="0" bIns="0" rtlCol="0" anchor="t"/>
          <a:lstStyle/>
          <a:p>
            <a:pPr marL="0" indent="0" algn="l">
              <a:lnSpc>
                <a:spcPts val="5300"/>
              </a:lnSpc>
              <a:buNone/>
            </a:pPr>
            <a:r>
              <a:rPr lang="en-US" sz="4200" dirty="0">
                <a:solidFill>
                  <a:srgbClr val="FFFFFF"/>
                </a:solidFill>
                <a:latin typeface="Fraunces Medium" pitchFamily="34" charset="0"/>
                <a:ea typeface="Fraunces Medium" pitchFamily="34" charset="-122"/>
                <a:cs typeface="Fraunces Medium" pitchFamily="34" charset="-120"/>
              </a:rPr>
              <a:t>Role of Stakeholders in Curriculum Design</a:t>
            </a:r>
            <a:endParaRPr lang="en-US" sz="4200" dirty="0"/>
          </a:p>
        </p:txBody>
      </p:sp>
      <p:sp>
        <p:nvSpPr>
          <p:cNvPr id="3" name="Text 1"/>
          <p:cNvSpPr/>
          <p:nvPr/>
        </p:nvSpPr>
        <p:spPr>
          <a:xfrm>
            <a:off x="793790" y="1860113"/>
            <a:ext cx="13042821" cy="1034415"/>
          </a:xfrm>
          <a:prstGeom prst="rect">
            <a:avLst/>
          </a:prstGeom>
          <a:noFill/>
          <a:ln/>
        </p:spPr>
        <p:txBody>
          <a:bodyPr wrap="square" lIns="0" tIns="0" rIns="0" bIns="0" rtlCol="0" anchor="t"/>
          <a:lstStyle/>
          <a:p>
            <a:pPr marL="0" indent="0" algn="l">
              <a:lnSpc>
                <a:spcPts val="2700"/>
              </a:lnSpc>
              <a:buNone/>
            </a:pPr>
            <a:r>
              <a:rPr lang="en-US" sz="1650" dirty="0">
                <a:solidFill>
                  <a:srgbClr val="EBECEF"/>
                </a:solidFill>
                <a:latin typeface="Epilogue" pitchFamily="34" charset="0"/>
                <a:ea typeface="Epilogue" pitchFamily="34" charset="-122"/>
                <a:cs typeface="Epilogue" pitchFamily="34" charset="-120"/>
              </a:rPr>
              <a:t>Engaging a diverse range of stakeholders is crucial for creating a curriculum that is relevant, inclusive, and effective. Their unique perspectives and insights enrich the design process and foster a sense of shared ownership and commitment to the curriculum's success.</a:t>
            </a:r>
            <a:endParaRPr lang="en-US" sz="1650" dirty="0"/>
          </a:p>
        </p:txBody>
      </p:sp>
      <p:sp>
        <p:nvSpPr>
          <p:cNvPr id="4" name="Text 2"/>
          <p:cNvSpPr/>
          <p:nvPr/>
        </p:nvSpPr>
        <p:spPr>
          <a:xfrm>
            <a:off x="1087874" y="3390186"/>
            <a:ext cx="3735824" cy="336590"/>
          </a:xfrm>
          <a:prstGeom prst="rect">
            <a:avLst/>
          </a:prstGeom>
          <a:noFill/>
          <a:ln/>
        </p:spPr>
        <p:txBody>
          <a:bodyPr wrap="none" lIns="0" tIns="0" rIns="0" bIns="0" rtlCol="0" anchor="t"/>
          <a:lstStyle/>
          <a:p>
            <a:pPr marL="0" indent="0" algn="r">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Teachers and Administrators</a:t>
            </a:r>
            <a:endParaRPr lang="en-US" sz="2100" dirty="0"/>
          </a:p>
        </p:txBody>
      </p:sp>
      <p:sp>
        <p:nvSpPr>
          <p:cNvPr id="5" name="Text 3"/>
          <p:cNvSpPr/>
          <p:nvPr/>
        </p:nvSpPr>
        <p:spPr>
          <a:xfrm>
            <a:off x="793790" y="3855958"/>
            <a:ext cx="4029908" cy="1034415"/>
          </a:xfrm>
          <a:prstGeom prst="rect">
            <a:avLst/>
          </a:prstGeom>
          <a:noFill/>
          <a:ln/>
        </p:spPr>
        <p:txBody>
          <a:bodyPr wrap="square" lIns="0" tIns="0" rIns="0" bIns="0" rtlCol="0" anchor="t"/>
          <a:lstStyle/>
          <a:p>
            <a:pPr marL="0" indent="0" algn="r">
              <a:lnSpc>
                <a:spcPts val="2700"/>
              </a:lnSpc>
              <a:buNone/>
            </a:pPr>
            <a:r>
              <a:rPr lang="en-US" sz="1650" dirty="0">
                <a:solidFill>
                  <a:srgbClr val="EBECEF"/>
                </a:solidFill>
                <a:latin typeface="Epilogue" pitchFamily="34" charset="0"/>
                <a:ea typeface="Epilogue" pitchFamily="34" charset="-122"/>
                <a:cs typeface="Epilogue" pitchFamily="34" charset="-120"/>
              </a:rPr>
              <a:t>Provide practical insights on implementation, classroom dynamics, and resource needs.</a:t>
            </a:r>
            <a:endParaRPr lang="en-US" sz="1650" dirty="0"/>
          </a:p>
        </p:txBody>
      </p:sp>
      <p:pic>
        <p:nvPicPr>
          <p:cNvPr id="6" name="Image 0" descr="preencoded.png"/>
          <p:cNvPicPr>
            <a:picLocks noChangeAspect="1"/>
          </p:cNvPicPr>
          <p:nvPr/>
        </p:nvPicPr>
        <p:blipFill>
          <a:blip r:embed="rId3"/>
          <a:stretch>
            <a:fillRect/>
          </a:stretch>
        </p:blipFill>
        <p:spPr>
          <a:xfrm>
            <a:off x="5146834" y="3136940"/>
            <a:ext cx="4336733" cy="4336733"/>
          </a:xfrm>
          <a:prstGeom prst="rect">
            <a:avLst/>
          </a:prstGeom>
        </p:spPr>
      </p:pic>
      <p:pic>
        <p:nvPicPr>
          <p:cNvPr id="7" name="Image 1" descr="preencoded.png"/>
          <p:cNvPicPr>
            <a:picLocks noChangeAspect="1"/>
          </p:cNvPicPr>
          <p:nvPr/>
        </p:nvPicPr>
        <p:blipFill>
          <a:blip r:embed="rId4"/>
          <a:stretch>
            <a:fillRect/>
          </a:stretch>
        </p:blipFill>
        <p:spPr>
          <a:xfrm>
            <a:off x="6080641" y="4030385"/>
            <a:ext cx="322421" cy="403027"/>
          </a:xfrm>
          <a:prstGeom prst="rect">
            <a:avLst/>
          </a:prstGeom>
        </p:spPr>
      </p:pic>
      <p:sp>
        <p:nvSpPr>
          <p:cNvPr id="8" name="Text 4"/>
          <p:cNvSpPr/>
          <p:nvPr/>
        </p:nvSpPr>
        <p:spPr>
          <a:xfrm>
            <a:off x="9806702" y="3390186"/>
            <a:ext cx="2733556" cy="336590"/>
          </a:xfrm>
          <a:prstGeom prst="rect">
            <a:avLst/>
          </a:prstGeom>
          <a:noFill/>
          <a:ln/>
        </p:spPr>
        <p:txBody>
          <a:bodyPr wrap="none" lIns="0" tIns="0" rIns="0" bIns="0" rtlCol="0" anchor="t"/>
          <a:lstStyle/>
          <a:p>
            <a:pPr marL="0" indent="0" algn="l">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Students and Parents</a:t>
            </a:r>
            <a:endParaRPr lang="en-US" sz="2100" dirty="0"/>
          </a:p>
        </p:txBody>
      </p:sp>
      <p:sp>
        <p:nvSpPr>
          <p:cNvPr id="9" name="Text 5"/>
          <p:cNvSpPr/>
          <p:nvPr/>
        </p:nvSpPr>
        <p:spPr>
          <a:xfrm>
            <a:off x="9806702" y="3855958"/>
            <a:ext cx="4029908" cy="1034415"/>
          </a:xfrm>
          <a:prstGeom prst="rect">
            <a:avLst/>
          </a:prstGeom>
          <a:noFill/>
          <a:ln/>
        </p:spPr>
        <p:txBody>
          <a:bodyPr wrap="square" lIns="0" tIns="0" rIns="0" bIns="0" rtlCol="0" anchor="t"/>
          <a:lstStyle/>
          <a:p>
            <a:pPr marL="0" indent="0" algn="l">
              <a:lnSpc>
                <a:spcPts val="2700"/>
              </a:lnSpc>
              <a:buNone/>
            </a:pPr>
            <a:r>
              <a:rPr lang="en-US" sz="1650" dirty="0">
                <a:solidFill>
                  <a:srgbClr val="EBECEF"/>
                </a:solidFill>
                <a:latin typeface="Epilogue" pitchFamily="34" charset="0"/>
                <a:ea typeface="Epilogue" pitchFamily="34" charset="-122"/>
                <a:cs typeface="Epilogue" pitchFamily="34" charset="-120"/>
              </a:rPr>
              <a:t>Offer perspectives on learner needs, engagement, and alignment with family values.</a:t>
            </a:r>
            <a:endParaRPr lang="en-US" sz="1650" dirty="0"/>
          </a:p>
        </p:txBody>
      </p:sp>
      <p:pic>
        <p:nvPicPr>
          <p:cNvPr id="10" name="Image 2" descr="preencoded.png"/>
          <p:cNvPicPr>
            <a:picLocks noChangeAspect="1"/>
          </p:cNvPicPr>
          <p:nvPr/>
        </p:nvPicPr>
        <p:blipFill>
          <a:blip r:embed="rId5"/>
          <a:stretch>
            <a:fillRect/>
          </a:stretch>
        </p:blipFill>
        <p:spPr>
          <a:xfrm>
            <a:off x="5146834" y="3136940"/>
            <a:ext cx="4336733" cy="4336733"/>
          </a:xfrm>
          <a:prstGeom prst="rect">
            <a:avLst/>
          </a:prstGeom>
        </p:spPr>
      </p:pic>
      <p:pic>
        <p:nvPicPr>
          <p:cNvPr id="11" name="Image 3" descr="preencoded.png"/>
          <p:cNvPicPr>
            <a:picLocks noChangeAspect="1"/>
          </p:cNvPicPr>
          <p:nvPr/>
        </p:nvPicPr>
        <p:blipFill>
          <a:blip r:embed="rId6"/>
          <a:stretch>
            <a:fillRect/>
          </a:stretch>
        </p:blipFill>
        <p:spPr>
          <a:xfrm>
            <a:off x="8227219" y="4030385"/>
            <a:ext cx="322421" cy="403027"/>
          </a:xfrm>
          <a:prstGeom prst="rect">
            <a:avLst/>
          </a:prstGeom>
        </p:spPr>
      </p:pic>
      <p:sp>
        <p:nvSpPr>
          <p:cNvPr id="12" name="Text 6"/>
          <p:cNvSpPr/>
          <p:nvPr/>
        </p:nvSpPr>
        <p:spPr>
          <a:xfrm>
            <a:off x="9806702" y="5720120"/>
            <a:ext cx="2788920" cy="336590"/>
          </a:xfrm>
          <a:prstGeom prst="rect">
            <a:avLst/>
          </a:prstGeom>
          <a:noFill/>
          <a:ln/>
        </p:spPr>
        <p:txBody>
          <a:bodyPr wrap="none" lIns="0" tIns="0" rIns="0" bIns="0" rtlCol="0" anchor="t"/>
          <a:lstStyle/>
          <a:p>
            <a:pPr marL="0" indent="0" algn="l">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Community Members</a:t>
            </a:r>
            <a:endParaRPr lang="en-US" sz="2100" dirty="0"/>
          </a:p>
        </p:txBody>
      </p:sp>
      <p:sp>
        <p:nvSpPr>
          <p:cNvPr id="13" name="Text 7"/>
          <p:cNvSpPr/>
          <p:nvPr/>
        </p:nvSpPr>
        <p:spPr>
          <a:xfrm>
            <a:off x="9806702" y="6185892"/>
            <a:ext cx="4029908" cy="1034415"/>
          </a:xfrm>
          <a:prstGeom prst="rect">
            <a:avLst/>
          </a:prstGeom>
          <a:noFill/>
          <a:ln/>
        </p:spPr>
        <p:txBody>
          <a:bodyPr wrap="square" lIns="0" tIns="0" rIns="0" bIns="0" rtlCol="0" anchor="t"/>
          <a:lstStyle/>
          <a:p>
            <a:pPr marL="0" indent="0" algn="l">
              <a:lnSpc>
                <a:spcPts val="2700"/>
              </a:lnSpc>
              <a:buNone/>
            </a:pPr>
            <a:r>
              <a:rPr lang="en-US" sz="1650" dirty="0">
                <a:solidFill>
                  <a:srgbClr val="EBECEF"/>
                </a:solidFill>
                <a:latin typeface="Epilogue" pitchFamily="34" charset="0"/>
                <a:ea typeface="Epilogue" pitchFamily="34" charset="-122"/>
                <a:cs typeface="Epilogue" pitchFamily="34" charset="-120"/>
              </a:rPr>
              <a:t>Ensure curriculum reflects local contexts, workforce needs, and cultural relevance.</a:t>
            </a:r>
            <a:endParaRPr lang="en-US" sz="1650" dirty="0"/>
          </a:p>
        </p:txBody>
      </p:sp>
      <p:pic>
        <p:nvPicPr>
          <p:cNvPr id="14" name="Image 4" descr="preencoded.png"/>
          <p:cNvPicPr>
            <a:picLocks noChangeAspect="1"/>
          </p:cNvPicPr>
          <p:nvPr/>
        </p:nvPicPr>
        <p:blipFill>
          <a:blip r:embed="rId7"/>
          <a:stretch>
            <a:fillRect/>
          </a:stretch>
        </p:blipFill>
        <p:spPr>
          <a:xfrm>
            <a:off x="5146834" y="3136940"/>
            <a:ext cx="4336733" cy="4336733"/>
          </a:xfrm>
          <a:prstGeom prst="rect">
            <a:avLst/>
          </a:prstGeom>
        </p:spPr>
      </p:pic>
      <p:pic>
        <p:nvPicPr>
          <p:cNvPr id="15" name="Image 5" descr="preencoded.png"/>
          <p:cNvPicPr>
            <a:picLocks noChangeAspect="1"/>
          </p:cNvPicPr>
          <p:nvPr/>
        </p:nvPicPr>
        <p:blipFill>
          <a:blip r:embed="rId8"/>
          <a:stretch>
            <a:fillRect/>
          </a:stretch>
        </p:blipFill>
        <p:spPr>
          <a:xfrm>
            <a:off x="8227219" y="6176963"/>
            <a:ext cx="322421" cy="403027"/>
          </a:xfrm>
          <a:prstGeom prst="rect">
            <a:avLst/>
          </a:prstGeom>
        </p:spPr>
      </p:pic>
      <p:sp>
        <p:nvSpPr>
          <p:cNvPr id="16" name="Text 8"/>
          <p:cNvSpPr/>
          <p:nvPr/>
        </p:nvSpPr>
        <p:spPr>
          <a:xfrm>
            <a:off x="2130147" y="5720120"/>
            <a:ext cx="2693551" cy="336590"/>
          </a:xfrm>
          <a:prstGeom prst="rect">
            <a:avLst/>
          </a:prstGeom>
          <a:noFill/>
          <a:ln/>
        </p:spPr>
        <p:txBody>
          <a:bodyPr wrap="none" lIns="0" tIns="0" rIns="0" bIns="0" rtlCol="0" anchor="t"/>
          <a:lstStyle/>
          <a:p>
            <a:pPr marL="0" indent="0" algn="r">
              <a:lnSpc>
                <a:spcPts val="2650"/>
              </a:lnSpc>
              <a:buNone/>
            </a:pPr>
            <a:r>
              <a:rPr lang="en-US" sz="2100" dirty="0">
                <a:solidFill>
                  <a:srgbClr val="EBECEF"/>
                </a:solidFill>
                <a:latin typeface="Fraunces Medium" pitchFamily="34" charset="0"/>
                <a:ea typeface="Fraunces Medium" pitchFamily="34" charset="-122"/>
                <a:cs typeface="Fraunces Medium" pitchFamily="34" charset="-120"/>
              </a:rPr>
              <a:t>Policy Makers</a:t>
            </a:r>
            <a:endParaRPr lang="en-US" sz="2100" dirty="0"/>
          </a:p>
        </p:txBody>
      </p:sp>
      <p:sp>
        <p:nvSpPr>
          <p:cNvPr id="17" name="Text 9"/>
          <p:cNvSpPr/>
          <p:nvPr/>
        </p:nvSpPr>
        <p:spPr>
          <a:xfrm>
            <a:off x="793790" y="6185892"/>
            <a:ext cx="4029908" cy="1034415"/>
          </a:xfrm>
          <a:prstGeom prst="rect">
            <a:avLst/>
          </a:prstGeom>
          <a:noFill/>
          <a:ln/>
        </p:spPr>
        <p:txBody>
          <a:bodyPr wrap="square" lIns="0" tIns="0" rIns="0" bIns="0" rtlCol="0" anchor="t"/>
          <a:lstStyle/>
          <a:p>
            <a:pPr marL="0" indent="0" algn="r">
              <a:lnSpc>
                <a:spcPts val="2700"/>
              </a:lnSpc>
              <a:buNone/>
            </a:pPr>
            <a:r>
              <a:rPr lang="en-US" sz="1650" dirty="0">
                <a:solidFill>
                  <a:srgbClr val="EBECEF"/>
                </a:solidFill>
                <a:latin typeface="Epilogue" pitchFamily="34" charset="0"/>
                <a:ea typeface="Epilogue" pitchFamily="34" charset="-122"/>
                <a:cs typeface="Epilogue" pitchFamily="34" charset="-120"/>
              </a:rPr>
              <a:t>Guide curriculum alignment with national standards, legal requirements, and funding priorities.</a:t>
            </a:r>
            <a:endParaRPr lang="en-US" sz="1650" dirty="0"/>
          </a:p>
        </p:txBody>
      </p:sp>
      <p:pic>
        <p:nvPicPr>
          <p:cNvPr id="18" name="Image 6" descr="preencoded.png"/>
          <p:cNvPicPr>
            <a:picLocks noChangeAspect="1"/>
          </p:cNvPicPr>
          <p:nvPr/>
        </p:nvPicPr>
        <p:blipFill>
          <a:blip r:embed="rId9"/>
          <a:stretch>
            <a:fillRect/>
          </a:stretch>
        </p:blipFill>
        <p:spPr>
          <a:xfrm>
            <a:off x="5146834" y="3136940"/>
            <a:ext cx="4336733" cy="4336733"/>
          </a:xfrm>
          <a:prstGeom prst="rect">
            <a:avLst/>
          </a:prstGeom>
        </p:spPr>
      </p:pic>
      <p:pic>
        <p:nvPicPr>
          <p:cNvPr id="19" name="Image 7" descr="preencoded.png"/>
          <p:cNvPicPr>
            <a:picLocks noChangeAspect="1"/>
          </p:cNvPicPr>
          <p:nvPr/>
        </p:nvPicPr>
        <p:blipFill>
          <a:blip r:embed="rId10"/>
          <a:stretch>
            <a:fillRect/>
          </a:stretch>
        </p:blipFill>
        <p:spPr>
          <a:xfrm>
            <a:off x="6080641" y="6176963"/>
            <a:ext cx="322421" cy="403027"/>
          </a:xfrm>
          <a:prstGeom prst="rect">
            <a:avLst/>
          </a:prstGeom>
        </p:spPr>
      </p:pic>
      <p:pic>
        <p:nvPicPr>
          <p:cNvPr id="20" name="Image 1" descr="preencoded.png"/>
          <p:cNvPicPr>
            <a:picLocks noChangeAspect="1"/>
          </p:cNvPicPr>
          <p:nvPr/>
        </p:nvPicPr>
        <p:blipFill>
          <a:blip r:embed="rId11"/>
          <a:stretch>
            <a:fillRect/>
          </a:stretch>
        </p:blipFill>
        <p:spPr>
          <a:xfrm>
            <a:off x="11335086" y="7745626"/>
            <a:ext cx="311348" cy="311348"/>
          </a:xfrm>
          <a:prstGeom prst="rect">
            <a:avLst/>
          </a:prstGeom>
        </p:spPr>
      </p:pic>
      <p:sp>
        <p:nvSpPr>
          <p:cNvPr id="21" name="Rectangle 20"/>
          <p:cNvSpPr/>
          <p:nvPr/>
        </p:nvSpPr>
        <p:spPr>
          <a:xfrm>
            <a:off x="11646434"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799505"/>
            <a:ext cx="7763589"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Gathering Stakeholder Input</a:t>
            </a:r>
            <a:endParaRPr lang="en-US" sz="4450" dirty="0"/>
          </a:p>
        </p:txBody>
      </p:sp>
      <p:sp>
        <p:nvSpPr>
          <p:cNvPr id="3" name="Text 1"/>
          <p:cNvSpPr/>
          <p:nvPr/>
        </p:nvSpPr>
        <p:spPr>
          <a:xfrm>
            <a:off x="793790" y="1961912"/>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Actively seeking and integrating feedback from stakeholders is paramount for developing a curriculum that truly resonates with its intended audience and addresses real-world needs. Diverse input helps identify unforeseen challenges and opportunities, leading to a more robust and responsive educational framework.</a:t>
            </a:r>
            <a:endParaRPr lang="en-US" sz="1750" dirty="0"/>
          </a:p>
        </p:txBody>
      </p:sp>
      <p:sp>
        <p:nvSpPr>
          <p:cNvPr id="4" name="Shape 2"/>
          <p:cNvSpPr/>
          <p:nvPr/>
        </p:nvSpPr>
        <p:spPr>
          <a:xfrm>
            <a:off x="793790" y="3305770"/>
            <a:ext cx="4196358" cy="3128129"/>
          </a:xfrm>
          <a:prstGeom prst="roundRect">
            <a:avLst>
              <a:gd name="adj" fmla="val 3046"/>
            </a:avLst>
          </a:prstGeom>
          <a:solidFill>
            <a:srgbClr val="283157"/>
          </a:solidFill>
          <a:ln w="7620">
            <a:solidFill>
              <a:srgbClr val="414A70"/>
            </a:solidFill>
            <a:prstDash val="solid"/>
          </a:ln>
        </p:spPr>
      </p:sp>
      <p:sp>
        <p:nvSpPr>
          <p:cNvPr id="5" name="Text 3"/>
          <p:cNvSpPr/>
          <p:nvPr/>
        </p:nvSpPr>
        <p:spPr>
          <a:xfrm>
            <a:off x="1028224" y="3540204"/>
            <a:ext cx="3557707"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Surveys and Focus Groups</a:t>
            </a:r>
            <a:endParaRPr lang="en-US" sz="2200" dirty="0"/>
          </a:p>
        </p:txBody>
      </p:sp>
      <p:sp>
        <p:nvSpPr>
          <p:cNvPr id="6" name="Text 4"/>
          <p:cNvSpPr/>
          <p:nvPr/>
        </p:nvSpPr>
        <p:spPr>
          <a:xfrm>
            <a:off x="1028224" y="4030623"/>
            <a:ext cx="3727490" cy="145161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Collect broad quantitative and qualitative data on preferences, concerns, and suggestions from a wide range of individuals.</a:t>
            </a:r>
            <a:endParaRPr lang="en-US" sz="1750" dirty="0"/>
          </a:p>
        </p:txBody>
      </p:sp>
      <p:sp>
        <p:nvSpPr>
          <p:cNvPr id="7" name="Shape 5"/>
          <p:cNvSpPr/>
          <p:nvPr/>
        </p:nvSpPr>
        <p:spPr>
          <a:xfrm>
            <a:off x="5216962" y="3305770"/>
            <a:ext cx="4196358" cy="3128129"/>
          </a:xfrm>
          <a:prstGeom prst="roundRect">
            <a:avLst>
              <a:gd name="adj" fmla="val 3046"/>
            </a:avLst>
          </a:prstGeom>
          <a:solidFill>
            <a:srgbClr val="283157"/>
          </a:solidFill>
          <a:ln w="7620">
            <a:solidFill>
              <a:srgbClr val="414A70"/>
            </a:solidFill>
            <a:prstDash val="solid"/>
          </a:ln>
        </p:spPr>
      </p:sp>
      <p:sp>
        <p:nvSpPr>
          <p:cNvPr id="8" name="Text 6"/>
          <p:cNvSpPr/>
          <p:nvPr/>
        </p:nvSpPr>
        <p:spPr>
          <a:xfrm>
            <a:off x="5451396" y="354020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Advisory Boards</a:t>
            </a:r>
            <a:endParaRPr lang="en-US" sz="2200" dirty="0"/>
          </a:p>
        </p:txBody>
      </p:sp>
      <p:sp>
        <p:nvSpPr>
          <p:cNvPr id="9" name="Text 7"/>
          <p:cNvSpPr/>
          <p:nvPr/>
        </p:nvSpPr>
        <p:spPr>
          <a:xfrm>
            <a:off x="5451396" y="4030623"/>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Establish dedicated groups of experts and community representatives to provide ongoing strategic guidance and feedback.</a:t>
            </a:r>
            <a:endParaRPr lang="en-US" sz="1750" dirty="0"/>
          </a:p>
        </p:txBody>
      </p:sp>
      <p:sp>
        <p:nvSpPr>
          <p:cNvPr id="10" name="Shape 8"/>
          <p:cNvSpPr/>
          <p:nvPr/>
        </p:nvSpPr>
        <p:spPr>
          <a:xfrm>
            <a:off x="9640133" y="3305770"/>
            <a:ext cx="4196358" cy="3128129"/>
          </a:xfrm>
          <a:prstGeom prst="roundRect">
            <a:avLst>
              <a:gd name="adj" fmla="val 3046"/>
            </a:avLst>
          </a:prstGeom>
          <a:solidFill>
            <a:srgbClr val="283157"/>
          </a:solidFill>
          <a:ln w="7620">
            <a:solidFill>
              <a:srgbClr val="414A70"/>
            </a:solidFill>
            <a:prstDash val="solid"/>
          </a:ln>
        </p:spPr>
      </p:sp>
      <p:sp>
        <p:nvSpPr>
          <p:cNvPr id="11" name="Text 9"/>
          <p:cNvSpPr/>
          <p:nvPr/>
        </p:nvSpPr>
        <p:spPr>
          <a:xfrm>
            <a:off x="9874568" y="3540204"/>
            <a:ext cx="3727490" cy="708660"/>
          </a:xfrm>
          <a:prstGeom prst="rect">
            <a:avLst/>
          </a:prstGeom>
          <a:noFill/>
          <a:ln/>
        </p:spPr>
        <p:txBody>
          <a:bodyPr wrap="squar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Feedback from Pilot Programs</a:t>
            </a:r>
            <a:endParaRPr lang="en-US" sz="2200" dirty="0"/>
          </a:p>
        </p:txBody>
      </p:sp>
      <p:sp>
        <p:nvSpPr>
          <p:cNvPr id="12" name="Text 10"/>
          <p:cNvSpPr/>
          <p:nvPr/>
        </p:nvSpPr>
        <p:spPr>
          <a:xfrm>
            <a:off x="9874568" y="4384953"/>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Test components of the curriculum with a smaller group of learners and educators to gather practical insights before full implementation.</a:t>
            </a:r>
            <a:endParaRPr lang="en-US" sz="1750" dirty="0"/>
          </a:p>
        </p:txBody>
      </p:sp>
      <p:sp>
        <p:nvSpPr>
          <p:cNvPr id="13" name="Text 11"/>
          <p:cNvSpPr/>
          <p:nvPr/>
        </p:nvSpPr>
        <p:spPr>
          <a:xfrm>
            <a:off x="793790" y="6689050"/>
            <a:ext cx="13042821" cy="74104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Epilogue" pitchFamily="34" charset="0"/>
                <a:ea typeface="Epilogue" pitchFamily="34" charset="-122"/>
                <a:cs typeface="Epilogue" pitchFamily="34" charset="-120"/>
              </a:rPr>
              <a:t>💬</a:t>
            </a:r>
            <a:r>
              <a:rPr lang="en-US" sz="1750" dirty="0">
                <a:solidFill>
                  <a:srgbClr val="EBECEF"/>
                </a:solidFill>
                <a:latin typeface="Epilogue" pitchFamily="34" charset="0"/>
                <a:ea typeface="Epilogue" pitchFamily="34" charset="-122"/>
                <a:cs typeface="Epilogue" pitchFamily="34" charset="-120"/>
              </a:rPr>
              <a:t> </a:t>
            </a:r>
            <a:r>
              <a:rPr lang="en-US" sz="1750" b="1" dirty="0">
                <a:solidFill>
                  <a:srgbClr val="EBECEF"/>
                </a:solidFill>
                <a:latin typeface="Epilogue" pitchFamily="34" charset="0"/>
                <a:ea typeface="Epilogue" pitchFamily="34" charset="-122"/>
                <a:cs typeface="Epilogue" pitchFamily="34" charset="-120"/>
              </a:rPr>
              <a:t>Reflect:</a:t>
            </a:r>
            <a:r>
              <a:rPr lang="en-US" sz="1750" dirty="0">
                <a:solidFill>
                  <a:srgbClr val="EBECEF"/>
                </a:solidFill>
                <a:latin typeface="Epilogue" pitchFamily="34" charset="0"/>
                <a:ea typeface="Epilogue" pitchFamily="34" charset="-122"/>
                <a:cs typeface="Epilogue" pitchFamily="34" charset="-120"/>
              </a:rPr>
              <a:t> How can you ensure your curriculum design process genuinely reflects and incorporates the diverse needs and aspirations of your community and learners?</a:t>
            </a:r>
            <a:endParaRPr lang="en-US" sz="1750" dirty="0"/>
          </a:p>
        </p:txBody>
      </p:sp>
      <p:pic>
        <p:nvPicPr>
          <p:cNvPr id="14" name="Image 1" descr="preencoded.png"/>
          <p:cNvPicPr>
            <a:picLocks noChangeAspect="1"/>
          </p:cNvPicPr>
          <p:nvPr/>
        </p:nvPicPr>
        <p:blipFill>
          <a:blip r:embed="rId3"/>
          <a:stretch>
            <a:fillRect/>
          </a:stretch>
        </p:blipFill>
        <p:spPr>
          <a:xfrm>
            <a:off x="11335086" y="7745626"/>
            <a:ext cx="311348" cy="311348"/>
          </a:xfrm>
          <a:prstGeom prst="rect">
            <a:avLst/>
          </a:prstGeom>
        </p:spPr>
      </p:pic>
      <p:sp>
        <p:nvSpPr>
          <p:cNvPr id="15" name="Rectangle 14"/>
          <p:cNvSpPr/>
          <p:nvPr/>
        </p:nvSpPr>
        <p:spPr>
          <a:xfrm>
            <a:off x="11670541"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912257"/>
            <a:ext cx="6472952" cy="637937"/>
          </a:xfrm>
          <a:prstGeom prst="rect">
            <a:avLst/>
          </a:prstGeom>
          <a:noFill/>
          <a:ln/>
        </p:spPr>
        <p:txBody>
          <a:bodyPr wrap="none" lIns="0" tIns="0" rIns="0" bIns="0" rtlCol="0" anchor="t"/>
          <a:lstStyle/>
          <a:p>
            <a:pPr marL="0" indent="0" algn="l">
              <a:lnSpc>
                <a:spcPts val="5000"/>
              </a:lnSpc>
              <a:buNone/>
            </a:pPr>
            <a:r>
              <a:rPr lang="en-US" sz="4000" dirty="0">
                <a:solidFill>
                  <a:srgbClr val="FFFFFF"/>
                </a:solidFill>
                <a:latin typeface="Fraunces Medium" pitchFamily="34" charset="0"/>
                <a:ea typeface="Fraunces Medium" pitchFamily="34" charset="-122"/>
                <a:cs typeface="Fraunces Medium" pitchFamily="34" charset="-120"/>
              </a:rPr>
              <a:t>Reflection and Application</a:t>
            </a:r>
            <a:endParaRPr lang="en-US" sz="4000" dirty="0"/>
          </a:p>
        </p:txBody>
      </p:sp>
      <p:sp>
        <p:nvSpPr>
          <p:cNvPr id="3" name="Text 1"/>
          <p:cNvSpPr/>
          <p:nvPr/>
        </p:nvSpPr>
        <p:spPr>
          <a:xfrm>
            <a:off x="793790" y="1958459"/>
            <a:ext cx="13042821" cy="653415"/>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This module has provided you with a comprehensive framework for curriculum design. The true value lies in applying these principles to your own educational context. Take a moment to reflect on your current practices and identify areas for growth.</a:t>
            </a:r>
            <a:endParaRPr lang="en-US" sz="1600" dirty="0"/>
          </a:p>
        </p:txBody>
      </p:sp>
      <p:sp>
        <p:nvSpPr>
          <p:cNvPr id="4" name="Shape 2"/>
          <p:cNvSpPr/>
          <p:nvPr/>
        </p:nvSpPr>
        <p:spPr>
          <a:xfrm>
            <a:off x="793790" y="5079325"/>
            <a:ext cx="13042821" cy="22860"/>
          </a:xfrm>
          <a:prstGeom prst="roundRect">
            <a:avLst>
              <a:gd name="adj" fmla="val 375070"/>
            </a:avLst>
          </a:prstGeom>
          <a:solidFill>
            <a:srgbClr val="414A70"/>
          </a:solidFill>
          <a:ln/>
        </p:spPr>
      </p:sp>
      <p:sp>
        <p:nvSpPr>
          <p:cNvPr id="5" name="Shape 3"/>
          <p:cNvSpPr/>
          <p:nvPr/>
        </p:nvSpPr>
        <p:spPr>
          <a:xfrm>
            <a:off x="3314224" y="4467046"/>
            <a:ext cx="22860" cy="612338"/>
          </a:xfrm>
          <a:prstGeom prst="roundRect">
            <a:avLst>
              <a:gd name="adj" fmla="val 375070"/>
            </a:avLst>
          </a:prstGeom>
          <a:solidFill>
            <a:srgbClr val="414A70"/>
          </a:solidFill>
          <a:ln/>
        </p:spPr>
      </p:sp>
      <p:sp>
        <p:nvSpPr>
          <p:cNvPr id="6" name="Shape 4"/>
          <p:cNvSpPr/>
          <p:nvPr/>
        </p:nvSpPr>
        <p:spPr>
          <a:xfrm>
            <a:off x="3096101" y="4849713"/>
            <a:ext cx="459224" cy="459224"/>
          </a:xfrm>
          <a:prstGeom prst="roundRect">
            <a:avLst>
              <a:gd name="adj" fmla="val 18671"/>
            </a:avLst>
          </a:prstGeom>
          <a:solidFill>
            <a:srgbClr val="283157"/>
          </a:solidFill>
          <a:ln w="7620">
            <a:solidFill>
              <a:srgbClr val="414A70"/>
            </a:solidFill>
            <a:prstDash val="solid"/>
          </a:ln>
        </p:spPr>
      </p:sp>
      <p:sp>
        <p:nvSpPr>
          <p:cNvPr id="7" name="Text 5"/>
          <p:cNvSpPr/>
          <p:nvPr/>
        </p:nvSpPr>
        <p:spPr>
          <a:xfrm>
            <a:off x="3172599" y="4887932"/>
            <a:ext cx="306110" cy="382667"/>
          </a:xfrm>
          <a:prstGeom prst="rect">
            <a:avLst/>
          </a:prstGeom>
          <a:noFill/>
          <a:ln/>
        </p:spPr>
        <p:txBody>
          <a:bodyPr wrap="none" lIns="0" tIns="0" rIns="0" bIns="0" rtlCol="0" anchor="t"/>
          <a:lstStyle/>
          <a:p>
            <a:pPr marL="0" indent="0" algn="ctr">
              <a:lnSpc>
                <a:spcPts val="2400"/>
              </a:lnSpc>
              <a:buNone/>
            </a:pPr>
            <a:r>
              <a:rPr lang="en-US" sz="2400" dirty="0">
                <a:solidFill>
                  <a:srgbClr val="EBECEF"/>
                </a:solidFill>
                <a:latin typeface="Fraunces Medium" pitchFamily="34" charset="0"/>
                <a:ea typeface="Fraunces Medium" pitchFamily="34" charset="-122"/>
                <a:cs typeface="Fraunces Medium" pitchFamily="34" charset="-120"/>
              </a:rPr>
              <a:t>1</a:t>
            </a:r>
            <a:endParaRPr lang="en-US" sz="2400" dirty="0"/>
          </a:p>
        </p:txBody>
      </p:sp>
      <p:sp>
        <p:nvSpPr>
          <p:cNvPr id="8" name="Text 6"/>
          <p:cNvSpPr/>
          <p:nvPr/>
        </p:nvSpPr>
        <p:spPr>
          <a:xfrm>
            <a:off x="2049899" y="2841427"/>
            <a:ext cx="2551748" cy="318849"/>
          </a:xfrm>
          <a:prstGeom prst="rect">
            <a:avLst/>
          </a:prstGeom>
          <a:noFill/>
          <a:ln/>
        </p:spPr>
        <p:txBody>
          <a:bodyPr wrap="none" lIns="0" tIns="0" rIns="0" bIns="0" rtlCol="0" anchor="t"/>
          <a:lstStyle/>
          <a:p>
            <a:pPr marL="0" indent="0" algn="ctr">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Reflection Prompt</a:t>
            </a:r>
            <a:endParaRPr lang="en-US" sz="2000" dirty="0"/>
          </a:p>
        </p:txBody>
      </p:sp>
      <p:sp>
        <p:nvSpPr>
          <p:cNvPr id="9" name="Text 7"/>
          <p:cNvSpPr/>
          <p:nvPr/>
        </p:nvSpPr>
        <p:spPr>
          <a:xfrm>
            <a:off x="997863" y="3282672"/>
            <a:ext cx="4655820" cy="980123"/>
          </a:xfrm>
          <a:prstGeom prst="rect">
            <a:avLst/>
          </a:prstGeom>
          <a:noFill/>
          <a:ln/>
        </p:spPr>
        <p:txBody>
          <a:bodyPr wrap="square" lIns="0" tIns="0" rIns="0" bIns="0" rtlCol="0" anchor="t"/>
          <a:lstStyle/>
          <a:p>
            <a:pPr marL="0" indent="0" algn="ctr">
              <a:lnSpc>
                <a:spcPts val="2550"/>
              </a:lnSpc>
              <a:buNone/>
            </a:pPr>
            <a:r>
              <a:rPr lang="en-US" sz="1600" dirty="0">
                <a:solidFill>
                  <a:srgbClr val="EBECEF"/>
                </a:solidFill>
                <a:latin typeface="Epilogue" pitchFamily="34" charset="0"/>
                <a:ea typeface="Epilogue" pitchFamily="34" charset="-122"/>
                <a:cs typeface="Epilogue" pitchFamily="34" charset="-120"/>
              </a:rPr>
              <a:t>"How do you currently design or contribute to curriculum? What step from this module will you focus on improving in your next project?"</a:t>
            </a:r>
            <a:endParaRPr lang="en-US" sz="1600" dirty="0"/>
          </a:p>
        </p:txBody>
      </p:sp>
      <p:sp>
        <p:nvSpPr>
          <p:cNvPr id="10" name="Shape 8"/>
          <p:cNvSpPr/>
          <p:nvPr/>
        </p:nvSpPr>
        <p:spPr>
          <a:xfrm>
            <a:off x="5973723" y="5079266"/>
            <a:ext cx="22860" cy="612338"/>
          </a:xfrm>
          <a:prstGeom prst="roundRect">
            <a:avLst>
              <a:gd name="adj" fmla="val 375070"/>
            </a:avLst>
          </a:prstGeom>
          <a:solidFill>
            <a:srgbClr val="414A70"/>
          </a:solidFill>
          <a:ln/>
        </p:spPr>
      </p:sp>
      <p:sp>
        <p:nvSpPr>
          <p:cNvPr id="11" name="Shape 9"/>
          <p:cNvSpPr/>
          <p:nvPr/>
        </p:nvSpPr>
        <p:spPr>
          <a:xfrm>
            <a:off x="5755600" y="4849713"/>
            <a:ext cx="459224" cy="459224"/>
          </a:xfrm>
          <a:prstGeom prst="roundRect">
            <a:avLst>
              <a:gd name="adj" fmla="val 18671"/>
            </a:avLst>
          </a:prstGeom>
          <a:solidFill>
            <a:srgbClr val="283157"/>
          </a:solidFill>
          <a:ln w="7620">
            <a:solidFill>
              <a:srgbClr val="414A70"/>
            </a:solidFill>
            <a:prstDash val="solid"/>
          </a:ln>
        </p:spPr>
      </p:sp>
      <p:sp>
        <p:nvSpPr>
          <p:cNvPr id="12" name="Text 10"/>
          <p:cNvSpPr/>
          <p:nvPr/>
        </p:nvSpPr>
        <p:spPr>
          <a:xfrm>
            <a:off x="5832098" y="4887932"/>
            <a:ext cx="306110" cy="382667"/>
          </a:xfrm>
          <a:prstGeom prst="rect">
            <a:avLst/>
          </a:prstGeom>
          <a:noFill/>
          <a:ln/>
        </p:spPr>
        <p:txBody>
          <a:bodyPr wrap="none" lIns="0" tIns="0" rIns="0" bIns="0" rtlCol="0" anchor="t"/>
          <a:lstStyle/>
          <a:p>
            <a:pPr marL="0" indent="0" algn="ctr">
              <a:lnSpc>
                <a:spcPts val="2400"/>
              </a:lnSpc>
              <a:buNone/>
            </a:pPr>
            <a:r>
              <a:rPr lang="en-US" sz="2400" dirty="0">
                <a:solidFill>
                  <a:srgbClr val="EBECEF"/>
                </a:solidFill>
                <a:latin typeface="Fraunces Medium" pitchFamily="34" charset="0"/>
                <a:ea typeface="Fraunces Medium" pitchFamily="34" charset="-122"/>
                <a:cs typeface="Fraunces Medium" pitchFamily="34" charset="-120"/>
              </a:rPr>
              <a:t>2</a:t>
            </a:r>
            <a:endParaRPr lang="en-US" sz="2400" dirty="0"/>
          </a:p>
        </p:txBody>
      </p:sp>
      <p:sp>
        <p:nvSpPr>
          <p:cNvPr id="13" name="Text 11"/>
          <p:cNvSpPr/>
          <p:nvPr/>
        </p:nvSpPr>
        <p:spPr>
          <a:xfrm>
            <a:off x="4446865" y="5895856"/>
            <a:ext cx="3076813" cy="318849"/>
          </a:xfrm>
          <a:prstGeom prst="rect">
            <a:avLst/>
          </a:prstGeom>
          <a:noFill/>
          <a:ln/>
        </p:spPr>
        <p:txBody>
          <a:bodyPr wrap="none" lIns="0" tIns="0" rIns="0" bIns="0" rtlCol="0" anchor="t"/>
          <a:lstStyle/>
          <a:p>
            <a:pPr marL="0" indent="0" algn="ctr">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Apply the Design Process</a:t>
            </a:r>
            <a:endParaRPr lang="en-US" sz="2000" dirty="0"/>
          </a:p>
        </p:txBody>
      </p:sp>
      <p:sp>
        <p:nvSpPr>
          <p:cNvPr id="14" name="Text 12"/>
          <p:cNvSpPr/>
          <p:nvPr/>
        </p:nvSpPr>
        <p:spPr>
          <a:xfrm>
            <a:off x="3657362" y="6337102"/>
            <a:ext cx="4655939" cy="980123"/>
          </a:xfrm>
          <a:prstGeom prst="rect">
            <a:avLst/>
          </a:prstGeom>
          <a:noFill/>
          <a:ln/>
        </p:spPr>
        <p:txBody>
          <a:bodyPr wrap="square" lIns="0" tIns="0" rIns="0" bIns="0" rtlCol="0" anchor="t"/>
          <a:lstStyle/>
          <a:p>
            <a:pPr marL="0" indent="0" algn="ctr">
              <a:lnSpc>
                <a:spcPts val="2550"/>
              </a:lnSpc>
              <a:buNone/>
            </a:pPr>
            <a:r>
              <a:rPr lang="en-US" sz="1600" dirty="0">
                <a:solidFill>
                  <a:srgbClr val="EBECEF"/>
                </a:solidFill>
                <a:latin typeface="Epilogue" pitchFamily="34" charset="0"/>
                <a:ea typeface="Epilogue" pitchFamily="34" charset="-122"/>
                <a:cs typeface="Epilogue" pitchFamily="34" charset="-120"/>
              </a:rPr>
              <a:t>Initiate a mini curriculum project, perhaps for a single unit or lesson, applying the structured approach learned.</a:t>
            </a:r>
            <a:endParaRPr lang="en-US" sz="1600" dirty="0"/>
          </a:p>
        </p:txBody>
      </p:sp>
      <p:sp>
        <p:nvSpPr>
          <p:cNvPr id="15" name="Shape 13"/>
          <p:cNvSpPr/>
          <p:nvPr/>
        </p:nvSpPr>
        <p:spPr>
          <a:xfrm>
            <a:off x="8633341" y="4467046"/>
            <a:ext cx="22860" cy="612338"/>
          </a:xfrm>
          <a:prstGeom prst="roundRect">
            <a:avLst>
              <a:gd name="adj" fmla="val 375070"/>
            </a:avLst>
          </a:prstGeom>
          <a:solidFill>
            <a:srgbClr val="414A70"/>
          </a:solidFill>
          <a:ln/>
        </p:spPr>
      </p:sp>
      <p:sp>
        <p:nvSpPr>
          <p:cNvPr id="16" name="Shape 14"/>
          <p:cNvSpPr/>
          <p:nvPr/>
        </p:nvSpPr>
        <p:spPr>
          <a:xfrm>
            <a:off x="8415218" y="4849713"/>
            <a:ext cx="459224" cy="459224"/>
          </a:xfrm>
          <a:prstGeom prst="roundRect">
            <a:avLst>
              <a:gd name="adj" fmla="val 18671"/>
            </a:avLst>
          </a:prstGeom>
          <a:solidFill>
            <a:srgbClr val="283157"/>
          </a:solidFill>
          <a:ln w="7620">
            <a:solidFill>
              <a:srgbClr val="414A70"/>
            </a:solidFill>
            <a:prstDash val="solid"/>
          </a:ln>
        </p:spPr>
      </p:sp>
      <p:sp>
        <p:nvSpPr>
          <p:cNvPr id="17" name="Text 15"/>
          <p:cNvSpPr/>
          <p:nvPr/>
        </p:nvSpPr>
        <p:spPr>
          <a:xfrm>
            <a:off x="8491716" y="4887932"/>
            <a:ext cx="306110" cy="382667"/>
          </a:xfrm>
          <a:prstGeom prst="rect">
            <a:avLst/>
          </a:prstGeom>
          <a:noFill/>
          <a:ln/>
        </p:spPr>
        <p:txBody>
          <a:bodyPr wrap="none" lIns="0" tIns="0" rIns="0" bIns="0" rtlCol="0" anchor="t"/>
          <a:lstStyle/>
          <a:p>
            <a:pPr marL="0" indent="0" algn="ctr">
              <a:lnSpc>
                <a:spcPts val="2400"/>
              </a:lnSpc>
              <a:buNone/>
            </a:pPr>
            <a:r>
              <a:rPr lang="en-US" sz="2400" dirty="0">
                <a:solidFill>
                  <a:srgbClr val="EBECEF"/>
                </a:solidFill>
                <a:latin typeface="Fraunces Medium" pitchFamily="34" charset="0"/>
                <a:ea typeface="Fraunces Medium" pitchFamily="34" charset="-122"/>
                <a:cs typeface="Fraunces Medium" pitchFamily="34" charset="-120"/>
              </a:rPr>
              <a:t>3</a:t>
            </a:r>
            <a:endParaRPr lang="en-US" sz="2400" dirty="0"/>
          </a:p>
        </p:txBody>
      </p:sp>
      <p:sp>
        <p:nvSpPr>
          <p:cNvPr id="18" name="Text 16"/>
          <p:cNvSpPr/>
          <p:nvPr/>
        </p:nvSpPr>
        <p:spPr>
          <a:xfrm>
            <a:off x="6816566" y="2841427"/>
            <a:ext cx="3656647" cy="318849"/>
          </a:xfrm>
          <a:prstGeom prst="rect">
            <a:avLst/>
          </a:prstGeom>
          <a:noFill/>
          <a:ln/>
        </p:spPr>
        <p:txBody>
          <a:bodyPr wrap="none" lIns="0" tIns="0" rIns="0" bIns="0" rtlCol="0" anchor="t"/>
          <a:lstStyle/>
          <a:p>
            <a:pPr marL="0" indent="0" algn="ctr">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Refine with Stakeholder Input</a:t>
            </a:r>
            <a:endParaRPr lang="en-US" sz="2000" dirty="0"/>
          </a:p>
        </p:txBody>
      </p:sp>
      <p:sp>
        <p:nvSpPr>
          <p:cNvPr id="19" name="Text 17"/>
          <p:cNvSpPr/>
          <p:nvPr/>
        </p:nvSpPr>
        <p:spPr>
          <a:xfrm>
            <a:off x="6316980" y="3282672"/>
            <a:ext cx="4655939" cy="980123"/>
          </a:xfrm>
          <a:prstGeom prst="rect">
            <a:avLst/>
          </a:prstGeom>
          <a:noFill/>
          <a:ln/>
        </p:spPr>
        <p:txBody>
          <a:bodyPr wrap="square" lIns="0" tIns="0" rIns="0" bIns="0" rtlCol="0" anchor="t"/>
          <a:lstStyle/>
          <a:p>
            <a:pPr marL="0" indent="0" algn="ctr">
              <a:lnSpc>
                <a:spcPts val="2550"/>
              </a:lnSpc>
              <a:buNone/>
            </a:pPr>
            <a:r>
              <a:rPr lang="en-US" sz="1600" dirty="0">
                <a:solidFill>
                  <a:srgbClr val="EBECEF"/>
                </a:solidFill>
                <a:latin typeface="Epilogue" pitchFamily="34" charset="0"/>
                <a:ea typeface="Epilogue" pitchFamily="34" charset="-122"/>
                <a:cs typeface="Epilogue" pitchFamily="34" charset="-120"/>
              </a:rPr>
              <a:t>Actively seek feedback from students, parents, or colleagues to enhance your curriculum plan.</a:t>
            </a:r>
            <a:endParaRPr lang="en-US" sz="1600" dirty="0"/>
          </a:p>
        </p:txBody>
      </p:sp>
      <p:sp>
        <p:nvSpPr>
          <p:cNvPr id="20" name="Shape 18"/>
          <p:cNvSpPr/>
          <p:nvPr/>
        </p:nvSpPr>
        <p:spPr>
          <a:xfrm>
            <a:off x="11292959" y="5079266"/>
            <a:ext cx="22860" cy="612338"/>
          </a:xfrm>
          <a:prstGeom prst="roundRect">
            <a:avLst>
              <a:gd name="adj" fmla="val 375070"/>
            </a:avLst>
          </a:prstGeom>
          <a:solidFill>
            <a:srgbClr val="414A70"/>
          </a:solidFill>
          <a:ln/>
        </p:spPr>
      </p:sp>
      <p:sp>
        <p:nvSpPr>
          <p:cNvPr id="21" name="Shape 19"/>
          <p:cNvSpPr/>
          <p:nvPr/>
        </p:nvSpPr>
        <p:spPr>
          <a:xfrm>
            <a:off x="11074837" y="4849713"/>
            <a:ext cx="459224" cy="459224"/>
          </a:xfrm>
          <a:prstGeom prst="roundRect">
            <a:avLst>
              <a:gd name="adj" fmla="val 18671"/>
            </a:avLst>
          </a:prstGeom>
          <a:solidFill>
            <a:srgbClr val="283157"/>
          </a:solidFill>
          <a:ln w="7620">
            <a:solidFill>
              <a:srgbClr val="414A70"/>
            </a:solidFill>
            <a:prstDash val="solid"/>
          </a:ln>
        </p:spPr>
      </p:sp>
      <p:sp>
        <p:nvSpPr>
          <p:cNvPr id="22" name="Text 20"/>
          <p:cNvSpPr/>
          <p:nvPr/>
        </p:nvSpPr>
        <p:spPr>
          <a:xfrm>
            <a:off x="11151334" y="4887932"/>
            <a:ext cx="306110" cy="382667"/>
          </a:xfrm>
          <a:prstGeom prst="rect">
            <a:avLst/>
          </a:prstGeom>
          <a:noFill/>
          <a:ln/>
        </p:spPr>
        <p:txBody>
          <a:bodyPr wrap="none" lIns="0" tIns="0" rIns="0" bIns="0" rtlCol="0" anchor="t"/>
          <a:lstStyle/>
          <a:p>
            <a:pPr marL="0" indent="0" algn="ctr">
              <a:lnSpc>
                <a:spcPts val="2400"/>
              </a:lnSpc>
              <a:buNone/>
            </a:pPr>
            <a:r>
              <a:rPr lang="en-US" sz="2400" dirty="0">
                <a:solidFill>
                  <a:srgbClr val="EBECEF"/>
                </a:solidFill>
                <a:latin typeface="Fraunces Medium" pitchFamily="34" charset="0"/>
                <a:ea typeface="Fraunces Medium" pitchFamily="34" charset="-122"/>
                <a:cs typeface="Fraunces Medium" pitchFamily="34" charset="-120"/>
              </a:rPr>
              <a:t>4</a:t>
            </a:r>
            <a:endParaRPr lang="en-US" sz="2400" dirty="0"/>
          </a:p>
        </p:txBody>
      </p:sp>
      <p:sp>
        <p:nvSpPr>
          <p:cNvPr id="23" name="Text 21"/>
          <p:cNvSpPr/>
          <p:nvPr/>
        </p:nvSpPr>
        <p:spPr>
          <a:xfrm>
            <a:off x="9712047" y="5895856"/>
            <a:ext cx="3184922" cy="318849"/>
          </a:xfrm>
          <a:prstGeom prst="rect">
            <a:avLst/>
          </a:prstGeom>
          <a:noFill/>
          <a:ln/>
        </p:spPr>
        <p:txBody>
          <a:bodyPr wrap="none" lIns="0" tIns="0" rIns="0" bIns="0" rtlCol="0" anchor="t"/>
          <a:lstStyle/>
          <a:p>
            <a:pPr marL="0" indent="0" algn="ctr">
              <a:lnSpc>
                <a:spcPts val="2500"/>
              </a:lnSpc>
              <a:buNone/>
            </a:pPr>
            <a:r>
              <a:rPr lang="en-US" sz="2000" dirty="0">
                <a:solidFill>
                  <a:srgbClr val="EBECEF"/>
                </a:solidFill>
                <a:latin typeface="Fraunces Medium" pitchFamily="34" charset="0"/>
                <a:ea typeface="Fraunces Medium" pitchFamily="34" charset="-122"/>
                <a:cs typeface="Fraunces Medium" pitchFamily="34" charset="-120"/>
              </a:rPr>
              <a:t>Collaborate for Alignment</a:t>
            </a:r>
            <a:endParaRPr lang="en-US" sz="2000" dirty="0"/>
          </a:p>
        </p:txBody>
      </p:sp>
      <p:sp>
        <p:nvSpPr>
          <p:cNvPr id="24" name="Text 22"/>
          <p:cNvSpPr/>
          <p:nvPr/>
        </p:nvSpPr>
        <p:spPr>
          <a:xfrm>
            <a:off x="8976598" y="6337102"/>
            <a:ext cx="4655939" cy="980123"/>
          </a:xfrm>
          <a:prstGeom prst="rect">
            <a:avLst/>
          </a:prstGeom>
          <a:noFill/>
          <a:ln/>
        </p:spPr>
        <p:txBody>
          <a:bodyPr wrap="square" lIns="0" tIns="0" rIns="0" bIns="0" rtlCol="0" anchor="t"/>
          <a:lstStyle/>
          <a:p>
            <a:pPr marL="0" indent="0" algn="ctr">
              <a:lnSpc>
                <a:spcPts val="2550"/>
              </a:lnSpc>
              <a:buNone/>
            </a:pPr>
            <a:r>
              <a:rPr lang="en-US" sz="1600" dirty="0">
                <a:solidFill>
                  <a:srgbClr val="EBECEF"/>
                </a:solidFill>
                <a:latin typeface="Epilogue" pitchFamily="34" charset="0"/>
                <a:ea typeface="Epilogue" pitchFamily="34" charset="-122"/>
                <a:cs typeface="Epilogue" pitchFamily="34" charset="-120"/>
              </a:rPr>
              <a:t>Work with peers to review and ensure strong alignment between learning outcomes, content, and assessments.</a:t>
            </a:r>
            <a:endParaRPr lang="en-US" sz="1600" dirty="0"/>
          </a:p>
        </p:txBody>
      </p:sp>
      <p:pic>
        <p:nvPicPr>
          <p:cNvPr id="25" name="Image 1" descr="preencoded.png"/>
          <p:cNvPicPr>
            <a:picLocks noChangeAspect="1"/>
          </p:cNvPicPr>
          <p:nvPr/>
        </p:nvPicPr>
        <p:blipFill>
          <a:blip r:embed="rId3"/>
          <a:stretch>
            <a:fillRect/>
          </a:stretch>
        </p:blipFill>
        <p:spPr>
          <a:xfrm>
            <a:off x="11335086" y="7745626"/>
            <a:ext cx="311348" cy="311348"/>
          </a:xfrm>
          <a:prstGeom prst="rect">
            <a:avLst/>
          </a:prstGeom>
        </p:spPr>
      </p:pic>
      <p:sp>
        <p:nvSpPr>
          <p:cNvPr id="26" name="Rectangle 25"/>
          <p:cNvSpPr/>
          <p:nvPr/>
        </p:nvSpPr>
        <p:spPr>
          <a:xfrm>
            <a:off x="11646434"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4334" y="535101"/>
            <a:ext cx="13407081" cy="7140416"/>
          </a:xfrm>
          <a:prstGeom prst="rect">
            <a:avLst/>
          </a:prstGeom>
        </p:spPr>
        <p:txBody>
          <a:bodyPr wrap="square">
            <a:spAutoFit/>
          </a:bodyPr>
          <a:lstStyle/>
          <a:p>
            <a:r>
              <a:rPr lang="en-US" sz="2800" b="1" dirty="0">
                <a:solidFill>
                  <a:schemeClr val="bg1"/>
                </a:solidFill>
              </a:rPr>
              <a:t>Summary &amp; Conclusion – Module 3: Curriculum Design Process</a:t>
            </a:r>
            <a:endParaRPr lang="en-US" sz="2800" dirty="0">
              <a:solidFill>
                <a:schemeClr val="bg1"/>
              </a:solidFill>
            </a:endParaRPr>
          </a:p>
          <a:p>
            <a:r>
              <a:rPr lang="en-US" sz="2800" b="1" dirty="0">
                <a:solidFill>
                  <a:schemeClr val="bg1"/>
                </a:solidFill>
              </a:rPr>
              <a:t>Key </a:t>
            </a:r>
            <a:r>
              <a:rPr lang="en-US" sz="2800" b="1" dirty="0" smtClean="0">
                <a:solidFill>
                  <a:schemeClr val="bg1"/>
                </a:solidFill>
              </a:rPr>
              <a:t>Takeaways</a:t>
            </a:r>
          </a:p>
          <a:p>
            <a:endParaRPr lang="en-US" dirty="0">
              <a:solidFill>
                <a:schemeClr val="bg1"/>
              </a:solidFill>
            </a:endParaRPr>
          </a:p>
          <a:p>
            <a:r>
              <a:rPr lang="en-US" sz="2400" b="1" dirty="0">
                <a:solidFill>
                  <a:schemeClr val="bg1"/>
                </a:solidFill>
              </a:rPr>
              <a:t>Needs Assessment</a:t>
            </a:r>
            <a:r>
              <a:rPr lang="en-US" sz="2400" dirty="0">
                <a:solidFill>
                  <a:schemeClr val="bg1"/>
                </a:solidFill>
              </a:rPr>
              <a:t> – Identify learner characteristics, analyze gaps, and define educational needs</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Goal Setting</a:t>
            </a:r>
            <a:r>
              <a:rPr lang="en-US" sz="2400" dirty="0">
                <a:solidFill>
                  <a:schemeClr val="bg1"/>
                </a:solidFill>
              </a:rPr>
              <a:t> – Create SMART, measurable, learner-centered objectives aligned with standards</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Curriculum Development</a:t>
            </a:r>
            <a:r>
              <a:rPr lang="en-US" sz="2400" dirty="0">
                <a:solidFill>
                  <a:schemeClr val="bg1"/>
                </a:solidFill>
              </a:rPr>
              <a:t> – Select and logically organize key concepts, integrate diverse resources, and choose effective instructional strategies</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Alignment</a:t>
            </a:r>
            <a:r>
              <a:rPr lang="en-US" sz="2400" dirty="0">
                <a:solidFill>
                  <a:schemeClr val="bg1"/>
                </a:solidFill>
              </a:rPr>
              <a:t> – Ensure outcomes, content, and assessments are cohesive through backward design</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Stakeholder Engagement</a:t>
            </a:r>
            <a:r>
              <a:rPr lang="en-US" sz="2400" dirty="0">
                <a:solidFill>
                  <a:schemeClr val="bg1"/>
                </a:solidFill>
              </a:rPr>
              <a:t> – Involve teachers, students, parents, policymakers, and community for relevance and inclusivity</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Final Thoughts</a:t>
            </a:r>
            <a:endParaRPr lang="en-US" sz="2400" dirty="0">
              <a:solidFill>
                <a:schemeClr val="bg1"/>
              </a:solidFill>
            </a:endParaRPr>
          </a:p>
          <a:p>
            <a:pPr marL="342900" indent="-342900">
              <a:buFont typeface="Arial" pitchFamily="34" charset="0"/>
              <a:buChar char="•"/>
            </a:pPr>
            <a:r>
              <a:rPr lang="en-US" sz="2400" dirty="0">
                <a:solidFill>
                  <a:schemeClr val="bg1"/>
                </a:solidFill>
              </a:rPr>
              <a:t>A strong curriculum is intentional, learner-focused, and responsive to real-world needs.</a:t>
            </a:r>
          </a:p>
          <a:p>
            <a:pPr marL="342900" indent="-342900">
              <a:buFont typeface="Arial" pitchFamily="34" charset="0"/>
              <a:buChar char="•"/>
            </a:pPr>
            <a:r>
              <a:rPr lang="en-US" sz="2400" dirty="0">
                <a:solidFill>
                  <a:schemeClr val="bg1"/>
                </a:solidFill>
              </a:rPr>
              <a:t>Continuous reflection and feedback are vital to keeping the curriculum relevant and impactful.</a:t>
            </a:r>
          </a:p>
          <a:p>
            <a:pPr marL="342900" indent="-342900">
              <a:buFont typeface="Arial" pitchFamily="34" charset="0"/>
              <a:buChar char="•"/>
            </a:pPr>
            <a:r>
              <a:rPr lang="en-US" sz="2400" dirty="0">
                <a:solidFill>
                  <a:schemeClr val="bg1"/>
                </a:solidFill>
              </a:rPr>
              <a:t>Effective design transforms teaching into a guided journey toward meaningful learning outcomes.</a:t>
            </a:r>
          </a:p>
        </p:txBody>
      </p:sp>
      <p:pic>
        <p:nvPicPr>
          <p:cNvPr id="3" name="Image 1" descr="preencoded.png"/>
          <p:cNvPicPr>
            <a:picLocks noChangeAspect="1"/>
          </p:cNvPicPr>
          <p:nvPr/>
        </p:nvPicPr>
        <p:blipFill>
          <a:blip r:embed="rId2"/>
          <a:stretch>
            <a:fillRect/>
          </a:stretch>
        </p:blipFill>
        <p:spPr>
          <a:xfrm>
            <a:off x="11335086" y="7745626"/>
            <a:ext cx="311348" cy="311348"/>
          </a:xfrm>
          <a:prstGeom prst="rect">
            <a:avLst/>
          </a:prstGeom>
        </p:spPr>
      </p:pic>
      <p:sp>
        <p:nvSpPr>
          <p:cNvPr id="4" name="Rectangle 3"/>
          <p:cNvSpPr/>
          <p:nvPr/>
        </p:nvSpPr>
        <p:spPr>
          <a:xfrm>
            <a:off x="11646434" y="7663476"/>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extLst>
      <p:ext uri="{BB962C8B-B14F-4D97-AF65-F5344CB8AC3E}">
        <p14:creationId xmlns:p14="http://schemas.microsoft.com/office/powerpoint/2010/main" val="3615616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7838" y="433672"/>
            <a:ext cx="13419438" cy="7478970"/>
          </a:xfrm>
          <a:prstGeom prst="rect">
            <a:avLst/>
          </a:prstGeom>
        </p:spPr>
        <p:txBody>
          <a:bodyPr wrap="square">
            <a:spAutoFit/>
          </a:bodyPr>
          <a:lstStyle/>
          <a:p>
            <a:pPr marL="342900" indent="-342900">
              <a:buAutoNum type="arabicPeriod"/>
            </a:pPr>
            <a:r>
              <a:rPr lang="en-US" sz="2400" b="1" dirty="0" smtClean="0">
                <a:solidFill>
                  <a:schemeClr val="bg1"/>
                </a:solidFill>
              </a:rPr>
              <a:t>Short-Answer </a:t>
            </a:r>
            <a:r>
              <a:rPr lang="en-US" sz="2400" b="1" dirty="0">
                <a:solidFill>
                  <a:schemeClr val="bg1"/>
                </a:solidFill>
              </a:rPr>
              <a:t>Question</a:t>
            </a:r>
            <a:r>
              <a:rPr lang="en-US" sz="2400" dirty="0">
                <a:solidFill>
                  <a:schemeClr val="bg1"/>
                </a:solidFill>
              </a:rPr>
              <a:t/>
            </a:r>
            <a:br>
              <a:rPr lang="en-US" sz="2400" dirty="0">
                <a:solidFill>
                  <a:schemeClr val="bg1"/>
                </a:solidFill>
              </a:rPr>
            </a:br>
            <a:r>
              <a:rPr lang="en-US" sz="2400" dirty="0">
                <a:solidFill>
                  <a:schemeClr val="bg1"/>
                </a:solidFill>
              </a:rPr>
              <a:t>Explain the purpose of a </a:t>
            </a:r>
            <a:r>
              <a:rPr lang="en-US" sz="2400" i="1" dirty="0">
                <a:solidFill>
                  <a:schemeClr val="bg1"/>
                </a:solidFill>
              </a:rPr>
              <a:t>needs assessment</a:t>
            </a:r>
            <a:r>
              <a:rPr lang="en-US" sz="2400" dirty="0">
                <a:solidFill>
                  <a:schemeClr val="bg1"/>
                </a:solidFill>
              </a:rPr>
              <a:t> in curriculum design, and give two methods that can be used to gather relevant data</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2. Scenario-Based Question</a:t>
            </a:r>
            <a:r>
              <a:rPr lang="en-US" sz="2400" dirty="0">
                <a:solidFill>
                  <a:schemeClr val="bg1"/>
                </a:solidFill>
              </a:rPr>
              <a:t/>
            </a:r>
            <a:br>
              <a:rPr lang="en-US" sz="2400" dirty="0">
                <a:solidFill>
                  <a:schemeClr val="bg1"/>
                </a:solidFill>
              </a:rPr>
            </a:br>
            <a:r>
              <a:rPr lang="en-US" sz="2400" dirty="0">
                <a:solidFill>
                  <a:schemeClr val="bg1"/>
                </a:solidFill>
              </a:rPr>
              <a:t>You are tasked with designing a curriculum for a new vocational training program. Using the </a:t>
            </a:r>
            <a:r>
              <a:rPr lang="en-US" sz="2400" b="1" dirty="0">
                <a:solidFill>
                  <a:schemeClr val="bg1"/>
                </a:solidFill>
              </a:rPr>
              <a:t>SMART criteria</a:t>
            </a:r>
            <a:r>
              <a:rPr lang="en-US" sz="2400" dirty="0">
                <a:solidFill>
                  <a:schemeClr val="bg1"/>
                </a:solidFill>
              </a:rPr>
              <a:t>, write one clear, measurable goal for the course</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3. Reflective Question</a:t>
            </a:r>
            <a:r>
              <a:rPr lang="en-US" sz="2400" dirty="0">
                <a:solidFill>
                  <a:schemeClr val="bg1"/>
                </a:solidFill>
              </a:rPr>
              <a:t/>
            </a:r>
            <a:br>
              <a:rPr lang="en-US" sz="2400" dirty="0">
                <a:solidFill>
                  <a:schemeClr val="bg1"/>
                </a:solidFill>
              </a:rPr>
            </a:br>
            <a:r>
              <a:rPr lang="en-US" sz="2400" dirty="0">
                <a:solidFill>
                  <a:schemeClr val="bg1"/>
                </a:solidFill>
              </a:rPr>
              <a:t>How can engaging multiple stakeholders (e.g., teachers, parents, policymakers) improve the relevance and effectiveness of a curriculum? Give one example from your own teaching or professional context</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4. Application Question</a:t>
            </a:r>
            <a:r>
              <a:rPr lang="en-US" sz="2400" dirty="0">
                <a:solidFill>
                  <a:schemeClr val="bg1"/>
                </a:solidFill>
              </a:rPr>
              <a:t/>
            </a:r>
            <a:br>
              <a:rPr lang="en-US" sz="2400" dirty="0">
                <a:solidFill>
                  <a:schemeClr val="bg1"/>
                </a:solidFill>
              </a:rPr>
            </a:br>
            <a:r>
              <a:rPr lang="en-US" sz="2400" dirty="0">
                <a:solidFill>
                  <a:schemeClr val="bg1"/>
                </a:solidFill>
              </a:rPr>
              <a:t>In the </a:t>
            </a:r>
            <a:r>
              <a:rPr lang="en-US" sz="2400" b="1" dirty="0">
                <a:solidFill>
                  <a:schemeClr val="bg1"/>
                </a:solidFill>
              </a:rPr>
              <a:t>Backward Design Model</a:t>
            </a:r>
            <a:r>
              <a:rPr lang="en-US" sz="2400" dirty="0">
                <a:solidFill>
                  <a:schemeClr val="bg1"/>
                </a:solidFill>
              </a:rPr>
              <a:t>, what is the first step in the planning process, and why is starting with this step more effective than beginning with activities</a:t>
            </a:r>
            <a:r>
              <a:rPr lang="en-US" sz="2400" dirty="0" smtClean="0">
                <a:solidFill>
                  <a:schemeClr val="bg1"/>
                </a:solidFill>
              </a:rPr>
              <a:t>?</a:t>
            </a:r>
          </a:p>
          <a:p>
            <a:endParaRPr lang="en-US" sz="2400" dirty="0">
              <a:solidFill>
                <a:schemeClr val="bg1"/>
              </a:solidFill>
            </a:endParaRPr>
          </a:p>
          <a:p>
            <a:r>
              <a:rPr lang="en-US" sz="2400" b="1" dirty="0">
                <a:solidFill>
                  <a:schemeClr val="bg1"/>
                </a:solidFill>
              </a:rPr>
              <a:t>5. Critical Thinking Question</a:t>
            </a:r>
            <a:r>
              <a:rPr lang="en-US" sz="2400" dirty="0">
                <a:solidFill>
                  <a:schemeClr val="bg1"/>
                </a:solidFill>
              </a:rPr>
              <a:t/>
            </a:r>
            <a:br>
              <a:rPr lang="en-US" sz="2400" dirty="0">
                <a:solidFill>
                  <a:schemeClr val="bg1"/>
                </a:solidFill>
              </a:rPr>
            </a:br>
            <a:r>
              <a:rPr lang="en-US" sz="2400" dirty="0">
                <a:solidFill>
                  <a:schemeClr val="bg1"/>
                </a:solidFill>
              </a:rPr>
              <a:t>A school has a curriculum that covers all required topics, but student performance remains low. Based on the alignment principles discussed in the module, identify two possible reasons for this problem and propose one strategy to address it.</a:t>
            </a:r>
          </a:p>
        </p:txBody>
      </p:sp>
      <p:pic>
        <p:nvPicPr>
          <p:cNvPr id="3" name="Image 1" descr="preencoded.png"/>
          <p:cNvPicPr>
            <a:picLocks noChangeAspect="1"/>
          </p:cNvPicPr>
          <p:nvPr/>
        </p:nvPicPr>
        <p:blipFill>
          <a:blip r:embed="rId2"/>
          <a:stretch>
            <a:fillRect/>
          </a:stretch>
        </p:blipFill>
        <p:spPr>
          <a:xfrm>
            <a:off x="11335086" y="7745626"/>
            <a:ext cx="311348" cy="311348"/>
          </a:xfrm>
          <a:prstGeom prst="rect">
            <a:avLst/>
          </a:prstGeom>
        </p:spPr>
      </p:pic>
      <p:sp>
        <p:nvSpPr>
          <p:cNvPr id="4" name="Rectangle 3"/>
          <p:cNvSpPr/>
          <p:nvPr/>
        </p:nvSpPr>
        <p:spPr>
          <a:xfrm>
            <a:off x="11784030"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extLst>
      <p:ext uri="{BB962C8B-B14F-4D97-AF65-F5344CB8AC3E}">
        <p14:creationId xmlns:p14="http://schemas.microsoft.com/office/powerpoint/2010/main" val="34681921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850" y="992624"/>
            <a:ext cx="13547876" cy="4154984"/>
          </a:xfrm>
          <a:prstGeom prst="rect">
            <a:avLst/>
          </a:prstGeom>
        </p:spPr>
        <p:txBody>
          <a:bodyPr wrap="none">
            <a:spAutoFit/>
          </a:bodyPr>
          <a:lstStyle/>
          <a:p>
            <a:endParaRPr lang="en-US" sz="4400" dirty="0" smtClean="0">
              <a:solidFill>
                <a:schemeClr val="bg1"/>
              </a:solidFill>
            </a:endParaRPr>
          </a:p>
          <a:p>
            <a:r>
              <a:rPr lang="en-US" sz="4400" dirty="0" smtClean="0">
                <a:solidFill>
                  <a:schemeClr val="bg1"/>
                </a:solidFill>
              </a:rPr>
              <a:t>Watch the video below to review the phases of curriculum</a:t>
            </a:r>
          </a:p>
          <a:p>
            <a:r>
              <a:rPr lang="en-US" sz="4400" dirty="0">
                <a:solidFill>
                  <a:schemeClr val="bg1"/>
                </a:solidFill>
              </a:rPr>
              <a:t>d</a:t>
            </a:r>
            <a:r>
              <a:rPr lang="en-US" sz="4400" dirty="0" smtClean="0">
                <a:solidFill>
                  <a:schemeClr val="bg1"/>
                </a:solidFill>
              </a:rPr>
              <a:t>evelopment process. </a:t>
            </a:r>
          </a:p>
          <a:p>
            <a:endParaRPr lang="en-US" sz="4400" dirty="0">
              <a:solidFill>
                <a:schemeClr val="bg1"/>
              </a:solidFill>
            </a:endParaRPr>
          </a:p>
          <a:p>
            <a:endParaRPr lang="en-US" sz="4400" dirty="0" smtClean="0">
              <a:solidFill>
                <a:schemeClr val="bg1"/>
              </a:solidFill>
            </a:endParaRPr>
          </a:p>
          <a:p>
            <a:r>
              <a:rPr lang="en-US" sz="4400" dirty="0" smtClean="0">
                <a:solidFill>
                  <a:schemeClr val="bg1"/>
                </a:solidFill>
              </a:rPr>
              <a:t>https</a:t>
            </a:r>
            <a:r>
              <a:rPr lang="en-US" sz="4400" dirty="0">
                <a:solidFill>
                  <a:schemeClr val="bg1"/>
                </a:solidFill>
              </a:rPr>
              <a:t>://www.youtube.com/watch?v=4C8ocAPR2kQ</a:t>
            </a:r>
          </a:p>
        </p:txBody>
      </p:sp>
      <p:pic>
        <p:nvPicPr>
          <p:cNvPr id="3" name="Image 1" descr="preencoded.png"/>
          <p:cNvPicPr>
            <a:picLocks noChangeAspect="1"/>
          </p:cNvPicPr>
          <p:nvPr/>
        </p:nvPicPr>
        <p:blipFill>
          <a:blip r:embed="rId2"/>
          <a:stretch>
            <a:fillRect/>
          </a:stretch>
        </p:blipFill>
        <p:spPr>
          <a:xfrm>
            <a:off x="11713290" y="7745626"/>
            <a:ext cx="311348" cy="311348"/>
          </a:xfrm>
          <a:prstGeom prst="rect">
            <a:avLst/>
          </a:prstGeom>
        </p:spPr>
      </p:pic>
      <p:sp>
        <p:nvSpPr>
          <p:cNvPr id="4" name="Rectangle 3"/>
          <p:cNvSpPr/>
          <p:nvPr/>
        </p:nvSpPr>
        <p:spPr>
          <a:xfrm>
            <a:off x="12024638" y="7675597"/>
            <a:ext cx="2702406" cy="451406"/>
          </a:xfrm>
          <a:prstGeom prst="rect">
            <a:avLst/>
          </a:prstGeom>
        </p:spPr>
        <p:txBody>
          <a:bodyPr wrap="none">
            <a:spAutoFit/>
          </a:bodyPr>
          <a:lstStyle/>
          <a:p>
            <a:pPr>
              <a:lnSpc>
                <a:spcPts val="2800"/>
              </a:lnSpc>
            </a:pPr>
            <a:r>
              <a:rPr lang="en-US" b="1" dirty="0">
                <a:solidFill>
                  <a:srgbClr val="EBECEF"/>
                </a:solidFill>
                <a:latin typeface="Epilogue Bold" pitchFamily="34" charset="0"/>
                <a:ea typeface="Epilogue Bold" pitchFamily="34" charset="-122"/>
                <a:cs typeface="Epilogue Bold" pitchFamily="34" charset="-120"/>
              </a:rPr>
              <a:t>by </a:t>
            </a:r>
            <a:r>
              <a:rPr lang="en-US" b="1" dirty="0" err="1">
                <a:solidFill>
                  <a:srgbClr val="EBECEF"/>
                </a:solidFill>
                <a:latin typeface="Epilogue Bold" pitchFamily="34" charset="0"/>
                <a:ea typeface="Epilogue Bold" pitchFamily="34" charset="-122"/>
                <a:cs typeface="Epilogue Bold" pitchFamily="34" charset="-120"/>
              </a:rPr>
              <a:t>Adebukola</a:t>
            </a:r>
            <a:r>
              <a:rPr lang="en-US" b="1" dirty="0">
                <a:solidFill>
                  <a:srgbClr val="EBECEF"/>
                </a:solidFill>
                <a:latin typeface="Epilogue Bold" pitchFamily="34" charset="0"/>
                <a:ea typeface="Epilogue Bold" pitchFamily="34" charset="-122"/>
                <a:cs typeface="Epilogue Bold" pitchFamily="34" charset="-120"/>
              </a:rPr>
              <a:t> </a:t>
            </a:r>
            <a:r>
              <a:rPr lang="en-US" b="1" dirty="0" err="1">
                <a:solidFill>
                  <a:srgbClr val="EBECEF"/>
                </a:solidFill>
                <a:latin typeface="Epilogue Bold" pitchFamily="34" charset="0"/>
                <a:ea typeface="Epilogue Bold" pitchFamily="34" charset="-122"/>
                <a:cs typeface="Epilogue Bold" pitchFamily="34" charset="-120"/>
              </a:rPr>
              <a:t>Oyewole</a:t>
            </a:r>
            <a:endParaRPr lang="en-US" dirty="0"/>
          </a:p>
        </p:txBody>
      </p:sp>
    </p:spTree>
    <p:extLst>
      <p:ext uri="{BB962C8B-B14F-4D97-AF65-F5344CB8AC3E}">
        <p14:creationId xmlns:p14="http://schemas.microsoft.com/office/powerpoint/2010/main" val="3737600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1446</Words>
  <Application>Microsoft Office PowerPoint</Application>
  <PresentationFormat>Custom</PresentationFormat>
  <Paragraphs>157</Paragraphs>
  <Slides>13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Epilogue Bold</vt:lpstr>
      <vt:lpstr>Fraunces Medium</vt:lpstr>
      <vt:lpstr>Epilogue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Windows User</cp:lastModifiedBy>
  <cp:revision>6</cp:revision>
  <dcterms:created xsi:type="dcterms:W3CDTF">2025-06-09T21:56:20Z</dcterms:created>
  <dcterms:modified xsi:type="dcterms:W3CDTF">2025-08-25T09:49:02Z</dcterms:modified>
</cp:coreProperties>
</file>