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5" r:id="rId13"/>
    <p:sldId id="266" r:id="rId14"/>
  </p:sldIdLst>
  <p:sldSz cx="14630400" cy="8229600"/>
  <p:notesSz cx="8229600" cy="146304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Epilogue" charset="0"/>
      <p:regular r:id="rId20"/>
    </p:embeddedFont>
    <p:embeddedFont>
      <p:font typeface="Fraunces Medium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-432" y="-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B3920-FAE2-4F38-B680-12FC735F4A3F}" type="datetimeFigureOut">
              <a:rPr lang="en-US" smtClean="0"/>
              <a:t>13-Aug-25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73EF3-C9D5-4C79-AB51-E7E0DE9F7E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3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2975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Module 2: Introduction to the 6 Cs of Global Competencies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29625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This unit explores essential skills for success in a rapidly changing world. It introduces the six core competencies: Critical Thinking, Communication, Collaboration, Creativity, Character, and Citizenship.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0199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10" y="602753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6003012"/>
            <a:ext cx="323230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Adebukola Oyewole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75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Learning Objectives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09645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65260" y="213895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21743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Define the 6 Cs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2664738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Understand and describe each global competency.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0190" y="348126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65260" y="352377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017306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Identify Examples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017306" y="404955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Recognize the 6 Cs in various contexts.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5260" y="490859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4943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Apply the 6 Cs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543437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Design engaging learning activities.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6280190" y="62509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5260" y="629340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017306" y="6328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smtClean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Importance of the 6 Cs/ Reflect </a:t>
            </a: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on Growth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017306" y="681918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Assess personal strengths and areas for development.</a:t>
            </a:r>
            <a:endParaRPr lang="en-US" sz="17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3656" y="7721343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1734665" y="7650235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07773"/>
            <a:ext cx="9448800" cy="745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429" y="7792450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927994" y="7650235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18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34778"/>
            <a:ext cx="5486400" cy="799482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4778"/>
            <a:ext cx="7556421" cy="1433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Critical Thinking &amp; Problem Solving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60" y="2034968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64012" y="20890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Analyze Information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464012" y="2443343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Evaluate evidence thoughtfully.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73" y="332829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64011" y="33282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Apply Reasoning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464011" y="3751897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Solve real-world problems.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013" y="4584553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64010" y="45137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Design Solutions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464010" y="4977010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Address local school or community issues.</a:t>
            </a:r>
            <a:endParaRPr lang="en-US" sz="1750" dirty="0"/>
          </a:p>
        </p:txBody>
      </p:sp>
      <p:sp>
        <p:nvSpPr>
          <p:cNvPr id="13" name="Rectangle 12"/>
          <p:cNvSpPr/>
          <p:nvPr/>
        </p:nvSpPr>
        <p:spPr>
          <a:xfrm>
            <a:off x="793790" y="5816968"/>
            <a:ext cx="81277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Example: A student examines multiple sources before writing a research paper to ensure accuracy and objectivity.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Application: Use evidence-based reasoning in problem-solving. Ask “why” and “how” questions to go beyond surface understanding. Weigh pros and cons before making a decision.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1941" y="16504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Communication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31" y="1417472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19741" y="1589082"/>
            <a:ext cx="28877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Express Ideas Clearly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119741" y="19716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Utilize diverse formats effectively.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72" y="317193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19741" y="3193353"/>
            <a:ext cx="33504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Practice Active Listening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119740" y="367092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Engage in respectful dialogue.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1" y="4866085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19740" y="4866085"/>
            <a:ext cx="33062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Present on Global Issues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119741" y="536507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Create multimedia presentations.</a:t>
            </a:r>
            <a:endParaRPr lang="en-US" sz="1750" dirty="0"/>
          </a:p>
        </p:txBody>
      </p:sp>
      <p:sp>
        <p:nvSpPr>
          <p:cNvPr id="15" name="Rectangle 14"/>
          <p:cNvSpPr/>
          <p:nvPr/>
        </p:nvSpPr>
        <p:spPr>
          <a:xfrm>
            <a:off x="521941" y="6319620"/>
            <a:ext cx="73152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Example: A teacher uses stories, visuals, and real-life examples to explain a concept to students.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Application: Practice active listening and feedback. Adapt tone and style to suit the audience. Use visual aids to enhance understanding.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6017" y="25851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Collaboration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386017" y="14724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Work Effectively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99520" y="199184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Achieve shared goals in teams.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32927" y="15115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Value Diversity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135219" y="191775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Manage conflict constructively.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452834" y="1472487"/>
            <a:ext cx="31147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Team Research Project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316910" y="1895455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Collaborate on a presentation.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5761" y="3508282"/>
            <a:ext cx="112416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Example: A group of engineers works together to design a sustainable housing project. 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Application: Share roles and responsibilities based on strengths.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Resolve conflicts constructively.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Value and integrate diverse perspectives.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3621" y="7684272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851284" y="7684272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9519" y="194326"/>
            <a:ext cx="63263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Creativity &amp; </a:t>
            </a:r>
            <a:r>
              <a:rPr lang="en-US" sz="4450" dirty="0" smtClean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Innovation</a:t>
            </a:r>
          </a:p>
          <a:p>
            <a:pPr marL="0" indent="0" algn="l">
              <a:lnSpc>
                <a:spcPts val="5550"/>
              </a:lnSpc>
              <a:buNone/>
            </a:pPr>
            <a:endParaRPr lang="en-US" sz="4450" dirty="0">
              <a:solidFill>
                <a:srgbClr val="FFFFFF"/>
              </a:solidFill>
              <a:latin typeface="Fraunces Medium" pitchFamily="34" charset="0"/>
            </a:endParaRPr>
          </a:p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30728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Develop Original Ideas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312062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Foster unique perspectives.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Take Risks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29670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Embrace new approaches.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Iterate Designs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405574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Refine solutions. Create prototypes.</a:t>
            </a:r>
            <a:endParaRPr lang="en-US" sz="1750" dirty="0"/>
          </a:p>
        </p:txBody>
      </p:sp>
      <p:sp>
        <p:nvSpPr>
          <p:cNvPr id="17" name="Rectangle 16"/>
          <p:cNvSpPr/>
          <p:nvPr/>
        </p:nvSpPr>
        <p:spPr>
          <a:xfrm>
            <a:off x="248701" y="903105"/>
            <a:ext cx="11465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Example: A designer creates an eco-friendly product from recycled materials.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Application: Brainstorm multiple solutions to a challenge. Combine existing ideas in new ways. Experiment with approaches without fear of failure.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6580" y="7758413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1927994" y="7687305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7865" y="7376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Character Education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912025"/>
            <a:ext cx="1630323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366129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138839"/>
            <a:ext cx="30287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Demonstrate Integrity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50927" y="2629257"/>
            <a:ext cx="505265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Act with honesty and strong moral principles.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332321"/>
            <a:ext cx="3260646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86426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Practice Empathy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81249" y="4049554"/>
            <a:ext cx="457997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Understand and share feelings of others.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24030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4752618"/>
            <a:ext cx="4890968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206722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794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Cultivate Resilience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11572" y="5469850"/>
            <a:ext cx="33730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Bounce back from challenges.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44327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414A70"/>
          </a:solidFill>
          <a:ln/>
        </p:spPr>
      </p:sp>
      <p:sp>
        <p:nvSpPr>
          <p:cNvPr id="18" name="Shape 13"/>
          <p:cNvSpPr/>
          <p:nvPr/>
        </p:nvSpPr>
        <p:spPr>
          <a:xfrm>
            <a:off x="793790" y="6172914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627019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399728"/>
            <a:ext cx="33175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Ethical Decision-Making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42014" y="6890147"/>
            <a:ext cx="35935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Journal on classroom dilemmas.</a:t>
            </a:r>
            <a:endParaRPr lang="en-US" sz="1750" dirty="0"/>
          </a:p>
        </p:txBody>
      </p:sp>
      <p:sp>
        <p:nvSpPr>
          <p:cNvPr id="22" name="Rectangle 21"/>
          <p:cNvSpPr/>
          <p:nvPr/>
        </p:nvSpPr>
        <p:spPr>
          <a:xfrm>
            <a:off x="7879552" y="184954"/>
            <a:ext cx="65120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Example: A student admits to a mistake in an assignment and works to correct it.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Application: Show perseverance in challenging tasks. Treat others with respect and empathy. Make decisions guided by strong moral values.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455" y="7720549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1755118" y="7650235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7228" y="13900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Citizenship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Understand Roles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9762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 local and global communities.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411" y="420909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3042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Act Responsibly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53341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Contribute ethically to society.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0307" y="3258026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4955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Plan Service Project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985986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Align with UN SDGs.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4533" y="5984200"/>
            <a:ext cx="339328" cy="42422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8997" y="1043285"/>
            <a:ext cx="73152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Example: Volunteering to clean up a local beach to protect marine life.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Application: Participate in community improvement projects. Stay informed about local and global issues. Advocate for fairness, equity, and sustainability.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9537" y="7822391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1887201" y="7662591"/>
            <a:ext cx="2743200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2835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Templates for Classroom Use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86075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1205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6 Cs Reflection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61092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Facilitate self-assessment and growth awareness.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886075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31205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Project Planning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61092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Structure student projects effectively.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797981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0324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Peer Feedback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522833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Encourage constructive collaboration.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3790" y="637532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These templates scaffold student thinking and promote collaborative learning.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3188" y="832701"/>
            <a:ext cx="127027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Overall Significance in Curriculum </a:t>
            </a:r>
            <a:r>
              <a:rPr lang="en-US" sz="2400" b="1" dirty="0" smtClean="0">
                <a:solidFill>
                  <a:schemeClr val="bg1"/>
                </a:solidFill>
              </a:rPr>
              <a:t>Development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Future-readiness:</a:t>
            </a:r>
            <a:r>
              <a:rPr lang="en-US" sz="2400" dirty="0">
                <a:solidFill>
                  <a:schemeClr val="bg1"/>
                </a:solidFill>
              </a:rPr>
              <a:t> The 6 Cs ensure students are equipped with both academic and life skills needed for a fast-changing, interconnected world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Holistic education:</a:t>
            </a:r>
            <a:r>
              <a:rPr lang="en-US" sz="2400" dirty="0">
                <a:solidFill>
                  <a:schemeClr val="bg1"/>
                </a:solidFill>
              </a:rPr>
              <a:t> Moves learning beyond academics to include social, emotional, and ethical development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Global competitiveness:</a:t>
            </a:r>
            <a:r>
              <a:rPr lang="en-US" sz="2400" dirty="0">
                <a:solidFill>
                  <a:schemeClr val="bg1"/>
                </a:solidFill>
              </a:rPr>
              <a:t> Produces graduates who can thrive in international work environments and address global challenges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Curriculum balance:</a:t>
            </a:r>
            <a:r>
              <a:rPr lang="en-US" sz="2400" dirty="0">
                <a:solidFill>
                  <a:schemeClr val="bg1"/>
                </a:solidFill>
              </a:rPr>
              <a:t> Helps educators integrate skills across subjects, creating rich, interdisciplinary learning experiences.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268" y="7745262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724931" y="7669223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9473" y="607457"/>
            <a:ext cx="3993594" cy="448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Reflection &amp; Next Steps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259473" y="1343025"/>
            <a:ext cx="7597854" cy="473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7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9161026" y="1996083"/>
            <a:ext cx="1794748" cy="224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Reflect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259473" y="2306360"/>
            <a:ext cx="7597854" cy="229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Integrate 6 Cs into teaching.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259473" y="3038356"/>
            <a:ext cx="7597854" cy="473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7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3700" dirty="0"/>
          </a:p>
        </p:txBody>
      </p:sp>
      <p:sp>
        <p:nvSpPr>
          <p:cNvPr id="8" name="Text 5"/>
          <p:cNvSpPr/>
          <p:nvPr/>
        </p:nvSpPr>
        <p:spPr>
          <a:xfrm>
            <a:off x="9161026" y="3691414"/>
            <a:ext cx="1794748" cy="224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Apply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259473" y="4001691"/>
            <a:ext cx="7597854" cy="229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Incorporate into curriculum planning.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259473" y="4733687"/>
            <a:ext cx="7597854" cy="473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7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3700" dirty="0"/>
          </a:p>
        </p:txBody>
      </p:sp>
      <p:sp>
        <p:nvSpPr>
          <p:cNvPr id="11" name="Text 8"/>
          <p:cNvSpPr/>
          <p:nvPr/>
        </p:nvSpPr>
        <p:spPr>
          <a:xfrm>
            <a:off x="9161026" y="5386745"/>
            <a:ext cx="1794748" cy="224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Facilitate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259473" y="5697022"/>
            <a:ext cx="7597854" cy="229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Student self-assessments.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259473" y="6429018"/>
            <a:ext cx="7597854" cy="473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7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</a:t>
            </a:r>
            <a:endParaRPr lang="en-US" sz="3700" dirty="0"/>
          </a:p>
        </p:txBody>
      </p:sp>
      <p:sp>
        <p:nvSpPr>
          <p:cNvPr id="14" name="Text 11"/>
          <p:cNvSpPr/>
          <p:nvPr/>
        </p:nvSpPr>
        <p:spPr>
          <a:xfrm>
            <a:off x="9161026" y="7082076"/>
            <a:ext cx="1794748" cy="224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Explore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259473" y="7392353"/>
            <a:ext cx="7597854" cy="229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Cross-curricular opportunities.</a:t>
            </a:r>
            <a:endParaRPr lang="en-US" sz="11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268" y="7745262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1724931" y="7674154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5989" y="148281"/>
            <a:ext cx="13691287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Module 2: 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he 6 Cs of Global Competencies: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Short Answer: Define each of the 6 Cs of Global Competencies and give one practical example of how it can be demonstrated in a classroom or community setting.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Scenario-Based: You are working on a group project to solve a local environmental issue. How would you apply Collaboration and Critical Thinking to ensure the project’s success?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Reflective: Which of the 6 Cs do you consider your strongest, and which needs the most improvement? Provide reasons and describe one action you can take to improve the weaker competency.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Application: Design a short learning activity that integrates Creativity and Communication. Explain how the activity will help students build both skills.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Case Study: A student in your class often struggles to participate in group work due to shyness. Which of the 6 Cs would you focus on to help the student engage more, and what strategies would you use?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334" y="7770769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927994" y="7699661"/>
            <a:ext cx="27024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100"/>
              </a:lnSpc>
            </a:pP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by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Adebukola</a:t>
            </a:r>
            <a:r>
              <a:rPr lang="en-US" b="1" dirty="0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 </a:t>
            </a:r>
            <a:r>
              <a:rPr lang="en-US" b="1" dirty="0" err="1" smtClean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Oyewole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9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853</Words>
  <Application>Microsoft Office PowerPoint</Application>
  <PresentationFormat>Custom</PresentationFormat>
  <Paragraphs>143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Epilogue</vt:lpstr>
      <vt:lpstr>Fraunces Medium</vt:lpstr>
      <vt:lpstr>Wingdings</vt:lpstr>
      <vt:lpstr>Epilogue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Windows User</cp:lastModifiedBy>
  <cp:revision>11</cp:revision>
  <dcterms:created xsi:type="dcterms:W3CDTF">2025-06-09T21:41:15Z</dcterms:created>
  <dcterms:modified xsi:type="dcterms:W3CDTF">2025-08-13T12:32:16Z</dcterms:modified>
</cp:coreProperties>
</file>