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Epilogue" charset="0"/>
      <p:regular r:id="rId18"/>
    </p:embeddedFont>
    <p:embeddedFont>
      <p:font typeface="Fraunces Medium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83" d="100"/>
          <a:sy n="83" d="100"/>
        </p:scale>
        <p:origin x="-144" y="-6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A8F79-BF47-42B5-AA0E-324E5F3E4992}" type="datetimeFigureOut">
              <a:rPr lang="en-US" smtClean="0"/>
              <a:t>12-Aug-25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F71BFA-F345-460D-9875-CC66C0D32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968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011204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Level 1: Beginner – Foundations of Curriculum Design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477703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Welcome to the foundational module on curriculum design. This session will explore the core principles and models essential for creating effective learning experiences.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5838468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410" y="5846088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70040" y="5821561"/>
            <a:ext cx="3232309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by Adebukola Oyewole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36090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Learning Objectives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40984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452348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54877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Define Curriculum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5978128"/>
            <a:ext cx="342149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Understand what curriculum and curriculum design mean.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5235893" y="540984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0963" y="5452348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973008" y="54877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Differentiate Types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5973008" y="5978128"/>
            <a:ext cx="342149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Distinguish between formal, informal, and hidden curricula.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9677995" y="540984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3065" y="5452348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415111" y="54877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Identify Models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0415111" y="5978128"/>
            <a:ext cx="342149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Describe three key curriculum design models.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What is Curriculum?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743789" y="408789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Structured Plan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578310"/>
            <a:ext cx="3785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 curriculum is a plan of learning experiences.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7717" y="4483775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77082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Encompasses All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261241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It covers content, instruction, assessment, and context.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4326" y="3100149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04194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Planned Learning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532358"/>
            <a:ext cx="3898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'The curriculum is all the learning which is planned and guided by the school.' – Taba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44326" y="5867400"/>
            <a:ext cx="339328" cy="424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0994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138726"/>
            <a:ext cx="6475928" cy="602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What is Curriculum Design?</a:t>
            </a:r>
            <a:endParaRPr lang="en-US" sz="37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030385"/>
            <a:ext cx="963930" cy="115681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046922" y="4223147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Process of Planning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2046922" y="4639985"/>
            <a:ext cx="11789688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Organizing curriculum elements effectively.</a:t>
            </a:r>
            <a:endParaRPr lang="en-US" sz="15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187196"/>
            <a:ext cx="963930" cy="115681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046922" y="5379958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Meets Needs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2046922" y="5796796"/>
            <a:ext cx="11789688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Aims to satisfy learners, society, and institutions.</a:t>
            </a:r>
            <a:endParaRPr lang="en-US" sz="15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6344007"/>
            <a:ext cx="963930" cy="115681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046922" y="6536769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Ensures Alignment</a:t>
            </a:r>
            <a:endParaRPr lang="en-US" sz="1850" dirty="0"/>
          </a:p>
        </p:txBody>
      </p:sp>
      <p:sp>
        <p:nvSpPr>
          <p:cNvPr id="12" name="Text 6"/>
          <p:cNvSpPr/>
          <p:nvPr/>
        </p:nvSpPr>
        <p:spPr>
          <a:xfrm>
            <a:off x="2046922" y="6953607"/>
            <a:ext cx="11789688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Connects goals, content, and assessment seamlessly.</a:t>
            </a:r>
            <a:endParaRPr 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1654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Key Terminology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078956"/>
            <a:ext cx="4196358" cy="1685092"/>
          </a:xfrm>
          <a:prstGeom prst="roundRect">
            <a:avLst>
              <a:gd name="adj" fmla="val 5654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8224" y="3313390"/>
            <a:ext cx="32137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Curriculum vs. Syllabus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28224" y="3803809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Understanding the distinction is crucial.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5216962" y="3078956"/>
            <a:ext cx="4196358" cy="1685092"/>
          </a:xfrm>
          <a:prstGeom prst="roundRect">
            <a:avLst>
              <a:gd name="adj" fmla="val 5654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51396" y="33133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Scope and Sequence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451396" y="3803809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Defines what and when content is taught.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9640133" y="3078956"/>
            <a:ext cx="4196358" cy="1685092"/>
          </a:xfrm>
          <a:prstGeom prst="roundRect">
            <a:avLst>
              <a:gd name="adj" fmla="val 5654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4568" y="33133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Learning Outcomes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9874568" y="3803809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Specific, measurable student achievements.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793790" y="4990862"/>
            <a:ext cx="6408063" cy="1322189"/>
          </a:xfrm>
          <a:prstGeom prst="roundRect">
            <a:avLst>
              <a:gd name="adj" fmla="val 7205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28224" y="5225296"/>
            <a:ext cx="318587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Instructional Strategies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028224" y="5715714"/>
            <a:ext cx="59391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Methods used to facilitate learning.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7428667" y="4990862"/>
            <a:ext cx="6408063" cy="1322189"/>
          </a:xfrm>
          <a:prstGeom prst="roundRect">
            <a:avLst>
              <a:gd name="adj" fmla="val 7205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663101" y="522529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Assessment Methods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7663101" y="5715714"/>
            <a:ext cx="59391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Ways to evaluate student understanding.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6270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Types of Curriculum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83845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Formal Curriculum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419600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Official academic content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861798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Delivered by institutions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332928" y="3838456"/>
            <a:ext cx="285023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Informal Curriculum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332928" y="4419600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Learning through social interaction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5332928" y="5224701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Extracurricular activities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872067" y="383845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Hidden Curriculum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9872067" y="4419600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Implicit values conveyed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872067" y="4861798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Behaviors and norms learned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74508"/>
            <a:ext cx="792837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Curriculum Models Overview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348" y="2936915"/>
            <a:ext cx="2152055" cy="807958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3228737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3163729"/>
            <a:ext cx="242828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Learner-Centered</a:t>
            </a:r>
            <a:endParaRPr lang="en-US" sz="2200" dirty="0"/>
          </a:p>
        </p:txBody>
      </p:sp>
      <p:sp>
        <p:nvSpPr>
          <p:cNvPr id="6" name="Shape 2"/>
          <p:cNvSpPr/>
          <p:nvPr/>
        </p:nvSpPr>
        <p:spPr>
          <a:xfrm>
            <a:off x="5187077" y="3757970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414A70"/>
          </a:solidFill>
          <a:ln/>
        </p:spPr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2381" y="3801547"/>
            <a:ext cx="4304109" cy="807958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892" y="4006215"/>
            <a:ext cx="318968" cy="398621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433304" y="4028361"/>
            <a:ext cx="252257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Problem-Centered</a:t>
            </a:r>
            <a:endParaRPr lang="en-US" sz="2200" dirty="0"/>
          </a:p>
        </p:txBody>
      </p:sp>
      <p:sp>
        <p:nvSpPr>
          <p:cNvPr id="10" name="Shape 4"/>
          <p:cNvSpPr/>
          <p:nvPr/>
        </p:nvSpPr>
        <p:spPr>
          <a:xfrm>
            <a:off x="6263164" y="4622602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414A70"/>
          </a:solidFill>
          <a:ln/>
        </p:spPr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294" y="4666178"/>
            <a:ext cx="6456164" cy="807958"/>
          </a:xfrm>
          <a:prstGeom prst="rect">
            <a:avLst/>
          </a:prstGeom>
        </p:spPr>
      </p:pic>
      <p:pic>
        <p:nvPicPr>
          <p:cNvPr id="1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4773" y="4870847"/>
            <a:ext cx="318968" cy="398621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7509272" y="4892993"/>
            <a:ext cx="235886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Subject-Centered</a:t>
            </a:r>
            <a:endParaRPr lang="en-US" sz="2200" dirty="0"/>
          </a:p>
        </p:txBody>
      </p:sp>
      <p:sp>
        <p:nvSpPr>
          <p:cNvPr id="14" name="Text 6"/>
          <p:cNvSpPr/>
          <p:nvPr/>
        </p:nvSpPr>
        <p:spPr>
          <a:xfrm>
            <a:off x="793790" y="5729288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Curriculum models provide frameworks for structuring educational programs. Each model prioritizes different aspects of the learning process.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49617"/>
            <a:ext cx="671762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Subject-Centered Design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1912025"/>
            <a:ext cx="1630323" cy="1306949"/>
          </a:xfrm>
          <a:prstGeom prst="roundRect">
            <a:avLst>
              <a:gd name="adj" fmla="val 728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467" y="2366129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650927" y="213883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Discipline Focus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2650927" y="2629257"/>
            <a:ext cx="335863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Emphasizes specific subjects.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2537460" y="3203734"/>
            <a:ext cx="11185803" cy="15240"/>
          </a:xfrm>
          <a:prstGeom prst="roundRect">
            <a:avLst>
              <a:gd name="adj" fmla="val 625116"/>
            </a:avLst>
          </a:prstGeom>
          <a:solidFill>
            <a:srgbClr val="414A70"/>
          </a:solidFill>
          <a:ln/>
        </p:spPr>
      </p:sp>
      <p:sp>
        <p:nvSpPr>
          <p:cNvPr id="8" name="Shape 5"/>
          <p:cNvSpPr/>
          <p:nvPr/>
        </p:nvSpPr>
        <p:spPr>
          <a:xfrm>
            <a:off x="793790" y="3332321"/>
            <a:ext cx="3260646" cy="1306949"/>
          </a:xfrm>
          <a:prstGeom prst="roundRect">
            <a:avLst>
              <a:gd name="adj" fmla="val 728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4569" y="3786426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281249" y="355913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Teacher-Led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4281249" y="4049554"/>
            <a:ext cx="297037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Traditional and structured.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4167783" y="4624030"/>
            <a:ext cx="9555480" cy="15240"/>
          </a:xfrm>
          <a:prstGeom prst="roundRect">
            <a:avLst>
              <a:gd name="adj" fmla="val 625116"/>
            </a:avLst>
          </a:prstGeom>
          <a:solidFill>
            <a:srgbClr val="414A70"/>
          </a:solidFill>
          <a:ln/>
        </p:spPr>
      </p:sp>
      <p:sp>
        <p:nvSpPr>
          <p:cNvPr id="13" name="Shape 9"/>
          <p:cNvSpPr/>
          <p:nvPr/>
        </p:nvSpPr>
        <p:spPr>
          <a:xfrm>
            <a:off x="793790" y="4752618"/>
            <a:ext cx="4890968" cy="1306949"/>
          </a:xfrm>
          <a:prstGeom prst="roundRect">
            <a:avLst>
              <a:gd name="adj" fmla="val 728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9790" y="5206722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911572" y="4979432"/>
            <a:ext cx="266021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Clear Content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5911572" y="5469850"/>
            <a:ext cx="266021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Easy to assess learning.</a:t>
            </a:r>
            <a:endParaRPr lang="en-US" sz="1750" dirty="0"/>
          </a:p>
        </p:txBody>
      </p:sp>
      <p:sp>
        <p:nvSpPr>
          <p:cNvPr id="17" name="Shape 12"/>
          <p:cNvSpPr/>
          <p:nvPr/>
        </p:nvSpPr>
        <p:spPr>
          <a:xfrm>
            <a:off x="5798106" y="6044327"/>
            <a:ext cx="7925157" cy="15240"/>
          </a:xfrm>
          <a:prstGeom prst="roundRect">
            <a:avLst>
              <a:gd name="adj" fmla="val 625116"/>
            </a:avLst>
          </a:prstGeom>
          <a:solidFill>
            <a:srgbClr val="414A70"/>
          </a:solidFill>
          <a:ln/>
        </p:spPr>
      </p:sp>
      <p:sp>
        <p:nvSpPr>
          <p:cNvPr id="18" name="Shape 13"/>
          <p:cNvSpPr/>
          <p:nvPr/>
        </p:nvSpPr>
        <p:spPr>
          <a:xfrm>
            <a:off x="793790" y="6172914"/>
            <a:ext cx="6521410" cy="1306949"/>
          </a:xfrm>
          <a:prstGeom prst="roundRect">
            <a:avLst>
              <a:gd name="adj" fmla="val 728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5011" y="6627019"/>
            <a:ext cx="318968" cy="398621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542014" y="639972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Limited Scope</a:t>
            </a:r>
            <a:endParaRPr lang="en-US" sz="2200" dirty="0"/>
          </a:p>
        </p:txBody>
      </p:sp>
      <p:sp>
        <p:nvSpPr>
          <p:cNvPr id="21" name="Text 15"/>
          <p:cNvSpPr/>
          <p:nvPr/>
        </p:nvSpPr>
        <p:spPr>
          <a:xfrm>
            <a:off x="7542014" y="6890147"/>
            <a:ext cx="351377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May not meet all learner needs.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685645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Learner-Centered Design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57256" y="30429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Individual Needs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533418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Focuses on personal learning.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6731" y="3176588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30429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Flexible Approach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533418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Encourages self-direction.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2604" y="3565088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495568"/>
            <a:ext cx="307598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Promotes Engagement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985986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Enhances student participation.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4103" y="5790962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57256" y="549556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Hard to Standardize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5985986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Less uniform outcomes.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8230" y="5402461"/>
            <a:ext cx="339328" cy="424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47512"/>
            <a:ext cx="704528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Problem-Centered Design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1048941" y="2096453"/>
            <a:ext cx="30480" cy="5085636"/>
          </a:xfrm>
          <a:prstGeom prst="roundRect">
            <a:avLst>
              <a:gd name="adj" fmla="val 312558"/>
            </a:avLst>
          </a:prstGeom>
          <a:solidFill>
            <a:srgbClr val="414A70"/>
          </a:solidFill>
          <a:ln/>
        </p:spPr>
      </p:sp>
      <p:sp>
        <p:nvSpPr>
          <p:cNvPr id="5" name="Shape 2"/>
          <p:cNvSpPr/>
          <p:nvPr/>
        </p:nvSpPr>
        <p:spPr>
          <a:xfrm>
            <a:off x="1273612" y="2336363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414A70"/>
          </a:solidFill>
          <a:ln/>
        </p:spPr>
      </p:sp>
      <p:sp>
        <p:nvSpPr>
          <p:cNvPr id="6" name="Shape 3"/>
          <p:cNvSpPr/>
          <p:nvPr/>
        </p:nvSpPr>
        <p:spPr>
          <a:xfrm>
            <a:off x="793790" y="209645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2138958"/>
            <a:ext cx="340162" cy="4252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183011" y="217431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Real-World Focus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2183011" y="2664738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Curriculum built around current issues.</a:t>
            </a:r>
            <a:endParaRPr lang="en-US" sz="1750" dirty="0"/>
          </a:p>
        </p:txBody>
      </p:sp>
      <p:sp>
        <p:nvSpPr>
          <p:cNvPr id="10" name="Shape 6"/>
          <p:cNvSpPr/>
          <p:nvPr/>
        </p:nvSpPr>
        <p:spPr>
          <a:xfrm>
            <a:off x="1273612" y="3721179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414A70"/>
          </a:solidFill>
          <a:ln/>
        </p:spPr>
      </p:sp>
      <p:sp>
        <p:nvSpPr>
          <p:cNvPr id="11" name="Shape 7"/>
          <p:cNvSpPr/>
          <p:nvPr/>
        </p:nvSpPr>
        <p:spPr>
          <a:xfrm>
            <a:off x="793790" y="348126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860" y="3523774"/>
            <a:ext cx="340162" cy="42529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183011" y="355913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Critical Thinking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2183011" y="4049554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Promotes deep analytical skills.</a:t>
            </a:r>
            <a:endParaRPr lang="en-US" sz="1750" dirty="0"/>
          </a:p>
        </p:txBody>
      </p:sp>
      <p:sp>
        <p:nvSpPr>
          <p:cNvPr id="15" name="Shape 10"/>
          <p:cNvSpPr/>
          <p:nvPr/>
        </p:nvSpPr>
        <p:spPr>
          <a:xfrm>
            <a:off x="1273612" y="5105995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414A70"/>
          </a:solidFill>
          <a:ln/>
        </p:spPr>
      </p:sp>
      <p:sp>
        <p:nvSpPr>
          <p:cNvPr id="16" name="Shape 11"/>
          <p:cNvSpPr/>
          <p:nvPr/>
        </p:nvSpPr>
        <p:spPr>
          <a:xfrm>
            <a:off x="793790" y="486608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860" y="4908590"/>
            <a:ext cx="340162" cy="425291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2183011" y="494395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Interdisciplinary</a:t>
            </a:r>
            <a:endParaRPr lang="en-US" sz="2200" dirty="0"/>
          </a:p>
        </p:txBody>
      </p:sp>
      <p:sp>
        <p:nvSpPr>
          <p:cNvPr id="19" name="Text 13"/>
          <p:cNvSpPr/>
          <p:nvPr/>
        </p:nvSpPr>
        <p:spPr>
          <a:xfrm>
            <a:off x="2183011" y="5434370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Connects multiple subjects.</a:t>
            </a:r>
            <a:endParaRPr lang="en-US" sz="1750" dirty="0"/>
          </a:p>
        </p:txBody>
      </p:sp>
      <p:sp>
        <p:nvSpPr>
          <p:cNvPr id="20" name="Shape 14"/>
          <p:cNvSpPr/>
          <p:nvPr/>
        </p:nvSpPr>
        <p:spPr>
          <a:xfrm>
            <a:off x="1273612" y="6490811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414A70"/>
          </a:solidFill>
          <a:ln/>
        </p:spPr>
      </p:sp>
      <p:sp>
        <p:nvSpPr>
          <p:cNvPr id="21" name="Shape 15"/>
          <p:cNvSpPr/>
          <p:nvPr/>
        </p:nvSpPr>
        <p:spPr>
          <a:xfrm>
            <a:off x="793790" y="625090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8860" y="6293406"/>
            <a:ext cx="340162" cy="425291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2183011" y="632876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Complexities</a:t>
            </a:r>
            <a:endParaRPr lang="en-US" sz="2200" dirty="0"/>
          </a:p>
        </p:txBody>
      </p:sp>
      <p:sp>
        <p:nvSpPr>
          <p:cNvPr id="24" name="Text 17"/>
          <p:cNvSpPr/>
          <p:nvPr/>
        </p:nvSpPr>
        <p:spPr>
          <a:xfrm>
            <a:off x="2183011" y="6819186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Challenging to design and assess.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1530" y="582930"/>
            <a:ext cx="1016127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Assessment Questions – Level 1: Foundations of Curriculum Design</a:t>
            </a:r>
          </a:p>
          <a:p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1. Short Answer Question</a:t>
            </a:r>
          </a:p>
          <a:p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Question:</a:t>
            </a:r>
            <a:b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Define “curriculum” in your own words. How does it differ from a “syllabus</a:t>
            </a:r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”?</a:t>
            </a:r>
          </a:p>
          <a:p>
            <a:endParaRPr lang="en-US" dirty="0" smtClean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2. Reflective Response</a:t>
            </a:r>
          </a:p>
          <a:p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Question:</a:t>
            </a:r>
          </a:p>
          <a:p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Reflect on your current teaching or training practice. Which type of curriculum (formal, informal, hidden) do you engage with the most, and how does it impact your learners?</a:t>
            </a:r>
          </a:p>
          <a:p>
            <a:endParaRPr lang="en-US" dirty="0" smtClean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endParaRPr lang="en-US" dirty="0" smtClean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3. Scenario-Based Question</a:t>
            </a:r>
          </a:p>
          <a:p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Scenario:</a:t>
            </a:r>
          </a:p>
          <a:p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You are tasked with designing a new course for a group of adult learners who are returning to school to improve their digital skills. These learners have diverse backgrounds and varying levels of prior experience</a:t>
            </a:r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. How will you go about it?</a:t>
            </a:r>
            <a:endParaRPr lang="en-US" dirty="0" smtClean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endParaRPr lang="en-US" dirty="0" smtClean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endParaRPr lang="en-US" dirty="0" smtClean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4. Application-Based Question</a:t>
            </a:r>
          </a:p>
          <a:p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Question:</a:t>
            </a:r>
          </a:p>
          <a:p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You notice your learners are struggling with engagement in a traditional subject-centered course. Identify one change you could make using a learner-centered model to improve engagement.</a:t>
            </a:r>
          </a:p>
          <a:p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92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1094</TotalTime>
  <Words>365</Words>
  <Application>Microsoft Office PowerPoint</Application>
  <PresentationFormat>Custom</PresentationFormat>
  <Paragraphs>105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Epilogue Bold</vt:lpstr>
      <vt:lpstr>Calibri</vt:lpstr>
      <vt:lpstr>Epilogue</vt:lpstr>
      <vt:lpstr>Fraunces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Windows User</cp:lastModifiedBy>
  <cp:revision>6</cp:revision>
  <dcterms:created xsi:type="dcterms:W3CDTF">2025-06-09T21:36:39Z</dcterms:created>
  <dcterms:modified xsi:type="dcterms:W3CDTF">2025-08-12T19:22:28Z</dcterms:modified>
</cp:coreProperties>
</file>