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Prata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Arial Rounded MT Bold" pitchFamily="34" charset="0"/>
      <p:regular r:id="rId19"/>
    </p:embeddedFont>
    <p:embeddedFont>
      <p:font typeface="Raleway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3" d="100"/>
          <a:sy n="83" d="100"/>
        </p:scale>
        <p:origin x="-144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BFA96-F247-4DD1-9A5C-D38DD7A65553}" type="datetimeFigureOut">
              <a:rPr lang="en-US" smtClean="0"/>
              <a:t>12-Aug-25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CD319-0279-4858-8104-E25C41761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6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685800"/>
            <a:ext cx="54864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480661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833199" y="685800"/>
            <a:ext cx="7477601" cy="6526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Adebukola Oyewole, a versatile professional in education for over 14 years. She is a seasoned teacher passionate about fostering academic growth with experience spanning from nurturing preschoolers to guiding elementary school students</a:t>
            </a:r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</a:p>
          <a:p>
            <a:pPr>
              <a:lnSpc>
                <a:spcPts val="2799"/>
              </a:lnSpc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lnSpc>
                <a:spcPts val="2799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Additionally</a:t>
            </a: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, She serves as an educational consultant at E-Fusion Academy, offering valuable insights and innovative solutions to schools and institutions seeking to enhance their educational practices. </a:t>
            </a: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lnSpc>
                <a:spcPts val="2799"/>
              </a:lnSpc>
            </a:pP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lnSpc>
                <a:spcPts val="2799"/>
              </a:lnSpc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lnSpc>
                <a:spcPts val="2799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Embracing </a:t>
            </a:r>
            <a:r>
              <a:rPr lang="en-US" sz="2000" dirty="0">
                <a:solidFill>
                  <a:schemeClr val="bg1"/>
                </a:solidFill>
                <a:latin typeface="Arial Rounded MT Bold" pitchFamily="34" charset="0"/>
              </a:rPr>
              <a:t>the digital landscape, Adebukola extends her reach as an online tutor, providing personalized learning experiences to students worldwide. Her dedication to student success, coupled with her expertise, makes her a trusted figure in the education community</a:t>
            </a:r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299686" y="6360081"/>
            <a:ext cx="2883456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endParaRPr lang="en-US" sz="2187" dirty="0"/>
          </a:p>
        </p:txBody>
      </p:sp>
    </p:spTree>
    <p:extLst>
      <p:ext uri="{BB962C8B-B14F-4D97-AF65-F5344CB8AC3E}">
        <p14:creationId xmlns:p14="http://schemas.microsoft.com/office/powerpoint/2010/main" val="178117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3719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Curriculum Design and Development for 21st Century Educators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80369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comprehensive, self-paced online course structured across three progressive levels designed for Primary and Secondary School Educators, Curriculum Leaders, and Instructional Designers.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151" y="7566661"/>
            <a:ext cx="674370" cy="5030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61520" y="7731082"/>
            <a:ext cx="248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2464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Course Structure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767495"/>
            <a:ext cx="4234220" cy="226814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42211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1: Beginner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4711541"/>
            <a:ext cx="378059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Foundations of Curriculum Design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198031" y="3427214"/>
            <a:ext cx="4234220" cy="226814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7" name="Text 5"/>
          <p:cNvSpPr/>
          <p:nvPr/>
        </p:nvSpPr>
        <p:spPr>
          <a:xfrm>
            <a:off x="5424845" y="3880842"/>
            <a:ext cx="28720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2: Intermediate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24845" y="4371261"/>
            <a:ext cx="37805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Designing and Implementing Curriculum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02272" y="3087053"/>
            <a:ext cx="4234220" cy="226814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10" name="Text 8"/>
          <p:cNvSpPr/>
          <p:nvPr/>
        </p:nvSpPr>
        <p:spPr>
          <a:xfrm>
            <a:off x="9829086" y="35406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3: Advanced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29086" y="4031099"/>
            <a:ext cx="378059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Curriculum Leadership and Innovation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93790" y="557903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Each level builds core knowledge, practical skills, and advanced leadership competencies needed to design and implement future-ready curriculum frameworks.</a:t>
            </a:r>
            <a:endParaRPr lang="en-US" sz="1750" dirty="0"/>
          </a:p>
        </p:txBody>
      </p:sp>
      <p:sp>
        <p:nvSpPr>
          <p:cNvPr id="17" name="TextBox 16"/>
          <p:cNvSpPr txBox="1"/>
          <p:nvPr/>
        </p:nvSpPr>
        <p:spPr>
          <a:xfrm>
            <a:off x="12230101" y="7713464"/>
            <a:ext cx="268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871" y="7543801"/>
            <a:ext cx="628650" cy="525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1027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1: Foundations of Curriculum Design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67990"/>
            <a:ext cx="3664744" cy="2456617"/>
          </a:xfrm>
          <a:prstGeom prst="roundRect">
            <a:avLst>
              <a:gd name="adj" fmla="val 1385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084" y="32252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Curriculum Literacy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51084" y="3715703"/>
            <a:ext cx="315015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Define key curriculum terms and differentiate among various curriculum types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2967990"/>
            <a:ext cx="3664863" cy="2456617"/>
          </a:xfrm>
          <a:prstGeom prst="roundRect">
            <a:avLst>
              <a:gd name="adj" fmla="val 1385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42642" y="32252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Curriculum Models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42642" y="3715703"/>
            <a:ext cx="315027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Identify and explain major approaches including subject-, learner-, and problem-centered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651421"/>
            <a:ext cx="7556421" cy="1367909"/>
          </a:xfrm>
          <a:prstGeom prst="roundRect">
            <a:avLst>
              <a:gd name="adj" fmla="val 2487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51084" y="5908715"/>
            <a:ext cx="29215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Global Competencies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51084" y="6399133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Understand the 6 Cs and their relevance to 21st-century learning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38632"/>
            <a:ext cx="70685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1: Skills &amp; Outcomes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714387"/>
            <a:ext cx="350150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Additional Learning Outcomes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649861"/>
            <a:ext cx="35015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Apply foundational instructional design principles (Bloom's Taxonomy, UDL, Constructivism)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180767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Conduct basic needs assessment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985867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Align curriculum goals with learning outcomes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4856321" y="27143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Skills Acquired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856321" y="3295531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Curriculum literacy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56321" y="3737729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Planning fundamentals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856321" y="4179927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Outcome alignment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4856321" y="4622125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Introduction to global competencies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903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2: Designing and Implementing Curriculum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00218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550682"/>
            <a:ext cx="32950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Competency Integration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041100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Integrate the 6 Cs into curriculum units using practical classroom strategies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2700218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6884" y="3550682"/>
            <a:ext cx="32223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Project-Based Learning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56884" y="4041100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Design and apply interdisciplinary and project-based learning experiences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333881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6184344"/>
            <a:ext cx="31400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Technology Integration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93790" y="6674763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Incorporate educational technology effectively, promoting digital literacy and citizenship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884" y="5333881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6884" y="61843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Inclusive Design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456884" y="6674763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Design inclusive curricula that meet diverse learner needs, including those with learning differences</a:t>
            </a:r>
            <a:endParaRPr lang="en-US" sz="17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78591" y="7702027"/>
            <a:ext cx="582930" cy="52757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161521" y="7712616"/>
            <a:ext cx="2598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21" y="518755"/>
            <a:ext cx="5265063" cy="589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2: Skills Acquired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0321" y="1485662"/>
            <a:ext cx="754618" cy="1132046"/>
          </a:xfrm>
          <a:prstGeom prst="roundRect">
            <a:avLst>
              <a:gd name="adj" fmla="val 360044"/>
            </a:avLst>
          </a:prstGeom>
          <a:solidFill>
            <a:srgbClr val="3A3B3C"/>
          </a:solidFill>
          <a:ln/>
        </p:spPr>
      </p:sp>
      <p:sp>
        <p:nvSpPr>
          <p:cNvPr id="4" name="Text 2"/>
          <p:cNvSpPr/>
          <p:nvPr/>
        </p:nvSpPr>
        <p:spPr>
          <a:xfrm>
            <a:off x="896064" y="1874758"/>
            <a:ext cx="28301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03534" y="1674257"/>
            <a:ext cx="2992993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Competency-based design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660321" y="2759154"/>
            <a:ext cx="754618" cy="1132046"/>
          </a:xfrm>
          <a:prstGeom prst="roundRect">
            <a:avLst>
              <a:gd name="adj" fmla="val 360044"/>
            </a:avLst>
          </a:prstGeom>
          <a:solidFill>
            <a:srgbClr val="3A3B3C"/>
          </a:solidFill>
          <a:ln/>
        </p:spPr>
      </p:sp>
      <p:sp>
        <p:nvSpPr>
          <p:cNvPr id="7" name="Text 5"/>
          <p:cNvSpPr/>
          <p:nvPr/>
        </p:nvSpPr>
        <p:spPr>
          <a:xfrm>
            <a:off x="896064" y="3148251"/>
            <a:ext cx="28301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03534" y="2947749"/>
            <a:ext cx="2358390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Digital integration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660321" y="4032647"/>
            <a:ext cx="754618" cy="1132046"/>
          </a:xfrm>
          <a:prstGeom prst="roundRect">
            <a:avLst>
              <a:gd name="adj" fmla="val 360044"/>
            </a:avLst>
          </a:prstGeom>
          <a:solidFill>
            <a:srgbClr val="3A3B3C"/>
          </a:solidFill>
          <a:ln/>
        </p:spPr>
      </p:sp>
      <p:sp>
        <p:nvSpPr>
          <p:cNvPr id="10" name="Text 8"/>
          <p:cNvSpPr/>
          <p:nvPr/>
        </p:nvSpPr>
        <p:spPr>
          <a:xfrm>
            <a:off x="896064" y="4421743"/>
            <a:ext cx="28301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603534" y="4221242"/>
            <a:ext cx="2358390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Inclusive strategies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660321" y="5306139"/>
            <a:ext cx="754618" cy="1132046"/>
          </a:xfrm>
          <a:prstGeom prst="roundRect">
            <a:avLst>
              <a:gd name="adj" fmla="val 360044"/>
            </a:avLst>
          </a:prstGeom>
          <a:solidFill>
            <a:srgbClr val="3A3B3C"/>
          </a:solidFill>
          <a:ln/>
        </p:spPr>
      </p:sp>
      <p:sp>
        <p:nvSpPr>
          <p:cNvPr id="13" name="Text 11"/>
          <p:cNvSpPr/>
          <p:nvPr/>
        </p:nvSpPr>
        <p:spPr>
          <a:xfrm>
            <a:off x="896064" y="5695236"/>
            <a:ext cx="28301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03534" y="5494734"/>
            <a:ext cx="2928223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Interdisciplinary planning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660321" y="6579632"/>
            <a:ext cx="754618" cy="1132046"/>
          </a:xfrm>
          <a:prstGeom prst="roundRect">
            <a:avLst>
              <a:gd name="adj" fmla="val 360044"/>
            </a:avLst>
          </a:prstGeom>
          <a:solidFill>
            <a:srgbClr val="3A3B3C"/>
          </a:solidFill>
          <a:ln/>
        </p:spPr>
      </p:sp>
      <p:sp>
        <p:nvSpPr>
          <p:cNvPr id="16" name="Text 14"/>
          <p:cNvSpPr/>
          <p:nvPr/>
        </p:nvSpPr>
        <p:spPr>
          <a:xfrm>
            <a:off x="896064" y="6968728"/>
            <a:ext cx="28301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03534" y="6768227"/>
            <a:ext cx="2564487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Project-based learning</a:t>
            </a:r>
            <a:endParaRPr lang="en-US" sz="185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871" y="7543801"/>
            <a:ext cx="628650" cy="5258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185307" y="7713521"/>
            <a:ext cx="248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2703" y="528518"/>
            <a:ext cx="10923746" cy="600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3: Curriculum Leadership and Innovation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03" y="1633657"/>
            <a:ext cx="6408063" cy="6408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81856" y="1633657"/>
            <a:ext cx="2402681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Evaluation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181856" y="2126099"/>
            <a:ext cx="578346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Evaluate curriculum effectiveness using data, tools, and stakeholder feedback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81856" y="3125272"/>
            <a:ext cx="2402681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Leadership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181856" y="3617714"/>
            <a:ext cx="578346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Lead curriculum innovation and reform initiatives within institutions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181856" y="4616887"/>
            <a:ext cx="2402681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Global Alignment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181856" y="5109329"/>
            <a:ext cx="578346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Align curriculum with global trends, ethical considerations, and education policy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181856" y="6108502"/>
            <a:ext cx="2402681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Future Skills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8181856" y="6600944"/>
            <a:ext cx="578346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Design learning experiences that foster entrepreneurship, adaptability, and lifelong learning</a:t>
            </a:r>
            <a:endParaRPr lang="en-US" sz="15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2871" y="7555288"/>
            <a:ext cx="628650" cy="5258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173877" y="7700532"/>
            <a:ext cx="248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35066"/>
            <a:ext cx="65429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3: Advanced Skills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597473"/>
            <a:ext cx="4196358" cy="1162288"/>
          </a:xfrm>
          <a:prstGeom prst="roundRect">
            <a:avLst>
              <a:gd name="adj" fmla="val 2927"/>
            </a:avLst>
          </a:prstGeom>
          <a:solidFill>
            <a:srgbClr val="3A3B3C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3824288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Leadership in curriculum reform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216962" y="3597473"/>
            <a:ext cx="4196358" cy="1162288"/>
          </a:xfrm>
          <a:prstGeom prst="roundRect">
            <a:avLst>
              <a:gd name="adj" fmla="val 2927"/>
            </a:avLst>
          </a:prstGeom>
          <a:solidFill>
            <a:srgbClr val="3A3B3C"/>
          </a:solidFill>
          <a:ln/>
        </p:spPr>
      </p:sp>
      <p:sp>
        <p:nvSpPr>
          <p:cNvPr id="6" name="Text 4"/>
          <p:cNvSpPr/>
          <p:nvPr/>
        </p:nvSpPr>
        <p:spPr>
          <a:xfrm>
            <a:off x="5443776" y="38242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Policy alignment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9640133" y="3597473"/>
            <a:ext cx="4196358" cy="1162288"/>
          </a:xfrm>
          <a:prstGeom prst="roundRect">
            <a:avLst>
              <a:gd name="adj" fmla="val 2927"/>
            </a:avLst>
          </a:prstGeom>
          <a:solidFill>
            <a:srgbClr val="3A3B3C"/>
          </a:solidFill>
          <a:ln/>
        </p:spPr>
      </p:sp>
      <p:sp>
        <p:nvSpPr>
          <p:cNvPr id="8" name="Text 6"/>
          <p:cNvSpPr/>
          <p:nvPr/>
        </p:nvSpPr>
        <p:spPr>
          <a:xfrm>
            <a:off x="9866948" y="38242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Strategic planning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93790" y="4986576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3A3B3C"/>
          </a:solidFill>
          <a:ln/>
        </p:spPr>
      </p:sp>
      <p:sp>
        <p:nvSpPr>
          <p:cNvPr id="10" name="Text 8"/>
          <p:cNvSpPr/>
          <p:nvPr/>
        </p:nvSpPr>
        <p:spPr>
          <a:xfrm>
            <a:off x="1020604" y="5213390"/>
            <a:ext cx="32307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Innovation in education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428548" y="4986576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3A3B3C"/>
          </a:solidFill>
          <a:ln/>
        </p:spPr>
      </p:sp>
      <p:sp>
        <p:nvSpPr>
          <p:cNvPr id="12" name="Text 10"/>
          <p:cNvSpPr/>
          <p:nvPr/>
        </p:nvSpPr>
        <p:spPr>
          <a:xfrm>
            <a:off x="7655362" y="5213390"/>
            <a:ext cx="55455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Future-focused curriculum development</a:t>
            </a:r>
            <a:endParaRPr lang="en-US" sz="22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871" y="7543801"/>
            <a:ext cx="628650" cy="5258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161521" y="7723278"/>
            <a:ext cx="248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92116"/>
            <a:ext cx="6094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Full Course Outcomes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741057"/>
            <a:ext cx="3664744" cy="2329101"/>
          </a:xfrm>
          <a:prstGeom prst="roundRect">
            <a:avLst>
              <a:gd name="adj" fmla="val 6282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10" y="2741057"/>
            <a:ext cx="121920" cy="23291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42524" y="2998351"/>
            <a:ext cx="30587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Confidently design, implement, and lead curriculum initiatives that are inclusive, digital-ready, and globally relevant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685348" y="2741057"/>
            <a:ext cx="3664863" cy="2329101"/>
          </a:xfrm>
          <a:prstGeom prst="roundRect">
            <a:avLst>
              <a:gd name="adj" fmla="val 6282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68" y="2741057"/>
            <a:ext cx="121920" cy="232910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034082" y="2998351"/>
            <a:ext cx="30588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Build learning environments that equip students with critical 21st-century competencies</a:t>
            </a:r>
            <a:endParaRPr lang="en-US" sz="1750" dirty="0"/>
          </a:p>
        </p:txBody>
      </p:sp>
      <p:sp>
        <p:nvSpPr>
          <p:cNvPr id="10" name="Shape 5"/>
          <p:cNvSpPr/>
          <p:nvPr/>
        </p:nvSpPr>
        <p:spPr>
          <a:xfrm>
            <a:off x="793790" y="5296972"/>
            <a:ext cx="7556421" cy="1240393"/>
          </a:xfrm>
          <a:prstGeom prst="roundRect">
            <a:avLst>
              <a:gd name="adj" fmla="val 11795"/>
            </a:avLst>
          </a:prstGeom>
          <a:solidFill>
            <a:srgbClr val="1B1C1D"/>
          </a:solidFill>
          <a:ln w="30480">
            <a:solidFill>
              <a:srgbClr val="535455"/>
            </a:solidFill>
            <a:prstDash val="solid"/>
          </a:ln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10" y="5296972"/>
            <a:ext cx="121920" cy="124039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42524" y="5554266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Position yourself as a curriculum innovator and change agent in your institution and community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8230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Certification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331244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61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Participants receive a Certificate of Completion at the end of each level</a:t>
            </a:r>
            <a:endParaRPr lang="en-US" sz="6150" dirty="0"/>
          </a:p>
        </p:txBody>
      </p:sp>
      <p:sp>
        <p:nvSpPr>
          <p:cNvPr id="5" name="Text 2"/>
          <p:cNvSpPr/>
          <p:nvPr/>
        </p:nvSpPr>
        <p:spPr>
          <a:xfrm>
            <a:off x="6280190" y="658427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Demonstrate your expertise and commitment to educational excellence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2871" y="7543801"/>
            <a:ext cx="628650" cy="5258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73875" y="7700361"/>
            <a:ext cx="248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by Adebukola </a:t>
            </a:r>
            <a:r>
              <a:rPr lang="en-US" sz="2000" b="1" dirty="0">
                <a:solidFill>
                  <a:srgbClr val="002060"/>
                </a:solidFill>
              </a:rPr>
              <a:t>Oyewole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529</Words>
  <Application>Microsoft Office PowerPoint</Application>
  <PresentationFormat>Custom</PresentationFormat>
  <Paragraphs>93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Prata</vt:lpstr>
      <vt:lpstr>Calibri</vt:lpstr>
      <vt:lpstr>Arial Rounded MT Bold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Windows User</cp:lastModifiedBy>
  <cp:revision>8</cp:revision>
  <dcterms:created xsi:type="dcterms:W3CDTF">2025-08-05T11:43:11Z</dcterms:created>
  <dcterms:modified xsi:type="dcterms:W3CDTF">2025-08-12T21:39:25Z</dcterms:modified>
</cp:coreProperties>
</file>