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9" r:id="rId3"/>
    <p:sldId id="440" r:id="rId4"/>
    <p:sldId id="480" r:id="rId5"/>
    <p:sldId id="481" r:id="rId6"/>
    <p:sldId id="482" r:id="rId7"/>
    <p:sldId id="356" r:id="rId8"/>
    <p:sldId id="441" r:id="rId9"/>
    <p:sldId id="442" r:id="rId10"/>
    <p:sldId id="483" r:id="rId11"/>
    <p:sldId id="484" r:id="rId12"/>
    <p:sldId id="443" r:id="rId13"/>
    <p:sldId id="485" r:id="rId14"/>
    <p:sldId id="486" r:id="rId15"/>
    <p:sldId id="487" r:id="rId16"/>
    <p:sldId id="488" r:id="rId17"/>
    <p:sldId id="489" r:id="rId18"/>
    <p:sldId id="490" r:id="rId19"/>
    <p:sldId id="491" r:id="rId20"/>
    <p:sldId id="492" r:id="rId21"/>
    <p:sldId id="493" r:id="rId22"/>
    <p:sldId id="494" r:id="rId23"/>
    <p:sldId id="498" r:id="rId24"/>
    <p:sldId id="495" r:id="rId25"/>
    <p:sldId id="496" r:id="rId26"/>
    <p:sldId id="497" r:id="rId27"/>
    <p:sldId id="444" r:id="rId28"/>
    <p:sldId id="499" r:id="rId29"/>
    <p:sldId id="500" r:id="rId30"/>
    <p:sldId id="501" r:id="rId31"/>
    <p:sldId id="502" r:id="rId32"/>
    <p:sldId id="503" r:id="rId33"/>
    <p:sldId id="504" r:id="rId34"/>
    <p:sldId id="369" r:id="rId35"/>
    <p:sldId id="505" r:id="rId36"/>
    <p:sldId id="506" r:id="rId37"/>
    <p:sldId id="507" r:id="rId38"/>
    <p:sldId id="508" r:id="rId39"/>
    <p:sldId id="509" r:id="rId40"/>
    <p:sldId id="510" r:id="rId41"/>
    <p:sldId id="370" r:id="rId42"/>
    <p:sldId id="318" r:id="rId43"/>
    <p:sldId id="445" r:id="rId44"/>
    <p:sldId id="319" r:id="rId45"/>
    <p:sldId id="320" r:id="rId46"/>
    <p:sldId id="447" r:id="rId47"/>
    <p:sldId id="446" r:id="rId48"/>
    <p:sldId id="448" r:id="rId49"/>
    <p:sldId id="371" r:id="rId50"/>
    <p:sldId id="449" r:id="rId51"/>
    <p:sldId id="321" r:id="rId52"/>
    <p:sldId id="322" r:id="rId53"/>
    <p:sldId id="450" r:id="rId54"/>
    <p:sldId id="451" r:id="rId55"/>
    <p:sldId id="323" r:id="rId56"/>
    <p:sldId id="452" r:id="rId57"/>
    <p:sldId id="511" r:id="rId58"/>
    <p:sldId id="512" r:id="rId59"/>
    <p:sldId id="513" r:id="rId60"/>
    <p:sldId id="515" r:id="rId61"/>
    <p:sldId id="516" r:id="rId62"/>
    <p:sldId id="454" r:id="rId63"/>
    <p:sldId id="51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MANAGEMENT SKILLS FOR EDUCATION CONSULTANTS </a:t>
            </a: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23524" y="1752296"/>
            <a:ext cx="5872476" cy="4801314"/>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Introduction to </a:t>
            </a:r>
            <a:r>
              <a:rPr lang="en-US" b="1" dirty="0">
                <a:latin typeface="Century Gothic" panose="020B0502020202020204" pitchFamily="34" charset="0"/>
              </a:rPr>
              <a:t>Project Management </a:t>
            </a:r>
            <a:r>
              <a:rPr lang="en-US" dirty="0">
                <a:latin typeface="Century Gothic" panose="020B0502020202020204" pitchFamily="34" charset="0"/>
              </a:rPr>
              <a:t>for Education Consultants.</a:t>
            </a:r>
          </a:p>
          <a:p>
            <a:endParaRPr lang="en-US" dirty="0">
              <a:latin typeface="Century Gothic" panose="020B0502020202020204" pitchFamily="34" charset="0"/>
            </a:endParaRPr>
          </a:p>
          <a:p>
            <a:r>
              <a:rPr lang="en-US" dirty="0">
                <a:latin typeface="Century Gothic" panose="020B0502020202020204" pitchFamily="34" charset="0"/>
              </a:rPr>
              <a:t>Project management is a structured approach to </a:t>
            </a:r>
            <a:r>
              <a:rPr lang="en-US" b="1" dirty="0">
                <a:solidFill>
                  <a:srgbClr val="FF0000"/>
                </a:solidFill>
                <a:latin typeface="Century Gothic" panose="020B0502020202020204" pitchFamily="34" charset="0"/>
              </a:rPr>
              <a:t>planning, organizing, and managing resources </a:t>
            </a:r>
            <a:r>
              <a:rPr lang="en-US" dirty="0">
                <a:latin typeface="Century Gothic" panose="020B0502020202020204" pitchFamily="34" charset="0"/>
              </a:rPr>
              <a:t>to achieve specific goals within a defined timeline. For education consultants, </a:t>
            </a:r>
            <a:r>
              <a:rPr lang="en-US" b="1" dirty="0">
                <a:solidFill>
                  <a:srgbClr val="FF0000"/>
                </a:solidFill>
                <a:latin typeface="Century Gothic" panose="020B0502020202020204" pitchFamily="34" charset="0"/>
              </a:rPr>
              <a:t>project management is crucial for handling tasks like curriculum </a:t>
            </a:r>
            <a:r>
              <a:rPr lang="en-US" dirty="0">
                <a:latin typeface="Century Gothic" panose="020B0502020202020204" pitchFamily="34" charset="0"/>
              </a:rPr>
              <a:t>development, school improvement initiatives, or professional development programs. This section provides an overview of project management, its importance in education consulting, </a:t>
            </a:r>
            <a:r>
              <a:rPr lang="en-US" b="1" dirty="0">
                <a:solidFill>
                  <a:srgbClr val="FF0000"/>
                </a:solidFill>
                <a:latin typeface="Century Gothic" panose="020B0502020202020204" pitchFamily="34" charset="0"/>
              </a:rPr>
              <a:t>the project lifecycle, and the essential skills required for effective project management.</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80F14133-8B1D-1085-4A55-34B59C2D20DB}"/>
              </a:ext>
            </a:extLst>
          </p:cNvPr>
          <p:cNvSpPr txBox="1"/>
          <p:nvPr/>
        </p:nvSpPr>
        <p:spPr>
          <a:xfrm>
            <a:off x="6096000" y="1575192"/>
            <a:ext cx="5872476"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pic>
        <p:nvPicPr>
          <p:cNvPr id="3" name="Picture 2">
            <a:extLst>
              <a:ext uri="{FF2B5EF4-FFF2-40B4-BE49-F238E27FC236}">
                <a16:creationId xmlns:a16="http://schemas.microsoft.com/office/drawing/2014/main" id="{7BD97C52-8D98-4A28-8CE5-69C07A721784}"/>
              </a:ext>
            </a:extLst>
          </p:cNvPr>
          <p:cNvPicPr>
            <a:picLocks noChangeAspect="1"/>
          </p:cNvPicPr>
          <p:nvPr/>
        </p:nvPicPr>
        <p:blipFill>
          <a:blip r:embed="rId3"/>
          <a:stretch>
            <a:fillRect/>
          </a:stretch>
        </p:blipFill>
        <p:spPr>
          <a:xfrm>
            <a:off x="6163377" y="2032392"/>
            <a:ext cx="5401777" cy="3876675"/>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2C95-5239-0F62-34FB-D9822CB87D7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1ACB9BE-6016-6C44-A553-F2E343D8B25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32A7213-133A-F516-6CCB-8F41E99D84C1}"/>
              </a:ext>
            </a:extLst>
          </p:cNvPr>
          <p:cNvSpPr/>
          <p:nvPr/>
        </p:nvSpPr>
        <p:spPr>
          <a:xfrm>
            <a:off x="935335" y="885758"/>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PROJECT MANAGEMENT SKILLS FOR EDUCATION CONSULTANTS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8FD752B-0CA9-2458-ACC5-92355EF1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4E894AA1-81FA-93B2-AE88-915B823DB53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A820AE64-33B9-5DF4-6474-128CF847E0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B547681-84A9-30D4-48D7-101F7BE2394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A01BF-E1D4-FD96-5207-4D40BFC1E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0F9522E7-ECD4-68C9-FF41-A7D8707C059B}"/>
              </a:ext>
            </a:extLst>
          </p:cNvPr>
          <p:cNvSpPr txBox="1"/>
          <p:nvPr/>
        </p:nvSpPr>
        <p:spPr>
          <a:xfrm>
            <a:off x="5535450" y="1720327"/>
            <a:ext cx="6506259"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A. Understanding Project Management</a:t>
            </a:r>
          </a:p>
          <a:p>
            <a:r>
              <a:rPr lang="en-US" dirty="0">
                <a:latin typeface="Century Gothic" panose="020B0502020202020204" pitchFamily="34" charset="0"/>
              </a:rPr>
              <a:t>Project management involves </a:t>
            </a:r>
            <a:r>
              <a:rPr lang="en-US" b="1" dirty="0">
                <a:solidFill>
                  <a:srgbClr val="FF0000"/>
                </a:solidFill>
                <a:latin typeface="Century Gothic" panose="020B0502020202020204" pitchFamily="34" charset="0"/>
              </a:rPr>
              <a:t>applying knowledge, skills, tools, and techniques to project activities </a:t>
            </a:r>
            <a:r>
              <a:rPr lang="en-US" dirty="0">
                <a:latin typeface="Century Gothic" panose="020B0502020202020204" pitchFamily="34" charset="0"/>
              </a:rPr>
              <a:t>to meet the project objectives efficiently and effectively.</a:t>
            </a:r>
          </a:p>
          <a:p>
            <a:r>
              <a:rPr lang="en-US" b="1" dirty="0">
                <a:solidFill>
                  <a:srgbClr val="FF0000"/>
                </a:solidFill>
                <a:latin typeface="Century Gothic" panose="020B0502020202020204" pitchFamily="34" charset="0"/>
              </a:rPr>
              <a:t>Definition</a:t>
            </a:r>
            <a:r>
              <a:rPr lang="en-US" dirty="0">
                <a:latin typeface="Century Gothic" panose="020B0502020202020204" pitchFamily="34" charset="0"/>
              </a:rPr>
              <a:t>: A project is a temporary endeavor undertaken to create a unique product, service, or result.</a:t>
            </a:r>
          </a:p>
          <a:p>
            <a:r>
              <a:rPr lang="en-US" b="1" dirty="0">
                <a:solidFill>
                  <a:srgbClr val="FF0000"/>
                </a:solidFill>
                <a:latin typeface="Century Gothic" panose="020B0502020202020204" pitchFamily="34" charset="0"/>
              </a:rPr>
              <a:t>Importance for Education Consultants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Helps deliver client projects on time and within budget.</a:t>
            </a:r>
          </a:p>
          <a:p>
            <a:pPr marL="285750" indent="-285750">
              <a:buFont typeface="Arial" panose="020B0604020202020204" pitchFamily="34" charset="0"/>
              <a:buChar char="•"/>
            </a:pPr>
            <a:r>
              <a:rPr lang="en-US" dirty="0">
                <a:latin typeface="Century Gothic" panose="020B0502020202020204" pitchFamily="34" charset="0"/>
              </a:rPr>
              <a:t>Ensures clarity and alignment on objectives and outcomes.</a:t>
            </a:r>
          </a:p>
          <a:p>
            <a:pPr marL="285750" indent="-285750">
              <a:buFont typeface="Arial" panose="020B0604020202020204" pitchFamily="34" charset="0"/>
              <a:buChar char="•"/>
            </a:pPr>
            <a:r>
              <a:rPr lang="en-US" dirty="0">
                <a:latin typeface="Century Gothic" panose="020B0502020202020204" pitchFamily="34" charset="0"/>
              </a:rPr>
              <a:t>Enhances efficiency by organizing resources and timelines.</a:t>
            </a:r>
          </a:p>
          <a:p>
            <a:pPr marL="285750" indent="-285750">
              <a:buFont typeface="Arial" panose="020B0604020202020204" pitchFamily="34" charset="0"/>
              <a:buChar char="•"/>
            </a:pPr>
            <a:r>
              <a:rPr lang="en-US" dirty="0">
                <a:latin typeface="Century Gothic" panose="020B0502020202020204" pitchFamily="34" charset="0"/>
              </a:rPr>
              <a:t>Reduces risks through structured planning and monitoring.</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F1EAA58D-4169-4CFF-86C6-1FDF8E8BFF08}"/>
              </a:ext>
            </a:extLst>
          </p:cNvPr>
          <p:cNvPicPr>
            <a:picLocks noChangeAspect="1"/>
          </p:cNvPicPr>
          <p:nvPr/>
        </p:nvPicPr>
        <p:blipFill>
          <a:blip r:embed="rId4"/>
          <a:stretch>
            <a:fillRect/>
          </a:stretch>
        </p:blipFill>
        <p:spPr>
          <a:xfrm>
            <a:off x="297807" y="2061874"/>
            <a:ext cx="5087352" cy="3524250"/>
          </a:xfrm>
          <a:prstGeom prst="rect">
            <a:avLst/>
          </a:prstGeom>
        </p:spPr>
      </p:pic>
    </p:spTree>
    <p:extLst>
      <p:ext uri="{BB962C8B-B14F-4D97-AF65-F5344CB8AC3E}">
        <p14:creationId xmlns:p14="http://schemas.microsoft.com/office/powerpoint/2010/main" val="208957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4E75A-8FFE-9FA5-F8E9-6DC66D1979C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3745CA-322A-171E-4305-A00DF1388B4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E82822-9B21-9072-6506-935626327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PURPOSE OF PROJECT MANAGEMET IN EDUCATION CONSULTING </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99787498-8B29-5FA1-85E6-FFC6EB86A6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169FF27A-E4C9-A6CF-CA36-9BFBDBD184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4EEFD-F119-E345-C07F-05C7762650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96C476-53C4-43E3-A23F-D98C83940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8D3A789-F65F-E503-25A1-A1AE8F571DDB}"/>
              </a:ext>
            </a:extLst>
          </p:cNvPr>
          <p:cNvSpPr txBox="1"/>
          <p:nvPr/>
        </p:nvSpPr>
        <p:spPr>
          <a:xfrm>
            <a:off x="847024" y="2826988"/>
            <a:ext cx="6690952"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433756B-81FD-4FD4-887B-711CED1803C6}"/>
              </a:ext>
            </a:extLst>
          </p:cNvPr>
          <p:cNvSpPr txBox="1"/>
          <p:nvPr/>
        </p:nvSpPr>
        <p:spPr>
          <a:xfrm>
            <a:off x="259882" y="1917985"/>
            <a:ext cx="5958038"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Significance in Education Consulting</a:t>
            </a:r>
          </a:p>
          <a:p>
            <a:r>
              <a:rPr lang="en-US" dirty="0">
                <a:latin typeface="Century Gothic" panose="020B0502020202020204" pitchFamily="34" charset="0"/>
              </a:rPr>
              <a:t>Education consultants often handle complex, multi-faceted projects that involve various stakeholders and </a:t>
            </a:r>
            <a:r>
              <a:rPr lang="en-US" b="1" dirty="0">
                <a:solidFill>
                  <a:srgbClr val="FF0000"/>
                </a:solidFill>
                <a:latin typeface="Century Gothic" panose="020B0502020202020204" pitchFamily="34" charset="0"/>
              </a:rPr>
              <a:t>require careful coordination</a:t>
            </a:r>
            <a:r>
              <a:rPr lang="en-US" dirty="0">
                <a:latin typeface="Century Gothic" panose="020B0502020202020204" pitchFamily="34" charset="0"/>
              </a:rPr>
              <a:t>. Examples include:</a:t>
            </a:r>
          </a:p>
          <a:p>
            <a:pPr marL="285750" indent="-285750">
              <a:buFont typeface="Arial" panose="020B0604020202020204" pitchFamily="34" charset="0"/>
              <a:buChar char="•"/>
            </a:pPr>
            <a:r>
              <a:rPr lang="en-US" b="1" dirty="0">
                <a:solidFill>
                  <a:srgbClr val="FF0000"/>
                </a:solidFill>
                <a:latin typeface="Century Gothic" panose="020B0502020202020204" pitchFamily="34" charset="0"/>
              </a:rPr>
              <a:t>Designing and implementing </a:t>
            </a:r>
            <a:r>
              <a:rPr lang="en-US" dirty="0">
                <a:latin typeface="Century Gothic" panose="020B0502020202020204" pitchFamily="34" charset="0"/>
              </a:rPr>
              <a:t>teacher training programs.</a:t>
            </a:r>
          </a:p>
          <a:p>
            <a:pPr marL="285750" indent="-285750">
              <a:buFont typeface="Arial" panose="020B0604020202020204" pitchFamily="34" charset="0"/>
              <a:buChar char="•"/>
            </a:pPr>
            <a:r>
              <a:rPr lang="en-US" dirty="0">
                <a:latin typeface="Century Gothic" panose="020B0502020202020204" pitchFamily="34" charset="0"/>
              </a:rPr>
              <a:t>Leading </a:t>
            </a:r>
            <a:r>
              <a:rPr lang="en-US" b="1" dirty="0">
                <a:solidFill>
                  <a:srgbClr val="FF0000"/>
                </a:solidFill>
                <a:latin typeface="Century Gothic" panose="020B0502020202020204" pitchFamily="34" charset="0"/>
              </a:rPr>
              <a:t>accreditation or compliance </a:t>
            </a:r>
            <a:r>
              <a:rPr lang="en-US" dirty="0">
                <a:latin typeface="Century Gothic" panose="020B0502020202020204" pitchFamily="34" charset="0"/>
              </a:rPr>
              <a:t>projects for schools.</a:t>
            </a:r>
          </a:p>
          <a:p>
            <a:pPr marL="285750" indent="-285750">
              <a:buFont typeface="Arial" panose="020B0604020202020204" pitchFamily="34" charset="0"/>
              <a:buChar char="•"/>
            </a:pPr>
            <a:r>
              <a:rPr lang="en-US" dirty="0">
                <a:latin typeface="Century Gothic" panose="020B0502020202020204" pitchFamily="34" charset="0"/>
              </a:rPr>
              <a:t>Developing </a:t>
            </a:r>
            <a:r>
              <a:rPr lang="en-US" b="1" dirty="0">
                <a:solidFill>
                  <a:srgbClr val="FF0000"/>
                </a:solidFill>
                <a:latin typeface="Century Gothic" panose="020B0502020202020204" pitchFamily="34" charset="0"/>
              </a:rPr>
              <a:t>curriculum aligned </a:t>
            </a:r>
            <a:r>
              <a:rPr lang="en-US" dirty="0">
                <a:latin typeface="Century Gothic" panose="020B0502020202020204" pitchFamily="34" charset="0"/>
              </a:rPr>
              <a:t>with specific educational standards.</a:t>
            </a:r>
          </a:p>
          <a:p>
            <a:pPr marL="285750" indent="-285750">
              <a:buFont typeface="Arial" panose="020B0604020202020204" pitchFamily="34" charset="0"/>
              <a:buChar char="•"/>
            </a:pPr>
            <a:r>
              <a:rPr lang="en-US" dirty="0">
                <a:latin typeface="Century Gothic" panose="020B0502020202020204" pitchFamily="34" charset="0"/>
              </a:rPr>
              <a:t>Launching </a:t>
            </a:r>
            <a:r>
              <a:rPr lang="en-US" b="1" dirty="0">
                <a:solidFill>
                  <a:srgbClr val="FF0000"/>
                </a:solidFill>
                <a:latin typeface="Century Gothic" panose="020B0502020202020204" pitchFamily="34" charset="0"/>
              </a:rPr>
              <a:t>community outreach or engagement initiatives.</a:t>
            </a:r>
          </a:p>
          <a:p>
            <a:pPr marL="285750" indent="-285750">
              <a:buFont typeface="Arial" panose="020B0604020202020204" pitchFamily="34" charset="0"/>
              <a:buChar char="•"/>
            </a:pPr>
            <a:r>
              <a:rPr lang="en-US" dirty="0">
                <a:latin typeface="Century Gothic" panose="020B0502020202020204" pitchFamily="34" charset="0"/>
              </a:rPr>
              <a:t>Effective project management ensures that such </a:t>
            </a:r>
            <a:r>
              <a:rPr lang="en-US" b="1" dirty="0">
                <a:solidFill>
                  <a:srgbClr val="FF0000"/>
                </a:solidFill>
                <a:latin typeface="Century Gothic" panose="020B0502020202020204" pitchFamily="34" charset="0"/>
              </a:rPr>
              <a:t>projects are executed successfully, achieving the desired results while maintaining quality</a:t>
            </a:r>
            <a:r>
              <a:rPr lang="en-US" dirty="0">
                <a:latin typeface="Century Gothic" panose="020B0502020202020204" pitchFamily="34" charset="0"/>
              </a:rPr>
              <a:t> and accountability.</a:t>
            </a:r>
          </a:p>
        </p:txBody>
      </p:sp>
      <p:pic>
        <p:nvPicPr>
          <p:cNvPr id="3" name="Picture 2">
            <a:extLst>
              <a:ext uri="{FF2B5EF4-FFF2-40B4-BE49-F238E27FC236}">
                <a16:creationId xmlns:a16="http://schemas.microsoft.com/office/drawing/2014/main" id="{C320B863-4857-494A-9F87-C4F1098E437D}"/>
              </a:ext>
            </a:extLst>
          </p:cNvPr>
          <p:cNvPicPr>
            <a:picLocks noChangeAspect="1"/>
          </p:cNvPicPr>
          <p:nvPr/>
        </p:nvPicPr>
        <p:blipFill>
          <a:blip r:embed="rId3"/>
          <a:stretch>
            <a:fillRect/>
          </a:stretch>
        </p:blipFill>
        <p:spPr>
          <a:xfrm>
            <a:off x="6805062" y="2322720"/>
            <a:ext cx="4845447" cy="3714843"/>
          </a:xfrm>
          <a:prstGeom prst="rect">
            <a:avLst/>
          </a:prstGeom>
        </p:spPr>
      </p:pic>
    </p:spTree>
    <p:extLst>
      <p:ext uri="{BB962C8B-B14F-4D97-AF65-F5344CB8AC3E}">
        <p14:creationId xmlns:p14="http://schemas.microsoft.com/office/powerpoint/2010/main" val="288174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4E75A-8FFE-9FA5-F8E9-6DC66D1979C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3745CA-322A-171E-4305-A00DF1388B4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E82822-9B21-9072-6506-935626327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PURPOSE OF PROJECT MANAGEMET IN EDUCATION CONSULTING </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99787498-8B29-5FA1-85E6-FFC6EB86A6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169FF27A-E4C9-A6CF-CA36-9BFBDBD184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4EEFD-F119-E345-C07F-05C7762650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96C476-53C4-43E3-A23F-D98C83940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8D3A789-F65F-E503-25A1-A1AE8F571DDB}"/>
              </a:ext>
            </a:extLst>
          </p:cNvPr>
          <p:cNvSpPr txBox="1"/>
          <p:nvPr/>
        </p:nvSpPr>
        <p:spPr>
          <a:xfrm>
            <a:off x="847024" y="2826988"/>
            <a:ext cx="6690952"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433756B-81FD-4FD4-887B-711CED1803C6}"/>
              </a:ext>
            </a:extLst>
          </p:cNvPr>
          <p:cNvSpPr txBox="1"/>
          <p:nvPr/>
        </p:nvSpPr>
        <p:spPr>
          <a:xfrm>
            <a:off x="6497053" y="2157661"/>
            <a:ext cx="5582653"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Execution</a:t>
            </a:r>
          </a:p>
          <a:p>
            <a:r>
              <a:rPr lang="en-US" b="1" dirty="0">
                <a:solidFill>
                  <a:srgbClr val="FF0000"/>
                </a:solidFill>
                <a:latin typeface="Century Gothic" panose="020B0502020202020204" pitchFamily="34" charset="0"/>
              </a:rPr>
              <a:t>Purpose</a:t>
            </a:r>
            <a:r>
              <a:rPr lang="en-US" dirty="0">
                <a:latin typeface="Century Gothic" panose="020B0502020202020204" pitchFamily="34" charset="0"/>
              </a:rPr>
              <a:t>: Implement the project plan and manage team activities.</a:t>
            </a:r>
          </a:p>
          <a:p>
            <a:r>
              <a:rPr lang="en-US" b="1" dirty="0">
                <a:solidFill>
                  <a:srgbClr val="FF0000"/>
                </a:solidFill>
                <a:latin typeface="Century Gothic" panose="020B0502020202020204" pitchFamily="34" charset="0"/>
              </a:rPr>
              <a:t>Key Activities</a:t>
            </a:r>
            <a:r>
              <a:rPr lang="en-US" dirty="0">
                <a:latin typeface="Century Gothic" panose="020B0502020202020204" pitchFamily="34" charset="0"/>
              </a:rPr>
              <a:t>: Assign tasks to team members and provide necessary resources.</a:t>
            </a:r>
          </a:p>
          <a:p>
            <a:r>
              <a:rPr lang="en-US" dirty="0">
                <a:latin typeface="Century Gothic" panose="020B0502020202020204" pitchFamily="34" charset="0"/>
              </a:rPr>
              <a:t>Monitor progress and address challenges in real-time.</a:t>
            </a:r>
          </a:p>
          <a:p>
            <a:r>
              <a:rPr lang="en-US" dirty="0">
                <a:latin typeface="Century Gothic" panose="020B0502020202020204" pitchFamily="34" charset="0"/>
              </a:rPr>
              <a:t>Communicate regularly with stakeholders.</a:t>
            </a:r>
          </a:p>
          <a:p>
            <a:r>
              <a:rPr lang="en-US" b="1" dirty="0">
                <a:solidFill>
                  <a:srgbClr val="FF0000"/>
                </a:solidFill>
                <a:latin typeface="Century Gothic" panose="020B0502020202020204" pitchFamily="34" charset="0"/>
              </a:rPr>
              <a:t>Example for Consultants</a:t>
            </a:r>
            <a:r>
              <a:rPr lang="en-US" dirty="0">
                <a:latin typeface="Century Gothic" panose="020B0502020202020204" pitchFamily="34" charset="0"/>
              </a:rPr>
              <a:t>: Conducting workshops or training sessions as part of a professional development program.</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A7C7413B-E4C8-4236-94A8-0F83AE1AA69D}"/>
              </a:ext>
            </a:extLst>
          </p:cNvPr>
          <p:cNvPicPr>
            <a:picLocks noChangeAspect="1"/>
          </p:cNvPicPr>
          <p:nvPr/>
        </p:nvPicPr>
        <p:blipFill>
          <a:blip r:embed="rId3"/>
          <a:stretch>
            <a:fillRect/>
          </a:stretch>
        </p:blipFill>
        <p:spPr>
          <a:xfrm>
            <a:off x="631257" y="1932008"/>
            <a:ext cx="5365961" cy="3943981"/>
          </a:xfrm>
          <a:prstGeom prst="rect">
            <a:avLst/>
          </a:prstGeom>
        </p:spPr>
      </p:pic>
    </p:spTree>
    <p:extLst>
      <p:ext uri="{BB962C8B-B14F-4D97-AF65-F5344CB8AC3E}">
        <p14:creationId xmlns:p14="http://schemas.microsoft.com/office/powerpoint/2010/main" val="185725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4E75A-8FFE-9FA5-F8E9-6DC66D1979C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3745CA-322A-171E-4305-A00DF1388B4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E82822-9B21-9072-6506-935626327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PURPOSE OF PROJECT MANAGEMET IN EDUCATION CONSULTING </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99787498-8B29-5FA1-85E6-FFC6EB86A6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169FF27A-E4C9-A6CF-CA36-9BFBDBD184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4EEFD-F119-E345-C07F-05C7762650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96C476-53C4-43E3-A23F-D98C83940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8D3A789-F65F-E503-25A1-A1AE8F571DDB}"/>
              </a:ext>
            </a:extLst>
          </p:cNvPr>
          <p:cNvSpPr txBox="1"/>
          <p:nvPr/>
        </p:nvSpPr>
        <p:spPr>
          <a:xfrm>
            <a:off x="2204186" y="2676025"/>
            <a:ext cx="6690952"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433756B-81FD-4FD4-887B-711CED1803C6}"/>
              </a:ext>
            </a:extLst>
          </p:cNvPr>
          <p:cNvSpPr txBox="1"/>
          <p:nvPr/>
        </p:nvSpPr>
        <p:spPr>
          <a:xfrm>
            <a:off x="513347" y="2281963"/>
            <a:ext cx="5582653"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 Monitoring and Controlling</a:t>
            </a:r>
          </a:p>
          <a:p>
            <a:r>
              <a:rPr lang="en-US" b="1" dirty="0">
                <a:solidFill>
                  <a:srgbClr val="FF0000"/>
                </a:solidFill>
                <a:latin typeface="Century Gothic" panose="020B0502020202020204" pitchFamily="34" charset="0"/>
              </a:rPr>
              <a:t>Purpose</a:t>
            </a:r>
            <a:r>
              <a:rPr lang="en-US" dirty="0">
                <a:latin typeface="Century Gothic" panose="020B0502020202020204" pitchFamily="34" charset="0"/>
              </a:rPr>
              <a:t>: Track progress and ensure alignment with the project plan.</a:t>
            </a:r>
          </a:p>
          <a:p>
            <a:r>
              <a:rPr lang="en-US" b="1" dirty="0">
                <a:solidFill>
                  <a:srgbClr val="FF0000"/>
                </a:solidFill>
                <a:latin typeface="Century Gothic" panose="020B0502020202020204" pitchFamily="34" charset="0"/>
              </a:rPr>
              <a:t>Key Activities</a:t>
            </a:r>
            <a:r>
              <a:rPr lang="en-US" dirty="0">
                <a:latin typeface="Century Gothic" panose="020B0502020202020204" pitchFamily="34" charset="0"/>
              </a:rPr>
              <a:t>: Measure performance using key metrics (e.g., timelines, budgets).</a:t>
            </a:r>
          </a:p>
          <a:p>
            <a:r>
              <a:rPr lang="en-US" dirty="0">
                <a:latin typeface="Century Gothic" panose="020B0502020202020204" pitchFamily="34" charset="0"/>
              </a:rPr>
              <a:t>Identify deviations from the plan and make adjustments.</a:t>
            </a:r>
          </a:p>
          <a:p>
            <a:r>
              <a:rPr lang="en-US" b="1" dirty="0">
                <a:solidFill>
                  <a:srgbClr val="FF0000"/>
                </a:solidFill>
                <a:latin typeface="Century Gothic" panose="020B0502020202020204" pitchFamily="34" charset="0"/>
              </a:rPr>
              <a:t>Report updates to stakeholders</a:t>
            </a:r>
            <a:r>
              <a:rPr lang="en-US" dirty="0">
                <a:latin typeface="Century Gothic" panose="020B0502020202020204" pitchFamily="34" charset="0"/>
              </a:rPr>
              <a:t>.</a:t>
            </a:r>
          </a:p>
          <a:p>
            <a:r>
              <a:rPr lang="en-US" dirty="0">
                <a:latin typeface="Century Gothic" panose="020B0502020202020204" pitchFamily="34" charset="0"/>
              </a:rPr>
              <a:t>Example for Consultants: Evaluating teacher feedback during a training program to adjust content delivery.</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47A4B07A-4E9A-4FEA-8C83-2B325F9C115F}"/>
              </a:ext>
            </a:extLst>
          </p:cNvPr>
          <p:cNvPicPr>
            <a:picLocks noChangeAspect="1"/>
          </p:cNvPicPr>
          <p:nvPr/>
        </p:nvPicPr>
        <p:blipFill>
          <a:blip r:embed="rId3"/>
          <a:stretch>
            <a:fillRect/>
          </a:stretch>
        </p:blipFill>
        <p:spPr>
          <a:xfrm>
            <a:off x="6388543" y="1899461"/>
            <a:ext cx="4687503" cy="4332436"/>
          </a:xfrm>
          <a:prstGeom prst="rect">
            <a:avLst/>
          </a:prstGeom>
        </p:spPr>
      </p:pic>
    </p:spTree>
    <p:extLst>
      <p:ext uri="{BB962C8B-B14F-4D97-AF65-F5344CB8AC3E}">
        <p14:creationId xmlns:p14="http://schemas.microsoft.com/office/powerpoint/2010/main" val="966405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4E75A-8FFE-9FA5-F8E9-6DC66D1979C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C3745CA-322A-171E-4305-A00DF1388B4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3E82822-9B21-9072-6506-935626327D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PURPOSE OF PROJECT MANAGEMET IN EDUCATION CONSULTING </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99787498-8B29-5FA1-85E6-FFC6EB86A6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169FF27A-E4C9-A6CF-CA36-9BFBDBD184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4EEFD-F119-E345-C07F-05C7762650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96C476-53C4-43E3-A23F-D98C83940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8D3A789-F65F-E503-25A1-A1AE8F571DDB}"/>
              </a:ext>
            </a:extLst>
          </p:cNvPr>
          <p:cNvSpPr txBox="1"/>
          <p:nvPr/>
        </p:nvSpPr>
        <p:spPr>
          <a:xfrm>
            <a:off x="2204186" y="2676025"/>
            <a:ext cx="6690952"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433756B-81FD-4FD4-887B-711CED1803C6}"/>
              </a:ext>
            </a:extLst>
          </p:cNvPr>
          <p:cNvSpPr txBox="1"/>
          <p:nvPr/>
        </p:nvSpPr>
        <p:spPr>
          <a:xfrm>
            <a:off x="6096000" y="2326940"/>
            <a:ext cx="5582653" cy="313932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E. Closure</a:t>
            </a:r>
          </a:p>
          <a:p>
            <a:r>
              <a:rPr lang="en-US" b="1" dirty="0">
                <a:solidFill>
                  <a:srgbClr val="FF0000"/>
                </a:solidFill>
                <a:latin typeface="Century Gothic" panose="020B0502020202020204" pitchFamily="34" charset="0"/>
              </a:rPr>
              <a:t>Purpose</a:t>
            </a:r>
            <a:r>
              <a:rPr lang="en-US" dirty="0">
                <a:latin typeface="Century Gothic" panose="020B0502020202020204" pitchFamily="34" charset="0"/>
              </a:rPr>
              <a:t>: Formally conclude the project and review its success.</a:t>
            </a:r>
          </a:p>
          <a:p>
            <a:r>
              <a:rPr lang="en-US" b="1" dirty="0">
                <a:solidFill>
                  <a:srgbClr val="FF0000"/>
                </a:solidFill>
                <a:latin typeface="Century Gothic" panose="020B0502020202020204" pitchFamily="34" charset="0"/>
              </a:rPr>
              <a:t>Key Activities</a:t>
            </a:r>
            <a:r>
              <a:rPr lang="en-US" dirty="0">
                <a:latin typeface="Century Gothic" panose="020B0502020202020204" pitchFamily="34" charset="0"/>
              </a:rPr>
              <a:t>: Deliver final outcomes (e.g., reports, presentations, tools).</a:t>
            </a:r>
          </a:p>
          <a:p>
            <a:r>
              <a:rPr lang="en-US" b="1" dirty="0">
                <a:solidFill>
                  <a:srgbClr val="FF0000"/>
                </a:solidFill>
                <a:latin typeface="Century Gothic" panose="020B0502020202020204" pitchFamily="34" charset="0"/>
              </a:rPr>
              <a:t>Gather feedback from stakeholders</a:t>
            </a:r>
            <a:r>
              <a:rPr lang="en-US" dirty="0">
                <a:latin typeface="Century Gothic" panose="020B0502020202020204" pitchFamily="34" charset="0"/>
              </a:rPr>
              <a:t>.</a:t>
            </a:r>
          </a:p>
          <a:p>
            <a:r>
              <a:rPr lang="en-US" dirty="0">
                <a:latin typeface="Century Gothic" panose="020B0502020202020204" pitchFamily="34" charset="0"/>
              </a:rPr>
              <a:t>Document lessons learned and project results.</a:t>
            </a:r>
          </a:p>
          <a:p>
            <a:r>
              <a:rPr lang="en-US" dirty="0">
                <a:latin typeface="Century Gothic" panose="020B0502020202020204" pitchFamily="34" charset="0"/>
              </a:rPr>
              <a:t>Example for Consultants: Presenting findings and recommendations after a school needs assessment.</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FC3E08AE-6259-4A20-A283-08119105AF3C}"/>
              </a:ext>
            </a:extLst>
          </p:cNvPr>
          <p:cNvPicPr>
            <a:picLocks noChangeAspect="1"/>
          </p:cNvPicPr>
          <p:nvPr/>
        </p:nvPicPr>
        <p:blipFill>
          <a:blip r:embed="rId3"/>
          <a:stretch>
            <a:fillRect/>
          </a:stretch>
        </p:blipFill>
        <p:spPr>
          <a:xfrm>
            <a:off x="1221356" y="1961575"/>
            <a:ext cx="3735655" cy="3818386"/>
          </a:xfrm>
          <a:prstGeom prst="rect">
            <a:avLst/>
          </a:prstGeom>
        </p:spPr>
      </p:pic>
    </p:spTree>
    <p:extLst>
      <p:ext uri="{BB962C8B-B14F-4D97-AF65-F5344CB8AC3E}">
        <p14:creationId xmlns:p14="http://schemas.microsoft.com/office/powerpoint/2010/main" val="214973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244E-8FD5-4DE6-0515-554969AE86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416275-59CB-F9EE-4E1E-DC228E1A75D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BCC50A-0BAB-FB04-A160-6400661C6B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MANAGEMENT SKILLS </a:t>
            </a:r>
          </a:p>
        </p:txBody>
      </p:sp>
      <p:sp>
        <p:nvSpPr>
          <p:cNvPr id="18" name="Rectangle 17">
            <a:extLst>
              <a:ext uri="{FF2B5EF4-FFF2-40B4-BE49-F238E27FC236}">
                <a16:creationId xmlns:a16="http://schemas.microsoft.com/office/drawing/2014/main" id="{594EE81D-8166-65AA-F355-473BE8DA662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5CDC48BF-29BE-7882-E44B-4B29E6A865B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886546-DFFD-A53E-1109-7E20562290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5B87B0-FB0E-49CA-FD8C-950DE330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053C44C-EA58-DB47-5B44-B2544E787593}"/>
              </a:ext>
            </a:extLst>
          </p:cNvPr>
          <p:cNvSpPr txBox="1"/>
          <p:nvPr/>
        </p:nvSpPr>
        <p:spPr>
          <a:xfrm>
            <a:off x="186847" y="1817783"/>
            <a:ext cx="5764696" cy="4524315"/>
          </a:xfrm>
          <a:prstGeom prst="rect">
            <a:avLst/>
          </a:prstGeom>
          <a:noFill/>
        </p:spPr>
        <p:txBody>
          <a:bodyPr wrap="square" rtlCol="0">
            <a:spAutoFit/>
          </a:bodyPr>
          <a:lstStyle/>
          <a:p>
            <a:r>
              <a:rPr lang="en-US" dirty="0">
                <a:latin typeface="Century Gothic" panose="020B0502020202020204" pitchFamily="34" charset="0"/>
              </a:rPr>
              <a:t>3. </a:t>
            </a:r>
            <a:r>
              <a:rPr lang="en-US" b="1" dirty="0">
                <a:solidFill>
                  <a:srgbClr val="FF0000"/>
                </a:solidFill>
                <a:latin typeface="Century Gothic" panose="020B0502020202020204" pitchFamily="34" charset="0"/>
              </a:rPr>
              <a:t>Key Skills for Project Management</a:t>
            </a:r>
          </a:p>
          <a:p>
            <a:r>
              <a:rPr lang="en-US" dirty="0">
                <a:latin typeface="Century Gothic" panose="020B0502020202020204" pitchFamily="34" charset="0"/>
              </a:rPr>
              <a:t>Successful project management requires a combination of technical and interpersonal skills. As education consultants work with diverse stakeholders, the following skills are particularly important:</a:t>
            </a:r>
          </a:p>
          <a:p>
            <a:r>
              <a:rPr lang="en-US" b="1" dirty="0">
                <a:solidFill>
                  <a:srgbClr val="FF0000"/>
                </a:solidFill>
                <a:latin typeface="Century Gothic" panose="020B0502020202020204" pitchFamily="34" charset="0"/>
              </a:rPr>
              <a:t>A. Leadership</a:t>
            </a:r>
          </a:p>
          <a:p>
            <a:r>
              <a:rPr lang="en-US" b="1" dirty="0">
                <a:solidFill>
                  <a:srgbClr val="FF0000"/>
                </a:solidFill>
                <a:latin typeface="Century Gothic" panose="020B0502020202020204" pitchFamily="34" charset="0"/>
              </a:rPr>
              <a:t>Importance</a:t>
            </a:r>
            <a:r>
              <a:rPr lang="en-US" dirty="0">
                <a:latin typeface="Century Gothic" panose="020B0502020202020204" pitchFamily="34" charset="0"/>
              </a:rPr>
              <a:t>: Inspires and motivates team members to achieve project goals.</a:t>
            </a:r>
          </a:p>
          <a:p>
            <a:r>
              <a:rPr lang="en-US" dirty="0">
                <a:latin typeface="Century Gothic" panose="020B0502020202020204" pitchFamily="34" charset="0"/>
              </a:rPr>
              <a:t>Applications: Providing clear direction and support to team members.</a:t>
            </a:r>
          </a:p>
          <a:p>
            <a:r>
              <a:rPr lang="en-US" dirty="0">
                <a:latin typeface="Century Gothic" panose="020B0502020202020204" pitchFamily="34" charset="0"/>
              </a:rPr>
              <a:t>Making decisions that align with the project’s objectives.</a:t>
            </a:r>
          </a:p>
          <a:p>
            <a:r>
              <a:rPr lang="en-US" dirty="0">
                <a:latin typeface="Century Gothic" panose="020B0502020202020204" pitchFamily="34" charset="0"/>
              </a:rPr>
              <a:t>Leading by example and maintaining accountability.</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38DC6DBC-7B27-E900-488B-5D1170C469B0}"/>
              </a:ext>
            </a:extLst>
          </p:cNvPr>
          <p:cNvSpPr txBox="1"/>
          <p:nvPr/>
        </p:nvSpPr>
        <p:spPr>
          <a:xfrm>
            <a:off x="6240459" y="1815186"/>
            <a:ext cx="5620236" cy="313932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Communication</a:t>
            </a:r>
          </a:p>
          <a:p>
            <a:r>
              <a:rPr lang="en-US" b="1" dirty="0">
                <a:solidFill>
                  <a:srgbClr val="FF0000"/>
                </a:solidFill>
                <a:latin typeface="Century Gothic" panose="020B0502020202020204" pitchFamily="34" charset="0"/>
              </a:rPr>
              <a:t>Importance</a:t>
            </a:r>
            <a:r>
              <a:rPr lang="en-US" dirty="0">
                <a:latin typeface="Century Gothic" panose="020B0502020202020204" pitchFamily="34" charset="0"/>
              </a:rPr>
              <a:t>: Ensures clear understanding and alignment among stakeholders.</a:t>
            </a:r>
          </a:p>
          <a:p>
            <a:r>
              <a:rPr lang="en-US" dirty="0">
                <a:latin typeface="Century Gothic" panose="020B0502020202020204" pitchFamily="34" charset="0"/>
              </a:rPr>
              <a:t>Applications: Creating detailed project documentation (e.g., plans, updates).</a:t>
            </a:r>
          </a:p>
          <a:p>
            <a:r>
              <a:rPr lang="en-US" dirty="0">
                <a:latin typeface="Century Gothic" panose="020B0502020202020204" pitchFamily="34" charset="0"/>
              </a:rPr>
              <a:t>Facilitating meetings to discuss progress and address challenges.</a:t>
            </a:r>
          </a:p>
          <a:p>
            <a:r>
              <a:rPr lang="en-US" dirty="0">
                <a:latin typeface="Century Gothic" panose="020B0502020202020204" pitchFamily="34" charset="0"/>
              </a:rPr>
              <a:t>Managing stakeholder expectations and resolving conflicts.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573509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9E60-0156-D450-5CCF-EADADA77203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E2D9E08-352F-97BA-8E99-021FD59A2EF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1E7C81B-D205-64AD-4873-4BFE39DDDE7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a:t>
            </a:r>
          </a:p>
          <a:p>
            <a:r>
              <a:rPr lang="en-US" b="1" dirty="0">
                <a:solidFill>
                  <a:schemeClr val="bg1"/>
                </a:solidFill>
                <a:latin typeface="Century Gothic" panose="020B0502020202020204" pitchFamily="34" charset="0"/>
              </a:rPr>
              <a:t>PROJECT MANAGEMENT SKILLS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8792330-0F7B-ED40-108D-A2F3F37CE83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BEE66B9F-3EAC-D295-DA4C-BBFD8BC5ECF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3DAEF76-4996-BA88-49D4-EE491BDCBEC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CD7D9F-F619-222F-5DCF-DD15EAAA6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D2FFC16-0706-3864-7764-FC311548CA66}"/>
              </a:ext>
            </a:extLst>
          </p:cNvPr>
          <p:cNvSpPr txBox="1"/>
          <p:nvPr/>
        </p:nvSpPr>
        <p:spPr>
          <a:xfrm>
            <a:off x="0" y="1896208"/>
            <a:ext cx="7045693"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Time Management</a:t>
            </a:r>
          </a:p>
          <a:p>
            <a:r>
              <a:rPr lang="en-US" b="1" dirty="0">
                <a:solidFill>
                  <a:srgbClr val="FF0000"/>
                </a:solidFill>
                <a:latin typeface="Century Gothic" panose="020B0502020202020204" pitchFamily="34" charset="0"/>
              </a:rPr>
              <a:t>Importance</a:t>
            </a:r>
            <a:r>
              <a:rPr lang="en-US" dirty="0">
                <a:latin typeface="Century Gothic" panose="020B0502020202020204" pitchFamily="34" charset="0"/>
              </a:rPr>
              <a:t>: Keeps the project on track to meet deadlines.</a:t>
            </a:r>
          </a:p>
          <a:p>
            <a:r>
              <a:rPr lang="en-US" dirty="0">
                <a:latin typeface="Century Gothic" panose="020B0502020202020204" pitchFamily="34" charset="0"/>
              </a:rPr>
              <a:t>Applications: Prioritizing tasks to ensure efficient use of resources.</a:t>
            </a:r>
          </a:p>
          <a:p>
            <a:r>
              <a:rPr lang="en-US" b="1" dirty="0">
                <a:solidFill>
                  <a:srgbClr val="FF0000"/>
                </a:solidFill>
                <a:latin typeface="Century Gothic" panose="020B0502020202020204" pitchFamily="34" charset="0"/>
              </a:rPr>
              <a:t>Setting realistic deadlines and adhering to the timeline</a:t>
            </a:r>
            <a:r>
              <a:rPr lang="en-US" dirty="0">
                <a:latin typeface="Century Gothic" panose="020B0502020202020204" pitchFamily="34" charset="0"/>
              </a:rPr>
              <a:t>.</a:t>
            </a:r>
          </a:p>
          <a:p>
            <a:r>
              <a:rPr lang="en-US" dirty="0">
                <a:latin typeface="Century Gothic" panose="020B0502020202020204" pitchFamily="34" charset="0"/>
              </a:rPr>
              <a:t>Avoiding delays by proactively identifying potential bottlenecks.</a:t>
            </a:r>
          </a:p>
          <a:p>
            <a:r>
              <a:rPr lang="en-US" b="1" dirty="0">
                <a:solidFill>
                  <a:srgbClr val="FF0000"/>
                </a:solidFill>
                <a:latin typeface="Century Gothic" panose="020B0502020202020204" pitchFamily="34" charset="0"/>
              </a:rPr>
              <a:t>D. Problem-Solving</a:t>
            </a:r>
          </a:p>
          <a:p>
            <a:r>
              <a:rPr lang="en-US" b="1" dirty="0">
                <a:solidFill>
                  <a:srgbClr val="FF0000"/>
                </a:solidFill>
                <a:latin typeface="Century Gothic" panose="020B0502020202020204" pitchFamily="34" charset="0"/>
              </a:rPr>
              <a:t>Importance</a:t>
            </a:r>
            <a:r>
              <a:rPr lang="en-US" dirty="0">
                <a:latin typeface="Century Gothic" panose="020B0502020202020204" pitchFamily="34" charset="0"/>
              </a:rPr>
              <a:t>: Enables the consultant to address unexpected challenges effectively.</a:t>
            </a:r>
          </a:p>
          <a:p>
            <a:r>
              <a:rPr lang="en-US" dirty="0">
                <a:latin typeface="Century Gothic" panose="020B0502020202020204" pitchFamily="34" charset="0"/>
              </a:rPr>
              <a:t>Applications: Identifying the root cause of issues and implementing solutions.</a:t>
            </a:r>
          </a:p>
          <a:p>
            <a:r>
              <a:rPr lang="en-US" b="1" dirty="0">
                <a:solidFill>
                  <a:srgbClr val="FF0000"/>
                </a:solidFill>
                <a:latin typeface="Century Gothic" panose="020B0502020202020204" pitchFamily="34" charset="0"/>
              </a:rPr>
              <a:t>Managing risks and adjusting the project plan as needed</a:t>
            </a:r>
            <a:r>
              <a:rPr lang="en-US" dirty="0">
                <a:latin typeface="Century Gothic" panose="020B0502020202020204" pitchFamily="34" charset="0"/>
              </a:rPr>
              <a:t>.</a:t>
            </a:r>
          </a:p>
          <a:p>
            <a:r>
              <a:rPr lang="en-US" dirty="0">
                <a:latin typeface="Century Gothic" panose="020B0502020202020204" pitchFamily="34" charset="0"/>
              </a:rPr>
              <a:t>Maintaining focus on objectives despite obstacles.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651BB97F-D7F8-452E-9117-26093C8D0D72}"/>
              </a:ext>
            </a:extLst>
          </p:cNvPr>
          <p:cNvPicPr>
            <a:picLocks noChangeAspect="1"/>
          </p:cNvPicPr>
          <p:nvPr/>
        </p:nvPicPr>
        <p:blipFill>
          <a:blip r:embed="rId3"/>
          <a:stretch>
            <a:fillRect/>
          </a:stretch>
        </p:blipFill>
        <p:spPr>
          <a:xfrm>
            <a:off x="7045693" y="2041571"/>
            <a:ext cx="4400751" cy="3300563"/>
          </a:xfrm>
          <a:prstGeom prst="rect">
            <a:avLst/>
          </a:prstGeom>
        </p:spPr>
      </p:pic>
    </p:spTree>
    <p:extLst>
      <p:ext uri="{BB962C8B-B14F-4D97-AF65-F5344CB8AC3E}">
        <p14:creationId xmlns:p14="http://schemas.microsoft.com/office/powerpoint/2010/main" val="146442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A4722-D077-3BEF-112D-C61C3FFE94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7E683F-84D7-B475-FDA3-C016803BABF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6670F06-8ABB-5675-3354-FC565237CE9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 PROJECT MANAGEMENT SKILLS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5AF9821-93B0-7941-D264-1DE4C13BA1E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EEEFF39D-E3FE-CD42-6642-FB45A38512E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CA5C73-6487-8464-0BC8-5C4E31DBAE0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BF80E6-CFD0-9C9B-FB9D-39EBA0BA4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FAA7A31-57E9-1022-7DBE-7AB2A73EE09A}"/>
              </a:ext>
            </a:extLst>
          </p:cNvPr>
          <p:cNvSpPr txBox="1"/>
          <p:nvPr/>
        </p:nvSpPr>
        <p:spPr>
          <a:xfrm>
            <a:off x="186845" y="1817783"/>
            <a:ext cx="5764696" cy="4524315"/>
          </a:xfrm>
          <a:prstGeom prst="rect">
            <a:avLst/>
          </a:prstGeom>
          <a:noFill/>
        </p:spPr>
        <p:txBody>
          <a:bodyPr wrap="square" rtlCol="0">
            <a:spAutoFit/>
          </a:bodyPr>
          <a:lstStyle/>
          <a:p>
            <a:r>
              <a:rPr lang="en-US" b="1" dirty="0">
                <a:latin typeface="Century Gothic" panose="020B0502020202020204" pitchFamily="34" charset="0"/>
              </a:rPr>
              <a:t>Research</a:t>
            </a:r>
            <a:r>
              <a:rPr lang="en-US" dirty="0">
                <a:latin typeface="Century Gothic" panose="020B0502020202020204" pitchFamily="34" charset="0"/>
              </a:rPr>
              <a:t>:</a:t>
            </a:r>
          </a:p>
          <a:p>
            <a:r>
              <a:rPr lang="en-US" dirty="0">
                <a:latin typeface="Century Gothic" panose="020B0502020202020204" pitchFamily="34" charset="0"/>
              </a:rPr>
              <a:t>Understand </a:t>
            </a:r>
            <a:r>
              <a:rPr lang="en-US" b="1" dirty="0">
                <a:solidFill>
                  <a:srgbClr val="FF0000"/>
                </a:solidFill>
                <a:latin typeface="Century Gothic" panose="020B0502020202020204" pitchFamily="34" charset="0"/>
              </a:rPr>
              <a:t>the school’s history, student demographics, and community values</a:t>
            </a:r>
            <a:r>
              <a:rPr lang="en-US" dirty="0">
                <a:latin typeface="Century Gothic" panose="020B0502020202020204" pitchFamily="34" charset="0"/>
              </a:rPr>
              <a:t>.</a:t>
            </a:r>
          </a:p>
          <a:p>
            <a:r>
              <a:rPr lang="en-US" dirty="0">
                <a:latin typeface="Century Gothic" panose="020B0502020202020204" pitchFamily="34" charset="0"/>
              </a:rPr>
              <a:t>Analyze current staff composition and identify areas where diversity or expertise may need enhancement.</a:t>
            </a:r>
          </a:p>
          <a:p>
            <a:r>
              <a:rPr lang="en-US" b="1" dirty="0">
                <a:latin typeface="Century Gothic" panose="020B0502020202020204" pitchFamily="34" charset="0"/>
              </a:rPr>
              <a:t>Define Priorities</a:t>
            </a:r>
            <a:r>
              <a:rPr lang="en-US" dirty="0">
                <a:latin typeface="Century Gothic" panose="020B0502020202020204" pitchFamily="34" charset="0"/>
              </a:rPr>
              <a:t>:</a:t>
            </a:r>
          </a:p>
          <a:p>
            <a:r>
              <a:rPr lang="en-US" dirty="0">
                <a:latin typeface="Century Gothic" panose="020B0502020202020204" pitchFamily="34" charset="0"/>
              </a:rPr>
              <a:t>Work with clients to determine what matters most—</a:t>
            </a:r>
            <a:r>
              <a:rPr lang="en-US" b="1" dirty="0">
                <a:solidFill>
                  <a:srgbClr val="FF0000"/>
                </a:solidFill>
                <a:latin typeface="Century Gothic" panose="020B0502020202020204" pitchFamily="34" charset="0"/>
              </a:rPr>
              <a:t>academic performance, student well-being, innovation, or operational excellence</a:t>
            </a:r>
            <a:r>
              <a:rPr lang="en-US" dirty="0">
                <a:latin typeface="Century Gothic" panose="020B0502020202020204" pitchFamily="34" charset="0"/>
              </a:rPr>
              <a:t>.</a:t>
            </a:r>
          </a:p>
          <a:p>
            <a:r>
              <a:rPr lang="en-US" b="1" dirty="0">
                <a:latin typeface="Century Gothic" panose="020B0502020202020204" pitchFamily="34" charset="0"/>
              </a:rPr>
              <a:t>Tailor Recruitment Efforts</a:t>
            </a:r>
            <a:r>
              <a:rPr lang="en-US" dirty="0">
                <a:latin typeface="Century Gothic" panose="020B0502020202020204" pitchFamily="34" charset="0"/>
              </a:rPr>
              <a:t>:</a:t>
            </a:r>
          </a:p>
          <a:p>
            <a:r>
              <a:rPr lang="en-US" dirty="0">
                <a:latin typeface="Century Gothic" panose="020B0502020202020204" pitchFamily="34" charset="0"/>
              </a:rPr>
              <a:t>Develop recruitment materials (e.g., job descriptions, advertisements) that clearly reflect the school’s identity and attract candidates who share their vision.</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D23BD27-B8FB-5FDF-C141-D5CA63F4D6B3}"/>
              </a:ext>
            </a:extLst>
          </p:cNvPr>
          <p:cNvSpPr txBox="1"/>
          <p:nvPr/>
        </p:nvSpPr>
        <p:spPr>
          <a:xfrm>
            <a:off x="6240460" y="1732547"/>
            <a:ext cx="5579363" cy="4571455"/>
          </a:xfrm>
          <a:prstGeom prst="rect">
            <a:avLst/>
          </a:prstGeom>
          <a:noFill/>
        </p:spPr>
        <p:txBody>
          <a:bodyPr wrap="square" rtlCol="0">
            <a:spAutoFit/>
          </a:bodyPr>
          <a:lstStyle/>
          <a:p>
            <a:r>
              <a:rPr lang="en-US" b="1" dirty="0">
                <a:latin typeface="Century Gothic" panose="020B0502020202020204" pitchFamily="34" charset="0"/>
              </a:rPr>
              <a:t>Key Takeaways:</a:t>
            </a:r>
          </a:p>
          <a:p>
            <a:r>
              <a:rPr lang="en-US" dirty="0">
                <a:latin typeface="Century Gothic" panose="020B0502020202020204" pitchFamily="34" charset="0"/>
              </a:rPr>
              <a:t>A thorough recruitment needs assessment sets the foundation for effective hiring by pinpointing exactly what the school requires.</a:t>
            </a:r>
          </a:p>
          <a:p>
            <a:r>
              <a:rPr lang="en-US" b="1" dirty="0">
                <a:solidFill>
                  <a:srgbClr val="FF0000"/>
                </a:solidFill>
                <a:latin typeface="Century Gothic" panose="020B0502020202020204" pitchFamily="34" charset="0"/>
              </a:rPr>
              <a:t>Recruitment strategies must align with a school’s unique mission, vision, and culture to ensure successful long-term hires</a:t>
            </a:r>
            <a:r>
              <a:rPr lang="en-US" dirty="0">
                <a:latin typeface="Century Gothic" panose="020B0502020202020204" pitchFamily="34" charset="0"/>
              </a:rPr>
              <a:t>.</a:t>
            </a:r>
          </a:p>
          <a:p>
            <a:r>
              <a:rPr lang="en-US" dirty="0">
                <a:latin typeface="Century Gothic" panose="020B0502020202020204" pitchFamily="34" charset="0"/>
              </a:rPr>
              <a:t>Adapting approaches to the institution’s context—whether urban or rural, public or private—enhances the relevance and appeal of recruitment campaigns.</a:t>
            </a:r>
          </a:p>
          <a:p>
            <a:r>
              <a:rPr lang="en-US" dirty="0">
                <a:latin typeface="Century Gothic" panose="020B0502020202020204" pitchFamily="34" charset="0"/>
              </a:rPr>
              <a:t>By focusing on these elements, consultants help schools build cohesive teams that contribute to their success and enhance the learning environment.</a:t>
            </a:r>
          </a:p>
          <a:p>
            <a:endParaRPr lang="en-US" dirty="0"/>
          </a:p>
        </p:txBody>
      </p:sp>
    </p:spTree>
    <p:extLst>
      <p:ext uri="{BB962C8B-B14F-4D97-AF65-F5344CB8AC3E}">
        <p14:creationId xmlns:p14="http://schemas.microsoft.com/office/powerpoint/2010/main" val="3604858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A4722-D077-3BEF-112D-C61C3FFE94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7E683F-84D7-B475-FDA3-C016803BABF1}"/>
              </a:ext>
            </a:extLst>
          </p:cNvPr>
          <p:cNvSpPr/>
          <p:nvPr/>
        </p:nvSpPr>
        <p:spPr>
          <a:xfrm>
            <a:off x="0" y="6554221"/>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6670F06-8ABB-5675-3354-FC565237CE9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a:t>
            </a:r>
          </a:p>
          <a:p>
            <a:r>
              <a:rPr lang="en-US" b="1" dirty="0">
                <a:solidFill>
                  <a:schemeClr val="bg1"/>
                </a:solidFill>
                <a:latin typeface="Century Gothic" panose="020B0502020202020204" pitchFamily="34" charset="0"/>
              </a:rPr>
              <a:t>PROJECT MANAGEMENT SKILLS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5AF9821-93B0-7941-D264-1DE4C13BA1E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EEEFF39D-E3FE-CD42-6642-FB45A38512E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CA5C73-6487-8464-0BC8-5C4E31DBAE0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BF80E6-CFD0-9C9B-FB9D-39EBA0BA4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FAA7A31-57E9-1022-7DBE-7AB2A73EE09A}"/>
              </a:ext>
            </a:extLst>
          </p:cNvPr>
          <p:cNvSpPr txBox="1"/>
          <p:nvPr/>
        </p:nvSpPr>
        <p:spPr>
          <a:xfrm>
            <a:off x="196292" y="1959893"/>
            <a:ext cx="11799415" cy="4247317"/>
          </a:xfrm>
          <a:prstGeom prst="rect">
            <a:avLst/>
          </a:prstGeom>
          <a:noFill/>
        </p:spPr>
        <p:txBody>
          <a:bodyPr wrap="square" rtlCol="0">
            <a:spAutoFit/>
          </a:bodyPr>
          <a:lstStyle/>
          <a:p>
            <a:r>
              <a:rPr lang="en-US" dirty="0">
                <a:latin typeface="Century Gothic" panose="020B0502020202020204" pitchFamily="34" charset="0"/>
              </a:rPr>
              <a:t>Practical Example: Education Consultant Project Management</a:t>
            </a:r>
          </a:p>
          <a:p>
            <a:r>
              <a:rPr lang="en-US" dirty="0">
                <a:latin typeface="Century Gothic" panose="020B0502020202020204" pitchFamily="34" charset="0"/>
              </a:rPr>
              <a:t>Scenario:</a:t>
            </a:r>
          </a:p>
          <a:p>
            <a:r>
              <a:rPr lang="en-US" dirty="0">
                <a:latin typeface="Century Gothic" panose="020B0502020202020204" pitchFamily="34" charset="0"/>
              </a:rPr>
              <a:t>A school hires an education consultant to develop a STEM curriculum for middle schools.</a:t>
            </a:r>
          </a:p>
          <a:p>
            <a:r>
              <a:rPr lang="en-US" dirty="0">
                <a:latin typeface="Century Gothic" panose="020B0502020202020204" pitchFamily="34" charset="0"/>
              </a:rPr>
              <a:t>How Project Management Helps:</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Initiation</a:t>
            </a:r>
            <a:r>
              <a:rPr lang="en-US" dirty="0">
                <a:latin typeface="Century Gothic" panose="020B0502020202020204" pitchFamily="34" charset="0"/>
              </a:rPr>
              <a:t>: The consultant meets with school leaders to understand their vision and goals for the STEM program.</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Planning</a:t>
            </a:r>
            <a:r>
              <a:rPr lang="en-US" dirty="0">
                <a:latin typeface="Century Gothic" panose="020B0502020202020204" pitchFamily="34" charset="0"/>
              </a:rPr>
              <a:t>: A detailed plan is created, outlining curriculum development stages, resource needs, and deadlines.</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.Execution</a:t>
            </a:r>
            <a:r>
              <a:rPr lang="en-US" dirty="0">
                <a:latin typeface="Century Gothic" panose="020B0502020202020204" pitchFamily="34" charset="0"/>
              </a:rPr>
              <a:t>: The consultant collaborates with teachers to design and test lesson plans, providing training on STEM tools.</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Monitoring</a:t>
            </a:r>
            <a:r>
              <a:rPr lang="en-US" dirty="0">
                <a:latin typeface="Century Gothic" panose="020B0502020202020204" pitchFamily="34" charset="0"/>
              </a:rPr>
              <a:t>: Regular check-ins ensure the curriculum aligns with standards and addresses teacher feedback.</a:t>
            </a:r>
          </a:p>
          <a:p>
            <a:r>
              <a:rPr lang="en-US" dirty="0">
                <a:latin typeface="Century Gothic" panose="020B0502020202020204" pitchFamily="34" charset="0"/>
              </a:rPr>
              <a:t>5.</a:t>
            </a:r>
            <a:r>
              <a:rPr lang="en-US" b="1" dirty="0">
                <a:solidFill>
                  <a:srgbClr val="FF0000"/>
                </a:solidFill>
                <a:latin typeface="Century Gothic" panose="020B0502020202020204" pitchFamily="34" charset="0"/>
              </a:rPr>
              <a:t>Closure</a:t>
            </a:r>
            <a:r>
              <a:rPr lang="en-US" dirty="0">
                <a:latin typeface="Century Gothic" panose="020B0502020202020204" pitchFamily="34" charset="0"/>
              </a:rPr>
              <a:t>: The final curriculum is delivered, and a post-implementation review is conducted to identify strengths and areas for improvement.</a:t>
            </a:r>
          </a:p>
          <a:p>
            <a:endParaRPr lang="en-US" dirty="0">
              <a:latin typeface="Century Gothic" panose="020B0502020202020204" pitchFamily="34" charset="0"/>
            </a:endParaRPr>
          </a:p>
        </p:txBody>
      </p:sp>
    </p:spTree>
    <p:extLst>
      <p:ext uri="{BB962C8B-B14F-4D97-AF65-F5344CB8AC3E}">
        <p14:creationId xmlns:p14="http://schemas.microsoft.com/office/powerpoint/2010/main" val="88974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A4722-D077-3BEF-112D-C61C3FFE94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7E683F-84D7-B475-FDA3-C016803BABF1}"/>
              </a:ext>
            </a:extLst>
          </p:cNvPr>
          <p:cNvSpPr/>
          <p:nvPr/>
        </p:nvSpPr>
        <p:spPr>
          <a:xfrm>
            <a:off x="0" y="6554221"/>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6670F06-8ABB-5675-3354-FC565237CE9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STEPS FOR CONSULTANTS FOR EFFECTIVE RECRUITMENT  </a:t>
            </a:r>
          </a:p>
        </p:txBody>
      </p:sp>
      <p:sp>
        <p:nvSpPr>
          <p:cNvPr id="18" name="Rectangle 17">
            <a:extLst>
              <a:ext uri="{FF2B5EF4-FFF2-40B4-BE49-F238E27FC236}">
                <a16:creationId xmlns:a16="http://schemas.microsoft.com/office/drawing/2014/main" id="{05AF9821-93B0-7941-D264-1DE4C13BA1E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Module-9:1</a:t>
            </a:r>
          </a:p>
        </p:txBody>
      </p:sp>
      <p:sp>
        <p:nvSpPr>
          <p:cNvPr id="20" name="Oval 19">
            <a:extLst>
              <a:ext uri="{FF2B5EF4-FFF2-40B4-BE49-F238E27FC236}">
                <a16:creationId xmlns:a16="http://schemas.microsoft.com/office/drawing/2014/main" id="{EEEFF39D-E3FE-CD42-6642-FB45A38512E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CA5C73-6487-8464-0BC8-5C4E31DBAE0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BF80E6-CFD0-9C9B-FB9D-39EBA0BA4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FFAA7A31-57E9-1022-7DBE-7AB2A73EE09A}"/>
              </a:ext>
            </a:extLst>
          </p:cNvPr>
          <p:cNvSpPr txBox="1"/>
          <p:nvPr/>
        </p:nvSpPr>
        <p:spPr>
          <a:xfrm>
            <a:off x="6516304" y="2157661"/>
            <a:ext cx="5450528" cy="3693319"/>
          </a:xfrm>
          <a:prstGeom prst="rect">
            <a:avLst/>
          </a:prstGeom>
          <a:noFill/>
        </p:spPr>
        <p:txBody>
          <a:bodyPr wrap="square" rtlCol="0">
            <a:spAutoFit/>
          </a:bodyPr>
          <a:lstStyle/>
          <a:p>
            <a:r>
              <a:rPr lang="en-US" dirty="0">
                <a:latin typeface="Century Gothic" panose="020B0502020202020204" pitchFamily="34" charset="0"/>
              </a:rPr>
              <a:t>Project management is a critical skill for education consultants, enabling them to deliver complex </a:t>
            </a:r>
            <a:r>
              <a:rPr lang="en-US" b="1" dirty="0">
                <a:solidFill>
                  <a:srgbClr val="FF0000"/>
                </a:solidFill>
                <a:latin typeface="Century Gothic" panose="020B0502020202020204" pitchFamily="34" charset="0"/>
              </a:rPr>
              <a:t>projects efficiently and effectivel</a:t>
            </a:r>
            <a:r>
              <a:rPr lang="en-US" dirty="0">
                <a:latin typeface="Century Gothic" panose="020B0502020202020204" pitchFamily="34" charset="0"/>
              </a:rPr>
              <a:t>y. By understanding the project lifecycle—</a:t>
            </a:r>
            <a:r>
              <a:rPr lang="en-US" b="1" dirty="0">
                <a:solidFill>
                  <a:srgbClr val="FF0000"/>
                </a:solidFill>
                <a:latin typeface="Century Gothic" panose="020B0502020202020204" pitchFamily="34" charset="0"/>
              </a:rPr>
              <a:t>initiation, planning, execution, monitoring, and closure</a:t>
            </a:r>
            <a:r>
              <a:rPr lang="en-US" dirty="0">
                <a:latin typeface="Century Gothic" panose="020B0502020202020204" pitchFamily="34" charset="0"/>
              </a:rPr>
              <a:t>—and mastering key skills such as leadership, communication, time management, and problem-solving, consultants can ensure the success of their initiatives while fostering strong relationships with clients and stakeholders.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76EA9BA3-A3C0-44A3-B550-CFC84DC0FBEB}"/>
              </a:ext>
            </a:extLst>
          </p:cNvPr>
          <p:cNvPicPr>
            <a:picLocks noChangeAspect="1"/>
          </p:cNvPicPr>
          <p:nvPr/>
        </p:nvPicPr>
        <p:blipFill>
          <a:blip r:embed="rId3"/>
          <a:stretch>
            <a:fillRect/>
          </a:stretch>
        </p:blipFill>
        <p:spPr>
          <a:xfrm>
            <a:off x="832184" y="2263538"/>
            <a:ext cx="4764509" cy="3176339"/>
          </a:xfrm>
          <a:prstGeom prst="rect">
            <a:avLst/>
          </a:prstGeom>
        </p:spPr>
      </p:pic>
    </p:spTree>
    <p:extLst>
      <p:ext uri="{BB962C8B-B14F-4D97-AF65-F5344CB8AC3E}">
        <p14:creationId xmlns:p14="http://schemas.microsoft.com/office/powerpoint/2010/main" val="1000707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86845" y="1999663"/>
            <a:ext cx="5764696" cy="3693319"/>
          </a:xfrm>
          <a:prstGeom prst="rect">
            <a:avLst/>
          </a:prstGeom>
          <a:noFill/>
        </p:spPr>
        <p:txBody>
          <a:bodyPr wrap="square" rtlCol="0">
            <a:spAutoFit/>
          </a:bodyPr>
          <a:lstStyle/>
          <a:p>
            <a:r>
              <a:rPr lang="en-US" dirty="0">
                <a:latin typeface="Century Gothic" panose="020B0502020202020204" pitchFamily="34" charset="0"/>
              </a:rPr>
              <a:t>9.2: Project Initiation and Stakeholder Engagement</a:t>
            </a:r>
          </a:p>
          <a:p>
            <a:r>
              <a:rPr lang="en-US" dirty="0">
                <a:latin typeface="Century Gothic" panose="020B0502020202020204" pitchFamily="34" charset="0"/>
              </a:rPr>
              <a:t>The initiation phase of project management is the </a:t>
            </a:r>
            <a:r>
              <a:rPr lang="en-US" b="1" dirty="0">
                <a:solidFill>
                  <a:srgbClr val="FF0000"/>
                </a:solidFill>
                <a:latin typeface="Century Gothic" panose="020B0502020202020204" pitchFamily="34" charset="0"/>
              </a:rPr>
              <a:t>foundation for the success of any project</a:t>
            </a:r>
            <a:r>
              <a:rPr lang="en-US" dirty="0">
                <a:latin typeface="Century Gothic" panose="020B0502020202020204" pitchFamily="34" charset="0"/>
              </a:rPr>
              <a:t>. It involves defining clear goals, identifying stakeholders, and ensuring their engagement in the process. For education consultants, this phase is critical to aligning projects with educational outcomes and gaining stakeholder buy-in. This module outlines how to define project goals, identify stakeholders, and engage them effectively.</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77764855-974A-347D-E38C-144614F4ECC6}"/>
              </a:ext>
            </a:extLst>
          </p:cNvPr>
          <p:cNvSpPr txBox="1"/>
          <p:nvPr/>
        </p:nvSpPr>
        <p:spPr>
          <a:xfrm>
            <a:off x="6240460" y="1779687"/>
            <a:ext cx="5620236" cy="3693319"/>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1. </a:t>
            </a:r>
            <a:r>
              <a:rPr lang="en-US" b="1" dirty="0">
                <a:solidFill>
                  <a:srgbClr val="FF0000"/>
                </a:solidFill>
                <a:latin typeface="Century Gothic" panose="020B0502020202020204" pitchFamily="34" charset="0"/>
              </a:rPr>
              <a:t>Defining Project Goals and Objectives</a:t>
            </a:r>
          </a:p>
          <a:p>
            <a:r>
              <a:rPr lang="en-US" dirty="0">
                <a:latin typeface="Century Gothic" panose="020B0502020202020204" pitchFamily="34" charset="0"/>
              </a:rPr>
              <a:t>A. </a:t>
            </a:r>
            <a:r>
              <a:rPr lang="en-US" b="1" dirty="0">
                <a:solidFill>
                  <a:srgbClr val="FF0000"/>
                </a:solidFill>
                <a:latin typeface="Century Gothic" panose="020B0502020202020204" pitchFamily="34" charset="0"/>
              </a:rPr>
              <a:t>Importance of Clear Goals</a:t>
            </a:r>
          </a:p>
          <a:p>
            <a:r>
              <a:rPr lang="en-US" dirty="0">
                <a:latin typeface="Century Gothic" panose="020B0502020202020204" pitchFamily="34" charset="0"/>
              </a:rPr>
              <a:t>Setting clear, measurable, and achievable goals is crucial to ensure that all efforts are directed toward meaningful outcomes. In the context of education consulting:</a:t>
            </a:r>
          </a:p>
          <a:p>
            <a:r>
              <a:rPr lang="en-US" b="1" dirty="0">
                <a:solidFill>
                  <a:srgbClr val="FF0000"/>
                </a:solidFill>
                <a:latin typeface="Century Gothic" panose="020B0502020202020204" pitchFamily="34" charset="0"/>
              </a:rPr>
              <a:t>Goals guide the project’s direction and scope</a:t>
            </a:r>
            <a:r>
              <a:rPr lang="en-US" dirty="0">
                <a:latin typeface="Century Gothic" panose="020B0502020202020204" pitchFamily="34" charset="0"/>
              </a:rPr>
              <a:t>.</a:t>
            </a:r>
          </a:p>
          <a:p>
            <a:r>
              <a:rPr lang="en-US" dirty="0">
                <a:latin typeface="Century Gothic" panose="020B0502020202020204" pitchFamily="34" charset="0"/>
              </a:rPr>
              <a:t>Well-defined goals help measure success and justify resource allocation.</a:t>
            </a:r>
          </a:p>
          <a:p>
            <a:r>
              <a:rPr lang="en-US" dirty="0">
                <a:latin typeface="Century Gothic" panose="020B0502020202020204" pitchFamily="34" charset="0"/>
              </a:rPr>
              <a:t>They ensure that all stakeholders have a shared understanding of the project’s purpose.</a:t>
            </a:r>
          </a:p>
          <a:p>
            <a:endParaRPr lang="en-US" dirty="0"/>
          </a:p>
        </p:txBody>
      </p:sp>
    </p:spTree>
    <p:extLst>
      <p:ext uri="{BB962C8B-B14F-4D97-AF65-F5344CB8AC3E}">
        <p14:creationId xmlns:p14="http://schemas.microsoft.com/office/powerpoint/2010/main" val="197700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8342" y="1807706"/>
            <a:ext cx="11892861" cy="5078313"/>
          </a:xfrm>
          <a:prstGeom prst="rect">
            <a:avLst/>
          </a:prstGeom>
          <a:noFill/>
        </p:spPr>
        <p:txBody>
          <a:bodyPr wrap="square" rtlCol="0">
            <a:spAutoFit/>
          </a:bodyPr>
          <a:lstStyle/>
          <a:p>
            <a:r>
              <a:rPr lang="en-US" dirty="0">
                <a:latin typeface="Century Gothic" panose="020B0502020202020204" pitchFamily="34" charset="0"/>
              </a:rPr>
              <a:t>B</a:t>
            </a:r>
            <a:r>
              <a:rPr lang="en-US" b="1" dirty="0">
                <a:solidFill>
                  <a:srgbClr val="FF0000"/>
                </a:solidFill>
                <a:latin typeface="Century Gothic" panose="020B0502020202020204" pitchFamily="34" charset="0"/>
              </a:rPr>
              <a:t>. How to Define Goals and Objectives</a:t>
            </a:r>
          </a:p>
          <a:p>
            <a:r>
              <a:rPr lang="en-US" dirty="0">
                <a:latin typeface="Century Gothic" panose="020B0502020202020204" pitchFamily="34" charset="0"/>
              </a:rPr>
              <a:t>To set goals that align with educational outcomes, use the SMART framework:</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Specific</a:t>
            </a:r>
            <a:r>
              <a:rPr lang="en-US" dirty="0">
                <a:latin typeface="Century Gothic" panose="020B0502020202020204" pitchFamily="34" charset="0"/>
              </a:rPr>
              <a:t>: Clearly state what the project aims to achieve.</a:t>
            </a:r>
          </a:p>
          <a:p>
            <a:r>
              <a:rPr lang="en-US" dirty="0">
                <a:latin typeface="Century Gothic" panose="020B0502020202020204" pitchFamily="34" charset="0"/>
              </a:rPr>
              <a:t>Example: “Improve student literacy rates in grade 4 by 10% within one academic year.”</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Measurable</a:t>
            </a:r>
            <a:r>
              <a:rPr lang="en-US" dirty="0">
                <a:latin typeface="Century Gothic" panose="020B0502020202020204" pitchFamily="34" charset="0"/>
              </a:rPr>
              <a:t>: Include metrics to track progress and success.</a:t>
            </a:r>
          </a:p>
          <a:p>
            <a:r>
              <a:rPr lang="en-US" dirty="0">
                <a:latin typeface="Century Gothic" panose="020B0502020202020204" pitchFamily="34" charset="0"/>
              </a:rPr>
              <a:t>Example: “Train 50 teachers on new reading strategies and evaluate their implementation through classroom observations.”</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Achievable</a:t>
            </a:r>
            <a:r>
              <a:rPr lang="en-US" dirty="0">
                <a:latin typeface="Century Gothic" panose="020B0502020202020204" pitchFamily="34" charset="0"/>
              </a:rPr>
              <a:t>: Ensure the goals are realistic given the resources and constraints.</a:t>
            </a:r>
          </a:p>
          <a:p>
            <a:r>
              <a:rPr lang="en-US" dirty="0">
                <a:latin typeface="Century Gothic" panose="020B0502020202020204" pitchFamily="34" charset="0"/>
              </a:rPr>
              <a:t>Example: Focus on a manageable number of schools or teachers.</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Relevant</a:t>
            </a:r>
            <a:r>
              <a:rPr lang="en-US" dirty="0">
                <a:latin typeface="Century Gothic" panose="020B0502020202020204" pitchFamily="34" charset="0"/>
              </a:rPr>
              <a:t>: Align the goals with broader educational priorities or school improvement plans.</a:t>
            </a:r>
          </a:p>
          <a:p>
            <a:r>
              <a:rPr lang="en-US" dirty="0">
                <a:latin typeface="Century Gothic" panose="020B0502020202020204" pitchFamily="34" charset="0"/>
              </a:rPr>
              <a:t>Example: Link the literacy project to national curriculum standards.</a:t>
            </a:r>
          </a:p>
          <a:p>
            <a:r>
              <a:rPr lang="en-US" dirty="0">
                <a:latin typeface="Century Gothic" panose="020B0502020202020204" pitchFamily="34" charset="0"/>
              </a:rPr>
              <a:t>5.</a:t>
            </a:r>
            <a:r>
              <a:rPr lang="en-US" b="1" dirty="0">
                <a:solidFill>
                  <a:srgbClr val="FF0000"/>
                </a:solidFill>
                <a:latin typeface="Century Gothic" panose="020B0502020202020204" pitchFamily="34" charset="0"/>
              </a:rPr>
              <a:t>Time-Bound</a:t>
            </a:r>
            <a:r>
              <a:rPr lang="en-US" dirty="0">
                <a:latin typeface="Century Gothic" panose="020B0502020202020204" pitchFamily="34" charset="0"/>
              </a:rPr>
              <a:t>: Set deadlines for completion.</a:t>
            </a:r>
          </a:p>
          <a:p>
            <a:r>
              <a:rPr lang="en-US" dirty="0">
                <a:latin typeface="Century Gothic" panose="020B0502020202020204" pitchFamily="34" charset="0"/>
              </a:rPr>
              <a:t>Example: “Complete teacher training by June and begin implementation in September.”</a:t>
            </a:r>
          </a:p>
          <a:p>
            <a:r>
              <a:rPr lang="en-US" b="1" dirty="0">
                <a:solidFill>
                  <a:srgbClr val="FF0000"/>
                </a:solidFill>
                <a:latin typeface="Century Gothic" panose="020B0502020202020204" pitchFamily="34" charset="0"/>
              </a:rPr>
              <a:t>C. Aligning Goals with Educational Outcomes</a:t>
            </a:r>
          </a:p>
          <a:p>
            <a:r>
              <a:rPr lang="en-US" dirty="0">
                <a:latin typeface="Century Gothic" panose="020B0502020202020204" pitchFamily="34" charset="0"/>
              </a:rPr>
              <a:t>Student Outcomes: Goals should prioritize student learning, skills development, and well-being.</a:t>
            </a:r>
          </a:p>
          <a:p>
            <a:r>
              <a:rPr lang="en-US" dirty="0">
                <a:latin typeface="Century Gothic" panose="020B0502020202020204" pitchFamily="34" charset="0"/>
              </a:rPr>
              <a:t>Teacher Development: Focus on building teacher capacity to implement sustainable change.</a:t>
            </a:r>
          </a:p>
          <a:p>
            <a:r>
              <a:rPr lang="en-US" dirty="0">
                <a:latin typeface="Century Gothic" panose="020B0502020202020204" pitchFamily="34" charset="0"/>
              </a:rPr>
              <a:t>School Performance: Address systemic challenges like resource allocation or curriculum gaps.</a:t>
            </a:r>
          </a:p>
          <a:p>
            <a:endParaRPr lang="en-US" dirty="0">
              <a:latin typeface="Century Gothic" panose="020B0502020202020204" pitchFamily="34" charset="0"/>
            </a:endParaRPr>
          </a:p>
        </p:txBody>
      </p:sp>
    </p:spTree>
    <p:extLst>
      <p:ext uri="{BB962C8B-B14F-4D97-AF65-F5344CB8AC3E}">
        <p14:creationId xmlns:p14="http://schemas.microsoft.com/office/powerpoint/2010/main" val="413840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9569" y="2050213"/>
            <a:ext cx="11892861"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Stakeholder Identification and Engagement</a:t>
            </a:r>
          </a:p>
          <a:p>
            <a:endParaRPr lang="en-US" dirty="0">
              <a:latin typeface="Century Gothic" panose="020B0502020202020204" pitchFamily="34" charset="0"/>
            </a:endParaRPr>
          </a:p>
          <a:p>
            <a:r>
              <a:rPr lang="en-US" dirty="0">
                <a:latin typeface="Century Gothic" panose="020B0502020202020204" pitchFamily="34" charset="0"/>
              </a:rPr>
              <a:t>A. Identifying Stakeholders</a:t>
            </a:r>
          </a:p>
          <a:p>
            <a:r>
              <a:rPr lang="en-US" dirty="0">
                <a:latin typeface="Century Gothic" panose="020B0502020202020204" pitchFamily="34" charset="0"/>
              </a:rPr>
              <a:t>Stakeholders are individuals or groups who have an interest in or influence over the project. For education consultants, stakeholders can include:</a:t>
            </a:r>
          </a:p>
          <a:p>
            <a:r>
              <a:rPr lang="en-US" dirty="0">
                <a:latin typeface="Century Gothic" panose="020B0502020202020204" pitchFamily="34" charset="0"/>
              </a:rPr>
              <a:t>1.Internal Stakeholders:</a:t>
            </a:r>
          </a:p>
          <a:p>
            <a:r>
              <a:rPr lang="en-US" dirty="0">
                <a:latin typeface="Century Gothic" panose="020B0502020202020204" pitchFamily="34" charset="0"/>
              </a:rPr>
              <a:t>School Administrators: Principals, department heads.</a:t>
            </a:r>
          </a:p>
          <a:p>
            <a:r>
              <a:rPr lang="en-US" dirty="0">
                <a:latin typeface="Century Gothic" panose="020B0502020202020204" pitchFamily="34" charset="0"/>
              </a:rPr>
              <a:t>Teachers: Classroom educators and subject specialists.</a:t>
            </a:r>
          </a:p>
          <a:p>
            <a:r>
              <a:rPr lang="en-US" dirty="0">
                <a:latin typeface="Century Gothic" panose="020B0502020202020204" pitchFamily="34" charset="0"/>
              </a:rPr>
              <a:t>Students: Direct beneficiaries of educational projects.</a:t>
            </a:r>
          </a:p>
          <a:p>
            <a:r>
              <a:rPr lang="en-US" dirty="0">
                <a:latin typeface="Century Gothic" panose="020B0502020202020204" pitchFamily="34" charset="0"/>
              </a:rPr>
              <a:t>2.External Stakeholders:</a:t>
            </a:r>
          </a:p>
          <a:p>
            <a:r>
              <a:rPr lang="en-US" dirty="0">
                <a:latin typeface="Century Gothic" panose="020B0502020202020204" pitchFamily="34" charset="0"/>
              </a:rPr>
              <a:t>Parents and Guardians: Representing the community's voice.</a:t>
            </a:r>
          </a:p>
          <a:p>
            <a:r>
              <a:rPr lang="en-US" dirty="0">
                <a:latin typeface="Century Gothic" panose="020B0502020202020204" pitchFamily="34" charset="0"/>
              </a:rPr>
              <a:t>Educational Authorities: District officials, policymakers, or accreditation bodies.</a:t>
            </a:r>
          </a:p>
          <a:p>
            <a:r>
              <a:rPr lang="en-US" dirty="0">
                <a:latin typeface="Century Gothic" panose="020B0502020202020204" pitchFamily="34" charset="0"/>
              </a:rPr>
              <a:t>Funders: Organizations or donors financing the project.</a:t>
            </a:r>
          </a:p>
          <a:p>
            <a:r>
              <a:rPr lang="en-US" dirty="0">
                <a:latin typeface="Century Gothic" panose="020B0502020202020204" pitchFamily="34" charset="0"/>
              </a:rPr>
              <a:t>3.Support Staff: IT staff, librarians, or non-teaching staff involved in implementation.</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00625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9570" y="1768218"/>
            <a:ext cx="6106852"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Mapping Stakeholder Roles</a:t>
            </a:r>
          </a:p>
          <a:p>
            <a:r>
              <a:rPr lang="en-US" dirty="0">
                <a:latin typeface="Century Gothic" panose="020B0502020202020204" pitchFamily="34" charset="0"/>
              </a:rPr>
              <a:t>Understanding the roles and influence of each stakeholder helps in effective engagement:</a:t>
            </a:r>
          </a:p>
          <a:p>
            <a:r>
              <a:rPr lang="en-US" dirty="0">
                <a:latin typeface="Century Gothic" panose="020B0502020202020204" pitchFamily="34" charset="0"/>
              </a:rPr>
              <a:t>Decision-Makers: Approve the project’s scope and budget (e.g., school board).</a:t>
            </a:r>
          </a:p>
          <a:p>
            <a:r>
              <a:rPr lang="en-US" dirty="0">
                <a:latin typeface="Century Gothic" panose="020B0502020202020204" pitchFamily="34" charset="0"/>
              </a:rPr>
              <a:t>Implementers: Directly execute project activities (e.g., teachers, staff).</a:t>
            </a:r>
          </a:p>
          <a:p>
            <a:r>
              <a:rPr lang="en-US" b="1" dirty="0">
                <a:solidFill>
                  <a:srgbClr val="FF0000"/>
                </a:solidFill>
                <a:latin typeface="Century Gothic" panose="020B0502020202020204" pitchFamily="34" charset="0"/>
              </a:rPr>
              <a:t>Beneficiaries: Receive the outcomes of the project </a:t>
            </a:r>
            <a:r>
              <a:rPr lang="en-US" dirty="0">
                <a:latin typeface="Century Gothic" panose="020B0502020202020204" pitchFamily="34" charset="0"/>
              </a:rPr>
              <a:t>(e.g., students, parents).</a:t>
            </a:r>
          </a:p>
          <a:p>
            <a:r>
              <a:rPr lang="en-US" dirty="0">
                <a:latin typeface="Century Gothic" panose="020B0502020202020204" pitchFamily="34" charset="0"/>
              </a:rPr>
              <a:t>Advisors: Provide expertise or guidance (e.g., academic consultants, local experts).</a:t>
            </a:r>
          </a:p>
          <a:p>
            <a:r>
              <a:rPr lang="en-US" b="1" dirty="0">
                <a:solidFill>
                  <a:srgbClr val="FF0000"/>
                </a:solidFill>
                <a:latin typeface="Century Gothic" panose="020B0502020202020204" pitchFamily="34" charset="0"/>
              </a:rPr>
              <a:t>C. Techniques for Effective Stakeholder Engagement</a:t>
            </a:r>
          </a:p>
          <a:p>
            <a:r>
              <a:rPr lang="en-US" dirty="0">
                <a:latin typeface="Century Gothic" panose="020B0502020202020204" pitchFamily="34" charset="0"/>
              </a:rPr>
              <a:t>Stakeholder engagement involves proactive communication and involvement to gain their support and ensure project success.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055CC435-C007-4C82-983D-253C92B0818D}"/>
              </a:ext>
            </a:extLst>
          </p:cNvPr>
          <p:cNvSpPr txBox="1"/>
          <p:nvPr/>
        </p:nvSpPr>
        <p:spPr>
          <a:xfrm>
            <a:off x="6622181" y="1807706"/>
            <a:ext cx="5409398" cy="448988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1. Communication Strategies</a:t>
            </a:r>
          </a:p>
          <a:p>
            <a:r>
              <a:rPr lang="en-US" dirty="0">
                <a:latin typeface="Century Gothic" panose="020B0502020202020204" pitchFamily="34" charset="0"/>
              </a:rPr>
              <a:t>Tailor Messages to Stakeholders:</a:t>
            </a:r>
          </a:p>
          <a:p>
            <a:r>
              <a:rPr lang="en-US" dirty="0">
                <a:latin typeface="Century Gothic" panose="020B0502020202020204" pitchFamily="34" charset="0"/>
              </a:rPr>
              <a:t>Use different communication styles for different groups (e.g., technical details for funders, simplified summaries for parents).</a:t>
            </a:r>
          </a:p>
          <a:p>
            <a:r>
              <a:rPr lang="en-US" b="1" dirty="0">
                <a:solidFill>
                  <a:srgbClr val="FF0000"/>
                </a:solidFill>
                <a:latin typeface="Century Gothic" panose="020B0502020202020204" pitchFamily="34" charset="0"/>
              </a:rPr>
              <a:t>Regular Updates</a:t>
            </a:r>
            <a:r>
              <a:rPr lang="en-US" dirty="0">
                <a:latin typeface="Century Gothic" panose="020B0502020202020204" pitchFamily="34" charset="0"/>
              </a:rPr>
              <a:t>:</a:t>
            </a:r>
          </a:p>
          <a:p>
            <a:r>
              <a:rPr lang="en-US" dirty="0">
                <a:latin typeface="Century Gothic" panose="020B0502020202020204" pitchFamily="34" charset="0"/>
              </a:rPr>
              <a:t>Share progress reports through newsletters, emails, or meetings.</a:t>
            </a:r>
          </a:p>
          <a:p>
            <a:r>
              <a:rPr lang="en-US" dirty="0">
                <a:latin typeface="Century Gothic" panose="020B0502020202020204" pitchFamily="34" charset="0"/>
              </a:rPr>
              <a:t>Example: Monthly updates on a curriculum revision project to inform stakeholders about milestones achieved.</a:t>
            </a:r>
          </a:p>
          <a:p>
            <a:r>
              <a:rPr lang="en-US" dirty="0">
                <a:latin typeface="Century Gothic" panose="020B0502020202020204" pitchFamily="34" charset="0"/>
              </a:rPr>
              <a:t>Feedback Mechanisms:</a:t>
            </a:r>
          </a:p>
          <a:p>
            <a:r>
              <a:rPr lang="en-US" dirty="0">
                <a:latin typeface="Century Gothic" panose="020B0502020202020204" pitchFamily="34" charset="0"/>
              </a:rPr>
              <a:t>Use surveys, suggestion boxes, or focus groups to gather stakeholder opinions.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904306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9569" y="1768218"/>
            <a:ext cx="11892861" cy="4524315"/>
          </a:xfrm>
          <a:prstGeom prst="rect">
            <a:avLst/>
          </a:prstGeom>
          <a:noFill/>
        </p:spPr>
        <p:txBody>
          <a:bodyPr wrap="square" rtlCol="0">
            <a:spAutoFit/>
          </a:bodyPr>
          <a:lstStyle/>
          <a:p>
            <a:r>
              <a:rPr lang="en-US" dirty="0">
                <a:latin typeface="Century Gothic" panose="020B0502020202020204" pitchFamily="34" charset="0"/>
              </a:rPr>
              <a:t>2. </a:t>
            </a:r>
            <a:r>
              <a:rPr lang="en-US" b="1" dirty="0">
                <a:solidFill>
                  <a:srgbClr val="FF0000"/>
                </a:solidFill>
                <a:latin typeface="Century Gothic" panose="020B0502020202020204" pitchFamily="34" charset="0"/>
              </a:rPr>
              <a:t>Involvement Techniques</a:t>
            </a:r>
          </a:p>
          <a:p>
            <a:r>
              <a:rPr lang="en-US" b="1" dirty="0">
                <a:solidFill>
                  <a:srgbClr val="FF0000"/>
                </a:solidFill>
                <a:latin typeface="Century Gothic" panose="020B0502020202020204" pitchFamily="34" charset="0"/>
              </a:rPr>
              <a:t>Workshops and Training</a:t>
            </a:r>
            <a:r>
              <a:rPr lang="en-US" dirty="0">
                <a:latin typeface="Century Gothic" panose="020B0502020202020204" pitchFamily="34" charset="0"/>
              </a:rPr>
              <a:t>:</a:t>
            </a:r>
          </a:p>
          <a:p>
            <a:r>
              <a:rPr lang="en-US" dirty="0">
                <a:latin typeface="Century Gothic" panose="020B0502020202020204" pitchFamily="34" charset="0"/>
              </a:rPr>
              <a:t>Involve teachers and administrators in workshops to co-create solutions.</a:t>
            </a:r>
          </a:p>
          <a:p>
            <a:r>
              <a:rPr lang="en-US" dirty="0">
                <a:latin typeface="Century Gothic" panose="020B0502020202020204" pitchFamily="34" charset="0"/>
              </a:rPr>
              <a:t>Example: Collaborative design of a professional development program.</a:t>
            </a:r>
          </a:p>
          <a:p>
            <a:r>
              <a:rPr lang="en-US" dirty="0">
                <a:latin typeface="Century Gothic" panose="020B0502020202020204" pitchFamily="34" charset="0"/>
              </a:rPr>
              <a:t>Stakeholder Meetings:</a:t>
            </a:r>
          </a:p>
          <a:p>
            <a:r>
              <a:rPr lang="en-US" dirty="0">
                <a:latin typeface="Century Gothic" panose="020B0502020202020204" pitchFamily="34" charset="0"/>
              </a:rPr>
              <a:t>Hold planning and review meetings to discuss goals, progress, and challenges.</a:t>
            </a:r>
          </a:p>
          <a:p>
            <a:r>
              <a:rPr lang="en-US" dirty="0">
                <a:latin typeface="Century Gothic" panose="020B0502020202020204" pitchFamily="34" charset="0"/>
              </a:rPr>
              <a:t>Advisory Committees:</a:t>
            </a:r>
          </a:p>
          <a:p>
            <a:r>
              <a:rPr lang="en-US" dirty="0">
                <a:latin typeface="Century Gothic" panose="020B0502020202020204" pitchFamily="34" charset="0"/>
              </a:rPr>
              <a:t>Form committees that include representatives from all key stakeholder groups.</a:t>
            </a:r>
          </a:p>
          <a:p>
            <a:r>
              <a:rPr lang="en-US" dirty="0">
                <a:latin typeface="Century Gothic" panose="020B0502020202020204" pitchFamily="34" charset="0"/>
              </a:rPr>
              <a:t>Example: A literacy project steering committee with teachers, parents, and district officials.</a:t>
            </a:r>
          </a:p>
          <a:p>
            <a:r>
              <a:rPr lang="en-US" b="1" dirty="0">
                <a:solidFill>
                  <a:srgbClr val="FF0000"/>
                </a:solidFill>
                <a:latin typeface="Century Gothic" panose="020B0502020202020204" pitchFamily="34" charset="0"/>
              </a:rPr>
              <a:t>3. Conflict Resolution</a:t>
            </a:r>
          </a:p>
          <a:p>
            <a:r>
              <a:rPr lang="en-US" dirty="0">
                <a:latin typeface="Century Gothic" panose="020B0502020202020204" pitchFamily="34" charset="0"/>
              </a:rPr>
              <a:t>Identify Conflicts Early:</a:t>
            </a:r>
          </a:p>
          <a:p>
            <a:r>
              <a:rPr lang="en-US" dirty="0">
                <a:latin typeface="Century Gothic" panose="020B0502020202020204" pitchFamily="34" charset="0"/>
              </a:rPr>
              <a:t>Anticipate and address concerns (e.g., resistance to change or differing priorities).</a:t>
            </a:r>
          </a:p>
          <a:p>
            <a:r>
              <a:rPr lang="en-US" dirty="0">
                <a:latin typeface="Century Gothic" panose="020B0502020202020204" pitchFamily="34" charset="0"/>
              </a:rPr>
              <a:t>Mediate Solutions:</a:t>
            </a:r>
          </a:p>
          <a:p>
            <a:r>
              <a:rPr lang="en-US" dirty="0">
                <a:latin typeface="Century Gothic" panose="020B0502020202020204" pitchFamily="34" charset="0"/>
              </a:rPr>
              <a:t>Facilitate discussions to find common ground and compromise.</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2011432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9569" y="1768218"/>
            <a:ext cx="11892861" cy="4247317"/>
          </a:xfrm>
          <a:prstGeom prst="rect">
            <a:avLst/>
          </a:prstGeom>
          <a:noFill/>
        </p:spPr>
        <p:txBody>
          <a:bodyPr wrap="square" rtlCol="0">
            <a:spAutoFit/>
          </a:bodyPr>
          <a:lstStyle/>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Practical Example: Stakeholder Engagement in Action</a:t>
            </a:r>
          </a:p>
          <a:p>
            <a:r>
              <a:rPr lang="en-US" dirty="0">
                <a:latin typeface="Century Gothic" panose="020B0502020202020204" pitchFamily="34" charset="0"/>
              </a:rPr>
              <a:t>Scenario:</a:t>
            </a:r>
          </a:p>
          <a:p>
            <a:r>
              <a:rPr lang="en-US" dirty="0">
                <a:latin typeface="Century Gothic" panose="020B0502020202020204" pitchFamily="34" charset="0"/>
              </a:rPr>
              <a:t>An education consultant is hired to implement a digital learning initiative in secondary schools.</a:t>
            </a:r>
          </a:p>
          <a:p>
            <a:r>
              <a:rPr lang="en-US" dirty="0">
                <a:latin typeface="Century Gothic" panose="020B0502020202020204" pitchFamily="34" charset="0"/>
              </a:rPr>
              <a:t>Steps to Initiate and Engage Stakeholders:</a:t>
            </a:r>
          </a:p>
          <a:p>
            <a:r>
              <a:rPr lang="en-US" dirty="0">
                <a:latin typeface="Century Gothic" panose="020B0502020202020204" pitchFamily="34" charset="0"/>
              </a:rPr>
              <a:t>1.Define Goals:</a:t>
            </a:r>
          </a:p>
          <a:p>
            <a:r>
              <a:rPr lang="en-US" dirty="0">
                <a:latin typeface="Century Gothic" panose="020B0502020202020204" pitchFamily="34" charset="0"/>
              </a:rPr>
              <a:t>Goal: Introduce interactive learning tools to improve math proficiency by 15% in one year.</a:t>
            </a:r>
          </a:p>
          <a:p>
            <a:r>
              <a:rPr lang="en-US" dirty="0">
                <a:latin typeface="Century Gothic" panose="020B0502020202020204" pitchFamily="34" charset="0"/>
              </a:rPr>
              <a:t>2.Identify Stakeholders:</a:t>
            </a:r>
          </a:p>
          <a:p>
            <a:r>
              <a:rPr lang="en-US" dirty="0">
                <a:latin typeface="Century Gothic" panose="020B0502020202020204" pitchFamily="34" charset="0"/>
              </a:rPr>
              <a:t>Internal: School administrators, math teachers, IT staff, students.</a:t>
            </a:r>
          </a:p>
          <a:p>
            <a:r>
              <a:rPr lang="en-US" dirty="0">
                <a:latin typeface="Century Gothic" panose="020B0502020202020204" pitchFamily="34" charset="0"/>
              </a:rPr>
              <a:t>External: Parents, district education officers, technology vendors.</a:t>
            </a:r>
          </a:p>
          <a:p>
            <a:r>
              <a:rPr lang="en-US" dirty="0">
                <a:latin typeface="Century Gothic" panose="020B0502020202020204" pitchFamily="34" charset="0"/>
              </a:rPr>
              <a:t>3.Engage Stakeholders:</a:t>
            </a:r>
          </a:p>
          <a:p>
            <a:r>
              <a:rPr lang="en-US" dirty="0">
                <a:latin typeface="Century Gothic" panose="020B0502020202020204" pitchFamily="34" charset="0"/>
              </a:rPr>
              <a:t>Conduct focus groups with teachers and students to understand their needs.</a:t>
            </a:r>
          </a:p>
          <a:p>
            <a:r>
              <a:rPr lang="en-US" dirty="0">
                <a:latin typeface="Century Gothic" panose="020B0502020202020204" pitchFamily="34" charset="0"/>
              </a:rPr>
              <a:t>Organize parent meetings to explain the benefits and address concerns.</a:t>
            </a:r>
          </a:p>
          <a:p>
            <a:r>
              <a:rPr lang="en-US" dirty="0">
                <a:latin typeface="Century Gothic" panose="020B0502020202020204" pitchFamily="34" charset="0"/>
              </a:rPr>
              <a:t>Collaborate with IT staff to ensure technical readiness.</a:t>
            </a:r>
          </a:p>
          <a:p>
            <a:endParaRPr lang="en-US" dirty="0">
              <a:latin typeface="Century Gothic" panose="020B0502020202020204" pitchFamily="34" charset="0"/>
            </a:endParaRPr>
          </a:p>
        </p:txBody>
      </p:sp>
    </p:spTree>
    <p:extLst>
      <p:ext uri="{BB962C8B-B14F-4D97-AF65-F5344CB8AC3E}">
        <p14:creationId xmlns:p14="http://schemas.microsoft.com/office/powerpoint/2010/main" val="1608797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INITIATION AND STAKEHOLDERS ENGAGEMENT   </a:t>
            </a:r>
          </a:p>
        </p:txBody>
      </p:sp>
      <p:sp>
        <p:nvSpPr>
          <p:cNvPr id="18" name="Rectangle 17">
            <a:extLst>
              <a:ext uri="{FF2B5EF4-FFF2-40B4-BE49-F238E27FC236}">
                <a16:creationId xmlns:a16="http://schemas.microsoft.com/office/drawing/2014/main" id="{A70285A0-6382-CEFB-CB4A-3D8BFD6F89E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Module-9:2</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149569" y="2297608"/>
            <a:ext cx="11892861" cy="2862322"/>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A comprehensive plan is developed with stakeholder input, increasing buy-in and ensuring smoother implementation.</a:t>
            </a:r>
          </a:p>
          <a:p>
            <a:endParaRPr lang="en-US" dirty="0">
              <a:latin typeface="Century Gothic" panose="020B0502020202020204" pitchFamily="34" charset="0"/>
            </a:endParaRPr>
          </a:p>
          <a:p>
            <a:r>
              <a:rPr lang="en-US" dirty="0">
                <a:latin typeface="Century Gothic" panose="020B0502020202020204" pitchFamily="34" charset="0"/>
              </a:rPr>
              <a:t>Project initiation and stakeholder engagement are critical for setting a solid foundation for educational projects. By defining SMART goals and aligning them with educational outcomes, consultants can provide clear direction for their projects. Identifying and engaging stakeholders ensures collaborative effort, addressing concerns early, and leveraging collective expertise. Together, these practices pave the way for successful and impactful education projects.</a:t>
            </a:r>
          </a:p>
          <a:p>
            <a:endParaRPr lang="en-US" dirty="0">
              <a:latin typeface="Century Gothic" panose="020B0502020202020204" pitchFamily="34" charset="0"/>
            </a:endParaRPr>
          </a:p>
        </p:txBody>
      </p:sp>
    </p:spTree>
    <p:extLst>
      <p:ext uri="{BB962C8B-B14F-4D97-AF65-F5344CB8AC3E}">
        <p14:creationId xmlns:p14="http://schemas.microsoft.com/office/powerpoint/2010/main" val="1231713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240631" y="2075983"/>
            <a:ext cx="5295121" cy="4247317"/>
          </a:xfrm>
          <a:prstGeom prst="rect">
            <a:avLst/>
          </a:prstGeom>
          <a:noFill/>
        </p:spPr>
        <p:txBody>
          <a:bodyPr wrap="square" rtlCol="0">
            <a:spAutoFit/>
          </a:bodyPr>
          <a:lstStyle/>
          <a:p>
            <a:r>
              <a:rPr lang="en-US" dirty="0">
                <a:latin typeface="Century Gothic" panose="020B0502020202020204" pitchFamily="34" charset="0"/>
              </a:rPr>
              <a:t>9.3</a:t>
            </a:r>
            <a:r>
              <a:rPr lang="en-US" b="1" dirty="0">
                <a:solidFill>
                  <a:srgbClr val="FF0000"/>
                </a:solidFill>
                <a:latin typeface="Century Gothic" panose="020B0502020202020204" pitchFamily="34" charset="0"/>
              </a:rPr>
              <a:t>: Project Planning and Methodologies</a:t>
            </a:r>
          </a:p>
          <a:p>
            <a:r>
              <a:rPr lang="en-US" dirty="0">
                <a:latin typeface="Century Gothic" panose="020B0502020202020204" pitchFamily="34" charset="0"/>
              </a:rPr>
              <a:t>Project planning is a critical step in project management that lays the foundation for successful execution. It involves defining the project scope, setting timelines, budgeting, allocating resources, and selecting the right management methodology. For education consultants, </a:t>
            </a:r>
            <a:r>
              <a:rPr lang="en-US" b="1" dirty="0">
                <a:solidFill>
                  <a:srgbClr val="FF0000"/>
                </a:solidFill>
                <a:latin typeface="Century Gothic" panose="020B0502020202020204" pitchFamily="34" charset="0"/>
              </a:rPr>
              <a:t>a well-crafted project plan ensures clarity, efficiency, and alignment with educational goals</a:t>
            </a:r>
            <a:r>
              <a:rPr lang="en-US" dirty="0">
                <a:latin typeface="Century Gothic" panose="020B0502020202020204" pitchFamily="34" charset="0"/>
              </a:rPr>
              <a:t>. This note outlines how to create a comprehensive project plan, explores </a:t>
            </a:r>
            <a:r>
              <a:rPr lang="en-US" b="1" dirty="0">
                <a:solidFill>
                  <a:srgbClr val="FF0000"/>
                </a:solidFill>
                <a:latin typeface="Century Gothic" panose="020B0502020202020204" pitchFamily="34" charset="0"/>
              </a:rPr>
              <a:t>key project management methodologies, and provides guidance on selecting the right approach.</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366D6DC5-01B6-4645-9703-49F6D01F56F2}"/>
              </a:ext>
            </a:extLst>
          </p:cNvPr>
          <p:cNvPicPr>
            <a:picLocks noChangeAspect="1"/>
          </p:cNvPicPr>
          <p:nvPr/>
        </p:nvPicPr>
        <p:blipFill>
          <a:blip r:embed="rId3"/>
          <a:stretch>
            <a:fillRect/>
          </a:stretch>
        </p:blipFill>
        <p:spPr>
          <a:xfrm>
            <a:off x="6797893" y="2167318"/>
            <a:ext cx="4278153" cy="3800426"/>
          </a:xfrm>
          <a:prstGeom prst="rect">
            <a:avLst/>
          </a:prstGeom>
        </p:spPr>
      </p:pic>
    </p:spTree>
    <p:extLst>
      <p:ext uri="{BB962C8B-B14F-4D97-AF65-F5344CB8AC3E}">
        <p14:creationId xmlns:p14="http://schemas.microsoft.com/office/powerpoint/2010/main" val="1252925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FA476C5-E49C-8656-64BA-7524BF2C5F43}"/>
              </a:ext>
            </a:extLst>
          </p:cNvPr>
          <p:cNvSpPr txBox="1"/>
          <p:nvPr/>
        </p:nvSpPr>
        <p:spPr>
          <a:xfrm>
            <a:off x="67377" y="1817783"/>
            <a:ext cx="5447899" cy="4801314"/>
          </a:xfrm>
          <a:prstGeom prst="rect">
            <a:avLst/>
          </a:prstGeom>
          <a:noFill/>
        </p:spPr>
        <p:txBody>
          <a:bodyPr wrap="square" rtlCol="0">
            <a:spAutoFit/>
          </a:bodyPr>
          <a:lstStyle/>
          <a:p>
            <a:r>
              <a:rPr lang="en-US" dirty="0">
                <a:latin typeface="Century Gothic" panose="020B0502020202020204" pitchFamily="34" charset="0"/>
              </a:rPr>
              <a:t>1. </a:t>
            </a:r>
            <a:r>
              <a:rPr lang="en-US" b="1" dirty="0">
                <a:solidFill>
                  <a:srgbClr val="FF0000"/>
                </a:solidFill>
                <a:latin typeface="Century Gothic" panose="020B0502020202020204" pitchFamily="34" charset="0"/>
              </a:rPr>
              <a:t>Creating a Comprehensive Project Plan</a:t>
            </a:r>
          </a:p>
          <a:p>
            <a:r>
              <a:rPr lang="en-US" dirty="0">
                <a:latin typeface="Century Gothic" panose="020B0502020202020204" pitchFamily="34" charset="0"/>
              </a:rPr>
              <a:t>A project plan is a formal document that outlines how a project will be executed, monitored, and closed. It includes details such as scope, timelines, resources, and budget.</a:t>
            </a:r>
          </a:p>
          <a:p>
            <a:r>
              <a:rPr lang="en-US" b="1" dirty="0">
                <a:solidFill>
                  <a:srgbClr val="FF0000"/>
                </a:solidFill>
                <a:latin typeface="Century Gothic" panose="020B0502020202020204" pitchFamily="34" charset="0"/>
              </a:rPr>
              <a:t>A. Developing Project Scope Statements</a:t>
            </a:r>
          </a:p>
          <a:p>
            <a:r>
              <a:rPr lang="en-US" b="1" dirty="0">
                <a:solidFill>
                  <a:srgbClr val="FF0000"/>
                </a:solidFill>
                <a:latin typeface="Century Gothic" panose="020B0502020202020204" pitchFamily="34" charset="0"/>
              </a:rPr>
              <a:t>Definition</a:t>
            </a:r>
            <a:r>
              <a:rPr lang="en-US" dirty="0">
                <a:latin typeface="Century Gothic" panose="020B0502020202020204" pitchFamily="34" charset="0"/>
              </a:rPr>
              <a:t>: The project scope outlines the boundaries of the project, including deliverables, objectives, and constraints.</a:t>
            </a:r>
          </a:p>
          <a:p>
            <a:r>
              <a:rPr lang="en-US" dirty="0">
                <a:latin typeface="Century Gothic" panose="020B0502020202020204" pitchFamily="34" charset="0"/>
              </a:rPr>
              <a:t>Steps to Create a Scope Statement:</a:t>
            </a:r>
          </a:p>
          <a:p>
            <a:r>
              <a:rPr lang="en-US" b="1" dirty="0">
                <a:solidFill>
                  <a:srgbClr val="FF0000"/>
                </a:solidFill>
                <a:latin typeface="Century Gothic" panose="020B0502020202020204" pitchFamily="34" charset="0"/>
              </a:rPr>
              <a:t>Define Deliverables</a:t>
            </a:r>
            <a:r>
              <a:rPr lang="en-US" dirty="0">
                <a:latin typeface="Century Gothic" panose="020B0502020202020204" pitchFamily="34" charset="0"/>
              </a:rPr>
              <a:t>:</a:t>
            </a:r>
          </a:p>
          <a:p>
            <a:r>
              <a:rPr lang="en-US" dirty="0">
                <a:latin typeface="Century Gothic" panose="020B0502020202020204" pitchFamily="34" charset="0"/>
              </a:rPr>
              <a:t>Clearly describe the outputs of the project (e.g., curriculum, workshops, reports).</a:t>
            </a:r>
          </a:p>
          <a:p>
            <a:r>
              <a:rPr lang="en-US" dirty="0">
                <a:latin typeface="Century Gothic" panose="020B0502020202020204" pitchFamily="34" charset="0"/>
              </a:rPr>
              <a:t>Identify Objectives: Specify what the project aims to achieve (e.g., improved student performance, teacher skill enhancement).</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D4C7E548-93F9-4C37-9720-4EB50E111E1F}"/>
              </a:ext>
            </a:extLst>
          </p:cNvPr>
          <p:cNvSpPr txBox="1"/>
          <p:nvPr/>
        </p:nvSpPr>
        <p:spPr>
          <a:xfrm>
            <a:off x="5582653" y="1726028"/>
            <a:ext cx="6609347"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Set Boundaries</a:t>
            </a:r>
            <a:r>
              <a:rPr lang="en-US" dirty="0">
                <a:latin typeface="Century Gothic" panose="020B0502020202020204" pitchFamily="34" charset="0"/>
              </a:rPr>
              <a:t>: Define what is included and excluded in the project to avoid scope creep.</a:t>
            </a:r>
          </a:p>
          <a:p>
            <a:r>
              <a:rPr lang="en-US" b="1" dirty="0">
                <a:solidFill>
                  <a:srgbClr val="FF0000"/>
                </a:solidFill>
                <a:latin typeface="Century Gothic" panose="020B0502020202020204" pitchFamily="34" charset="0"/>
              </a:rPr>
              <a:t>List Success Criteria</a:t>
            </a:r>
            <a:r>
              <a:rPr lang="en-US" dirty="0">
                <a:latin typeface="Century Gothic" panose="020B0502020202020204" pitchFamily="34" charset="0"/>
              </a:rPr>
              <a:t>: Determine how success will be measured (e.g., completion of tasks on time, stakeholder satisfaction).</a:t>
            </a:r>
          </a:p>
          <a:p>
            <a:r>
              <a:rPr lang="en-US" dirty="0">
                <a:latin typeface="Century Gothic" panose="020B0502020202020204" pitchFamily="34" charset="0"/>
              </a:rPr>
              <a:t>Example: "The project will develop a STEM curriculum for middle schools, including lesson plans and teacher guides, to be delivered within six months."</a:t>
            </a:r>
          </a:p>
          <a:p>
            <a:r>
              <a:rPr lang="en-US" b="1" dirty="0">
                <a:solidFill>
                  <a:srgbClr val="FF0000"/>
                </a:solidFill>
                <a:latin typeface="Century Gothic" panose="020B0502020202020204" pitchFamily="34" charset="0"/>
              </a:rPr>
              <a:t>B. Creating Timelines</a:t>
            </a:r>
          </a:p>
          <a:p>
            <a:r>
              <a:rPr lang="en-US" dirty="0">
                <a:latin typeface="Century Gothic" panose="020B0502020202020204" pitchFamily="34" charset="0"/>
              </a:rPr>
              <a:t>Purpose: Timelines help track progress and ensure the project stays on schedule.</a:t>
            </a:r>
          </a:p>
          <a:p>
            <a:r>
              <a:rPr lang="en-US" b="1" dirty="0">
                <a:solidFill>
                  <a:srgbClr val="FF0000"/>
                </a:solidFill>
                <a:latin typeface="Century Gothic" panose="020B0502020202020204" pitchFamily="34" charset="0"/>
              </a:rPr>
              <a:t>Steps to Develop a Timeline</a:t>
            </a:r>
            <a:r>
              <a:rPr lang="en-US" dirty="0">
                <a:latin typeface="Century Gothic" panose="020B0502020202020204" pitchFamily="34" charset="0"/>
              </a:rPr>
              <a:t>: Break down the project into phases or milestones (e.g., initiation, planning, implementation, review).</a:t>
            </a:r>
          </a:p>
          <a:p>
            <a:r>
              <a:rPr lang="en-US" dirty="0">
                <a:latin typeface="Century Gothic" panose="020B0502020202020204" pitchFamily="34" charset="0"/>
              </a:rPr>
              <a:t>Assign deadlines to each task or milestone.</a:t>
            </a:r>
          </a:p>
          <a:p>
            <a:r>
              <a:rPr lang="en-US" dirty="0">
                <a:latin typeface="Century Gothic" panose="020B0502020202020204" pitchFamily="34" charset="0"/>
              </a:rPr>
              <a:t>Use tools like Gantt charts or project management software to visualize timelines.</a:t>
            </a:r>
          </a:p>
          <a:p>
            <a:endParaRPr lang="en-US" dirty="0"/>
          </a:p>
        </p:txBody>
      </p:sp>
    </p:spTree>
    <p:extLst>
      <p:ext uri="{BB962C8B-B14F-4D97-AF65-F5344CB8AC3E}">
        <p14:creationId xmlns:p14="http://schemas.microsoft.com/office/powerpoint/2010/main" val="4045613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298383" y="1896177"/>
            <a:ext cx="11685070" cy="3416320"/>
          </a:xfrm>
          <a:prstGeom prst="rect">
            <a:avLst/>
          </a:prstGeom>
          <a:noFill/>
        </p:spPr>
        <p:txBody>
          <a:bodyPr wrap="square" rtlCol="0">
            <a:spAutoFit/>
          </a:bodyPr>
          <a:lstStyle/>
          <a:p>
            <a:r>
              <a:rPr lang="en-US" dirty="0">
                <a:latin typeface="Century Gothic" panose="020B0502020202020204" pitchFamily="34" charset="0"/>
              </a:rPr>
              <a:t>Example</a:t>
            </a:r>
          </a:p>
          <a:p>
            <a:r>
              <a:rPr lang="en-US" dirty="0">
                <a:latin typeface="Century Gothic" panose="020B0502020202020204" pitchFamily="34" charset="0"/>
              </a:rPr>
              <a:t>Month 1: Needs assessment and stakeholder consultations.</a:t>
            </a:r>
          </a:p>
          <a:p>
            <a:r>
              <a:rPr lang="en-US" dirty="0">
                <a:latin typeface="Century Gothic" panose="020B0502020202020204" pitchFamily="34" charset="0"/>
              </a:rPr>
              <a:t>Month 2-4: Curriculum design and pilot testing.</a:t>
            </a:r>
          </a:p>
          <a:p>
            <a:r>
              <a:rPr lang="en-US" dirty="0">
                <a:latin typeface="Century Gothic" panose="020B0502020202020204" pitchFamily="34" charset="0"/>
              </a:rPr>
              <a:t>Month 5-6: Implementation and evaluation.</a:t>
            </a:r>
          </a:p>
          <a:p>
            <a:r>
              <a:rPr lang="en-US" b="1" dirty="0">
                <a:solidFill>
                  <a:srgbClr val="FF0000"/>
                </a:solidFill>
                <a:latin typeface="Century Gothic" panose="020B0502020202020204" pitchFamily="34" charset="0"/>
              </a:rPr>
              <a:t>C. Budgeting and Resource Allocation</a:t>
            </a:r>
          </a:p>
          <a:p>
            <a:r>
              <a:rPr lang="en-US" b="1" dirty="0">
                <a:solidFill>
                  <a:srgbClr val="FF0000"/>
                </a:solidFill>
                <a:latin typeface="Century Gothic" panose="020B0502020202020204" pitchFamily="34" charset="0"/>
              </a:rPr>
              <a:t>Budgeting</a:t>
            </a:r>
            <a:r>
              <a:rPr lang="en-US" dirty="0">
                <a:latin typeface="Century Gothic" panose="020B0502020202020204" pitchFamily="34" charset="0"/>
              </a:rPr>
              <a:t>: Estimating the cost of completing the project.</a:t>
            </a:r>
          </a:p>
          <a:p>
            <a:r>
              <a:rPr lang="en-US" dirty="0">
                <a:latin typeface="Century Gothic" panose="020B0502020202020204" pitchFamily="34" charset="0"/>
              </a:rPr>
              <a:t>Include costs for personnel, materials, travel, and contingencies.</a:t>
            </a:r>
          </a:p>
          <a:p>
            <a:r>
              <a:rPr lang="en-US" dirty="0">
                <a:latin typeface="Century Gothic" panose="020B0502020202020204" pitchFamily="34" charset="0"/>
              </a:rPr>
              <a:t>Example: -N-5,000,000 allocated for teacher training workshops.</a:t>
            </a:r>
          </a:p>
          <a:p>
            <a:r>
              <a:rPr lang="en-US" b="1" dirty="0">
                <a:solidFill>
                  <a:srgbClr val="FF0000"/>
                </a:solidFill>
                <a:latin typeface="Century Gothic" panose="020B0502020202020204" pitchFamily="34" charset="0"/>
              </a:rPr>
              <a:t>Resource Allocation</a:t>
            </a:r>
            <a:r>
              <a:rPr lang="en-US" dirty="0">
                <a:latin typeface="Century Gothic" panose="020B0502020202020204" pitchFamily="34" charset="0"/>
              </a:rPr>
              <a:t>: Assigning resources such as team members, tools, and materials to specific tasks.</a:t>
            </a:r>
          </a:p>
          <a:p>
            <a:r>
              <a:rPr lang="en-US" dirty="0">
                <a:latin typeface="Century Gothic" panose="020B0502020202020204" pitchFamily="34" charset="0"/>
              </a:rPr>
              <a:t>Ensure optimal utilization to avoid bottlenecks.</a:t>
            </a:r>
          </a:p>
          <a:p>
            <a:r>
              <a:rPr lang="en-US" dirty="0">
                <a:latin typeface="Century Gothic" panose="020B0502020202020204" pitchFamily="34" charset="0"/>
              </a:rPr>
              <a:t>Example: Allocate 2 instructional designers for curriculum development.</a:t>
            </a:r>
          </a:p>
          <a:p>
            <a:endParaRPr lang="en-US" dirty="0"/>
          </a:p>
        </p:txBody>
      </p:sp>
    </p:spTree>
    <p:extLst>
      <p:ext uri="{BB962C8B-B14F-4D97-AF65-F5344CB8AC3E}">
        <p14:creationId xmlns:p14="http://schemas.microsoft.com/office/powerpoint/2010/main" val="1934504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253465" y="1795620"/>
            <a:ext cx="11685070" cy="5078313"/>
          </a:xfrm>
          <a:prstGeom prst="rect">
            <a:avLst/>
          </a:prstGeom>
          <a:noFill/>
        </p:spPr>
        <p:txBody>
          <a:bodyPr wrap="square" rtlCol="0">
            <a:spAutoFit/>
          </a:bodyPr>
          <a:lstStyle/>
          <a:p>
            <a:r>
              <a:rPr lang="en-US" dirty="0">
                <a:latin typeface="Century Gothic" panose="020B0502020202020204" pitchFamily="34" charset="0"/>
              </a:rPr>
              <a:t>2. </a:t>
            </a:r>
            <a:r>
              <a:rPr lang="en-US" b="1" dirty="0">
                <a:latin typeface="Century Gothic" panose="020B0502020202020204" pitchFamily="34" charset="0"/>
              </a:rPr>
              <a:t>Project Management Methodologies</a:t>
            </a:r>
          </a:p>
          <a:p>
            <a:r>
              <a:rPr lang="en-US" dirty="0">
                <a:latin typeface="Century Gothic" panose="020B0502020202020204" pitchFamily="34" charset="0"/>
              </a:rPr>
              <a:t>Project management methodologies provide frameworks for planning, executing, and monitoring projects. Choosing the right methodology depends on the nature and scope of the project.</a:t>
            </a:r>
          </a:p>
          <a:p>
            <a:r>
              <a:rPr lang="en-US" b="1" dirty="0">
                <a:latin typeface="Century Gothic" panose="020B0502020202020204" pitchFamily="34" charset="0"/>
              </a:rPr>
              <a:t>A. Overview of Common Methodologies</a:t>
            </a:r>
          </a:p>
          <a:p>
            <a:r>
              <a:rPr lang="en-US" b="1" dirty="0">
                <a:solidFill>
                  <a:srgbClr val="FF0000"/>
                </a:solidFill>
                <a:latin typeface="Century Gothic" panose="020B0502020202020204" pitchFamily="34" charset="0"/>
              </a:rPr>
              <a:t>1.Waterfall Methodology:</a:t>
            </a:r>
          </a:p>
          <a:p>
            <a:r>
              <a:rPr lang="en-US" b="1" dirty="0">
                <a:solidFill>
                  <a:srgbClr val="FF0000"/>
                </a:solidFill>
                <a:latin typeface="Century Gothic" panose="020B0502020202020204" pitchFamily="34" charset="0"/>
              </a:rPr>
              <a:t>Description:</a:t>
            </a:r>
            <a:r>
              <a:rPr lang="en-US" dirty="0">
                <a:latin typeface="Century Gothic" panose="020B0502020202020204" pitchFamily="34" charset="0"/>
              </a:rPr>
              <a:t> A linear, sequential approach where each phase is completed before moving to the next.</a:t>
            </a:r>
          </a:p>
          <a:p>
            <a:r>
              <a:rPr lang="en-US" dirty="0">
                <a:latin typeface="Century Gothic" panose="020B0502020202020204" pitchFamily="34" charset="0"/>
              </a:rPr>
              <a:t>Key Features:</a:t>
            </a:r>
          </a:p>
          <a:p>
            <a:r>
              <a:rPr lang="en-US" dirty="0">
                <a:latin typeface="Century Gothic" panose="020B0502020202020204" pitchFamily="34" charset="0"/>
              </a:rPr>
              <a:t>Structured and predictable.</a:t>
            </a:r>
          </a:p>
          <a:p>
            <a:r>
              <a:rPr lang="en-US" dirty="0">
                <a:latin typeface="Century Gothic" panose="020B0502020202020204" pitchFamily="34" charset="0"/>
              </a:rPr>
              <a:t>Best for projects with well-defined requirements.</a:t>
            </a:r>
          </a:p>
          <a:p>
            <a:r>
              <a:rPr lang="en-US" b="1" dirty="0">
                <a:solidFill>
                  <a:srgbClr val="FF0000"/>
                </a:solidFill>
                <a:latin typeface="Century Gothic" panose="020B0502020202020204" pitchFamily="34" charset="0"/>
              </a:rPr>
              <a:t>Applications in Education Consulting</a:t>
            </a:r>
            <a:r>
              <a:rPr lang="en-US" dirty="0">
                <a:latin typeface="Century Gothic" panose="020B0502020202020204" pitchFamily="34" charset="0"/>
              </a:rPr>
              <a:t>:</a:t>
            </a:r>
          </a:p>
          <a:p>
            <a:r>
              <a:rPr lang="en-US" dirty="0">
                <a:latin typeface="Century Gothic" panose="020B0502020202020204" pitchFamily="34" charset="0"/>
              </a:rPr>
              <a:t>Developing a fixed curriculum or accreditation process.</a:t>
            </a:r>
          </a:p>
          <a:p>
            <a:r>
              <a:rPr lang="en-US" dirty="0">
                <a:latin typeface="Century Gothic" panose="020B0502020202020204" pitchFamily="34" charset="0"/>
              </a:rPr>
              <a:t>Example: Designing a compliance report for a school district.</a:t>
            </a:r>
          </a:p>
          <a:p>
            <a:r>
              <a:rPr lang="en-US" b="1" dirty="0">
                <a:solidFill>
                  <a:srgbClr val="FF0000"/>
                </a:solidFill>
                <a:latin typeface="Century Gothic" panose="020B0502020202020204" pitchFamily="34" charset="0"/>
              </a:rPr>
              <a:t>Advantages:</a:t>
            </a:r>
          </a:p>
          <a:p>
            <a:r>
              <a:rPr lang="en-US" dirty="0">
                <a:latin typeface="Century Gothic" panose="020B0502020202020204" pitchFamily="34" charset="0"/>
              </a:rPr>
              <a:t>Clear stages and deliverables.</a:t>
            </a:r>
          </a:p>
          <a:p>
            <a:r>
              <a:rPr lang="en-US" dirty="0">
                <a:latin typeface="Century Gothic" panose="020B0502020202020204" pitchFamily="34" charset="0"/>
              </a:rPr>
              <a:t>Easier to track progress.</a:t>
            </a:r>
          </a:p>
          <a:p>
            <a:r>
              <a:rPr lang="en-US" dirty="0">
                <a:latin typeface="Century Gothic" panose="020B0502020202020204" pitchFamily="34" charset="0"/>
              </a:rPr>
              <a:t>Limitations:</a:t>
            </a:r>
          </a:p>
          <a:p>
            <a:r>
              <a:rPr lang="en-US" dirty="0">
                <a:latin typeface="Century Gothic" panose="020B0502020202020204" pitchFamily="34" charset="0"/>
              </a:rPr>
              <a:t>Inflexible; difficult to adapt if requirements change.</a:t>
            </a:r>
          </a:p>
          <a:p>
            <a:endParaRPr lang="en-US" dirty="0"/>
          </a:p>
        </p:txBody>
      </p:sp>
    </p:spTree>
    <p:extLst>
      <p:ext uri="{BB962C8B-B14F-4D97-AF65-F5344CB8AC3E}">
        <p14:creationId xmlns:p14="http://schemas.microsoft.com/office/powerpoint/2010/main" val="1149671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96252" y="1897641"/>
            <a:ext cx="5678906"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2.Agile Methodology</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Description</a:t>
            </a:r>
            <a:r>
              <a:rPr lang="en-US" dirty="0">
                <a:latin typeface="Century Gothic" panose="020B0502020202020204" pitchFamily="34" charset="0"/>
              </a:rPr>
              <a:t>: A flexible, iterative approach that prioritizes collaboration and adaptability.</a:t>
            </a:r>
          </a:p>
          <a:p>
            <a:r>
              <a:rPr lang="en-US" b="1" dirty="0">
                <a:solidFill>
                  <a:srgbClr val="FF0000"/>
                </a:solidFill>
                <a:latin typeface="Century Gothic" panose="020B0502020202020204" pitchFamily="34" charset="0"/>
              </a:rPr>
              <a:t>Key Features</a:t>
            </a:r>
            <a:r>
              <a:rPr lang="en-US" dirty="0">
                <a:latin typeface="Century Gothic" panose="020B0502020202020204" pitchFamily="34" charset="0"/>
              </a:rPr>
              <a:t>:</a:t>
            </a:r>
          </a:p>
          <a:p>
            <a:r>
              <a:rPr lang="en-US" dirty="0">
                <a:latin typeface="Century Gothic" panose="020B0502020202020204" pitchFamily="34" charset="0"/>
              </a:rPr>
              <a:t>Work is divided into short cycles (sprints).</a:t>
            </a:r>
          </a:p>
          <a:p>
            <a:r>
              <a:rPr lang="en-US" dirty="0">
                <a:latin typeface="Century Gothic" panose="020B0502020202020204" pitchFamily="34" charset="0"/>
              </a:rPr>
              <a:t>Frequent feedback and adjustments.</a:t>
            </a:r>
          </a:p>
          <a:p>
            <a:r>
              <a:rPr lang="en-US" b="1" dirty="0">
                <a:solidFill>
                  <a:srgbClr val="FF0000"/>
                </a:solidFill>
                <a:latin typeface="Century Gothic" panose="020B0502020202020204" pitchFamily="34" charset="0"/>
              </a:rPr>
              <a:t>Applications in Education Consulting</a:t>
            </a:r>
            <a:r>
              <a:rPr lang="en-US" dirty="0">
                <a:latin typeface="Century Gothic" panose="020B0502020202020204" pitchFamily="34" charset="0"/>
              </a:rPr>
              <a:t>:</a:t>
            </a:r>
          </a:p>
          <a:p>
            <a:r>
              <a:rPr lang="en-US" dirty="0">
                <a:latin typeface="Century Gothic" panose="020B0502020202020204" pitchFamily="34" charset="0"/>
              </a:rPr>
              <a:t>Developing a dynamic teacher training program.</a:t>
            </a:r>
          </a:p>
          <a:p>
            <a:r>
              <a:rPr lang="en-US" dirty="0">
                <a:latin typeface="Century Gothic" panose="020B0502020202020204" pitchFamily="34" charset="0"/>
              </a:rPr>
              <a:t>Example: Iteratively designing and testing lesson plans.</a:t>
            </a:r>
          </a:p>
          <a:p>
            <a:r>
              <a:rPr lang="en-US" b="1" dirty="0">
                <a:solidFill>
                  <a:srgbClr val="FF0000"/>
                </a:solidFill>
                <a:latin typeface="Century Gothic" panose="020B0502020202020204" pitchFamily="34" charset="0"/>
              </a:rPr>
              <a:t>Advantages:</a:t>
            </a:r>
          </a:p>
          <a:p>
            <a:r>
              <a:rPr lang="en-US" dirty="0">
                <a:latin typeface="Century Gothic" panose="020B0502020202020204" pitchFamily="34" charset="0"/>
              </a:rPr>
              <a:t>Highly adaptive to changes.</a:t>
            </a:r>
          </a:p>
          <a:p>
            <a:r>
              <a:rPr lang="en-US" dirty="0">
                <a:latin typeface="Century Gothic" panose="020B0502020202020204" pitchFamily="34" charset="0"/>
              </a:rPr>
              <a:t>Encourages stakeholder engagement.</a:t>
            </a:r>
          </a:p>
          <a:p>
            <a:r>
              <a:rPr lang="en-US" dirty="0">
                <a:latin typeface="Century Gothic" panose="020B0502020202020204" pitchFamily="34" charset="0"/>
              </a:rPr>
              <a:t>Limitations:</a:t>
            </a:r>
          </a:p>
          <a:p>
            <a:r>
              <a:rPr lang="en-US" dirty="0">
                <a:latin typeface="Century Gothic" panose="020B0502020202020204" pitchFamily="34" charset="0"/>
              </a:rPr>
              <a:t>Requires consistent collaboration and communication.</a:t>
            </a:r>
          </a:p>
          <a:p>
            <a:endParaRPr lang="en-US" dirty="0"/>
          </a:p>
        </p:txBody>
      </p:sp>
      <p:sp>
        <p:nvSpPr>
          <p:cNvPr id="2" name="TextBox 1">
            <a:extLst>
              <a:ext uri="{FF2B5EF4-FFF2-40B4-BE49-F238E27FC236}">
                <a16:creationId xmlns:a16="http://schemas.microsoft.com/office/drawing/2014/main" id="{C9976513-449D-4F5B-9F8F-40F979D09983}"/>
              </a:ext>
            </a:extLst>
          </p:cNvPr>
          <p:cNvSpPr txBox="1"/>
          <p:nvPr/>
        </p:nvSpPr>
        <p:spPr>
          <a:xfrm>
            <a:off x="6096000" y="1979672"/>
            <a:ext cx="5752699" cy="4247317"/>
          </a:xfrm>
          <a:prstGeom prst="rect">
            <a:avLst/>
          </a:prstGeom>
          <a:noFill/>
        </p:spPr>
        <p:txBody>
          <a:bodyPr wrap="square" rtlCol="0">
            <a:spAutoFit/>
          </a:bodyPr>
          <a:lstStyle/>
          <a:p>
            <a:r>
              <a:rPr lang="en-US" dirty="0"/>
              <a:t>3</a:t>
            </a:r>
            <a:r>
              <a:rPr lang="en-US" dirty="0">
                <a:latin typeface="Century Gothic" panose="020B0502020202020204" pitchFamily="34" charset="0"/>
              </a:rPr>
              <a:t>.</a:t>
            </a:r>
            <a:r>
              <a:rPr lang="en-US" b="1" dirty="0">
                <a:solidFill>
                  <a:srgbClr val="FF0000"/>
                </a:solidFill>
                <a:latin typeface="Century Gothic" panose="020B0502020202020204" pitchFamily="34" charset="0"/>
              </a:rPr>
              <a:t>Hybrid Methodology</a:t>
            </a:r>
            <a:r>
              <a:rPr lang="en-US" dirty="0">
                <a:latin typeface="Century Gothic" panose="020B0502020202020204" pitchFamily="34" charset="0"/>
              </a:rPr>
              <a:t>:</a:t>
            </a:r>
          </a:p>
          <a:p>
            <a:r>
              <a:rPr lang="en-US" dirty="0">
                <a:latin typeface="Century Gothic" panose="020B0502020202020204" pitchFamily="34" charset="0"/>
              </a:rPr>
              <a:t>Description: Combines elements of both Waterfall and Agile approaches.</a:t>
            </a:r>
          </a:p>
          <a:p>
            <a:r>
              <a:rPr lang="en-US" b="1" dirty="0">
                <a:solidFill>
                  <a:srgbClr val="FF0000"/>
                </a:solidFill>
                <a:latin typeface="Century Gothic" panose="020B0502020202020204" pitchFamily="34" charset="0"/>
              </a:rPr>
              <a:t>Key Features</a:t>
            </a:r>
            <a:r>
              <a:rPr lang="en-US" dirty="0">
                <a:latin typeface="Century Gothic" panose="020B0502020202020204" pitchFamily="34" charset="0"/>
              </a:rPr>
              <a:t>: Use Waterfall for high-level planning and Agile for execution.</a:t>
            </a:r>
          </a:p>
          <a:p>
            <a:r>
              <a:rPr lang="en-US" b="1" dirty="0">
                <a:solidFill>
                  <a:srgbClr val="FF0000"/>
                </a:solidFill>
                <a:latin typeface="Century Gothic" panose="020B0502020202020204" pitchFamily="34" charset="0"/>
              </a:rPr>
              <a:t>Applications in Education Consulting</a:t>
            </a:r>
            <a:r>
              <a:rPr lang="en-US" dirty="0">
                <a:latin typeface="Century Gothic" panose="020B0502020202020204" pitchFamily="34" charset="0"/>
              </a:rPr>
              <a:t>:</a:t>
            </a:r>
          </a:p>
          <a:p>
            <a:r>
              <a:rPr lang="en-US" dirty="0">
                <a:latin typeface="Century Gothic" panose="020B0502020202020204" pitchFamily="34" charset="0"/>
              </a:rPr>
              <a:t>Large-scale projects with both fixed and flexible components.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Using Waterfall for timeline planning and Agile for resource development.</a:t>
            </a:r>
          </a:p>
          <a:p>
            <a:r>
              <a:rPr lang="en-US" b="1" dirty="0">
                <a:solidFill>
                  <a:srgbClr val="FF0000"/>
                </a:solidFill>
                <a:latin typeface="Century Gothic" panose="020B0502020202020204" pitchFamily="34" charset="0"/>
              </a:rPr>
              <a:t>Advantage</a:t>
            </a:r>
            <a:r>
              <a:rPr lang="en-US" dirty="0">
                <a:latin typeface="Century Gothic" panose="020B0502020202020204" pitchFamily="34" charset="0"/>
              </a:rPr>
              <a:t>s: Balances structure with flexibility.</a:t>
            </a:r>
          </a:p>
          <a:p>
            <a:r>
              <a:rPr lang="en-US" dirty="0">
                <a:latin typeface="Century Gothic" panose="020B0502020202020204" pitchFamily="34" charset="0"/>
              </a:rPr>
              <a:t>Limitations:</a:t>
            </a:r>
          </a:p>
          <a:p>
            <a:r>
              <a:rPr lang="en-US" dirty="0">
                <a:latin typeface="Century Gothic" panose="020B0502020202020204" pitchFamily="34" charset="0"/>
              </a:rPr>
              <a:t>Can be complex to manage.</a:t>
            </a:r>
          </a:p>
          <a:p>
            <a:endParaRPr lang="en-US" dirty="0"/>
          </a:p>
          <a:p>
            <a:endParaRPr lang="en-US" dirty="0"/>
          </a:p>
        </p:txBody>
      </p:sp>
    </p:spTree>
    <p:extLst>
      <p:ext uri="{BB962C8B-B14F-4D97-AF65-F5344CB8AC3E}">
        <p14:creationId xmlns:p14="http://schemas.microsoft.com/office/powerpoint/2010/main" val="172850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298383" y="1896177"/>
            <a:ext cx="11685070" cy="3139321"/>
          </a:xfrm>
          <a:prstGeom prst="rect">
            <a:avLst/>
          </a:prstGeom>
          <a:noFill/>
        </p:spPr>
        <p:txBody>
          <a:bodyPr wrap="square" rtlCol="0">
            <a:spAutoFit/>
          </a:bodyPr>
          <a:lstStyle/>
          <a:p>
            <a:r>
              <a:rPr lang="en-US" dirty="0">
                <a:latin typeface="Century Gothic" panose="020B0502020202020204" pitchFamily="34" charset="0"/>
              </a:rPr>
              <a:t>3. </a:t>
            </a:r>
            <a:r>
              <a:rPr lang="en-US" b="1" dirty="0">
                <a:latin typeface="Century Gothic" panose="020B0502020202020204" pitchFamily="34" charset="0"/>
              </a:rPr>
              <a:t>Selecting the Right Methodology for Education Consulting Projects</a:t>
            </a:r>
          </a:p>
          <a:p>
            <a:r>
              <a:rPr lang="en-US" dirty="0">
                <a:latin typeface="Century Gothic" panose="020B0502020202020204" pitchFamily="34" charset="0"/>
              </a:rPr>
              <a:t>Factors to Consider</a:t>
            </a:r>
          </a:p>
          <a:p>
            <a:r>
              <a:rPr lang="en-US" dirty="0">
                <a:latin typeface="Century Gothic" panose="020B0502020202020204" pitchFamily="34" charset="0"/>
              </a:rPr>
              <a:t>1.Project Complexity:</a:t>
            </a:r>
          </a:p>
          <a:p>
            <a:r>
              <a:rPr lang="en-US" b="1" dirty="0">
                <a:solidFill>
                  <a:srgbClr val="FF0000"/>
                </a:solidFill>
                <a:latin typeface="Century Gothic" panose="020B0502020202020204" pitchFamily="34" charset="0"/>
              </a:rPr>
              <a:t>Simple Projects</a:t>
            </a:r>
            <a:r>
              <a:rPr lang="en-US" dirty="0">
                <a:latin typeface="Century Gothic" panose="020B0502020202020204" pitchFamily="34" charset="0"/>
              </a:rPr>
              <a:t>: Waterfall may suffice for straightforward tasks.</a:t>
            </a:r>
          </a:p>
          <a:p>
            <a:r>
              <a:rPr lang="en-US" b="1" dirty="0">
                <a:solidFill>
                  <a:srgbClr val="FF0000"/>
                </a:solidFill>
                <a:latin typeface="Century Gothic" panose="020B0502020202020204" pitchFamily="34" charset="0"/>
              </a:rPr>
              <a:t>Complex Projects</a:t>
            </a:r>
            <a:r>
              <a:rPr lang="en-US" dirty="0">
                <a:latin typeface="Century Gothic" panose="020B0502020202020204" pitchFamily="34" charset="0"/>
              </a:rPr>
              <a:t>: Agile is better for dynamic, evolving needs.</a:t>
            </a:r>
          </a:p>
          <a:p>
            <a:r>
              <a:rPr lang="en-US" dirty="0">
                <a:latin typeface="Century Gothic" panose="020B0502020202020204" pitchFamily="34" charset="0"/>
              </a:rPr>
              <a:t>2.Stakeholder Involvement:</a:t>
            </a:r>
          </a:p>
          <a:p>
            <a:r>
              <a:rPr lang="en-US" dirty="0">
                <a:latin typeface="Century Gothic" panose="020B0502020202020204" pitchFamily="34" charset="0"/>
              </a:rPr>
              <a:t>High stakeholder input favors Agile.</a:t>
            </a:r>
          </a:p>
          <a:p>
            <a:r>
              <a:rPr lang="en-US" dirty="0">
                <a:latin typeface="Century Gothic" panose="020B0502020202020204" pitchFamily="34" charset="0"/>
              </a:rPr>
              <a:t>Minimal input may lean towards Waterfall.</a:t>
            </a:r>
          </a:p>
          <a:p>
            <a:r>
              <a:rPr lang="en-US" dirty="0">
                <a:latin typeface="Century Gothic" panose="020B0502020202020204" pitchFamily="34" charset="0"/>
              </a:rPr>
              <a:t>Flexibility Needs:</a:t>
            </a:r>
          </a:p>
          <a:p>
            <a:r>
              <a:rPr lang="en-US" dirty="0">
                <a:latin typeface="Century Gothic" panose="020B0502020202020204" pitchFamily="34" charset="0"/>
              </a:rPr>
              <a:t>If project requirements are likely to change, Agile or Hybrid is more suitable.</a:t>
            </a:r>
          </a:p>
          <a:p>
            <a:endParaRPr lang="en-US" dirty="0"/>
          </a:p>
        </p:txBody>
      </p:sp>
    </p:spTree>
    <p:extLst>
      <p:ext uri="{BB962C8B-B14F-4D97-AF65-F5344CB8AC3E}">
        <p14:creationId xmlns:p14="http://schemas.microsoft.com/office/powerpoint/2010/main" val="287004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298383" y="1896177"/>
            <a:ext cx="11685070"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4.Time Constraints</a:t>
            </a:r>
            <a:r>
              <a:rPr lang="en-US" dirty="0">
                <a:latin typeface="Century Gothic" panose="020B0502020202020204" pitchFamily="34" charset="0"/>
              </a:rPr>
              <a:t>:</a:t>
            </a:r>
          </a:p>
          <a:p>
            <a:r>
              <a:rPr lang="en-US" dirty="0">
                <a:latin typeface="Century Gothic" panose="020B0502020202020204" pitchFamily="34" charset="0"/>
              </a:rPr>
              <a:t>Agile allows quicker adaptations to meet tight deadlines.</a:t>
            </a:r>
          </a:p>
          <a:p>
            <a:r>
              <a:rPr lang="en-US" dirty="0">
                <a:latin typeface="Century Gothic" panose="020B0502020202020204" pitchFamily="34" charset="0"/>
              </a:rPr>
              <a:t>Example of Methodology Selection</a:t>
            </a:r>
          </a:p>
          <a:p>
            <a:r>
              <a:rPr lang="en-US" b="1" dirty="0">
                <a:solidFill>
                  <a:srgbClr val="FF0000"/>
                </a:solidFill>
                <a:latin typeface="Century Gothic" panose="020B0502020202020204" pitchFamily="34" charset="0"/>
              </a:rPr>
              <a:t>Scenario</a:t>
            </a:r>
            <a:r>
              <a:rPr lang="en-US" dirty="0">
                <a:latin typeface="Century Gothic" panose="020B0502020202020204" pitchFamily="34" charset="0"/>
              </a:rPr>
              <a:t>: A consultant is hired to improve a school’s digital literacy program.</a:t>
            </a:r>
          </a:p>
          <a:p>
            <a:r>
              <a:rPr lang="en-US" dirty="0">
                <a:latin typeface="Century Gothic" panose="020B0502020202020204" pitchFamily="34" charset="0"/>
              </a:rPr>
              <a:t>Requirements Known: Use Waterfall for setting goals and deliverables.</a:t>
            </a:r>
          </a:p>
          <a:p>
            <a:r>
              <a:rPr lang="en-US" dirty="0">
                <a:latin typeface="Century Gothic" panose="020B0502020202020204" pitchFamily="34" charset="0"/>
              </a:rPr>
              <a:t>Ongoing Feedback Needed: Use Agile for pilot testing and iterative improvement.</a:t>
            </a:r>
          </a:p>
          <a:p>
            <a:r>
              <a:rPr lang="en-US" dirty="0">
                <a:latin typeface="Century Gothic" panose="020B0502020202020204" pitchFamily="34" charset="0"/>
              </a:rPr>
              <a:t>Practical Example: Project Plan for Teacher Training Initiative</a:t>
            </a:r>
          </a:p>
          <a:p>
            <a:r>
              <a:rPr lang="en-US" b="1" dirty="0">
                <a:solidFill>
                  <a:srgbClr val="FF0000"/>
                </a:solidFill>
                <a:latin typeface="Century Gothic" panose="020B0502020202020204" pitchFamily="34" charset="0"/>
              </a:rPr>
              <a:t>Scope Statement</a:t>
            </a:r>
            <a:r>
              <a:rPr lang="en-US" dirty="0">
                <a:latin typeface="Century Gothic" panose="020B0502020202020204" pitchFamily="34" charset="0"/>
              </a:rPr>
              <a:t>:</a:t>
            </a:r>
          </a:p>
          <a:p>
            <a:r>
              <a:rPr lang="en-US" dirty="0">
                <a:latin typeface="Century Gothic" panose="020B0502020202020204" pitchFamily="34" charset="0"/>
              </a:rPr>
              <a:t>●Develop and deliver a professional development program on inclusive teaching strategies to 100 teachers within three months.</a:t>
            </a:r>
          </a:p>
          <a:p>
            <a:r>
              <a:rPr lang="en-US" dirty="0">
                <a:latin typeface="Century Gothic" panose="020B0502020202020204" pitchFamily="34" charset="0"/>
              </a:rPr>
              <a:t>Timeline:</a:t>
            </a:r>
          </a:p>
          <a:p>
            <a:r>
              <a:rPr lang="en-US" b="1" dirty="0">
                <a:latin typeface="Century Gothic" panose="020B0502020202020204" pitchFamily="34" charset="0"/>
              </a:rPr>
              <a:t>Phase 1</a:t>
            </a:r>
            <a:r>
              <a:rPr lang="en-US" dirty="0">
                <a:latin typeface="Century Gothic" panose="020B0502020202020204" pitchFamily="34" charset="0"/>
              </a:rPr>
              <a:t>: Needs Assessment (2 weeks).</a:t>
            </a:r>
          </a:p>
          <a:p>
            <a:r>
              <a:rPr lang="en-US" b="1" dirty="0">
                <a:latin typeface="Century Gothic" panose="020B0502020202020204" pitchFamily="34" charset="0"/>
              </a:rPr>
              <a:t>Phase 2</a:t>
            </a:r>
            <a:r>
              <a:rPr lang="en-US" dirty="0">
                <a:latin typeface="Century Gothic" panose="020B0502020202020204" pitchFamily="34" charset="0"/>
              </a:rPr>
              <a:t>: Program Design (6 weeks).</a:t>
            </a:r>
          </a:p>
          <a:p>
            <a:r>
              <a:rPr lang="en-US" b="1" dirty="0">
                <a:latin typeface="Century Gothic" panose="020B0502020202020204" pitchFamily="34" charset="0"/>
              </a:rPr>
              <a:t>Phase 3</a:t>
            </a:r>
            <a:r>
              <a:rPr lang="en-US" dirty="0">
                <a:latin typeface="Century Gothic" panose="020B0502020202020204" pitchFamily="34" charset="0"/>
              </a:rPr>
              <a:t>: Training Delivery (4 weeks).</a:t>
            </a:r>
          </a:p>
          <a:p>
            <a:r>
              <a:rPr lang="en-US" b="1" dirty="0">
                <a:latin typeface="Century Gothic" panose="020B0502020202020204" pitchFamily="34" charset="0"/>
              </a:rPr>
              <a:t>Phase 4:</a:t>
            </a:r>
            <a:r>
              <a:rPr lang="en-US" dirty="0">
                <a:latin typeface="Century Gothic" panose="020B0502020202020204" pitchFamily="34" charset="0"/>
              </a:rPr>
              <a:t> Post-Training Evaluation (2 weeks).</a:t>
            </a:r>
          </a:p>
          <a:p>
            <a:endParaRPr lang="en-US" dirty="0">
              <a:latin typeface="Century Gothic" panose="020B050202020202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218867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744D-2AB1-2491-418D-B6615E5497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68A93B-3442-F57F-883A-8886069B29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CE59C4-95DB-6D50-AEB4-41C20D6A0BA5}"/>
              </a:ext>
            </a:extLst>
          </p:cNvPr>
          <p:cNvSpPr/>
          <p:nvPr/>
        </p:nvSpPr>
        <p:spPr>
          <a:xfrm>
            <a:off x="954585" y="103160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PLANNING AND METHODOLOGIES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70285A0-6382-CEFB-CB4A-3D8BFD6F89E5}"/>
              </a:ext>
            </a:extLst>
          </p:cNvPr>
          <p:cNvSpPr/>
          <p:nvPr/>
        </p:nvSpPr>
        <p:spPr>
          <a:xfrm>
            <a:off x="95458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Module-9:3</a:t>
            </a:r>
          </a:p>
        </p:txBody>
      </p:sp>
      <p:sp>
        <p:nvSpPr>
          <p:cNvPr id="20" name="Oval 19">
            <a:extLst>
              <a:ext uri="{FF2B5EF4-FFF2-40B4-BE49-F238E27FC236}">
                <a16:creationId xmlns:a16="http://schemas.microsoft.com/office/drawing/2014/main" id="{E9E8B3B3-79D2-E5BC-CDF3-5F098D1C33D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3A6362-E672-D608-3DBC-819BBD18F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C53785-49C7-B9C9-A85E-DC21E69B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B33C1AC4-7572-4D80-9776-ABAAB76E1BD6}"/>
              </a:ext>
            </a:extLst>
          </p:cNvPr>
          <p:cNvSpPr txBox="1"/>
          <p:nvPr/>
        </p:nvSpPr>
        <p:spPr>
          <a:xfrm>
            <a:off x="298383" y="1896177"/>
            <a:ext cx="11685070"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5.Budget and Resources</a:t>
            </a:r>
            <a:r>
              <a:rPr lang="en-US" dirty="0">
                <a:latin typeface="Century Gothic" panose="020B0502020202020204" pitchFamily="34" charset="0"/>
              </a:rPr>
              <a:t>:</a:t>
            </a:r>
          </a:p>
          <a:p>
            <a:r>
              <a:rPr lang="en-US" dirty="0">
                <a:latin typeface="Century Gothic" panose="020B0502020202020204" pitchFamily="34" charset="0"/>
              </a:rPr>
              <a:t>5,000,000 for materials, trainers, and evaluation tools.</a:t>
            </a:r>
          </a:p>
          <a:p>
            <a:r>
              <a:rPr lang="en-US" dirty="0">
                <a:latin typeface="Century Gothic" panose="020B0502020202020204" pitchFamily="34" charset="0"/>
              </a:rPr>
              <a:t>Allocate 3 trainers and 2 support staff.</a:t>
            </a:r>
          </a:p>
          <a:p>
            <a:r>
              <a:rPr lang="en-US" b="1" dirty="0">
                <a:solidFill>
                  <a:srgbClr val="FF0000"/>
                </a:solidFill>
                <a:latin typeface="Century Gothic" panose="020B0502020202020204" pitchFamily="34" charset="0"/>
              </a:rPr>
              <a:t>Methodology</a:t>
            </a:r>
            <a:r>
              <a:rPr lang="en-US" dirty="0">
                <a:latin typeface="Century Gothic" panose="020B0502020202020204" pitchFamily="34" charset="0"/>
              </a:rPr>
              <a:t>:</a:t>
            </a:r>
          </a:p>
          <a:p>
            <a:r>
              <a:rPr lang="en-US" dirty="0">
                <a:latin typeface="Century Gothic" panose="020B0502020202020204" pitchFamily="34" charset="0"/>
              </a:rPr>
              <a:t>Use Hybrid: Waterfall for planning and training schedule.</a:t>
            </a:r>
          </a:p>
          <a:p>
            <a:r>
              <a:rPr lang="en-US" dirty="0">
                <a:latin typeface="Century Gothic" panose="020B0502020202020204" pitchFamily="34" charset="0"/>
              </a:rPr>
              <a:t>Agile for designing and refining training content based on teacher feedback.</a:t>
            </a:r>
          </a:p>
          <a:p>
            <a:endParaRPr lang="en-US" dirty="0">
              <a:latin typeface="Century Gothic" panose="020B0502020202020204" pitchFamily="34" charset="0"/>
            </a:endParaRPr>
          </a:p>
          <a:p>
            <a:r>
              <a:rPr lang="en-US" dirty="0">
                <a:latin typeface="Century Gothic" panose="020B0502020202020204" pitchFamily="34" charset="0"/>
              </a:rPr>
              <a:t>Creating a comprehensive project plan ensures clarity and direction, while effective budgeting and resource allocation maximize efficiency. Understanding project management methodologies like </a:t>
            </a:r>
            <a:r>
              <a:rPr lang="en-US" b="1" dirty="0">
                <a:solidFill>
                  <a:srgbClr val="FF0000"/>
                </a:solidFill>
                <a:latin typeface="Century Gothic" panose="020B0502020202020204" pitchFamily="34" charset="0"/>
              </a:rPr>
              <a:t>Waterfall, Agile, and Hybrid allows education consultants</a:t>
            </a:r>
            <a:r>
              <a:rPr lang="en-US" dirty="0">
                <a:latin typeface="Century Gothic" panose="020B0502020202020204" pitchFamily="34" charset="0"/>
              </a:rPr>
              <a:t> to choose the approach that best suits the project’s complexity and flexibility needs. By combining structured planning with adaptive execution, consultants can deliver impactful educational projects.</a:t>
            </a:r>
          </a:p>
          <a:p>
            <a:endParaRPr lang="en-US" dirty="0">
              <a:latin typeface="Century Gothic" panose="020B0502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18423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5736427" y="2317559"/>
            <a:ext cx="6002956"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9.4: Managing Project Creep</a:t>
            </a:r>
          </a:p>
          <a:p>
            <a:r>
              <a:rPr lang="en-US" dirty="0">
                <a:latin typeface="Century Gothic" panose="020B0502020202020204" pitchFamily="34" charset="0"/>
              </a:rPr>
              <a:t>Project creep, also known as scope creep, is a common challenge </a:t>
            </a:r>
            <a:r>
              <a:rPr lang="en-US" b="1" dirty="0">
                <a:solidFill>
                  <a:srgbClr val="FF0000"/>
                </a:solidFill>
                <a:latin typeface="Century Gothic" panose="020B0502020202020204" pitchFamily="34" charset="0"/>
              </a:rPr>
              <a:t>in project management where the project's scope expands beyond its original objectives</a:t>
            </a:r>
            <a:r>
              <a:rPr lang="en-US" dirty="0">
                <a:latin typeface="Century Gothic" panose="020B0502020202020204" pitchFamily="34" charset="0"/>
              </a:rPr>
              <a:t>. This often happens due to unplanned changes, poor communication, or inadequate planning. For education consultants, managing project creep is essential to ensure projects are completed on time, within budget, and with the intended outcomes.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36960394-B663-4008-A4A8-84B116D1DC81}"/>
              </a:ext>
            </a:extLst>
          </p:cNvPr>
          <p:cNvPicPr>
            <a:picLocks noChangeAspect="1"/>
          </p:cNvPicPr>
          <p:nvPr/>
        </p:nvPicPr>
        <p:blipFill>
          <a:blip r:embed="rId3"/>
          <a:stretch>
            <a:fillRect/>
          </a:stretch>
        </p:blipFill>
        <p:spPr>
          <a:xfrm>
            <a:off x="687805" y="2191987"/>
            <a:ext cx="4788969" cy="3541892"/>
          </a:xfrm>
          <a:prstGeom prst="rect">
            <a:avLst/>
          </a:prstGeom>
        </p:spPr>
      </p:pic>
    </p:spTree>
    <p:extLst>
      <p:ext uri="{BB962C8B-B14F-4D97-AF65-F5344CB8AC3E}">
        <p14:creationId xmlns:p14="http://schemas.microsoft.com/office/powerpoint/2010/main" val="1399497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0" y="1947920"/>
            <a:ext cx="5977846" cy="4524315"/>
          </a:xfrm>
          <a:prstGeom prst="rect">
            <a:avLst/>
          </a:prstGeom>
          <a:noFill/>
        </p:spPr>
        <p:txBody>
          <a:bodyPr wrap="square" rtlCol="0">
            <a:spAutoFit/>
          </a:bodyPr>
          <a:lstStyle/>
          <a:p>
            <a:r>
              <a:rPr lang="en-US" dirty="0">
                <a:latin typeface="Century Gothic" panose="020B0502020202020204" pitchFamily="34" charset="0"/>
              </a:rPr>
              <a:t>1. </a:t>
            </a:r>
            <a:r>
              <a:rPr lang="en-US" b="1" dirty="0">
                <a:solidFill>
                  <a:srgbClr val="FF0000"/>
                </a:solidFill>
                <a:latin typeface="Century Gothic" panose="020B0502020202020204" pitchFamily="34" charset="0"/>
              </a:rPr>
              <a:t>Understanding Project Creep</a:t>
            </a:r>
          </a:p>
          <a:p>
            <a:r>
              <a:rPr lang="en-US" b="1" dirty="0">
                <a:solidFill>
                  <a:srgbClr val="FF0000"/>
                </a:solidFill>
                <a:latin typeface="Century Gothic" panose="020B0502020202020204" pitchFamily="34" charset="0"/>
              </a:rPr>
              <a:t>A. Defining Project Creep</a:t>
            </a:r>
          </a:p>
          <a:p>
            <a:r>
              <a:rPr lang="en-US" dirty="0">
                <a:latin typeface="Century Gothic" panose="020B0502020202020204" pitchFamily="34" charset="0"/>
              </a:rPr>
              <a:t>●Definition: Project creep occurs when additional tasks, features, or objectives are added to a project without proper evaluation or adjustment to resources and timelines.</a:t>
            </a:r>
          </a:p>
          <a:p>
            <a:r>
              <a:rPr lang="en-US" dirty="0">
                <a:latin typeface="Century Gothic" panose="020B0502020202020204" pitchFamily="34" charset="0"/>
              </a:rPr>
              <a:t>●Example in Education: A project initially focused on designing a literacy program for Grade 3 is expanded to include Grades 4 and 5 without revising the budget or timeline.</a:t>
            </a:r>
          </a:p>
          <a:p>
            <a:r>
              <a:rPr lang="en-US" b="1" dirty="0">
                <a:solidFill>
                  <a:srgbClr val="FF0000"/>
                </a:solidFill>
                <a:latin typeface="Century Gothic" panose="020B0502020202020204" pitchFamily="34" charset="0"/>
              </a:rPr>
              <a:t>B. Causes of Project Creep</a:t>
            </a:r>
          </a:p>
          <a:p>
            <a:r>
              <a:rPr lang="en-US" b="1" dirty="0">
                <a:solidFill>
                  <a:srgbClr val="FF0000"/>
                </a:solidFill>
                <a:latin typeface="Century Gothic" panose="020B0502020202020204" pitchFamily="34" charset="0"/>
              </a:rPr>
              <a:t>1.Poor Scope Definition</a:t>
            </a:r>
            <a:r>
              <a:rPr lang="en-US" dirty="0">
                <a:latin typeface="Century Gothic" panose="020B0502020202020204" pitchFamily="34" charset="0"/>
              </a:rPr>
              <a:t>:</a:t>
            </a:r>
          </a:p>
          <a:p>
            <a:r>
              <a:rPr lang="en-US" dirty="0">
                <a:latin typeface="Century Gothic" panose="020B0502020202020204" pitchFamily="34" charset="0"/>
              </a:rPr>
              <a:t>Vague or incomplete project scope statements.</a:t>
            </a:r>
          </a:p>
          <a:p>
            <a:r>
              <a:rPr lang="en-US" dirty="0">
                <a:latin typeface="Century Gothic" panose="020B0502020202020204" pitchFamily="34" charset="0"/>
              </a:rPr>
              <a:t>Example: Failing to specify the exact deliverables for a teacher training program.</a:t>
            </a:r>
          </a:p>
          <a:p>
            <a:r>
              <a:rPr lang="en-US" dirty="0">
                <a:latin typeface="Century Gothic" panose="020B0502020202020204" pitchFamily="34" charset="0"/>
              </a:rPr>
              <a:t>	</a:t>
            </a:r>
          </a:p>
        </p:txBody>
      </p:sp>
      <p:sp>
        <p:nvSpPr>
          <p:cNvPr id="2" name="TextBox 1">
            <a:extLst>
              <a:ext uri="{FF2B5EF4-FFF2-40B4-BE49-F238E27FC236}">
                <a16:creationId xmlns:a16="http://schemas.microsoft.com/office/drawing/2014/main" id="{2121BCD2-2AA4-4693-A86A-3AE4D932315E}"/>
              </a:ext>
            </a:extLst>
          </p:cNvPr>
          <p:cNvSpPr txBox="1"/>
          <p:nvPr/>
        </p:nvSpPr>
        <p:spPr>
          <a:xfrm>
            <a:off x="6285297" y="1896177"/>
            <a:ext cx="5447899"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2.Uncontrolled Stakeholder Requests</a:t>
            </a:r>
            <a:r>
              <a:rPr lang="en-US" dirty="0">
                <a:latin typeface="Century Gothic" panose="020B0502020202020204" pitchFamily="34" charset="0"/>
              </a:rPr>
              <a:t>:</a:t>
            </a:r>
          </a:p>
          <a:p>
            <a:r>
              <a:rPr lang="en-US" dirty="0">
                <a:latin typeface="Century Gothic" panose="020B0502020202020204" pitchFamily="34" charset="0"/>
              </a:rPr>
              <a:t>Adding extra tasks at stakeholders’ requests without formal approval.</a:t>
            </a:r>
          </a:p>
          <a:p>
            <a:r>
              <a:rPr lang="en-US" dirty="0">
                <a:latin typeface="Century Gothic" panose="020B0502020202020204" pitchFamily="34" charset="0"/>
              </a:rPr>
              <a:t>Example: A school principal asking for additional curriculum modules late in the project.</a:t>
            </a:r>
          </a:p>
          <a:p>
            <a:r>
              <a:rPr lang="en-US" b="1" dirty="0">
                <a:solidFill>
                  <a:srgbClr val="FF0000"/>
                </a:solidFill>
                <a:latin typeface="Century Gothic" panose="020B0502020202020204" pitchFamily="34" charset="0"/>
              </a:rPr>
              <a:t>3. Lack of Change Management Processes</a:t>
            </a:r>
            <a:r>
              <a:rPr lang="en-US" dirty="0">
                <a:latin typeface="Century Gothic" panose="020B0502020202020204" pitchFamily="34" charset="0"/>
              </a:rPr>
              <a:t>:</a:t>
            </a:r>
          </a:p>
          <a:p>
            <a:r>
              <a:rPr lang="en-US" dirty="0">
                <a:latin typeface="Century Gothic" panose="020B0502020202020204" pitchFamily="34" charset="0"/>
              </a:rPr>
              <a:t>Absence of a formal procedure to evaluate and approve changes.</a:t>
            </a:r>
          </a:p>
          <a:p>
            <a:r>
              <a:rPr lang="en-US" b="1" dirty="0">
                <a:solidFill>
                  <a:srgbClr val="FF0000"/>
                </a:solidFill>
                <a:latin typeface="Century Gothic" panose="020B0502020202020204" pitchFamily="34" charset="0"/>
              </a:rPr>
              <a:t>4.Inadequate Communication</a:t>
            </a:r>
            <a:r>
              <a:rPr lang="en-US" dirty="0">
                <a:latin typeface="Century Gothic" panose="020B0502020202020204" pitchFamily="34" charset="0"/>
              </a:rPr>
              <a:t>:</a:t>
            </a:r>
          </a:p>
          <a:p>
            <a:r>
              <a:rPr lang="en-US" dirty="0">
                <a:latin typeface="Century Gothic" panose="020B0502020202020204" pitchFamily="34" charset="0"/>
              </a:rPr>
              <a:t>Misunderstandings among team members or stakeholders about project objectives.</a:t>
            </a:r>
          </a:p>
          <a:p>
            <a:r>
              <a:rPr lang="en-US" b="1" dirty="0">
                <a:solidFill>
                  <a:srgbClr val="FF0000"/>
                </a:solidFill>
                <a:latin typeface="Century Gothic" panose="020B0502020202020204" pitchFamily="34" charset="0"/>
              </a:rPr>
              <a:t>5.Over-Enthusiasm or Perfectionism</a:t>
            </a:r>
            <a:r>
              <a:rPr lang="en-US" dirty="0">
                <a:latin typeface="Century Gothic" panose="020B0502020202020204" pitchFamily="34" charset="0"/>
              </a:rPr>
              <a:t>:</a:t>
            </a:r>
          </a:p>
          <a:p>
            <a:r>
              <a:rPr lang="en-US" dirty="0">
                <a:latin typeface="Century Gothic" panose="020B0502020202020204" pitchFamily="34" charset="0"/>
              </a:rPr>
              <a:t>Adding more features than originally planned to “enhance” the project.</a:t>
            </a:r>
          </a:p>
          <a:p>
            <a:endParaRPr lang="en-US" dirty="0"/>
          </a:p>
        </p:txBody>
      </p:sp>
    </p:spTree>
    <p:extLst>
      <p:ext uri="{BB962C8B-B14F-4D97-AF65-F5344CB8AC3E}">
        <p14:creationId xmlns:p14="http://schemas.microsoft.com/office/powerpoint/2010/main" val="22970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118155" y="1949825"/>
            <a:ext cx="6465526"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Recognizing Signs of Project Creep</a:t>
            </a:r>
          </a:p>
          <a:p>
            <a:r>
              <a:rPr lang="en-US" dirty="0">
                <a:latin typeface="Century Gothic" panose="020B0502020202020204" pitchFamily="34" charset="0"/>
              </a:rPr>
              <a:t>1.Shifting Goals: Frequent changes in project objectives without proper documentation or justification.</a:t>
            </a:r>
          </a:p>
          <a:p>
            <a:r>
              <a:rPr lang="en-US" dirty="0">
                <a:latin typeface="Century Gothic" panose="020B0502020202020204" pitchFamily="34" charset="0"/>
              </a:rPr>
              <a:t>2.Unplanned Tasks: Additional work emerging that was not part of the original plan.</a:t>
            </a:r>
          </a:p>
          <a:p>
            <a:r>
              <a:rPr lang="en-US" dirty="0">
                <a:latin typeface="Century Gothic" panose="020B0502020202020204" pitchFamily="34" charset="0"/>
              </a:rPr>
              <a:t>3.Resource Strain: Team members or resources stretched thin due to added responsibilities.</a:t>
            </a:r>
          </a:p>
          <a:p>
            <a:r>
              <a:rPr lang="en-US" dirty="0">
                <a:latin typeface="Century Gothic" panose="020B0502020202020204" pitchFamily="34" charset="0"/>
              </a:rPr>
              <a:t>4.Timeline Delays: Missed milestones caused by accommodating unplanned changes.</a:t>
            </a:r>
          </a:p>
          <a:p>
            <a:r>
              <a:rPr lang="en-US" dirty="0">
                <a:latin typeface="Century Gothic" panose="020B0502020202020204" pitchFamily="34" charset="0"/>
              </a:rPr>
              <a:t>2. Strategies to Prevent and Manage Project Creep</a:t>
            </a:r>
          </a:p>
          <a:p>
            <a:r>
              <a:rPr lang="en-US" b="1" dirty="0">
                <a:solidFill>
                  <a:srgbClr val="FF0000"/>
                </a:solidFill>
                <a:latin typeface="Century Gothic" panose="020B0502020202020204" pitchFamily="34" charset="0"/>
              </a:rPr>
              <a:t>A. Techniques for Maintaining Project Scope and Objectives</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Clear Scope Definition</a:t>
            </a:r>
            <a:r>
              <a:rPr lang="en-US" dirty="0">
                <a:latin typeface="Century Gothic" panose="020B0502020202020204" pitchFamily="34" charset="0"/>
              </a:rPr>
              <a:t>:</a:t>
            </a:r>
          </a:p>
          <a:p>
            <a:r>
              <a:rPr lang="en-US" dirty="0">
                <a:latin typeface="Century Gothic" panose="020B0502020202020204" pitchFamily="34" charset="0"/>
              </a:rPr>
              <a:t>Develop a detailed project scope statement outlining: Deliverables, Boundaries, Success criteria</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C6B8972E-9BB0-43EF-BF26-74EA2DAFD1F1}"/>
              </a:ext>
            </a:extLst>
          </p:cNvPr>
          <p:cNvPicPr>
            <a:picLocks noChangeAspect="1"/>
          </p:cNvPicPr>
          <p:nvPr/>
        </p:nvPicPr>
        <p:blipFill>
          <a:blip r:embed="rId3"/>
          <a:stretch>
            <a:fillRect/>
          </a:stretch>
        </p:blipFill>
        <p:spPr>
          <a:xfrm>
            <a:off x="7132320" y="2358768"/>
            <a:ext cx="4225490" cy="2877952"/>
          </a:xfrm>
          <a:prstGeom prst="rect">
            <a:avLst/>
          </a:prstGeom>
        </p:spPr>
      </p:pic>
    </p:spTree>
    <p:extLst>
      <p:ext uri="{BB962C8B-B14F-4D97-AF65-F5344CB8AC3E}">
        <p14:creationId xmlns:p14="http://schemas.microsoft.com/office/powerpoint/2010/main" val="1597175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118154" y="1949825"/>
            <a:ext cx="5743631" cy="4801314"/>
          </a:xfrm>
          <a:prstGeom prst="rect">
            <a:avLst/>
          </a:prstGeom>
          <a:noFill/>
        </p:spPr>
        <p:txBody>
          <a:bodyPr wrap="square" rtlCol="0">
            <a:spAutoFit/>
          </a:bodyPr>
          <a:lstStyle/>
          <a:p>
            <a:r>
              <a:rPr lang="en-US" dirty="0">
                <a:latin typeface="Century Gothic" panose="020B0502020202020204" pitchFamily="34" charset="0"/>
              </a:rPr>
              <a:t>Example: A teacher training project scope might specify, “Train 50 teachers on inclusive teaching strategies within three months, focusing exclusively on Grades 1-3.”</a:t>
            </a:r>
          </a:p>
          <a:p>
            <a:r>
              <a:rPr lang="en-US" b="1" dirty="0">
                <a:solidFill>
                  <a:srgbClr val="FF0000"/>
                </a:solidFill>
                <a:latin typeface="Century Gothic" panose="020B0502020202020204" pitchFamily="34" charset="0"/>
              </a:rPr>
              <a:t>2.Set Realistic Goals</a:t>
            </a:r>
            <a:r>
              <a:rPr lang="en-US" dirty="0">
                <a:latin typeface="Century Gothic" panose="020B0502020202020204" pitchFamily="34" charset="0"/>
              </a:rPr>
              <a:t>:</a:t>
            </a:r>
          </a:p>
          <a:p>
            <a:r>
              <a:rPr lang="en-US" dirty="0">
                <a:latin typeface="Century Gothic" panose="020B0502020202020204" pitchFamily="34" charset="0"/>
              </a:rPr>
              <a:t>Use the SMART framework to ensure goals are Specific, Measurable, Achievable, Relevant, and Time-Bound.</a:t>
            </a:r>
          </a:p>
          <a:p>
            <a:r>
              <a:rPr lang="en-US" b="1" dirty="0">
                <a:solidFill>
                  <a:srgbClr val="FF0000"/>
                </a:solidFill>
                <a:latin typeface="Century Gothic" panose="020B0502020202020204" pitchFamily="34" charset="0"/>
              </a:rPr>
              <a:t>3.Develop a Change Management Plan</a:t>
            </a:r>
            <a:r>
              <a:rPr lang="en-US" dirty="0">
                <a:latin typeface="Century Gothic" panose="020B0502020202020204" pitchFamily="34" charset="0"/>
              </a:rPr>
              <a:t>:</a:t>
            </a:r>
          </a:p>
          <a:p>
            <a:r>
              <a:rPr lang="en-US" dirty="0">
                <a:latin typeface="Century Gothic" panose="020B0502020202020204" pitchFamily="34" charset="0"/>
              </a:rPr>
              <a:t>Create a formal process to evaluate, approve, or reject change requests.</a:t>
            </a:r>
          </a:p>
          <a:p>
            <a:r>
              <a:rPr lang="en-US" dirty="0">
                <a:latin typeface="Century Gothic" panose="020B0502020202020204" pitchFamily="34" charset="0"/>
              </a:rPr>
              <a:t>Include: Cost-benefit analysis for each request.</a:t>
            </a:r>
          </a:p>
          <a:p>
            <a:r>
              <a:rPr lang="en-US" dirty="0">
                <a:latin typeface="Century Gothic" panose="020B0502020202020204" pitchFamily="34" charset="0"/>
              </a:rPr>
              <a:t>Documentation of approved changes.</a:t>
            </a:r>
          </a:p>
          <a:p>
            <a:r>
              <a:rPr lang="en-US" dirty="0">
                <a:latin typeface="Century Gothic" panose="020B0502020202020204" pitchFamily="34" charset="0"/>
              </a:rPr>
              <a:t>Example: Require stakeholders to submit a written request for additional training sessions, including justification.</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BD09E43-9AD8-497F-9BB1-9C705F569522}"/>
              </a:ext>
            </a:extLst>
          </p:cNvPr>
          <p:cNvSpPr txBox="1"/>
          <p:nvPr/>
        </p:nvSpPr>
        <p:spPr>
          <a:xfrm>
            <a:off x="6096000" y="1984214"/>
            <a:ext cx="6022206"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Effective Communication Practices</a:t>
            </a:r>
          </a:p>
          <a:p>
            <a:r>
              <a:rPr lang="en-US" dirty="0">
                <a:latin typeface="Century Gothic" panose="020B0502020202020204" pitchFamily="34" charset="0"/>
              </a:rPr>
              <a:t>1.Establish Communication Channels: Use clear and consistent communication methods such as regular team meetings, progress reports, and email updates.</a:t>
            </a:r>
          </a:p>
          <a:p>
            <a:r>
              <a:rPr lang="en-US" dirty="0">
                <a:latin typeface="Century Gothic" panose="020B0502020202020204" pitchFamily="34" charset="0"/>
              </a:rPr>
              <a:t>2.Clarify Roles and Responsibilities: Ensure all team members and stakeholders understand their roles and the project’s boundaries.</a:t>
            </a:r>
          </a:p>
          <a:p>
            <a:r>
              <a:rPr lang="en-US" dirty="0">
                <a:latin typeface="Century Gothic" panose="020B0502020202020204" pitchFamily="34" charset="0"/>
              </a:rPr>
              <a:t>3.Involve Stakeholders Early: Gather input during the planning phase to minimize changes later.</a:t>
            </a:r>
          </a:p>
          <a:p>
            <a:r>
              <a:rPr lang="en-US" dirty="0">
                <a:latin typeface="Century Gothic" panose="020B0502020202020204" pitchFamily="34" charset="0"/>
              </a:rPr>
              <a:t>Example: Conduct focus groups with teachers before finalizing the content of a professional development program.</a:t>
            </a:r>
          </a:p>
          <a:p>
            <a:endParaRPr lang="en-US" dirty="0"/>
          </a:p>
        </p:txBody>
      </p:sp>
    </p:spTree>
    <p:extLst>
      <p:ext uri="{BB962C8B-B14F-4D97-AF65-F5344CB8AC3E}">
        <p14:creationId xmlns:p14="http://schemas.microsoft.com/office/powerpoint/2010/main" val="4107971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2272B8C-5CFF-DFC0-A813-080C5FCF616A}"/>
              </a:ext>
            </a:extLst>
          </p:cNvPr>
          <p:cNvSpPr txBox="1"/>
          <p:nvPr/>
        </p:nvSpPr>
        <p:spPr>
          <a:xfrm>
            <a:off x="173255" y="1899461"/>
            <a:ext cx="5688530" cy="512867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Documentation Practices</a:t>
            </a:r>
          </a:p>
          <a:p>
            <a:r>
              <a:rPr lang="en-US" dirty="0">
                <a:latin typeface="Century Gothic" panose="020B0502020202020204" pitchFamily="34" charset="0"/>
              </a:rPr>
              <a:t>1.Maintain a Project Log:</a:t>
            </a:r>
          </a:p>
          <a:p>
            <a:r>
              <a:rPr lang="en-US" dirty="0">
                <a:latin typeface="Century Gothic" panose="020B0502020202020204" pitchFamily="34" charset="0"/>
              </a:rPr>
              <a:t>Record all decisions, changes, and justifications.</a:t>
            </a:r>
          </a:p>
          <a:p>
            <a:r>
              <a:rPr lang="en-US" dirty="0">
                <a:latin typeface="Century Gothic" panose="020B0502020202020204" pitchFamily="34" charset="0"/>
              </a:rPr>
              <a:t>Use tools like project management software (e.g., Asana, Trello) for tracking.</a:t>
            </a:r>
          </a:p>
          <a:p>
            <a:r>
              <a:rPr lang="en-US" dirty="0">
                <a:latin typeface="Century Gothic" panose="020B0502020202020204" pitchFamily="34" charset="0"/>
              </a:rPr>
              <a:t>2.Create a Change Request Form:</a:t>
            </a:r>
          </a:p>
          <a:p>
            <a:r>
              <a:rPr lang="en-US" dirty="0">
                <a:latin typeface="Century Gothic" panose="020B0502020202020204" pitchFamily="34" charset="0"/>
              </a:rPr>
              <a:t>Standardize how changes are proposed and evaluated.</a:t>
            </a:r>
          </a:p>
          <a:p>
            <a:r>
              <a:rPr lang="en-US" dirty="0">
                <a:latin typeface="Century Gothic" panose="020B0502020202020204" pitchFamily="34" charset="0"/>
              </a:rPr>
              <a:t>Example: Include fields for:</a:t>
            </a:r>
          </a:p>
          <a:p>
            <a:r>
              <a:rPr lang="en-US" dirty="0">
                <a:latin typeface="Century Gothic" panose="020B0502020202020204" pitchFamily="34" charset="0"/>
              </a:rPr>
              <a:t>Description of the change.</a:t>
            </a:r>
          </a:p>
          <a:p>
            <a:r>
              <a:rPr lang="en-US" dirty="0">
                <a:latin typeface="Century Gothic" panose="020B0502020202020204" pitchFamily="34" charset="0"/>
              </a:rPr>
              <a:t>Impact on timeline, budget, and resources.</a:t>
            </a:r>
          </a:p>
          <a:p>
            <a:r>
              <a:rPr lang="en-US" dirty="0">
                <a:latin typeface="Century Gothic" panose="020B0502020202020204" pitchFamily="34" charset="0"/>
              </a:rPr>
              <a:t>3.Track Progress Against the Plan:</a:t>
            </a:r>
          </a:p>
          <a:p>
            <a:r>
              <a:rPr lang="en-US" dirty="0">
                <a:latin typeface="Century Gothic" panose="020B0502020202020204" pitchFamily="34" charset="0"/>
              </a:rPr>
              <a:t>Use Gantt charts or dashboards to monitor tasks and milestones.</a:t>
            </a:r>
          </a:p>
          <a:p>
            <a:r>
              <a:rPr lang="en-US" dirty="0">
                <a:latin typeface="Century Gothic" panose="020B0502020202020204" pitchFamily="34" charset="0"/>
              </a:rPr>
              <a:t>Compare actual progress with the planned schedule to identify deviations.</a:t>
            </a:r>
          </a:p>
          <a:p>
            <a:r>
              <a:rPr lang="en-US" dirty="0">
                <a:latin typeface="Century Gothic" panose="020B0502020202020204" pitchFamily="34" charset="0"/>
              </a:rPr>
              <a:t>________________________________________</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BD09E43-9AD8-497F-9BB1-9C705F569522}"/>
              </a:ext>
            </a:extLst>
          </p:cNvPr>
          <p:cNvSpPr txBox="1"/>
          <p:nvPr/>
        </p:nvSpPr>
        <p:spPr>
          <a:xfrm>
            <a:off x="5736427" y="1807706"/>
            <a:ext cx="6545179"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 Managing Project Creep When It Happens</a:t>
            </a:r>
          </a:p>
          <a:p>
            <a:r>
              <a:rPr lang="en-US" dirty="0">
                <a:latin typeface="Century Gothic" panose="020B0502020202020204" pitchFamily="34" charset="0"/>
              </a:rPr>
              <a:t>1.Prioritize Changes: Assess the impact of each change request on the project’s success.</a:t>
            </a:r>
          </a:p>
          <a:p>
            <a:r>
              <a:rPr lang="en-US" dirty="0">
                <a:latin typeface="Century Gothic" panose="020B0502020202020204" pitchFamily="34" charset="0"/>
              </a:rPr>
              <a:t>Example: Approve changes that directly enhance student outcomes, but reject those adding non-essential features.</a:t>
            </a:r>
          </a:p>
          <a:p>
            <a:r>
              <a:rPr lang="en-US" dirty="0">
                <a:latin typeface="Century Gothic" panose="020B0502020202020204" pitchFamily="34" charset="0"/>
              </a:rPr>
              <a:t>2.Renegotiate Scope: If additional tasks are essential, renegotiate the scope, budget, or timeline with stakeholders.</a:t>
            </a:r>
          </a:p>
          <a:p>
            <a:r>
              <a:rPr lang="en-US" dirty="0">
                <a:latin typeface="Century Gothic" panose="020B0502020202020204" pitchFamily="34" charset="0"/>
              </a:rPr>
              <a:t>Example: Extend the project timeline if new curriculum modules are added.</a:t>
            </a:r>
          </a:p>
          <a:p>
            <a:r>
              <a:rPr lang="en-US" dirty="0">
                <a:latin typeface="Century Gothic" panose="020B0502020202020204" pitchFamily="34" charset="0"/>
              </a:rPr>
              <a:t>3.Communicate Impact: Clearly explain the consequences of scope changes to stakeholders, such as increased costs or delays.</a:t>
            </a:r>
          </a:p>
          <a:p>
            <a:r>
              <a:rPr lang="en-US" dirty="0">
                <a:latin typeface="Century Gothic" panose="020B0502020202020204" pitchFamily="34" charset="0"/>
              </a:rPr>
              <a:t>4.Use Contingency Plans: Allocate a contingency budget or buffer time in the initial plan to accommodate minor changes.</a:t>
            </a:r>
          </a:p>
          <a:p>
            <a:r>
              <a:rPr lang="en-US" dirty="0">
                <a:latin typeface="Century Gothic" panose="020B0502020202020204" pitchFamily="34" charset="0"/>
              </a:rPr>
              <a:t>________________________________________</a:t>
            </a:r>
          </a:p>
          <a:p>
            <a:endParaRPr lang="en-US" dirty="0"/>
          </a:p>
        </p:txBody>
      </p:sp>
    </p:spTree>
    <p:extLst>
      <p:ext uri="{BB962C8B-B14F-4D97-AF65-F5344CB8AC3E}">
        <p14:creationId xmlns:p14="http://schemas.microsoft.com/office/powerpoint/2010/main" val="1769081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ACF46B9-D198-4689-8D29-7C4AA9816856}"/>
              </a:ext>
            </a:extLst>
          </p:cNvPr>
          <p:cNvSpPr txBox="1"/>
          <p:nvPr/>
        </p:nvSpPr>
        <p:spPr>
          <a:xfrm>
            <a:off x="0" y="1818641"/>
            <a:ext cx="12192000"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Practical Example: Managing Project Creep in an Education Consulting Project</a:t>
            </a:r>
          </a:p>
          <a:p>
            <a:r>
              <a:rPr lang="en-US" b="1" dirty="0">
                <a:solidFill>
                  <a:srgbClr val="FF0000"/>
                </a:solidFill>
                <a:latin typeface="Century Gothic" panose="020B0502020202020204" pitchFamily="34" charset="0"/>
              </a:rPr>
              <a:t>Scenario:</a:t>
            </a:r>
          </a:p>
          <a:p>
            <a:r>
              <a:rPr lang="en-US" dirty="0">
                <a:latin typeface="Century Gothic" panose="020B0502020202020204" pitchFamily="34" charset="0"/>
              </a:rPr>
              <a:t>A consultant is hired to develop a new STEM curriculum for middle schools.</a:t>
            </a:r>
          </a:p>
          <a:p>
            <a:r>
              <a:rPr lang="en-US" dirty="0">
                <a:latin typeface="Century Gothic" panose="020B0502020202020204" pitchFamily="34" charset="0"/>
              </a:rPr>
              <a:t>Original Scope:</a:t>
            </a:r>
          </a:p>
          <a:p>
            <a:r>
              <a:rPr lang="en-US" dirty="0">
                <a:latin typeface="Century Gothic" panose="020B0502020202020204" pitchFamily="34" charset="0"/>
              </a:rPr>
              <a:t>Deliver lesson plans for 8th-grade math and science within six months.</a:t>
            </a:r>
          </a:p>
          <a:p>
            <a:r>
              <a:rPr lang="en-US" dirty="0">
                <a:latin typeface="Century Gothic" panose="020B0502020202020204" pitchFamily="34" charset="0"/>
              </a:rPr>
              <a:t>Signs of Project Creep:</a:t>
            </a:r>
          </a:p>
          <a:p>
            <a:r>
              <a:rPr lang="en-US" dirty="0">
                <a:latin typeface="Century Gothic" panose="020B0502020202020204" pitchFamily="34" charset="0"/>
              </a:rPr>
              <a:t>1.Stakeholders request adding modules for 7th grade after initial consultations.</a:t>
            </a:r>
          </a:p>
          <a:p>
            <a:r>
              <a:rPr lang="en-US" dirty="0">
                <a:latin typeface="Century Gothic" panose="020B0502020202020204" pitchFamily="34" charset="0"/>
              </a:rPr>
              <a:t>2.The principal suggests incorporating additional digital resources for online learning.</a:t>
            </a:r>
          </a:p>
          <a:p>
            <a:r>
              <a:rPr lang="en-US" b="1" dirty="0">
                <a:solidFill>
                  <a:srgbClr val="FF0000"/>
                </a:solidFill>
                <a:latin typeface="Century Gothic" panose="020B0502020202020204" pitchFamily="34" charset="0"/>
              </a:rPr>
              <a:t>Actions to Prevent Creep</a:t>
            </a:r>
            <a:r>
              <a:rPr lang="en-US" dirty="0">
                <a:latin typeface="Century Gothic" panose="020B0502020202020204" pitchFamily="34" charset="0"/>
              </a:rPr>
              <a:t>:</a:t>
            </a:r>
          </a:p>
          <a:p>
            <a:r>
              <a:rPr lang="en-US" dirty="0">
                <a:latin typeface="Century Gothic" panose="020B0502020202020204" pitchFamily="34" charset="0"/>
              </a:rPr>
              <a:t>1.Refer to Scope Statement: Highlight that the project scope focuses only on 8th grade.</a:t>
            </a:r>
          </a:p>
          <a:p>
            <a:r>
              <a:rPr lang="en-US" dirty="0">
                <a:latin typeface="Century Gothic" panose="020B0502020202020204" pitchFamily="34" charset="0"/>
              </a:rPr>
              <a:t>2.Evaluate Requests: Assess whether the 7th-grade modules align with project goals.</a:t>
            </a:r>
          </a:p>
          <a:p>
            <a:r>
              <a:rPr lang="en-US" dirty="0">
                <a:latin typeface="Century Gothic" panose="020B0502020202020204" pitchFamily="34" charset="0"/>
              </a:rPr>
              <a:t>Determine if digital resources are essential for 8th-grade curriculum delivery.</a:t>
            </a:r>
          </a:p>
          <a:p>
            <a:r>
              <a:rPr lang="en-US" dirty="0">
                <a:latin typeface="Century Gothic" panose="020B0502020202020204" pitchFamily="34" charset="0"/>
              </a:rPr>
              <a:t>3.Communicate with Stakeholders: Inform stakeholders about the impact of changes on timeline and budget.</a:t>
            </a:r>
          </a:p>
          <a:p>
            <a:r>
              <a:rPr lang="en-US" dirty="0">
                <a:latin typeface="Century Gothic" panose="020B0502020202020204" pitchFamily="34" charset="0"/>
              </a:rPr>
              <a:t>Propose an additional phase for 7th-grade modules as a separate project.</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3719680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1604-AAC4-E2A4-4C49-C91A19E28E7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C9FB09-02E6-FD15-24AC-1649EC802ED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5AB611E-A084-2C86-BAFB-323C218EBF8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PROJECT CREEP    </a:t>
            </a:r>
          </a:p>
        </p:txBody>
      </p:sp>
      <p:sp>
        <p:nvSpPr>
          <p:cNvPr id="18" name="Rectangle 17">
            <a:extLst>
              <a:ext uri="{FF2B5EF4-FFF2-40B4-BE49-F238E27FC236}">
                <a16:creationId xmlns:a16="http://schemas.microsoft.com/office/drawing/2014/main" id="{BC042CC7-9BA3-7227-4C13-879162D8863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Module-9:4</a:t>
            </a:r>
          </a:p>
        </p:txBody>
      </p:sp>
      <p:sp>
        <p:nvSpPr>
          <p:cNvPr id="20" name="Oval 19">
            <a:extLst>
              <a:ext uri="{FF2B5EF4-FFF2-40B4-BE49-F238E27FC236}">
                <a16:creationId xmlns:a16="http://schemas.microsoft.com/office/drawing/2014/main" id="{49749B19-FBEE-9A11-79BC-DB929F6917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B2730-6D36-4BA3-CC8D-59A7AB66010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D76B5C-0356-C3C2-0CAF-1AF5465E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ACF46B9-D198-4689-8D29-7C4AA9816856}"/>
              </a:ext>
            </a:extLst>
          </p:cNvPr>
          <p:cNvSpPr txBox="1"/>
          <p:nvPr/>
        </p:nvSpPr>
        <p:spPr>
          <a:xfrm>
            <a:off x="500514" y="2075983"/>
            <a:ext cx="9249878" cy="2585323"/>
          </a:xfrm>
          <a:prstGeom prst="rect">
            <a:avLst/>
          </a:prstGeom>
          <a:noFill/>
        </p:spPr>
        <p:txBody>
          <a:bodyPr wrap="square" rtlCol="0">
            <a:spAutoFit/>
          </a:bodyPr>
          <a:lstStyle/>
          <a:p>
            <a:endParaRPr lang="en-US" dirty="0">
              <a:latin typeface="Century Gothic" panose="020B0502020202020204" pitchFamily="34" charset="0"/>
            </a:endParaRPr>
          </a:p>
          <a:p>
            <a:r>
              <a:rPr lang="en-US" dirty="0">
                <a:latin typeface="Century Gothic" panose="020B0502020202020204" pitchFamily="34" charset="0"/>
              </a:rPr>
              <a:t>Project creep can derail education consulting projects if not managed proactively. By clearly defining the scope, implementing effective communication and documentation practices, and having a formal process for evaluating changes, consultants can maintain control over their projects. When scope changes occur, prioritizing, renegotiating, and transparently communicating their impact helps prevent disruptions and ensures the project achieves its intended outcomes.</a:t>
            </a:r>
          </a:p>
          <a:p>
            <a:endParaRPr lang="en-US" dirty="0"/>
          </a:p>
        </p:txBody>
      </p:sp>
    </p:spTree>
    <p:extLst>
      <p:ext uri="{BB962C8B-B14F-4D97-AF65-F5344CB8AC3E}">
        <p14:creationId xmlns:p14="http://schemas.microsoft.com/office/powerpoint/2010/main" val="3623684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492527" y="2307209"/>
            <a:ext cx="5101388" cy="3416320"/>
          </a:xfrm>
          <a:prstGeom prst="rect">
            <a:avLst/>
          </a:prstGeom>
          <a:noFill/>
        </p:spPr>
        <p:txBody>
          <a:bodyPr wrap="square" rtlCol="0">
            <a:spAutoFit/>
          </a:bodyPr>
          <a:lstStyle/>
          <a:p>
            <a:r>
              <a:rPr lang="en-US" dirty="0">
                <a:latin typeface="Century Gothic" panose="020B0502020202020204" pitchFamily="34" charset="0"/>
              </a:rPr>
              <a:t>Executing a project involves </a:t>
            </a:r>
            <a:r>
              <a:rPr lang="en-US" b="1" dirty="0">
                <a:solidFill>
                  <a:srgbClr val="FF0000"/>
                </a:solidFill>
                <a:latin typeface="Century Gothic" panose="020B0502020202020204" pitchFamily="34" charset="0"/>
              </a:rPr>
              <a:t>putting the project plan into action to achieve the desired outcomes. </a:t>
            </a:r>
            <a:r>
              <a:rPr lang="en-US" dirty="0">
                <a:latin typeface="Century Gothic" panose="020B0502020202020204" pitchFamily="34" charset="0"/>
              </a:rPr>
              <a:t>For education consultants, this phase includes following best practices for </a:t>
            </a:r>
            <a:r>
              <a:rPr lang="en-US" b="1" dirty="0">
                <a:solidFill>
                  <a:srgbClr val="FF0000"/>
                </a:solidFill>
                <a:latin typeface="Century Gothic" panose="020B0502020202020204" pitchFamily="34" charset="0"/>
              </a:rPr>
              <a:t>implementation, effectively managing a team, and ensuring optimal resource allocation.</a:t>
            </a:r>
          </a:p>
          <a:p>
            <a:endParaRPr lang="en-US" dirty="0">
              <a:latin typeface="Century Gothic" panose="020B0502020202020204" pitchFamily="34" charset="0"/>
            </a:endParaRPr>
          </a:p>
          <a:p>
            <a:r>
              <a:rPr lang="en-US" dirty="0">
                <a:latin typeface="Century Gothic" panose="020B0502020202020204" pitchFamily="34" charset="0"/>
              </a:rPr>
              <a:t>A structured approach to </a:t>
            </a:r>
            <a:r>
              <a:rPr lang="en-US" b="1" dirty="0">
                <a:solidFill>
                  <a:srgbClr val="FF0000"/>
                </a:solidFill>
                <a:latin typeface="Century Gothic" panose="020B0502020202020204" pitchFamily="34" charset="0"/>
              </a:rPr>
              <a:t>execution ensures that the project stays on track and meets its objectives.</a:t>
            </a: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79E192FA-5782-4820-8467-E8E739F24208}"/>
              </a:ext>
            </a:extLst>
          </p:cNvPr>
          <p:cNvPicPr>
            <a:picLocks noChangeAspect="1"/>
          </p:cNvPicPr>
          <p:nvPr/>
        </p:nvPicPr>
        <p:blipFill>
          <a:blip r:embed="rId3"/>
          <a:stretch>
            <a:fillRect/>
          </a:stretch>
        </p:blipFill>
        <p:spPr>
          <a:xfrm>
            <a:off x="6927824" y="1975805"/>
            <a:ext cx="4415793" cy="4423165"/>
          </a:xfrm>
          <a:prstGeom prst="rect">
            <a:avLst/>
          </a:prstGeom>
        </p:spPr>
      </p:pic>
    </p:spTree>
    <p:extLst>
      <p:ext uri="{BB962C8B-B14F-4D97-AF65-F5344CB8AC3E}">
        <p14:creationId xmlns:p14="http://schemas.microsoft.com/office/powerpoint/2010/main" val="1167736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182880" y="2101109"/>
            <a:ext cx="11550315"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1. Project Execution Strategies</a:t>
            </a:r>
          </a:p>
          <a:p>
            <a:r>
              <a:rPr lang="en-US" b="1" dirty="0">
                <a:solidFill>
                  <a:srgbClr val="FF0000"/>
                </a:solidFill>
                <a:latin typeface="Century Gothic" panose="020B0502020202020204" pitchFamily="34" charset="0"/>
              </a:rPr>
              <a:t>A. Best Practices for Implementing the Project Plan</a:t>
            </a:r>
          </a:p>
          <a:p>
            <a:r>
              <a:rPr lang="en-US" dirty="0">
                <a:latin typeface="Century Gothic" panose="020B0502020202020204" pitchFamily="34" charset="0"/>
              </a:rPr>
              <a:t>1.Follow the Project Plan: Use the scope, timelines, and milestones defined during the planning phase as your roadmap.</a:t>
            </a:r>
          </a:p>
          <a:p>
            <a:r>
              <a:rPr lang="en-US" dirty="0">
                <a:latin typeface="Century Gothic" panose="020B0502020202020204" pitchFamily="34" charset="0"/>
              </a:rPr>
              <a:t>Monitor progress regularly to ensure alignment with the plan.</a:t>
            </a:r>
          </a:p>
          <a:p>
            <a:r>
              <a:rPr lang="en-US" dirty="0">
                <a:latin typeface="Century Gothic" panose="020B0502020202020204" pitchFamily="34" charset="0"/>
              </a:rPr>
              <a:t>2.Communicate Consistently: Keep stakeholders and team members informed through regular updates, meetings, and reports.</a:t>
            </a:r>
          </a:p>
          <a:p>
            <a:r>
              <a:rPr lang="en-US" dirty="0">
                <a:latin typeface="Century Gothic" panose="020B0502020202020204" pitchFamily="34" charset="0"/>
              </a:rPr>
              <a:t>Use communication tools like Slack, Microsoft Teams, or email for transparency.</a:t>
            </a:r>
          </a:p>
          <a:p>
            <a:r>
              <a:rPr lang="en-US" dirty="0">
                <a:latin typeface="Century Gothic" panose="020B0502020202020204" pitchFamily="34" charset="0"/>
              </a:rPr>
              <a:t>3.Set Clear Priorities: Focus on high-impact tasks first to ensure that critical deliverables are completed on time.</a:t>
            </a:r>
          </a:p>
          <a:p>
            <a:r>
              <a:rPr lang="en-US" dirty="0">
                <a:latin typeface="Century Gothic" panose="020B0502020202020204" pitchFamily="34" charset="0"/>
              </a:rPr>
              <a:t>4.Maintain Flexibility: Be prepared to adapt to unforeseen challenges while staying within the project's overall scope.</a:t>
            </a:r>
          </a:p>
          <a:p>
            <a:r>
              <a:rPr lang="en-US" dirty="0">
                <a:latin typeface="Century Gothic" panose="020B0502020202020204" pitchFamily="34" charset="0"/>
              </a:rPr>
              <a:t>5.Monitor and Control Risks: Anticipate potential obstacles and have mitigation strategies ready.</a:t>
            </a:r>
          </a:p>
          <a:p>
            <a:r>
              <a:rPr lang="en-US" dirty="0">
                <a:latin typeface="Century Gothic" panose="020B0502020202020204" pitchFamily="34" charset="0"/>
              </a:rPr>
              <a:t>Example: If a delay in receiving resources is likely, reallocate tasks to maintain progress.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2690198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182880" y="1807706"/>
            <a:ext cx="12191999"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Building and Leading a Project Team</a:t>
            </a:r>
          </a:p>
          <a:p>
            <a:r>
              <a:rPr lang="en-US" b="1" dirty="0">
                <a:solidFill>
                  <a:srgbClr val="FF0000"/>
                </a:solidFill>
                <a:latin typeface="Century Gothic" panose="020B0502020202020204" pitchFamily="34" charset="0"/>
              </a:rPr>
              <a:t>1.Defining Roles and Responsibilities</a:t>
            </a:r>
            <a:r>
              <a:rPr lang="en-US" dirty="0">
                <a:latin typeface="Century Gothic" panose="020B0502020202020204" pitchFamily="34" charset="0"/>
              </a:rPr>
              <a:t>:</a:t>
            </a:r>
          </a:p>
          <a:p>
            <a:r>
              <a:rPr lang="en-US" dirty="0">
                <a:latin typeface="Century Gothic" panose="020B0502020202020204" pitchFamily="34" charset="0"/>
              </a:rPr>
              <a:t>Clearly outline each team member's role to avoid confusion and duplication of efforts.</a:t>
            </a:r>
          </a:p>
          <a:p>
            <a:r>
              <a:rPr lang="en-US" dirty="0">
                <a:latin typeface="Century Gothic" panose="020B0502020202020204" pitchFamily="34" charset="0"/>
              </a:rPr>
              <a:t>Example: Project Manager: Oversees execution and ensures alignment with the plan.</a:t>
            </a:r>
          </a:p>
          <a:p>
            <a:r>
              <a:rPr lang="en-US" dirty="0">
                <a:latin typeface="Century Gothic" panose="020B0502020202020204" pitchFamily="34" charset="0"/>
              </a:rPr>
              <a:t>Subject Matter Expert: Provides specialized knowledge (e.g., curriculum design).</a:t>
            </a:r>
          </a:p>
          <a:p>
            <a:r>
              <a:rPr lang="en-US" dirty="0">
                <a:latin typeface="Century Gothic" panose="020B0502020202020204" pitchFamily="34" charset="0"/>
              </a:rPr>
              <a:t>Administrative Assistant: Handles scheduling, documentation, and logistics.</a:t>
            </a:r>
          </a:p>
          <a:p>
            <a:r>
              <a:rPr lang="en-US" dirty="0">
                <a:latin typeface="Century Gothic" panose="020B0502020202020204" pitchFamily="34" charset="0"/>
              </a:rPr>
              <a:t>2.Establishing a Collaborative Environment: Encourage open communication and active participation.</a:t>
            </a:r>
          </a:p>
          <a:p>
            <a:r>
              <a:rPr lang="en-US" dirty="0">
                <a:latin typeface="Century Gothic" panose="020B0502020202020204" pitchFamily="34" charset="0"/>
              </a:rPr>
              <a:t>Use team-building activities to foster trust and cooperation.</a:t>
            </a:r>
          </a:p>
          <a:p>
            <a:r>
              <a:rPr lang="en-US" dirty="0">
                <a:latin typeface="Century Gothic" panose="020B0502020202020204" pitchFamily="34" charset="0"/>
              </a:rPr>
              <a:t>3.Providing Training and Support: Equip team members with the skills and resources they need to perform their roles effectively.</a:t>
            </a:r>
          </a:p>
          <a:p>
            <a:r>
              <a:rPr lang="en-US" dirty="0">
                <a:latin typeface="Century Gothic" panose="020B0502020202020204" pitchFamily="34" charset="0"/>
              </a:rPr>
              <a:t>Example: Offer workshops on project management tools or curriculum development techniques.</a:t>
            </a:r>
          </a:p>
          <a:p>
            <a:r>
              <a:rPr lang="en-US" dirty="0">
                <a:latin typeface="Century Gothic" panose="020B0502020202020204" pitchFamily="34" charset="0"/>
              </a:rPr>
              <a:t>4.Tracking Team Performance: Use key performance indicators (KPIs) to monitor individual and team contributions.</a:t>
            </a:r>
          </a:p>
          <a:p>
            <a:r>
              <a:rPr lang="en-US" dirty="0">
                <a:latin typeface="Century Gothic" panose="020B0502020202020204" pitchFamily="34" charset="0"/>
              </a:rPr>
              <a:t>Provide constructive feedback and recognition to motivate the team.</a:t>
            </a:r>
          </a:p>
          <a:p>
            <a:r>
              <a:rPr lang="en-US" dirty="0">
                <a:latin typeface="Century Gothic" panose="020B0502020202020204" pitchFamily="34" charset="0"/>
              </a:rPr>
              <a:t>5.Conflict Resolution: Address disputes promptly and fairly to maintain a positive working environment.</a:t>
            </a:r>
          </a:p>
          <a:p>
            <a:r>
              <a:rPr lang="en-US" dirty="0">
                <a:latin typeface="Century Gothic" panose="020B0502020202020204" pitchFamily="34" charset="0"/>
              </a:rPr>
              <a:t>Example: Mediate disagreements about task assignments or priorities.</a:t>
            </a:r>
          </a:p>
          <a:p>
            <a:r>
              <a:rPr lang="en-US" dirty="0">
                <a:latin typeface="Century Gothic" panose="020B0502020202020204" pitchFamily="34" charset="0"/>
              </a:rPr>
              <a:t>________________________________________</a:t>
            </a:r>
          </a:p>
          <a:p>
            <a:endParaRPr lang="en-US" dirty="0">
              <a:latin typeface="Century Gothic" panose="020B0502020202020204" pitchFamily="34" charset="0"/>
            </a:endParaRPr>
          </a:p>
        </p:txBody>
      </p:sp>
    </p:spTree>
    <p:extLst>
      <p:ext uri="{BB962C8B-B14F-4D97-AF65-F5344CB8AC3E}">
        <p14:creationId xmlns:p14="http://schemas.microsoft.com/office/powerpoint/2010/main" val="2119142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96254" y="1807706"/>
            <a:ext cx="12191999"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Resource Management</a:t>
            </a:r>
          </a:p>
          <a:p>
            <a:r>
              <a:rPr lang="en-US" b="1" dirty="0">
                <a:solidFill>
                  <a:srgbClr val="FF0000"/>
                </a:solidFill>
                <a:latin typeface="Century Gothic" panose="020B0502020202020204" pitchFamily="34" charset="0"/>
              </a:rPr>
              <a:t>A. Techniques for Effective Resource Allocation</a:t>
            </a:r>
          </a:p>
          <a:p>
            <a:r>
              <a:rPr lang="en-US" dirty="0">
                <a:latin typeface="Century Gothic" panose="020B0502020202020204" pitchFamily="34" charset="0"/>
              </a:rPr>
              <a:t>1.Identify Available Resources</a:t>
            </a:r>
          </a:p>
          <a:p>
            <a:r>
              <a:rPr lang="en-US" dirty="0">
                <a:latin typeface="Century Gothic" panose="020B0502020202020204" pitchFamily="34" charset="0"/>
              </a:rPr>
              <a:t>Include personnel, materials, equipment, and budget in your resource inventory.</a:t>
            </a:r>
          </a:p>
          <a:p>
            <a:r>
              <a:rPr lang="en-US" dirty="0">
                <a:latin typeface="Century Gothic" panose="020B0502020202020204" pitchFamily="34" charset="0"/>
              </a:rPr>
              <a:t>Example: For a teacher training program, list trainers, training materials, venues, and technology.</a:t>
            </a:r>
          </a:p>
          <a:p>
            <a:r>
              <a:rPr lang="en-US" dirty="0">
                <a:latin typeface="Century Gothic" panose="020B0502020202020204" pitchFamily="34" charset="0"/>
              </a:rPr>
              <a:t>2.Assign Resources Strategically:</a:t>
            </a:r>
          </a:p>
          <a:p>
            <a:r>
              <a:rPr lang="en-US" dirty="0">
                <a:latin typeface="Century Gothic" panose="020B0502020202020204" pitchFamily="34" charset="0"/>
              </a:rPr>
              <a:t>Match tasks with the most suitable resources based on expertise, availability, and project needs.</a:t>
            </a:r>
          </a:p>
          <a:p>
            <a:r>
              <a:rPr lang="en-US" dirty="0">
                <a:latin typeface="Century Gothic" panose="020B0502020202020204" pitchFamily="34" charset="0"/>
              </a:rPr>
              <a:t>Example: Assign instructional design tasks to curriculum specialists, not administrative staff.</a:t>
            </a:r>
          </a:p>
          <a:p>
            <a:r>
              <a:rPr lang="en-US" dirty="0">
                <a:latin typeface="Century Gothic" panose="020B0502020202020204" pitchFamily="34" charset="0"/>
              </a:rPr>
              <a:t>3.Prioritize Resource Allocation:</a:t>
            </a:r>
          </a:p>
          <a:p>
            <a:r>
              <a:rPr lang="en-US" dirty="0">
                <a:latin typeface="Century Gothic" panose="020B0502020202020204" pitchFamily="34" charset="0"/>
              </a:rPr>
              <a:t>Focus on critical tasks and milestones when distributing limited resources.</a:t>
            </a:r>
          </a:p>
          <a:p>
            <a:r>
              <a:rPr lang="en-US" dirty="0">
                <a:latin typeface="Century Gothic" panose="020B0502020202020204" pitchFamily="34" charset="0"/>
              </a:rPr>
              <a:t>Example: Prioritize purchasing essential teaching tools over optional materials.</a:t>
            </a:r>
          </a:p>
          <a:p>
            <a:r>
              <a:rPr lang="en-US" dirty="0">
                <a:latin typeface="Century Gothic" panose="020B0502020202020204" pitchFamily="34" charset="0"/>
              </a:rPr>
              <a:t>4.Monitor Resource Usage: Regularly review how resources are being used to identify inefficiencies or shortages.</a:t>
            </a:r>
          </a:p>
          <a:p>
            <a:r>
              <a:rPr lang="en-US" dirty="0">
                <a:latin typeface="Century Gothic" panose="020B0502020202020204" pitchFamily="34" charset="0"/>
              </a:rPr>
              <a:t>Use project management software to track resource allocation and availability.</a:t>
            </a:r>
          </a:p>
          <a:p>
            <a:r>
              <a:rPr lang="en-US" dirty="0">
                <a:latin typeface="Century Gothic" panose="020B0502020202020204" pitchFamily="34" charset="0"/>
              </a:rPr>
              <a:t>5.Adjust Resource Allocation as Needed: Reassign resources in response to project changes or unexpected challenges.</a:t>
            </a:r>
          </a:p>
          <a:p>
            <a:r>
              <a:rPr lang="en-US" dirty="0">
                <a:latin typeface="Century Gothic" panose="020B0502020202020204" pitchFamily="34" charset="0"/>
              </a:rPr>
              <a:t>Example: If a key team member becomes unavailable, redistribute tasks among remaining team members</a:t>
            </a:r>
            <a:r>
              <a:rPr lang="en-US" b="1" dirty="0">
                <a:latin typeface="Century Gothic" panose="020B0502020202020204" pitchFamily="34" charset="0"/>
              </a:rPr>
              <a:t>.</a:t>
            </a:r>
          </a:p>
          <a:p>
            <a:r>
              <a:rPr lang="en-US" b="1" dirty="0">
                <a:latin typeface="Century Gothic" panose="020B0502020202020204" pitchFamily="34" charset="0"/>
              </a:rPr>
              <a:t>________________________________________</a:t>
            </a:r>
          </a:p>
          <a:p>
            <a:endParaRPr lang="en-US" dirty="0">
              <a:latin typeface="Century Gothic" panose="020B0502020202020204" pitchFamily="34" charset="0"/>
            </a:endParaRPr>
          </a:p>
        </p:txBody>
      </p:sp>
    </p:spTree>
    <p:extLst>
      <p:ext uri="{BB962C8B-B14F-4D97-AF65-F5344CB8AC3E}">
        <p14:creationId xmlns:p14="http://schemas.microsoft.com/office/powerpoint/2010/main" val="1896999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0" y="2042184"/>
            <a:ext cx="8643485"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Managing Resources Efficiently</a:t>
            </a:r>
          </a:p>
          <a:p>
            <a:r>
              <a:rPr lang="en-US" dirty="0">
                <a:latin typeface="Century Gothic" panose="020B0502020202020204" pitchFamily="34" charset="0"/>
              </a:rPr>
              <a:t>1.Optimize Budget Utilization: Monitor expenditures to ensure that they align with the project budget.</a:t>
            </a:r>
          </a:p>
          <a:p>
            <a:r>
              <a:rPr lang="en-US" dirty="0">
                <a:latin typeface="Century Gothic" panose="020B0502020202020204" pitchFamily="34" charset="0"/>
              </a:rPr>
              <a:t>Identify cost-saving opportunities without compromising quality.</a:t>
            </a:r>
          </a:p>
          <a:p>
            <a:r>
              <a:rPr lang="en-US" dirty="0">
                <a:latin typeface="Century Gothic" panose="020B0502020202020204" pitchFamily="34" charset="0"/>
              </a:rPr>
              <a:t>Example: Use virtual meeting platforms instead of in-person workshops to save on travel costs.</a:t>
            </a:r>
          </a:p>
          <a:p>
            <a:r>
              <a:rPr lang="en-US" dirty="0">
                <a:latin typeface="Century Gothic" panose="020B0502020202020204" pitchFamily="34" charset="0"/>
              </a:rPr>
              <a:t>2.Leverage Technology: Use tools like Asana, Trello, or Microsoft Project to streamline resource management.</a:t>
            </a:r>
          </a:p>
          <a:p>
            <a:r>
              <a:rPr lang="en-US" dirty="0">
                <a:latin typeface="Century Gothic" panose="020B0502020202020204" pitchFamily="34" charset="0"/>
              </a:rPr>
              <a:t>Example: Use Gantt charts to track task progress and resource dependencies.</a:t>
            </a:r>
          </a:p>
          <a:p>
            <a:r>
              <a:rPr lang="en-US" dirty="0">
                <a:latin typeface="Century Gothic" panose="020B0502020202020204" pitchFamily="34" charset="0"/>
              </a:rPr>
              <a:t>3.Prepare for Contingencies: Allocate a portion of the budget and resources as a contingency to handle unexpected needs.</a:t>
            </a:r>
          </a:p>
          <a:p>
            <a:r>
              <a:rPr lang="en-US" dirty="0">
                <a:latin typeface="Century Gothic" panose="020B0502020202020204" pitchFamily="34" charset="0"/>
              </a:rPr>
              <a:t>Example: Reserve 10% of the project budget for unforeseen expenses like additional training sessions.</a:t>
            </a:r>
          </a:p>
          <a:p>
            <a:endParaRPr lang="en-US" dirty="0">
              <a:latin typeface="Century Gothic" panose="020B0502020202020204" pitchFamily="34" charset="0"/>
            </a:endParaRPr>
          </a:p>
        </p:txBody>
      </p:sp>
    </p:spTree>
    <p:extLst>
      <p:ext uri="{BB962C8B-B14F-4D97-AF65-F5344CB8AC3E}">
        <p14:creationId xmlns:p14="http://schemas.microsoft.com/office/powerpoint/2010/main" val="3582398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182881" y="1807706"/>
            <a:ext cx="1219200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Practical Example: Executing a Professional Development Workshop</a:t>
            </a:r>
          </a:p>
          <a:p>
            <a:r>
              <a:rPr lang="en-US" dirty="0">
                <a:latin typeface="Century Gothic" panose="020B0502020202020204" pitchFamily="34" charset="0"/>
              </a:rPr>
              <a:t>Scenario:</a:t>
            </a:r>
          </a:p>
          <a:p>
            <a:r>
              <a:rPr lang="en-US" dirty="0">
                <a:latin typeface="Century Gothic" panose="020B0502020202020204" pitchFamily="34" charset="0"/>
              </a:rPr>
              <a:t>An education consultant is managing a project to deliver a professional development workshop for teachers on using technology in the classroom.</a:t>
            </a:r>
          </a:p>
          <a:p>
            <a:r>
              <a:rPr lang="en-US" b="1" dirty="0">
                <a:solidFill>
                  <a:srgbClr val="FF0000"/>
                </a:solidFill>
                <a:latin typeface="Century Gothic" panose="020B0502020202020204" pitchFamily="34" charset="0"/>
              </a:rPr>
              <a:t>Execution Steps</a:t>
            </a:r>
            <a:r>
              <a:rPr lang="en-US" dirty="0">
                <a:latin typeface="Century Gothic" panose="020B0502020202020204" pitchFamily="34" charset="0"/>
              </a:rPr>
              <a:t>:</a:t>
            </a:r>
          </a:p>
          <a:p>
            <a:r>
              <a:rPr lang="en-US" dirty="0">
                <a:latin typeface="Century Gothic" panose="020B0502020202020204" pitchFamily="34" charset="0"/>
              </a:rPr>
              <a:t>1.Follow the Project Plan: Deliverables: Workshop materials, training sessions, post-training evaluation.</a:t>
            </a:r>
          </a:p>
          <a:p>
            <a:r>
              <a:rPr lang="en-US" dirty="0">
                <a:latin typeface="Century Gothic" panose="020B0502020202020204" pitchFamily="34" charset="0"/>
              </a:rPr>
              <a:t>Timeline: 6 weeks from preparation to completion.</a:t>
            </a:r>
          </a:p>
          <a:p>
            <a:r>
              <a:rPr lang="en-US" dirty="0">
                <a:latin typeface="Century Gothic" panose="020B0502020202020204" pitchFamily="34" charset="0"/>
              </a:rPr>
              <a:t>2.Build and Lead the Team:</a:t>
            </a:r>
          </a:p>
          <a:p>
            <a:r>
              <a:rPr lang="en-US" dirty="0">
                <a:latin typeface="Century Gothic" panose="020B0502020202020204" pitchFamily="34" charset="0"/>
              </a:rPr>
              <a:t>Assign roles:</a:t>
            </a:r>
          </a:p>
          <a:p>
            <a:r>
              <a:rPr lang="en-US" dirty="0">
                <a:latin typeface="Century Gothic" panose="020B0502020202020204" pitchFamily="34" charset="0"/>
              </a:rPr>
              <a:t>Trainer: Delivers the workshop.</a:t>
            </a:r>
          </a:p>
          <a:p>
            <a:r>
              <a:rPr lang="en-US" dirty="0">
                <a:latin typeface="Century Gothic" panose="020B0502020202020204" pitchFamily="34" charset="0"/>
              </a:rPr>
              <a:t>Content Developer: Creates training materials.</a:t>
            </a:r>
          </a:p>
          <a:p>
            <a:r>
              <a:rPr lang="en-US" dirty="0">
                <a:latin typeface="Century Gothic" panose="020B0502020202020204" pitchFamily="34" charset="0"/>
              </a:rPr>
              <a:t>Logistics Coordinator: Arranges venue and technology.</a:t>
            </a:r>
          </a:p>
          <a:p>
            <a:r>
              <a:rPr lang="en-US" dirty="0">
                <a:latin typeface="Century Gothic" panose="020B0502020202020204" pitchFamily="34" charset="0"/>
              </a:rPr>
              <a:t>3.Allocate Resources:</a:t>
            </a:r>
          </a:p>
          <a:p>
            <a:r>
              <a:rPr lang="en-US" dirty="0">
                <a:latin typeface="Century Gothic" panose="020B0502020202020204" pitchFamily="34" charset="0"/>
              </a:rPr>
              <a:t>Budget: 5,000 for venue, materials, and trainer fees.</a:t>
            </a:r>
          </a:p>
          <a:p>
            <a:r>
              <a:rPr lang="en-US" dirty="0">
                <a:latin typeface="Century Gothic" panose="020B0502020202020204" pitchFamily="34" charset="0"/>
              </a:rPr>
              <a:t>Technology: Use projectors, laptops, and online tools like Google Classroom.</a:t>
            </a:r>
          </a:p>
          <a:p>
            <a:endParaRPr lang="en-US" dirty="0">
              <a:latin typeface="Century Gothic" panose="020B0502020202020204" pitchFamily="34" charset="0"/>
            </a:endParaRPr>
          </a:p>
        </p:txBody>
      </p:sp>
    </p:spTree>
    <p:extLst>
      <p:ext uri="{BB962C8B-B14F-4D97-AF65-F5344CB8AC3E}">
        <p14:creationId xmlns:p14="http://schemas.microsoft.com/office/powerpoint/2010/main" val="4000521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FFD-7E38-140D-7D91-A82AA43CD3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8548977-9AC9-A452-FF29-520F659EBD3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09DB323-20F7-B7C7-29C5-80C22F4D7262}"/>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EXECUTING THE PROJECT </a:t>
            </a:r>
          </a:p>
        </p:txBody>
      </p:sp>
      <p:sp>
        <p:nvSpPr>
          <p:cNvPr id="18" name="Rectangle 17">
            <a:extLst>
              <a:ext uri="{FF2B5EF4-FFF2-40B4-BE49-F238E27FC236}">
                <a16:creationId xmlns:a16="http://schemas.microsoft.com/office/drawing/2014/main" id="{85920E77-1990-E854-6AE4-609F8F7CEDF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Module-9:5</a:t>
            </a:r>
          </a:p>
        </p:txBody>
      </p:sp>
      <p:sp>
        <p:nvSpPr>
          <p:cNvPr id="20" name="Oval 19">
            <a:extLst>
              <a:ext uri="{FF2B5EF4-FFF2-40B4-BE49-F238E27FC236}">
                <a16:creationId xmlns:a16="http://schemas.microsoft.com/office/drawing/2014/main" id="{775389B2-7EDF-3D5E-EDD9-65625C99A10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508F31B-A151-AC3D-35F0-2C8A7A2287D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FBAA57-84ED-D218-033C-18086C48E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89C8118-5DC3-DE45-3E0E-A28111C1FBBE}"/>
              </a:ext>
            </a:extLst>
          </p:cNvPr>
          <p:cNvSpPr txBox="1"/>
          <p:nvPr/>
        </p:nvSpPr>
        <p:spPr>
          <a:xfrm>
            <a:off x="182881" y="1807706"/>
            <a:ext cx="6651056"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Monitor Progress</a:t>
            </a:r>
            <a:r>
              <a:rPr lang="en-US" b="1" dirty="0">
                <a:latin typeface="Century Gothic" panose="020B0502020202020204" pitchFamily="34" charset="0"/>
              </a:rPr>
              <a:t>:</a:t>
            </a:r>
          </a:p>
          <a:p>
            <a:r>
              <a:rPr lang="en-US" dirty="0">
                <a:latin typeface="Century Gothic" panose="020B0502020202020204" pitchFamily="34" charset="0"/>
              </a:rPr>
              <a:t>Track milestones such as material preparation, session scheduling, and participant registration.</a:t>
            </a:r>
          </a:p>
          <a:p>
            <a:r>
              <a:rPr lang="en-US" dirty="0">
                <a:latin typeface="Century Gothic" panose="020B0502020202020204" pitchFamily="34" charset="0"/>
              </a:rPr>
              <a:t>Hold weekly meetings to address any issues.</a:t>
            </a:r>
          </a:p>
          <a:p>
            <a:r>
              <a:rPr lang="en-US" dirty="0">
                <a:latin typeface="Century Gothic" panose="020B0502020202020204" pitchFamily="34" charset="0"/>
              </a:rPr>
              <a:t>5.Adjust as Needed:</a:t>
            </a:r>
          </a:p>
          <a:p>
            <a:r>
              <a:rPr lang="en-US" dirty="0">
                <a:latin typeface="Century Gothic" panose="020B0502020202020204" pitchFamily="34" charset="0"/>
              </a:rPr>
              <a:t>If venue availability becomes an issue, switch to an online platform like Zoom.</a:t>
            </a:r>
          </a:p>
          <a:p>
            <a:r>
              <a:rPr lang="en-US" dirty="0">
                <a:latin typeface="Century Gothic" panose="020B0502020202020204" pitchFamily="34" charset="0"/>
              </a:rPr>
              <a:t>4. Tools for Project Execution</a:t>
            </a:r>
          </a:p>
          <a:p>
            <a:r>
              <a:rPr lang="en-US" b="1" dirty="0">
                <a:solidFill>
                  <a:srgbClr val="FF0000"/>
                </a:solidFill>
                <a:latin typeface="Century Gothic" panose="020B0502020202020204" pitchFamily="34" charset="0"/>
              </a:rPr>
              <a:t>Project Management Software:</a:t>
            </a:r>
          </a:p>
          <a:p>
            <a:r>
              <a:rPr lang="en-US" dirty="0">
                <a:latin typeface="Century Gothic" panose="020B0502020202020204" pitchFamily="34" charset="0"/>
              </a:rPr>
              <a:t>Tools like Trello, Monday.com, or Asana for task management and progress tracking.</a:t>
            </a:r>
          </a:p>
          <a:p>
            <a:r>
              <a:rPr lang="en-US" dirty="0">
                <a:latin typeface="Century Gothic" panose="020B0502020202020204" pitchFamily="34" charset="0"/>
              </a:rPr>
              <a:t>2.Communication Platforms:</a:t>
            </a:r>
          </a:p>
          <a:p>
            <a:r>
              <a:rPr lang="en-US" dirty="0">
                <a:latin typeface="Century Gothic" panose="020B0502020202020204" pitchFamily="34" charset="0"/>
              </a:rPr>
              <a:t>Use tools like Zoom or Microsoft Teams for virtual meetings and updates.</a:t>
            </a:r>
          </a:p>
          <a:p>
            <a:r>
              <a:rPr lang="en-US" dirty="0">
                <a:latin typeface="Century Gothic" panose="020B0502020202020204" pitchFamily="34" charset="0"/>
              </a:rPr>
              <a:t>3.Resource Tracking Tools:</a:t>
            </a:r>
          </a:p>
          <a:p>
            <a:r>
              <a:rPr lang="en-US" dirty="0">
                <a:latin typeface="Century Gothic" panose="020B0502020202020204" pitchFamily="34" charset="0"/>
              </a:rPr>
              <a:t>Budget management tools like Excel or QuickBooks to track expenditures.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973EA24C-DCDF-4EBF-B75B-B95E99B269D8}"/>
              </a:ext>
            </a:extLst>
          </p:cNvPr>
          <p:cNvSpPr txBox="1"/>
          <p:nvPr/>
        </p:nvSpPr>
        <p:spPr>
          <a:xfrm>
            <a:off x="6968691" y="1807706"/>
            <a:ext cx="5034012" cy="3693319"/>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Conclusion</a:t>
            </a:r>
          </a:p>
          <a:p>
            <a:r>
              <a:rPr lang="en-US" dirty="0">
                <a:latin typeface="Century Gothic" panose="020B0502020202020204" pitchFamily="34" charset="0"/>
              </a:rPr>
              <a:t>Effective execution of a project involves adhering to the project plan, managing a cohesive team, and ensuring efficient use of resources. By following best practices, education consultants can navigate challenges, deliver high-quality outcomes, and maintain stakeholder satisfaction. Balancing structured management with adaptability ensures that projects are completed successfully, even in dynamic environments.</a:t>
            </a:r>
          </a:p>
          <a:p>
            <a:endParaRPr lang="en-US" dirty="0"/>
          </a:p>
        </p:txBody>
      </p:sp>
    </p:spTree>
    <p:extLst>
      <p:ext uri="{BB962C8B-B14F-4D97-AF65-F5344CB8AC3E}">
        <p14:creationId xmlns:p14="http://schemas.microsoft.com/office/powerpoint/2010/main" val="2227043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726D-EBA8-D0EA-8A8B-BB0EA2B80BD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6D2E6F7-2B12-67F8-3D67-7D16221F016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759B7C9-C538-DE5B-935C-F1BF672997F3}"/>
              </a:ext>
            </a:extLst>
          </p:cNvPr>
          <p:cNvSpPr/>
          <p:nvPr/>
        </p:nvSpPr>
        <p:spPr>
          <a:xfrm>
            <a:off x="792823" y="1038443"/>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MONITORING AND ANALYZING PROJECT PROGRESS</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0E1BF12-DE03-E30B-0F9C-8B76AD2D3C6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7A80FC89-E64A-851B-A58C-86184DC2B0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A081D17-0550-5B47-0DD1-5DC2AD6C119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141878-9B72-5642-45D9-0B7D3D47A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BB5F42FE-4C09-C107-0E41-806E9EEFFF33}"/>
              </a:ext>
            </a:extLst>
          </p:cNvPr>
          <p:cNvSpPr txBox="1"/>
          <p:nvPr/>
        </p:nvSpPr>
        <p:spPr>
          <a:xfrm>
            <a:off x="6096000" y="2189579"/>
            <a:ext cx="5651285"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9.6: Monitoring and Analyzing Project Progress</a:t>
            </a:r>
          </a:p>
          <a:p>
            <a:r>
              <a:rPr lang="en-US" dirty="0">
                <a:latin typeface="Century Gothic" panose="020B0502020202020204" pitchFamily="34" charset="0"/>
              </a:rPr>
              <a:t>Monitoring and analyzing project progress is a crucial aspect of project management that ensures the project stays on track to achieve its goals. For education consultants, this involves </a:t>
            </a:r>
            <a:r>
              <a:rPr lang="en-US" b="1" dirty="0">
                <a:solidFill>
                  <a:srgbClr val="FF0000"/>
                </a:solidFill>
                <a:latin typeface="Century Gothic" panose="020B0502020202020204" pitchFamily="34" charset="0"/>
              </a:rPr>
              <a:t>tracking performance through measurable indicators</a:t>
            </a:r>
            <a:r>
              <a:rPr lang="en-US" dirty="0">
                <a:latin typeface="Century Gothic" panose="020B0502020202020204" pitchFamily="34" charset="0"/>
              </a:rPr>
              <a:t>, using tools to monitor progress, and analyzing data to refine and adjust the project plan based on insights and stakeholder feedback.</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185E5B40-86AC-4FAF-A337-D9628D08DC66}"/>
              </a:ext>
            </a:extLst>
          </p:cNvPr>
          <p:cNvPicPr>
            <a:picLocks noChangeAspect="1"/>
          </p:cNvPicPr>
          <p:nvPr/>
        </p:nvPicPr>
        <p:blipFill>
          <a:blip r:embed="rId3"/>
          <a:stretch>
            <a:fillRect/>
          </a:stretch>
        </p:blipFill>
        <p:spPr>
          <a:xfrm>
            <a:off x="286384" y="2104807"/>
            <a:ext cx="5307531" cy="3714750"/>
          </a:xfrm>
          <a:prstGeom prst="rect">
            <a:avLst/>
          </a:prstGeom>
        </p:spPr>
      </p:pic>
    </p:spTree>
    <p:extLst>
      <p:ext uri="{BB962C8B-B14F-4D97-AF65-F5344CB8AC3E}">
        <p14:creationId xmlns:p14="http://schemas.microsoft.com/office/powerpoint/2010/main" val="1647955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1C7C-83F8-2B89-C754-03E8CC5201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9CBE42-4C4B-2CE8-B1C2-49D92545901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9535FBC-3931-6E22-8B82-E145F2ACF07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MONITORING AND ANALYZING PROJECT PROGRESS</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45C2636D-F731-15DF-42D8-323351BB971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3B7495DF-F3E6-A3EB-135C-98A535604E1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E5171C-8964-FC02-E4DF-B9F4E6E029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70E527-40BC-1061-2E72-B87359026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ED65E9C0-FB39-6B0B-AE84-028F669F6EA3}"/>
              </a:ext>
            </a:extLst>
          </p:cNvPr>
          <p:cNvSpPr txBox="1"/>
          <p:nvPr/>
        </p:nvSpPr>
        <p:spPr>
          <a:xfrm>
            <a:off x="0" y="1726028"/>
            <a:ext cx="6149009"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DE8B5FDB-1BE2-9B8A-4C2D-F6EE5187050D}"/>
              </a:ext>
            </a:extLst>
          </p:cNvPr>
          <p:cNvSpPr txBox="1"/>
          <p:nvPr/>
        </p:nvSpPr>
        <p:spPr>
          <a:xfrm>
            <a:off x="163629" y="1807706"/>
            <a:ext cx="11636944"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1. Tracking Project Performance</a:t>
            </a:r>
          </a:p>
          <a:p>
            <a:r>
              <a:rPr lang="en-US" dirty="0">
                <a:latin typeface="Century Gothic" panose="020B0502020202020204" pitchFamily="34" charset="0"/>
              </a:rPr>
              <a:t>A. Key Performance Indicators (KPIs) for Educational Projects</a:t>
            </a:r>
          </a:p>
          <a:p>
            <a:r>
              <a:rPr lang="en-US" dirty="0">
                <a:latin typeface="Century Gothic" panose="020B0502020202020204" pitchFamily="34" charset="0"/>
              </a:rPr>
              <a:t>KPIs are quantifiable measures used to evaluate project success. For educational projects, relevant KPIs may include:</a:t>
            </a:r>
          </a:p>
          <a:p>
            <a:r>
              <a:rPr lang="en-US" dirty="0">
                <a:latin typeface="Century Gothic" panose="020B0502020202020204" pitchFamily="34" charset="0"/>
              </a:rPr>
              <a:t>1.Completion Metrics: Percentage of milestones achieved on schedule.</a:t>
            </a:r>
          </a:p>
          <a:p>
            <a:r>
              <a:rPr lang="en-US" dirty="0">
                <a:latin typeface="Century Gothic" panose="020B0502020202020204" pitchFamily="34" charset="0"/>
              </a:rPr>
              <a:t>Example: Completing 75% of curriculum development tasks within the first month.</a:t>
            </a:r>
          </a:p>
          <a:p>
            <a:r>
              <a:rPr lang="en-US" dirty="0">
                <a:latin typeface="Century Gothic" panose="020B0502020202020204" pitchFamily="34" charset="0"/>
              </a:rPr>
              <a:t>2.Outcome-Based Metrics: Improvement in student performance after implementing a new program.</a:t>
            </a:r>
          </a:p>
          <a:p>
            <a:r>
              <a:rPr lang="en-US" dirty="0">
                <a:latin typeface="Century Gothic" panose="020B0502020202020204" pitchFamily="34" charset="0"/>
              </a:rPr>
              <a:t>Example: A 20% increase in test scores for students receiving new STEM materials.</a:t>
            </a:r>
          </a:p>
          <a:p>
            <a:r>
              <a:rPr lang="en-US" dirty="0">
                <a:latin typeface="Century Gothic" panose="020B0502020202020204" pitchFamily="34" charset="0"/>
              </a:rPr>
              <a:t>3.Engagement Metrics: Participant attendance rates in teacher training sessions.</a:t>
            </a:r>
          </a:p>
          <a:p>
            <a:r>
              <a:rPr lang="en-US" dirty="0">
                <a:latin typeface="Century Gothic" panose="020B0502020202020204" pitchFamily="34" charset="0"/>
              </a:rPr>
              <a:t>Example: 90% attendance for all scheduled workshops.</a:t>
            </a:r>
          </a:p>
          <a:p>
            <a:r>
              <a:rPr lang="en-US" dirty="0">
                <a:latin typeface="Century Gothic" panose="020B0502020202020204" pitchFamily="34" charset="0"/>
              </a:rPr>
              <a:t>4.Budget Utilization:</a:t>
            </a:r>
          </a:p>
          <a:p>
            <a:r>
              <a:rPr lang="en-US" dirty="0">
                <a:latin typeface="Century Gothic" panose="020B0502020202020204" pitchFamily="34" charset="0"/>
              </a:rPr>
              <a:t>Percentage of the budget spent versus the planned allocation.</a:t>
            </a:r>
          </a:p>
          <a:p>
            <a:r>
              <a:rPr lang="en-US" dirty="0">
                <a:latin typeface="Century Gothic" panose="020B0502020202020204" pitchFamily="34" charset="0"/>
              </a:rPr>
              <a:t>Example: Spending within 95% of the approved budget.</a:t>
            </a:r>
          </a:p>
          <a:p>
            <a:r>
              <a:rPr lang="en-US" dirty="0">
                <a:latin typeface="Century Gothic" panose="020B0502020202020204" pitchFamily="34" charset="0"/>
              </a:rPr>
              <a:t>5.Stakeholder Satisfaction:</a:t>
            </a:r>
          </a:p>
          <a:p>
            <a:r>
              <a:rPr lang="en-US" dirty="0">
                <a:latin typeface="Century Gothic" panose="020B0502020202020204" pitchFamily="34" charset="0"/>
              </a:rPr>
              <a:t>Feedback ratings from stakeholders (teachers, students, administrators).</a:t>
            </a:r>
          </a:p>
          <a:p>
            <a:r>
              <a:rPr lang="en-US" dirty="0">
                <a:latin typeface="Century Gothic" panose="020B0502020202020204" pitchFamily="34" charset="0"/>
              </a:rPr>
              <a:t>Example: Achieving an 85% satisfaction score in post-project surveys.</a:t>
            </a:r>
          </a:p>
          <a:p>
            <a:endParaRPr lang="en-US" dirty="0">
              <a:latin typeface="Century Gothic" panose="020B0502020202020204" pitchFamily="34" charset="0"/>
            </a:endParaRPr>
          </a:p>
        </p:txBody>
      </p:sp>
    </p:spTree>
    <p:extLst>
      <p:ext uri="{BB962C8B-B14F-4D97-AF65-F5344CB8AC3E}">
        <p14:creationId xmlns:p14="http://schemas.microsoft.com/office/powerpoint/2010/main" val="1605362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C9130-A009-54F8-0B9F-7D094CDDBC3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B65199F-3431-82FA-235C-C038C7D4589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7A1C1F7-919E-C608-8004-29C554E724B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a:t>
            </a:r>
          </a:p>
          <a:p>
            <a:r>
              <a:rPr lang="en-US" b="1" dirty="0">
                <a:solidFill>
                  <a:schemeClr val="bg1"/>
                </a:solidFill>
                <a:latin typeface="Century Gothic" panose="020B0502020202020204" pitchFamily="34" charset="0"/>
              </a:rPr>
              <a:t>MONITORING AND ANALYZING PROJECT PROGRESS</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6EB7D9B-CD93-DE6A-AD13-86E6FD62DED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D8F91A83-18B1-BB2E-4FDF-6D84DB0304D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B0CF674-3A61-A4A9-34BB-C4DD8211CB4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35A12C5-EE1C-150A-F9F1-D764C5D2C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6B5349A-404C-CD6D-FA3C-A0BB5ED22375}"/>
              </a:ext>
            </a:extLst>
          </p:cNvPr>
          <p:cNvSpPr txBox="1"/>
          <p:nvPr/>
        </p:nvSpPr>
        <p:spPr>
          <a:xfrm>
            <a:off x="287031" y="1807706"/>
            <a:ext cx="6149009"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C791A409-0F80-153F-F86F-344B94C1714F}"/>
              </a:ext>
            </a:extLst>
          </p:cNvPr>
          <p:cNvSpPr txBox="1"/>
          <p:nvPr/>
        </p:nvSpPr>
        <p:spPr>
          <a:xfrm>
            <a:off x="4658627" y="1723431"/>
            <a:ext cx="7246342" cy="5339616"/>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Tools for Monitoring Progress</a:t>
            </a:r>
          </a:p>
          <a:p>
            <a:r>
              <a:rPr lang="en-US" dirty="0">
                <a:latin typeface="Century Gothic" panose="020B0502020202020204" pitchFamily="34" charset="0"/>
              </a:rPr>
              <a:t>1.Gantt Charts: Visual timeline tools for tracking tasks, dependencies, and deadlines.</a:t>
            </a:r>
          </a:p>
          <a:p>
            <a:r>
              <a:rPr lang="en-US" dirty="0">
                <a:latin typeface="Century Gothic" panose="020B0502020202020204" pitchFamily="34" charset="0"/>
              </a:rPr>
              <a:t>Example: Use Gantt charts to track the completion of teacher training modules and ensure alignment with the timeline.</a:t>
            </a:r>
          </a:p>
          <a:p>
            <a:r>
              <a:rPr lang="en-US" dirty="0">
                <a:latin typeface="Century Gothic" panose="020B0502020202020204" pitchFamily="34" charset="0"/>
              </a:rPr>
              <a:t>2.Project Management Software: Tools like Trello, Asana, or Microsoft Project for real-time task tracking and team collaboration.</a:t>
            </a:r>
          </a:p>
          <a:p>
            <a:r>
              <a:rPr lang="en-US" dirty="0">
                <a:latin typeface="Century Gothic" panose="020B0502020202020204" pitchFamily="34" charset="0"/>
              </a:rPr>
              <a:t>Benefits: Assign tasks with deadlines, monitor task completion, generate progress reports.</a:t>
            </a:r>
          </a:p>
          <a:p>
            <a:r>
              <a:rPr lang="en-US" dirty="0">
                <a:latin typeface="Century Gothic" panose="020B0502020202020204" pitchFamily="34" charset="0"/>
              </a:rPr>
              <a:t>3.Dashboards: Centralized platforms to view key metrics and overall project performance at a glance.</a:t>
            </a:r>
          </a:p>
          <a:p>
            <a:r>
              <a:rPr lang="en-US" dirty="0">
                <a:latin typeface="Century Gothic" panose="020B0502020202020204" pitchFamily="34" charset="0"/>
              </a:rPr>
              <a:t>Example: Use Power BI or Tableau to visualize data trends and identify potential delays.</a:t>
            </a:r>
          </a:p>
          <a:p>
            <a:r>
              <a:rPr lang="en-US" dirty="0">
                <a:latin typeface="Century Gothic" panose="020B0502020202020204" pitchFamily="34" charset="0"/>
              </a:rPr>
              <a:t>4.Status Reports: Regular updates summarizing progress, challenges, and next steps. Frequency: Weekly or bi-weekly for medium-scale projects.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60586910-5EBF-4D3A-9246-165F184C4F63}"/>
              </a:ext>
            </a:extLst>
          </p:cNvPr>
          <p:cNvPicPr>
            <a:picLocks noChangeAspect="1"/>
          </p:cNvPicPr>
          <p:nvPr/>
        </p:nvPicPr>
        <p:blipFill>
          <a:blip r:embed="rId3"/>
          <a:stretch>
            <a:fillRect/>
          </a:stretch>
        </p:blipFill>
        <p:spPr>
          <a:xfrm>
            <a:off x="200042" y="2271562"/>
            <a:ext cx="4448120" cy="3817970"/>
          </a:xfrm>
          <a:prstGeom prst="rect">
            <a:avLst/>
          </a:prstGeom>
        </p:spPr>
      </p:pic>
    </p:spTree>
    <p:extLst>
      <p:ext uri="{BB962C8B-B14F-4D97-AF65-F5344CB8AC3E}">
        <p14:creationId xmlns:p14="http://schemas.microsoft.com/office/powerpoint/2010/main" val="459443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3008-8448-B26B-BB15-7D9C390151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C5C00CC-CBEB-4097-0283-5A18A3D7418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CAB1D6B-5E01-B869-CA9B-11D653CCFB2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MONITORING AND ANALYZING PROJECT PROGRESS</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32AD93C-9394-B22B-548B-3D9D5027CE1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CE07C7C3-783B-FE12-FB82-724FB69E1C9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CFBC163-820E-F608-D6AA-3611034B4CC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B6B68E-D2D0-BE9E-6861-1444E806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090E16A-8263-14CB-39D8-A0ADA5719242}"/>
              </a:ext>
            </a:extLst>
          </p:cNvPr>
          <p:cNvSpPr txBox="1"/>
          <p:nvPr/>
        </p:nvSpPr>
        <p:spPr>
          <a:xfrm>
            <a:off x="106017" y="1868138"/>
            <a:ext cx="10886034"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Conducting Project Analysis</a:t>
            </a:r>
          </a:p>
          <a:p>
            <a:r>
              <a:rPr lang="en-US" b="1" dirty="0">
                <a:solidFill>
                  <a:srgbClr val="FF0000"/>
                </a:solidFill>
                <a:latin typeface="Century Gothic" panose="020B0502020202020204" pitchFamily="34" charset="0"/>
              </a:rPr>
              <a:t>A. Techniques for Analyzing Project Data and Performance</a:t>
            </a:r>
          </a:p>
          <a:p>
            <a:r>
              <a:rPr lang="en-US" b="1" dirty="0">
                <a:solidFill>
                  <a:srgbClr val="FF0000"/>
                </a:solidFill>
                <a:latin typeface="Century Gothic" panose="020B0502020202020204" pitchFamily="34" charset="0"/>
              </a:rPr>
              <a:t>1.Variance Analysis</a:t>
            </a:r>
            <a:r>
              <a:rPr lang="en-US" dirty="0">
                <a:latin typeface="Century Gothic" panose="020B0502020202020204" pitchFamily="34" charset="0"/>
              </a:rPr>
              <a:t>: Compare planned versus actual performance to identify gaps.</a:t>
            </a:r>
          </a:p>
          <a:p>
            <a:r>
              <a:rPr lang="en-US" dirty="0">
                <a:latin typeface="Century Gothic" panose="020B0502020202020204" pitchFamily="34" charset="0"/>
              </a:rPr>
              <a:t>Example: If the planned timeline for developing training materials was one month, but completion took six weeks, investigate the reasons for the delay.</a:t>
            </a:r>
          </a:p>
          <a:p>
            <a:r>
              <a:rPr lang="en-US" dirty="0">
                <a:latin typeface="Century Gothic" panose="020B0502020202020204" pitchFamily="34" charset="0"/>
              </a:rPr>
              <a:t>2.Trend Analysis: Assess patterns in data to predict future performance.</a:t>
            </a:r>
          </a:p>
          <a:p>
            <a:r>
              <a:rPr lang="en-US" dirty="0">
                <a:latin typeface="Century Gothic" panose="020B0502020202020204" pitchFamily="34" charset="0"/>
              </a:rPr>
              <a:t>Example: Monitoring declining attendance rates in training sessions to identify engagement issues.</a:t>
            </a:r>
          </a:p>
          <a:p>
            <a:r>
              <a:rPr lang="en-US" dirty="0">
                <a:latin typeface="Century Gothic" panose="020B0502020202020204" pitchFamily="34" charset="0"/>
              </a:rPr>
              <a:t>3.Root Cause Analysis:</a:t>
            </a:r>
          </a:p>
          <a:p>
            <a:r>
              <a:rPr lang="en-US" dirty="0">
                <a:latin typeface="Century Gothic" panose="020B0502020202020204" pitchFamily="34" charset="0"/>
              </a:rPr>
              <a:t>Examine the underlying causes of project delays or issues.</a:t>
            </a:r>
          </a:p>
          <a:p>
            <a:r>
              <a:rPr lang="en-US" dirty="0">
                <a:latin typeface="Century Gothic" panose="020B0502020202020204" pitchFamily="34" charset="0"/>
              </a:rPr>
              <a:t>Example: Investigate whether insufficient resources, unclear instructions, or external factors caused a missed milestone.</a:t>
            </a:r>
          </a:p>
          <a:p>
            <a:r>
              <a:rPr lang="en-US" dirty="0">
                <a:latin typeface="Century Gothic" panose="020B0502020202020204" pitchFamily="34" charset="0"/>
              </a:rPr>
              <a:t>4.Stakeholder Feedback:</a:t>
            </a:r>
          </a:p>
          <a:p>
            <a:r>
              <a:rPr lang="en-US" dirty="0">
                <a:latin typeface="Century Gothic" panose="020B0502020202020204" pitchFamily="34" charset="0"/>
              </a:rPr>
              <a:t>Collect qualitative data through surveys, focus groups, or interviews.</a:t>
            </a:r>
          </a:p>
          <a:p>
            <a:r>
              <a:rPr lang="en-US" dirty="0">
                <a:latin typeface="Century Gothic" panose="020B0502020202020204" pitchFamily="34" charset="0"/>
              </a:rPr>
              <a:t>Example: Ask teachers to rate the relevance of training materials and use their feedback for improvement.</a:t>
            </a:r>
          </a:p>
          <a:p>
            <a:r>
              <a:rPr lang="en-US" dirty="0">
                <a:latin typeface="Century Gothic" panose="020B0502020202020204" pitchFamily="34" charset="0"/>
              </a:rPr>
              <a:t>________________________________________</a:t>
            </a:r>
          </a:p>
          <a:p>
            <a:endParaRPr lang="en-US" dirty="0">
              <a:latin typeface="Century Gothic" panose="020B0502020202020204" pitchFamily="34" charset="0"/>
            </a:endParaRPr>
          </a:p>
        </p:txBody>
      </p:sp>
    </p:spTree>
    <p:extLst>
      <p:ext uri="{BB962C8B-B14F-4D97-AF65-F5344CB8AC3E}">
        <p14:creationId xmlns:p14="http://schemas.microsoft.com/office/powerpoint/2010/main" val="575325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2AF1-977F-0D02-415A-CFCE5EB30B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5CEA9A5-EF92-CC5B-188A-F08A5D1E734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569564B-7B24-91AB-8271-1F2AE5C6252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MONITORING AND ANALYZING PROJECT PROGRESS</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8D30CCAF-133E-9ECC-415F-337FEB04D73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16A3A28F-C8FF-D877-961B-D6581A55E8B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8DAD6B-BDD5-22A4-6979-A23F81CFC8E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14FB88D-1B79-69C9-D686-084D0403B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3DD82E6-485B-3C77-6314-DF03C0F3AA57}"/>
              </a:ext>
            </a:extLst>
          </p:cNvPr>
          <p:cNvSpPr txBox="1"/>
          <p:nvPr/>
        </p:nvSpPr>
        <p:spPr>
          <a:xfrm>
            <a:off x="155957" y="1807706"/>
            <a:ext cx="9602185"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Adjusting Plans Based on Analysis and Feedback</a:t>
            </a:r>
          </a:p>
          <a:p>
            <a:r>
              <a:rPr lang="en-US" dirty="0">
                <a:latin typeface="Century Gothic" panose="020B0502020202020204" pitchFamily="34" charset="0"/>
              </a:rPr>
              <a:t>1.Revising Timelines: Extend deadlines for tasks requiring more time than initially planned.</a:t>
            </a:r>
          </a:p>
          <a:p>
            <a:r>
              <a:rPr lang="en-US" dirty="0">
                <a:latin typeface="Century Gothic" panose="020B0502020202020204" pitchFamily="34" charset="0"/>
              </a:rPr>
              <a:t>Example: Adjust the timeline to allow an additional two weeks for curriculum development after analyzing workload.</a:t>
            </a:r>
          </a:p>
          <a:p>
            <a:r>
              <a:rPr lang="en-US" dirty="0">
                <a:latin typeface="Century Gothic" panose="020B0502020202020204" pitchFamily="34" charset="0"/>
              </a:rPr>
              <a:t>2.Reallocating Resources: Shift resources (e.g., budget, personnel) to high-priority areas.</a:t>
            </a:r>
          </a:p>
          <a:p>
            <a:r>
              <a:rPr lang="en-US" dirty="0">
                <a:latin typeface="Century Gothic" panose="020B0502020202020204" pitchFamily="34" charset="0"/>
              </a:rPr>
              <a:t>Example: Assign additional trainers to ensure workshop sessions meet demand.</a:t>
            </a:r>
          </a:p>
          <a:p>
            <a:r>
              <a:rPr lang="en-US" dirty="0">
                <a:latin typeface="Century Gothic" panose="020B0502020202020204" pitchFamily="34" charset="0"/>
              </a:rPr>
              <a:t>3.Updating Deliverables: Refine project outputs based on feedback or unforeseen challenges.</a:t>
            </a:r>
          </a:p>
          <a:p>
            <a:r>
              <a:rPr lang="en-US" dirty="0">
                <a:latin typeface="Century Gothic" panose="020B0502020202020204" pitchFamily="34" charset="0"/>
              </a:rPr>
              <a:t>Example: Modify teacher training content to include digital tools after receiving requests from participants.</a:t>
            </a:r>
          </a:p>
          <a:p>
            <a:r>
              <a:rPr lang="en-US" dirty="0">
                <a:latin typeface="Century Gothic" panose="020B0502020202020204" pitchFamily="34" charset="0"/>
              </a:rPr>
              <a:t>4.Enhancing Communication: Improve communication strategies to address misunderstandings or unclear expectations.</a:t>
            </a:r>
          </a:p>
          <a:p>
            <a:r>
              <a:rPr lang="en-US" dirty="0">
                <a:latin typeface="Century Gothic" panose="020B0502020202020204" pitchFamily="34" charset="0"/>
              </a:rPr>
              <a:t>Example: Increase the frequency of stakeholder updates when significant changes occur.</a:t>
            </a:r>
          </a:p>
          <a:p>
            <a:endParaRPr lang="en-US" dirty="0">
              <a:latin typeface="Century Gothic" panose="020B0502020202020204" pitchFamily="34" charset="0"/>
            </a:endParaRPr>
          </a:p>
        </p:txBody>
      </p:sp>
    </p:spTree>
    <p:extLst>
      <p:ext uri="{BB962C8B-B14F-4D97-AF65-F5344CB8AC3E}">
        <p14:creationId xmlns:p14="http://schemas.microsoft.com/office/powerpoint/2010/main" val="92069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94072-B667-4BB6-80D8-C1994DF70F1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9FC873A-4E30-6A49-D569-6D98B15C356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910BF58-EE8D-C156-E360-1E979BD78A0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MONITORING AND ANALYZING PROJECT PROGRESS</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46DFAAF-5C8B-4622-F1D1-6EDA20C089A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6B8C6AFF-4FCC-8DDD-DC60-83EC9F99627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2DE3D4C-806E-688D-DD9B-B6A08ACAAD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EFE00A-8A8C-A38C-AABA-52E2E30C3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026E9C9D-9D6D-DE20-1A1B-0D84C1271C32}"/>
              </a:ext>
            </a:extLst>
          </p:cNvPr>
          <p:cNvSpPr txBox="1"/>
          <p:nvPr/>
        </p:nvSpPr>
        <p:spPr>
          <a:xfrm>
            <a:off x="0" y="1862845"/>
            <a:ext cx="11670648" cy="4801314"/>
          </a:xfrm>
          <a:prstGeom prst="rect">
            <a:avLst/>
          </a:prstGeom>
          <a:noFill/>
        </p:spPr>
        <p:txBody>
          <a:bodyPr wrap="square" rtlCol="0">
            <a:spAutoFit/>
          </a:bodyPr>
          <a:lstStyle/>
          <a:p>
            <a:r>
              <a:rPr lang="en-US" dirty="0">
                <a:latin typeface="Century Gothic" panose="020B0502020202020204" pitchFamily="34" charset="0"/>
              </a:rPr>
              <a:t>3. </a:t>
            </a:r>
            <a:r>
              <a:rPr lang="en-US" b="1" dirty="0">
                <a:solidFill>
                  <a:srgbClr val="FF0000"/>
                </a:solidFill>
                <a:latin typeface="Century Gothic" panose="020B0502020202020204" pitchFamily="34" charset="0"/>
              </a:rPr>
              <a:t>Practical Example: Monitoring and Analyzing a Literacy Improvement Project</a:t>
            </a:r>
          </a:p>
          <a:p>
            <a:r>
              <a:rPr lang="en-US" b="1" dirty="0">
                <a:solidFill>
                  <a:srgbClr val="FF0000"/>
                </a:solidFill>
                <a:latin typeface="Century Gothic" panose="020B0502020202020204" pitchFamily="34" charset="0"/>
              </a:rPr>
              <a:t>Scenario:</a:t>
            </a:r>
          </a:p>
          <a:p>
            <a:r>
              <a:rPr lang="en-US" dirty="0">
                <a:latin typeface="Century Gothic" panose="020B0502020202020204" pitchFamily="34" charset="0"/>
              </a:rPr>
              <a:t>An education consultant is managing a project to improve literacy outcomes in elementary schools.</a:t>
            </a:r>
          </a:p>
          <a:p>
            <a:r>
              <a:rPr lang="en-US" dirty="0">
                <a:latin typeface="Century Gothic" panose="020B0502020202020204" pitchFamily="34" charset="0"/>
              </a:rPr>
              <a:t>Steps:</a:t>
            </a:r>
          </a:p>
          <a:p>
            <a:r>
              <a:rPr lang="en-US" dirty="0">
                <a:latin typeface="Century Gothic" panose="020B0502020202020204" pitchFamily="34" charset="0"/>
              </a:rPr>
              <a:t>1.Set KPIs: Completion of teacher workshops within three months.</a:t>
            </a:r>
          </a:p>
          <a:p>
            <a:r>
              <a:rPr lang="en-US" dirty="0">
                <a:latin typeface="Century Gothic" panose="020B0502020202020204" pitchFamily="34" charset="0"/>
              </a:rPr>
              <a:t>80% of students in pilot classrooms improving reading levels by one grade.</a:t>
            </a:r>
          </a:p>
          <a:p>
            <a:r>
              <a:rPr lang="en-US" dirty="0">
                <a:latin typeface="Century Gothic" panose="020B0502020202020204" pitchFamily="34" charset="0"/>
              </a:rPr>
              <a:t>2.Monitor Progress:</a:t>
            </a:r>
          </a:p>
          <a:p>
            <a:r>
              <a:rPr lang="en-US" dirty="0">
                <a:latin typeface="Century Gothic" panose="020B0502020202020204" pitchFamily="34" charset="0"/>
              </a:rPr>
              <a:t>Use a Gantt chart to track milestones such as material development, training sessions, and post-assessment.</a:t>
            </a:r>
          </a:p>
          <a:p>
            <a:r>
              <a:rPr lang="en-US" dirty="0">
                <a:latin typeface="Century Gothic" panose="020B0502020202020204" pitchFamily="34" charset="0"/>
              </a:rPr>
              <a:t>Track budget utilization using project management software.</a:t>
            </a:r>
          </a:p>
          <a:p>
            <a:r>
              <a:rPr lang="en-US" dirty="0">
                <a:latin typeface="Century Gothic" panose="020B0502020202020204" pitchFamily="34" charset="0"/>
              </a:rPr>
              <a:t>3.Analyze Performance: Conduct variance analysis: Identify that training sessions took longer due to unforeseen teacher absences.</a:t>
            </a:r>
          </a:p>
          <a:p>
            <a:r>
              <a:rPr lang="en-US" dirty="0">
                <a:latin typeface="Century Gothic" panose="020B0502020202020204" pitchFamily="34" charset="0"/>
              </a:rPr>
              <a:t>Gather feedback: Teachers suggest adding digital literacy tools.</a:t>
            </a:r>
          </a:p>
          <a:p>
            <a:r>
              <a:rPr lang="en-US" dirty="0">
                <a:latin typeface="Century Gothic" panose="020B0502020202020204" pitchFamily="34" charset="0"/>
              </a:rPr>
              <a:t>4.Adjust Plans: Extend workshop sessions by two weeks. Include a new training module on using digital tools.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8491721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8015B-929A-2185-7C84-DB9B159125E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98BE675-2EBE-DE6F-4CE9-AE6E435E9D2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64C4459-F766-F888-A1BF-74BB5400A97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BENEFITS MONITORING AND ANALYZING PROJECT PROGRESS</a:t>
            </a:r>
          </a:p>
          <a:p>
            <a:r>
              <a:rPr lang="en-US" b="1" dirty="0">
                <a:solidFill>
                  <a:schemeClr val="bg1"/>
                </a:solidFill>
                <a:latin typeface="Century Gothic" panose="020B0502020202020204" pitchFamily="34" charset="0"/>
              </a:rPr>
              <a: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4CA7D44-BD49-BB07-7C58-8BD95DADEB3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Module-9:6</a:t>
            </a:r>
          </a:p>
        </p:txBody>
      </p:sp>
      <p:sp>
        <p:nvSpPr>
          <p:cNvPr id="20" name="Oval 19">
            <a:extLst>
              <a:ext uri="{FF2B5EF4-FFF2-40B4-BE49-F238E27FC236}">
                <a16:creationId xmlns:a16="http://schemas.microsoft.com/office/drawing/2014/main" id="{CDB77BA2-65F6-A53F-90D2-90BF0F2164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84FCCB0-5219-DDAE-BB2B-92647E5E852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038CD6-55B6-697A-445D-14048E69A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88B1BAE4-E30A-7B8A-ABE7-F1127BE0076B}"/>
              </a:ext>
            </a:extLst>
          </p:cNvPr>
          <p:cNvSpPr txBox="1"/>
          <p:nvPr/>
        </p:nvSpPr>
        <p:spPr>
          <a:xfrm>
            <a:off x="77749" y="2255626"/>
            <a:ext cx="5658678"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Benefits of Effective Monitoring and Analysis</a:t>
            </a:r>
          </a:p>
          <a:p>
            <a:r>
              <a:rPr lang="en-US" dirty="0">
                <a:latin typeface="Century Gothic" panose="020B0502020202020204" pitchFamily="34" charset="0"/>
              </a:rPr>
              <a:t>1.Ensures Accountability: Team members and stakeholders are clear about their roles and responsibilities.</a:t>
            </a:r>
          </a:p>
          <a:p>
            <a:r>
              <a:rPr lang="en-US" dirty="0">
                <a:latin typeface="Century Gothic" panose="020B0502020202020204" pitchFamily="34" charset="0"/>
              </a:rPr>
              <a:t>2.Identifies Challenges Early: Detect issues before they escalate, minimizing project delays or resource wastage.</a:t>
            </a:r>
          </a:p>
          <a:p>
            <a:r>
              <a:rPr lang="en-US" dirty="0">
                <a:latin typeface="Century Gothic" panose="020B0502020202020204" pitchFamily="34" charset="0"/>
              </a:rPr>
              <a:t>3.Improves Decision-Making: Data-driven insights lead to informed decisions about adjustments.</a:t>
            </a:r>
          </a:p>
          <a:p>
            <a:r>
              <a:rPr lang="en-US" dirty="0">
                <a:latin typeface="Century Gothic" panose="020B0502020202020204" pitchFamily="34" charset="0"/>
              </a:rPr>
              <a:t>4.Increases Stakeholder Confidence: Demonstrating progress and responsiveness builds trust and satisfaction.</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11" name="TextBox 10">
            <a:extLst>
              <a:ext uri="{FF2B5EF4-FFF2-40B4-BE49-F238E27FC236}">
                <a16:creationId xmlns:a16="http://schemas.microsoft.com/office/drawing/2014/main" id="{EF1F42A3-3E4B-42E9-A2E7-AE512D507D66}"/>
              </a:ext>
            </a:extLst>
          </p:cNvPr>
          <p:cNvSpPr txBox="1"/>
          <p:nvPr/>
        </p:nvSpPr>
        <p:spPr>
          <a:xfrm>
            <a:off x="6089584" y="1868138"/>
            <a:ext cx="6102416" cy="3139321"/>
          </a:xfrm>
          <a:prstGeom prst="rect">
            <a:avLst/>
          </a:prstGeom>
          <a:noFill/>
        </p:spPr>
        <p:txBody>
          <a:bodyPr wrap="square">
            <a:spAutoFit/>
          </a:bodyPr>
          <a:lstStyle/>
          <a:p>
            <a:r>
              <a:rPr lang="en-US" dirty="0">
                <a:latin typeface="Century Gothic" panose="020B0502020202020204" pitchFamily="34" charset="0"/>
              </a:rPr>
              <a:t>5</a:t>
            </a:r>
            <a:r>
              <a:rPr lang="en-US" b="1" dirty="0">
                <a:solidFill>
                  <a:srgbClr val="FF0000"/>
                </a:solidFill>
                <a:latin typeface="Century Gothic" panose="020B0502020202020204" pitchFamily="34" charset="0"/>
              </a:rPr>
              <a:t>. Conclusion</a:t>
            </a:r>
          </a:p>
          <a:p>
            <a:r>
              <a:rPr lang="en-US" dirty="0">
                <a:latin typeface="Century Gothic" panose="020B0502020202020204" pitchFamily="34" charset="0"/>
              </a:rPr>
              <a:t>Monitoring and analyzing project progress is critical to the success of education consulting projects. By </a:t>
            </a:r>
            <a:r>
              <a:rPr lang="en-US" b="1" dirty="0">
                <a:solidFill>
                  <a:srgbClr val="FF0000"/>
                </a:solidFill>
                <a:latin typeface="Century Gothic" panose="020B0502020202020204" pitchFamily="34" charset="0"/>
              </a:rPr>
              <a:t>setting clear KPIs, utilizing effective tools, and conducting thorough analyses, consultants can track performance, make data-informed decisions, and adjust plans as needed</a:t>
            </a:r>
            <a:r>
              <a:rPr lang="en-US" dirty="0">
                <a:latin typeface="Century Gothic" panose="020B0502020202020204" pitchFamily="34" charset="0"/>
              </a:rPr>
              <a:t>. Incorporating stakeholder feedback into this process ensures that the project remains aligned with its goals and delivers meaningful outcomes.</a:t>
            </a:r>
          </a:p>
          <a:p>
            <a:endParaRPr lang="en-US" dirty="0">
              <a:latin typeface="Century Gothic" panose="020B0502020202020204" pitchFamily="34" charset="0"/>
            </a:endParaRPr>
          </a:p>
        </p:txBody>
      </p:sp>
    </p:spTree>
    <p:extLst>
      <p:ext uri="{BB962C8B-B14F-4D97-AF65-F5344CB8AC3E}">
        <p14:creationId xmlns:p14="http://schemas.microsoft.com/office/powerpoint/2010/main" val="2736628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8C2CE-C7C6-D5DC-334F-B0350035346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A1B8296-58D4-0D32-BCD8-61D16803CED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0F0A976-7B3C-E6F9-1752-D3B4C10CF16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CLOSURE AND EVALUATION   </a:t>
            </a:r>
          </a:p>
        </p:txBody>
      </p:sp>
      <p:sp>
        <p:nvSpPr>
          <p:cNvPr id="18" name="Rectangle 17">
            <a:extLst>
              <a:ext uri="{FF2B5EF4-FFF2-40B4-BE49-F238E27FC236}">
                <a16:creationId xmlns:a16="http://schemas.microsoft.com/office/drawing/2014/main" id="{B4667341-FCFE-1F70-1AE3-C70E6F47A8B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7F7418F8-7395-20AB-8E2F-EAAA1FA454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7E5920A-B009-E1E7-20D1-76B70AD3E7A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B8D03EB-CF74-9645-212F-D1A3BBB32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7404289-02CC-0BED-71D9-F430978E0F1F}"/>
              </a:ext>
            </a:extLst>
          </p:cNvPr>
          <p:cNvSpPr txBox="1"/>
          <p:nvPr/>
        </p:nvSpPr>
        <p:spPr>
          <a:xfrm>
            <a:off x="5109914" y="1723431"/>
            <a:ext cx="6758609" cy="369332"/>
          </a:xfrm>
          <a:prstGeom prst="rect">
            <a:avLst/>
          </a:prstGeom>
          <a:noFill/>
        </p:spPr>
        <p:txBody>
          <a:bodyPr wrap="square" rtlCol="0">
            <a:spAutoFit/>
          </a:bodyPr>
          <a:lstStyle/>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F74668C2-7D78-F41A-5530-137884163514}"/>
              </a:ext>
            </a:extLst>
          </p:cNvPr>
          <p:cNvPicPr>
            <a:picLocks noChangeAspect="1"/>
          </p:cNvPicPr>
          <p:nvPr/>
        </p:nvPicPr>
        <p:blipFill>
          <a:blip r:embed="rId3"/>
          <a:stretch>
            <a:fillRect/>
          </a:stretch>
        </p:blipFill>
        <p:spPr>
          <a:xfrm>
            <a:off x="323477" y="2334996"/>
            <a:ext cx="4685845" cy="3193773"/>
          </a:xfrm>
          <a:prstGeom prst="rect">
            <a:avLst/>
          </a:prstGeom>
        </p:spPr>
      </p:pic>
      <p:sp>
        <p:nvSpPr>
          <p:cNvPr id="3" name="TextBox 2">
            <a:extLst>
              <a:ext uri="{FF2B5EF4-FFF2-40B4-BE49-F238E27FC236}">
                <a16:creationId xmlns:a16="http://schemas.microsoft.com/office/drawing/2014/main" id="{959D925D-8EF6-447A-85E1-84BE786FF525}"/>
              </a:ext>
            </a:extLst>
          </p:cNvPr>
          <p:cNvSpPr txBox="1"/>
          <p:nvPr/>
        </p:nvSpPr>
        <p:spPr>
          <a:xfrm>
            <a:off x="5636430" y="2322741"/>
            <a:ext cx="6232093" cy="3416320"/>
          </a:xfrm>
          <a:prstGeom prst="rect">
            <a:avLst/>
          </a:prstGeom>
          <a:noFill/>
        </p:spPr>
        <p:txBody>
          <a:bodyPr wrap="square" rtlCol="0">
            <a:spAutoFit/>
          </a:bodyPr>
          <a:lstStyle/>
          <a:p>
            <a:r>
              <a:rPr lang="en-US" b="1" dirty="0">
                <a:solidFill>
                  <a:srgbClr val="FF0000"/>
                </a:solidFill>
                <a:latin typeface="Century Gothic" panose="020B0502020202020204" pitchFamily="34" charset="0"/>
              </a:rPr>
              <a:t>9.7: Project Closure and Evaluation</a:t>
            </a:r>
          </a:p>
          <a:p>
            <a:r>
              <a:rPr lang="en-US" dirty="0">
                <a:latin typeface="Century Gothic" panose="020B0502020202020204" pitchFamily="34" charset="0"/>
              </a:rPr>
              <a:t>Project closure and evaluation are critical steps in the project management process, marking the formal conclusion of a project and </a:t>
            </a:r>
            <a:r>
              <a:rPr lang="en-US" b="1" dirty="0">
                <a:solidFill>
                  <a:srgbClr val="FF0000"/>
                </a:solidFill>
                <a:latin typeface="Century Gothic" panose="020B0502020202020204" pitchFamily="34" charset="0"/>
              </a:rPr>
              <a:t>providing an opportunity to reflect, evaluate, and document lessons for future endeavors.</a:t>
            </a:r>
          </a:p>
          <a:p>
            <a:endParaRPr lang="en-US" dirty="0">
              <a:latin typeface="Century Gothic" panose="020B0502020202020204" pitchFamily="34" charset="0"/>
            </a:endParaRPr>
          </a:p>
          <a:p>
            <a:r>
              <a:rPr lang="en-US" dirty="0">
                <a:latin typeface="Century Gothic" panose="020B0502020202020204" pitchFamily="34" charset="0"/>
              </a:rPr>
              <a:t> For education consultants, this phase ensures the project meets its objectives, stakeholders are satisfied, and insights are recorded for continuous improvement.</a:t>
            </a:r>
          </a:p>
          <a:p>
            <a:endParaRPr lang="en-US" dirty="0"/>
          </a:p>
        </p:txBody>
      </p:sp>
    </p:spTree>
    <p:extLst>
      <p:ext uri="{BB962C8B-B14F-4D97-AF65-F5344CB8AC3E}">
        <p14:creationId xmlns:p14="http://schemas.microsoft.com/office/powerpoint/2010/main" val="18140455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8CAF2-AD97-F212-4AF7-489C38E0F52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663AB2A-534E-F7E2-7378-D492165597C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BD5A8B7-69F5-7373-1D94-7FCC72987D9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CLOSURE AND EVALUATION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64CB8CA-F782-1E8E-6217-98777255D37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E9960FBD-B684-BEC4-ACEA-AC0F8306B53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195F118-359E-777D-C506-FD3875C88D2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F43C03-E709-18B0-4D79-6029D0A06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2FD770E0-E6AF-C9A6-D3E2-EF8F295A561C}"/>
              </a:ext>
            </a:extLst>
          </p:cNvPr>
          <p:cNvSpPr txBox="1"/>
          <p:nvPr/>
        </p:nvSpPr>
        <p:spPr>
          <a:xfrm>
            <a:off x="213429" y="1959893"/>
            <a:ext cx="10547615"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A. Steps for Formal Project Closure and Handover</a:t>
            </a:r>
          </a:p>
          <a:p>
            <a:r>
              <a:rPr lang="en-US" dirty="0">
                <a:latin typeface="Century Gothic" panose="020B0502020202020204" pitchFamily="34" charset="0"/>
              </a:rPr>
              <a:t>1.Verify Deliverables: Confirm that all project deliverables have been completed according to the agreed-upon standards and objectives.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Ensure that all teacher training materials are developed, distributed, and implemented as planned.</a:t>
            </a:r>
          </a:p>
          <a:p>
            <a:r>
              <a:rPr lang="en-US" dirty="0">
                <a:latin typeface="Century Gothic" panose="020B0502020202020204" pitchFamily="34" charset="0"/>
              </a:rPr>
              <a:t>2.Conduct Final Reviews: Organize a final project review meeting with stakeholders to validate outcomes and address unresolved issues.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Present the project's impact on student performance metrics to school administrators.</a:t>
            </a:r>
          </a:p>
          <a:p>
            <a:r>
              <a:rPr lang="en-US" dirty="0">
                <a:latin typeface="Century Gothic" panose="020B0502020202020204" pitchFamily="34" charset="0"/>
              </a:rPr>
              <a:t>3.Handover Responsibilities:</a:t>
            </a:r>
          </a:p>
          <a:p>
            <a:r>
              <a:rPr lang="en-US" dirty="0">
                <a:latin typeface="Century Gothic" panose="020B0502020202020204" pitchFamily="34" charset="0"/>
              </a:rPr>
              <a:t>Transfer project outputs, documentation, and tools to stakeholders or the organization for sustained use.</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Provide a comprehensive guide on maintaining and updating a new digital curriculum.</a:t>
            </a:r>
          </a:p>
          <a:p>
            <a:endParaRPr lang="en-US" dirty="0"/>
          </a:p>
        </p:txBody>
      </p:sp>
    </p:spTree>
    <p:extLst>
      <p:ext uri="{BB962C8B-B14F-4D97-AF65-F5344CB8AC3E}">
        <p14:creationId xmlns:p14="http://schemas.microsoft.com/office/powerpoint/2010/main" val="2524957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C80D3-001C-DECE-58E9-F1FFFDBC3B7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0F3D237-41F1-42F3-62C1-925DF35ED90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4D57928-DA0B-755A-830C-A589CB60337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CLOSURE AND EVALUATION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BB95F60-F60C-1714-5FD6-E2BB18A5FAE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C5FD961E-8C85-3894-1876-79EC6EA156D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F893F46-2E44-F749-5956-F6DDBCB4209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EC77EC-ABCE-84E7-5029-BADD1046D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6DE3B8D-4F4E-1891-8A8C-8AC8B58C975D}"/>
              </a:ext>
            </a:extLst>
          </p:cNvPr>
          <p:cNvSpPr txBox="1"/>
          <p:nvPr/>
        </p:nvSpPr>
        <p:spPr>
          <a:xfrm>
            <a:off x="13530" y="1859339"/>
            <a:ext cx="5514579" cy="3139321"/>
          </a:xfrm>
          <a:prstGeom prst="rect">
            <a:avLst/>
          </a:prstGeom>
          <a:noFill/>
        </p:spPr>
        <p:txBody>
          <a:bodyPr wrap="square" rtlCol="0">
            <a:spAutoFit/>
          </a:bodyPr>
          <a:lstStyle/>
          <a:p>
            <a:r>
              <a:rPr lang="en-US" dirty="0">
                <a:latin typeface="Century Gothic" panose="020B0502020202020204" pitchFamily="34" charset="0"/>
              </a:rPr>
              <a:t>4.Obtain Formal Approval:</a:t>
            </a:r>
          </a:p>
          <a:p>
            <a:r>
              <a:rPr lang="en-US" dirty="0">
                <a:latin typeface="Century Gothic" panose="020B0502020202020204" pitchFamily="34" charset="0"/>
              </a:rPr>
              <a:t>Secure written confirmation from stakeholders that the project has met its objectives and is considered complete.</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Obtain a sign-off from the school board after a final presentation of results.</a:t>
            </a:r>
          </a:p>
          <a:p>
            <a:r>
              <a:rPr lang="en-US" dirty="0">
                <a:latin typeface="Century Gothic" panose="020B0502020202020204" pitchFamily="34" charset="0"/>
              </a:rPr>
              <a:t>5.Release Resources:</a:t>
            </a:r>
          </a:p>
          <a:p>
            <a:r>
              <a:rPr lang="en-US" dirty="0">
                <a:latin typeface="Century Gothic" panose="020B0502020202020204" pitchFamily="34" charset="0"/>
              </a:rPr>
              <a:t>Conclude team roles, reallocate unused resources, and formally close contracts with external vendors or consultants.</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FADDD22B-A347-48FB-A32B-1FDC6A66BE22}"/>
              </a:ext>
            </a:extLst>
          </p:cNvPr>
          <p:cNvSpPr txBox="1"/>
          <p:nvPr/>
        </p:nvSpPr>
        <p:spPr>
          <a:xfrm>
            <a:off x="5784783" y="1726028"/>
            <a:ext cx="6150543" cy="4801314"/>
          </a:xfrm>
          <a:prstGeom prst="rect">
            <a:avLst/>
          </a:prstGeom>
          <a:noFill/>
        </p:spPr>
        <p:txBody>
          <a:bodyPr wrap="square" rtlCol="0">
            <a:spAutoFit/>
          </a:bodyPr>
          <a:lstStyle/>
          <a:p>
            <a:r>
              <a:rPr lang="en-US" dirty="0">
                <a:latin typeface="Century Gothic" panose="020B0502020202020204" pitchFamily="34" charset="0"/>
              </a:rPr>
              <a:t>B. </a:t>
            </a:r>
            <a:r>
              <a:rPr lang="en-US" b="1" dirty="0">
                <a:solidFill>
                  <a:srgbClr val="FF0000"/>
                </a:solidFill>
                <a:latin typeface="Century Gothic" panose="020B0502020202020204" pitchFamily="34" charset="0"/>
              </a:rPr>
              <a:t>Conducting Project Evaluations and Collecting Stakeholder Feedback</a:t>
            </a:r>
          </a:p>
          <a:p>
            <a:r>
              <a:rPr lang="en-US" dirty="0">
                <a:latin typeface="Century Gothic" panose="020B0502020202020204" pitchFamily="34" charset="0"/>
              </a:rPr>
              <a:t>1.Post-Project Evaluation: Assess the project against initial goals, timelines, and budgets.</a:t>
            </a:r>
          </a:p>
          <a:p>
            <a:r>
              <a:rPr lang="en-US" dirty="0">
                <a:latin typeface="Century Gothic" panose="020B0502020202020204" pitchFamily="34" charset="0"/>
              </a:rPr>
              <a:t>Example: Measure whether the training workshops improved teacher competencies as planned.</a:t>
            </a:r>
          </a:p>
          <a:p>
            <a:r>
              <a:rPr lang="en-US" dirty="0">
                <a:latin typeface="Century Gothic" panose="020B0502020202020204" pitchFamily="34" charset="0"/>
              </a:rPr>
              <a:t>2.Gather Stakeholder Feedback: Use surveys, interviews, or focus groups to collect feedback from participants and stakeholders.</a:t>
            </a:r>
          </a:p>
          <a:p>
            <a:r>
              <a:rPr lang="en-US" dirty="0">
                <a:latin typeface="Century Gothic" panose="020B0502020202020204" pitchFamily="34" charset="0"/>
              </a:rPr>
              <a:t>Example: Distribute post-project surveys to teachers who attended the training.</a:t>
            </a:r>
          </a:p>
          <a:p>
            <a:r>
              <a:rPr lang="en-US" dirty="0">
                <a:latin typeface="Century Gothic" panose="020B0502020202020204" pitchFamily="34" charset="0"/>
              </a:rPr>
              <a:t>3.Analyze Outcomes: Compare results to the KPIs established during the planning phase.</a:t>
            </a:r>
          </a:p>
          <a:p>
            <a:r>
              <a:rPr lang="en-US" dirty="0">
                <a:latin typeface="Century Gothic" panose="020B0502020202020204" pitchFamily="34" charset="0"/>
              </a:rPr>
              <a:t>Example: If the target was a 20% improvement in student test scores, analyze whether this was achieved</a:t>
            </a:r>
            <a:r>
              <a:rPr lang="en-US" dirty="0"/>
              <a:t>.</a:t>
            </a:r>
          </a:p>
          <a:p>
            <a:endParaRPr lang="en-US" dirty="0"/>
          </a:p>
        </p:txBody>
      </p:sp>
    </p:spTree>
    <p:extLst>
      <p:ext uri="{BB962C8B-B14F-4D97-AF65-F5344CB8AC3E}">
        <p14:creationId xmlns:p14="http://schemas.microsoft.com/office/powerpoint/2010/main" val="15714529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79BB-1FC2-78B5-9947-5A1072FD81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310DCAA-AC02-D9A8-39E8-82F132958A2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B1D3F87-5095-7E88-82CE-0AA880C82B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PROJECT CLOSURE AND EVALUATION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43F5270-E11D-98F1-2D01-9EEC23FD5C3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841003F3-72AF-8B11-3811-2D1638E69F4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F6B63D-6473-0666-B16A-7C21D04D608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D711D8B-03F8-7868-6328-3503B841E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97D3939-E668-D258-3B69-305E5862AB51}"/>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DFD1B18F-28D0-FEA8-C97B-2AD4C5FEBE56}"/>
              </a:ext>
            </a:extLst>
          </p:cNvPr>
          <p:cNvSpPr txBox="1"/>
          <p:nvPr/>
        </p:nvSpPr>
        <p:spPr>
          <a:xfrm>
            <a:off x="0" y="1942875"/>
            <a:ext cx="6639339" cy="4524315"/>
          </a:xfrm>
          <a:prstGeom prst="rect">
            <a:avLst/>
          </a:prstGeom>
          <a:noFill/>
        </p:spPr>
        <p:txBody>
          <a:bodyPr wrap="square" rtlCol="0">
            <a:spAutoFit/>
          </a:bodyPr>
          <a:lstStyle/>
          <a:p>
            <a:r>
              <a:rPr lang="en-US" b="1" dirty="0">
                <a:latin typeface="Century Gothic" panose="020B0502020202020204" pitchFamily="34" charset="0"/>
              </a:rPr>
              <a:t>2. Documenting Lessons Learned</a:t>
            </a:r>
          </a:p>
          <a:p>
            <a:r>
              <a:rPr lang="en-US" b="1" dirty="0">
                <a:solidFill>
                  <a:srgbClr val="FF0000"/>
                </a:solidFill>
                <a:latin typeface="Century Gothic" panose="020B0502020202020204" pitchFamily="34" charset="0"/>
              </a:rPr>
              <a:t>A. Importance of Documenting Successes and Challenges</a:t>
            </a:r>
          </a:p>
          <a:p>
            <a:r>
              <a:rPr lang="en-US" dirty="0">
                <a:latin typeface="Century Gothic" panose="020B0502020202020204" pitchFamily="34" charset="0"/>
              </a:rPr>
              <a:t>1.Inform Future Projects: Record strategies that worked well to replicate success in future projects.</a:t>
            </a:r>
          </a:p>
          <a:p>
            <a:r>
              <a:rPr lang="en-US" dirty="0">
                <a:latin typeface="Century Gothic" panose="020B0502020202020204" pitchFamily="34" charset="0"/>
              </a:rPr>
              <a:t>Example: Highlight the effectiveness of hybrid training sessions for teacher development.</a:t>
            </a:r>
          </a:p>
          <a:p>
            <a:r>
              <a:rPr lang="en-US" dirty="0">
                <a:latin typeface="Century Gothic" panose="020B0502020202020204" pitchFamily="34" charset="0"/>
              </a:rPr>
              <a:t>2.Avoid Repeating Mistakes:</a:t>
            </a:r>
          </a:p>
          <a:p>
            <a:r>
              <a:rPr lang="en-US" dirty="0">
                <a:latin typeface="Century Gothic" panose="020B0502020202020204" pitchFamily="34" charset="0"/>
              </a:rPr>
              <a:t>Document challenges faced and solutions implemented to learn from them.</a:t>
            </a:r>
          </a:p>
          <a:p>
            <a:r>
              <a:rPr lang="en-US" dirty="0">
                <a:latin typeface="Century Gothic" panose="020B0502020202020204" pitchFamily="34" charset="0"/>
              </a:rPr>
              <a:t>Example: Note that unclear task delegation led to delays in material development and suggest improvements.</a:t>
            </a:r>
          </a:p>
          <a:p>
            <a:r>
              <a:rPr lang="en-US" dirty="0">
                <a:latin typeface="Century Gothic" panose="020B0502020202020204" pitchFamily="34" charset="0"/>
              </a:rPr>
              <a:t>3.Enhance Organizational Knowledge: Create a repository of experiences to support decision-making and training for other consultants.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5E3CB94A-7904-4CE0-B053-55D040ED2AEF}"/>
              </a:ext>
            </a:extLst>
          </p:cNvPr>
          <p:cNvPicPr>
            <a:picLocks noChangeAspect="1"/>
          </p:cNvPicPr>
          <p:nvPr/>
        </p:nvPicPr>
        <p:blipFill>
          <a:blip r:embed="rId3"/>
          <a:stretch>
            <a:fillRect/>
          </a:stretch>
        </p:blipFill>
        <p:spPr>
          <a:xfrm>
            <a:off x="7043830" y="2514469"/>
            <a:ext cx="4001157" cy="3000868"/>
          </a:xfrm>
          <a:prstGeom prst="rect">
            <a:avLst/>
          </a:prstGeom>
        </p:spPr>
      </p:pic>
    </p:spTree>
    <p:extLst>
      <p:ext uri="{BB962C8B-B14F-4D97-AF65-F5344CB8AC3E}">
        <p14:creationId xmlns:p14="http://schemas.microsoft.com/office/powerpoint/2010/main" val="26514857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F732-0C93-962A-B099-C6214AD744C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1C1470E-5F3E-E83B-06DA-81D94B94F4B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D3A8CB4-5323-36DA-6EA0-823DA79AA48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USING ASSESSMENT TOOLS AND TECHNIQUES </a:t>
            </a:r>
          </a:p>
        </p:txBody>
      </p:sp>
      <p:sp>
        <p:nvSpPr>
          <p:cNvPr id="18" name="Rectangle 17">
            <a:extLst>
              <a:ext uri="{FF2B5EF4-FFF2-40B4-BE49-F238E27FC236}">
                <a16:creationId xmlns:a16="http://schemas.microsoft.com/office/drawing/2014/main" id="{7DF3B9D3-C445-12D9-3D6D-426F3F79C0C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6C1CF52C-1AAB-410D-E2D7-DBE370391E5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CA4954D-53A3-0DA8-2896-94E9CF1DF53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4B55F2-BC7C-4A9F-1AE5-768D62BF8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8160B5D-B940-9506-2DA5-19EA4BD52A0E}"/>
              </a:ext>
            </a:extLst>
          </p:cNvPr>
          <p:cNvSpPr txBox="1"/>
          <p:nvPr/>
        </p:nvSpPr>
        <p:spPr>
          <a:xfrm>
            <a:off x="132522" y="1881425"/>
            <a:ext cx="5711687"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4. Creating a Repository of Best Practices for Education Consultants</a:t>
            </a:r>
          </a:p>
          <a:p>
            <a:r>
              <a:rPr lang="en-US" dirty="0">
                <a:latin typeface="Century Gothic" panose="020B0502020202020204" pitchFamily="34" charset="0"/>
              </a:rPr>
              <a:t>1.Organize by Category: Sort lessons learned by themes like stakeholder engagement, budgeting, or resource allocation.</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Develop a section on best practices for conducting virtual workshops.</a:t>
            </a:r>
          </a:p>
          <a:p>
            <a:r>
              <a:rPr lang="en-US" dirty="0">
                <a:latin typeface="Century Gothic" panose="020B0502020202020204" pitchFamily="34" charset="0"/>
              </a:rPr>
              <a:t>2.Make It Accessible: Use digital platforms like shared drives, wikis, or project management tools to store and access documents.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Store case studies and evaluation reports in a cloud-based repository.</a:t>
            </a:r>
          </a:p>
          <a:p>
            <a:r>
              <a:rPr lang="en-US" dirty="0">
                <a:latin typeface="Century Gothic" panose="020B0502020202020204" pitchFamily="34" charset="0"/>
              </a:rPr>
              <a:t>3.Update Regularly: Integrate insights from each project to keep the repository dynamic and up-to-date.</a:t>
            </a:r>
          </a:p>
          <a:p>
            <a:r>
              <a:rPr lang="en-US" dirty="0"/>
              <a:t>________________________________________</a:t>
            </a: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EB0BEA91-12EF-AC69-803F-F001AB05493B}"/>
              </a:ext>
            </a:extLst>
          </p:cNvPr>
          <p:cNvSpPr txBox="1"/>
          <p:nvPr/>
        </p:nvSpPr>
        <p:spPr>
          <a:xfrm>
            <a:off x="5685183" y="1763187"/>
            <a:ext cx="6149010" cy="5632311"/>
          </a:xfrm>
          <a:prstGeom prst="rect">
            <a:avLst/>
          </a:prstGeom>
          <a:noFill/>
        </p:spPr>
        <p:txBody>
          <a:bodyPr wrap="square" rtlCol="0">
            <a:spAutoFit/>
          </a:bodyPr>
          <a:lstStyle/>
          <a:p>
            <a:r>
              <a:rPr lang="en-US" dirty="0">
                <a:latin typeface="Century Gothic" panose="020B0502020202020204" pitchFamily="34" charset="0"/>
              </a:rPr>
              <a:t>3. Tools and Resources for Effective Project Management</a:t>
            </a:r>
          </a:p>
          <a:p>
            <a:r>
              <a:rPr lang="en-US" b="1" dirty="0">
                <a:solidFill>
                  <a:srgbClr val="FF0000"/>
                </a:solidFill>
                <a:latin typeface="Century Gothic" panose="020B0502020202020204" pitchFamily="34" charset="0"/>
              </a:rPr>
              <a:t>A. Tools for Project Closure</a:t>
            </a:r>
          </a:p>
          <a:p>
            <a:r>
              <a:rPr lang="en-US" dirty="0">
                <a:latin typeface="Century Gothic" panose="020B0502020202020204" pitchFamily="34" charset="0"/>
              </a:rPr>
              <a:t>1.Project Management Software:</a:t>
            </a:r>
          </a:p>
          <a:p>
            <a:r>
              <a:rPr lang="en-US" dirty="0">
                <a:latin typeface="Century Gothic" panose="020B0502020202020204" pitchFamily="34" charset="0"/>
              </a:rPr>
              <a:t>Tools like Asana, Microsoft Project, or Monday.com for organizing closure tasks and timelines.</a:t>
            </a:r>
          </a:p>
          <a:p>
            <a:r>
              <a:rPr lang="en-US" dirty="0">
                <a:latin typeface="Century Gothic" panose="020B0502020202020204" pitchFamily="34" charset="0"/>
              </a:rPr>
              <a:t>2.Feedback Collection Tools:</a:t>
            </a:r>
          </a:p>
          <a:p>
            <a:r>
              <a:rPr lang="en-US" dirty="0">
                <a:latin typeface="Century Gothic" panose="020B0502020202020204" pitchFamily="34" charset="0"/>
              </a:rPr>
              <a:t>Use Google Forms, Type form, or SurveyMonkey to gather feedback from stakeholders.</a:t>
            </a:r>
          </a:p>
          <a:p>
            <a:r>
              <a:rPr lang="en-US" b="1" dirty="0">
                <a:solidFill>
                  <a:srgbClr val="FF0000"/>
                </a:solidFill>
                <a:latin typeface="Century Gothic" panose="020B0502020202020204" pitchFamily="34" charset="0"/>
              </a:rPr>
              <a:t>B. Resources for Documenting Lessons</a:t>
            </a:r>
          </a:p>
          <a:p>
            <a:r>
              <a:rPr lang="en-US" dirty="0">
                <a:latin typeface="Century Gothic" panose="020B0502020202020204" pitchFamily="34" charset="0"/>
              </a:rPr>
              <a:t>1.Templates: Pre-designed templates for lessons learned, evaluation reports, and project documentation.</a:t>
            </a:r>
          </a:p>
          <a:p>
            <a:r>
              <a:rPr lang="en-US" dirty="0">
                <a:latin typeface="Century Gothic" panose="020B0502020202020204" pitchFamily="34" charset="0"/>
              </a:rPr>
              <a:t>Example: Use a standardized format for recording successes and challenges.</a:t>
            </a:r>
          </a:p>
          <a:p>
            <a:r>
              <a:rPr lang="en-US" dirty="0">
                <a:latin typeface="Century Gothic" panose="020B0502020202020204" pitchFamily="34" charset="0"/>
              </a:rPr>
              <a:t>2.Case Study Guides: Use established frameworks to develop detailed case studies showcasing project outcomes</a:t>
            </a:r>
            <a:r>
              <a:rPr lang="en-US" dirty="0"/>
              <a:t>.</a:t>
            </a:r>
          </a:p>
          <a:p>
            <a:r>
              <a:rPr lang="en-US" dirty="0"/>
              <a:t>________________________________________</a:t>
            </a:r>
          </a:p>
          <a:p>
            <a:endParaRPr lang="en-US" dirty="0"/>
          </a:p>
        </p:txBody>
      </p:sp>
    </p:spTree>
    <p:extLst>
      <p:ext uri="{BB962C8B-B14F-4D97-AF65-F5344CB8AC3E}">
        <p14:creationId xmlns:p14="http://schemas.microsoft.com/office/powerpoint/2010/main" val="23787236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82500-7302-CE25-2C42-F4EC624DF6F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755FC77-43F6-7910-C466-66BDFA92CEE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754F2E3-CD95-A47C-0464-BEA7B95F476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PROJECT CLOSURE AND EVALUATION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CDBE3C7-0995-4955-2295-75BEEAF8461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2C328FC2-F756-6266-C326-48C925F1AAC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32B2EF0-DFF5-A2CC-2FB6-7734E53D11B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CA0D9AC-F7E4-A582-4399-A9D6EE4DF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F682A51-D0B3-AA8D-8415-E0D76517732D}"/>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E7023605-8051-4BB5-56DB-BC70835173CE}"/>
              </a:ext>
            </a:extLst>
          </p:cNvPr>
          <p:cNvSpPr txBox="1"/>
          <p:nvPr/>
        </p:nvSpPr>
        <p:spPr>
          <a:xfrm>
            <a:off x="0" y="1868138"/>
            <a:ext cx="8362122" cy="4247317"/>
          </a:xfrm>
          <a:prstGeom prst="rect">
            <a:avLst/>
          </a:prstGeom>
          <a:noFill/>
        </p:spPr>
        <p:txBody>
          <a:bodyPr wrap="square" rtlCol="0">
            <a:spAutoFit/>
          </a:bodyPr>
          <a:lstStyle/>
          <a:p>
            <a:r>
              <a:rPr lang="en-US" dirty="0">
                <a:latin typeface="Century Gothic" panose="020B0502020202020204" pitchFamily="34" charset="0"/>
              </a:rPr>
              <a:t>4. </a:t>
            </a:r>
            <a:r>
              <a:rPr lang="en-US" b="1" dirty="0">
                <a:solidFill>
                  <a:srgbClr val="FF0000"/>
                </a:solidFill>
                <a:latin typeface="Century Gothic" panose="020B0502020202020204" pitchFamily="34" charset="0"/>
              </a:rPr>
              <a:t>Practical Example</a:t>
            </a:r>
            <a:r>
              <a:rPr lang="en-US" dirty="0">
                <a:latin typeface="Century Gothic" panose="020B0502020202020204" pitchFamily="34" charset="0"/>
              </a:rPr>
              <a:t>: Closing and Evaluating a Digital Learning Project</a:t>
            </a:r>
          </a:p>
          <a:p>
            <a:r>
              <a:rPr lang="en-US" dirty="0">
                <a:latin typeface="Century Gothic" panose="020B0502020202020204" pitchFamily="34" charset="0"/>
              </a:rPr>
              <a:t>Scenario: An education consultant implements a digital learning platform in a group of schools.</a:t>
            </a:r>
          </a:p>
          <a:p>
            <a:r>
              <a:rPr lang="en-US" dirty="0">
                <a:latin typeface="Century Gothic" panose="020B0502020202020204" pitchFamily="34" charset="0"/>
              </a:rPr>
              <a:t>Steps:</a:t>
            </a:r>
          </a:p>
          <a:p>
            <a:r>
              <a:rPr lang="en-US" b="1" dirty="0">
                <a:solidFill>
                  <a:srgbClr val="FF0000"/>
                </a:solidFill>
                <a:latin typeface="Century Gothic" panose="020B0502020202020204" pitchFamily="34" charset="0"/>
              </a:rPr>
              <a:t>1.Verify Deliverables</a:t>
            </a:r>
            <a:r>
              <a:rPr lang="en-US" dirty="0">
                <a:latin typeface="Century Gothic" panose="020B0502020202020204" pitchFamily="34" charset="0"/>
              </a:rPr>
              <a:t>: Ensure the platform is fully functional, teachers are trained, and students have access.</a:t>
            </a:r>
          </a:p>
          <a:p>
            <a:r>
              <a:rPr lang="en-US" b="1" dirty="0">
                <a:solidFill>
                  <a:srgbClr val="FF0000"/>
                </a:solidFill>
                <a:latin typeface="Century Gothic" panose="020B0502020202020204" pitchFamily="34" charset="0"/>
              </a:rPr>
              <a:t>2.Handover</a:t>
            </a:r>
            <a:r>
              <a:rPr lang="en-US" dirty="0">
                <a:latin typeface="Century Gothic" panose="020B0502020202020204" pitchFamily="34" charset="0"/>
              </a:rPr>
              <a:t>: Provide administrators with user manuals, training videos, and login credentials.</a:t>
            </a:r>
          </a:p>
          <a:p>
            <a:r>
              <a:rPr lang="en-US" b="1" dirty="0">
                <a:solidFill>
                  <a:srgbClr val="FF0000"/>
                </a:solidFill>
                <a:latin typeface="Century Gothic" panose="020B0502020202020204" pitchFamily="34" charset="0"/>
              </a:rPr>
              <a:t>3.Collect Feedback</a:t>
            </a:r>
            <a:r>
              <a:rPr lang="en-US" dirty="0">
                <a:latin typeface="Century Gothic" panose="020B0502020202020204" pitchFamily="34" charset="0"/>
              </a:rPr>
              <a:t>: Distribute surveys to teachers, students, and parents to evaluate satisfaction with the platform.</a:t>
            </a:r>
          </a:p>
          <a:p>
            <a:r>
              <a:rPr lang="en-US" b="1" dirty="0">
                <a:solidFill>
                  <a:srgbClr val="FF0000"/>
                </a:solidFill>
                <a:latin typeface="Century Gothic" panose="020B0502020202020204" pitchFamily="34" charset="0"/>
              </a:rPr>
              <a:t>4.Document Lessons Learned</a:t>
            </a:r>
            <a:r>
              <a:rPr lang="en-US" dirty="0">
                <a:latin typeface="Century Gothic" panose="020B0502020202020204" pitchFamily="34" charset="0"/>
              </a:rPr>
              <a:t>: Record that initial resistance from teachers was mitigated by providing one-on-one support sessions.</a:t>
            </a:r>
          </a:p>
          <a:p>
            <a:r>
              <a:rPr lang="en-US" b="1" dirty="0">
                <a:solidFill>
                  <a:srgbClr val="FF0000"/>
                </a:solidFill>
                <a:latin typeface="Century Gothic" panose="020B0502020202020204" pitchFamily="34" charset="0"/>
              </a:rPr>
              <a:t>5.Evaluate Results</a:t>
            </a:r>
            <a:r>
              <a:rPr lang="en-US" dirty="0">
                <a:latin typeface="Century Gothic" panose="020B0502020202020204" pitchFamily="34" charset="0"/>
              </a:rPr>
              <a:t>: Analyze data showing a 30% improvement in student engagement metrics.</a:t>
            </a:r>
          </a:p>
          <a:p>
            <a:endParaRPr lang="en-US" dirty="0">
              <a:latin typeface="Century Gothic" panose="020B0502020202020204" pitchFamily="34" charset="0"/>
            </a:endParaRPr>
          </a:p>
        </p:txBody>
      </p:sp>
    </p:spTree>
    <p:extLst>
      <p:ext uri="{BB962C8B-B14F-4D97-AF65-F5344CB8AC3E}">
        <p14:creationId xmlns:p14="http://schemas.microsoft.com/office/powerpoint/2010/main" val="38257654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E78FA-3A70-6C24-96B4-30146AD33FA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1C11CF-E688-2F6E-42E1-24A6DCC006A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EE1A2A7-95EF-9D25-48D7-EA8F9763717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PROJECT CLOSURE AND EVALUATION   </a:t>
            </a:r>
          </a:p>
          <a:p>
            <a:r>
              <a:rPr lang="en-US" b="1" dirty="0">
                <a:solidFill>
                  <a:schemeClr val="bg1"/>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9A1ECE49-5F8E-4686-8D51-3B8A24E42B1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Module-9:7</a:t>
            </a:r>
          </a:p>
        </p:txBody>
      </p:sp>
      <p:sp>
        <p:nvSpPr>
          <p:cNvPr id="20" name="Oval 19">
            <a:extLst>
              <a:ext uri="{FF2B5EF4-FFF2-40B4-BE49-F238E27FC236}">
                <a16:creationId xmlns:a16="http://schemas.microsoft.com/office/drawing/2014/main" id="{4A657B81-C080-C24B-A09C-6F80023ABDE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852A975-0EA9-760F-E14B-F8432C96E78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3CA3499-FA69-6931-0F09-FFCBD972B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4963623-FC42-F4E9-E14B-61B5AA528677}"/>
              </a:ext>
            </a:extLst>
          </p:cNvPr>
          <p:cNvSpPr txBox="1"/>
          <p:nvPr/>
        </p:nvSpPr>
        <p:spPr>
          <a:xfrm>
            <a:off x="6185152" y="1868138"/>
            <a:ext cx="5718514"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23CED224-BDC3-2EA7-2078-7C91DB9CD922}"/>
              </a:ext>
            </a:extLst>
          </p:cNvPr>
          <p:cNvSpPr txBox="1"/>
          <p:nvPr/>
        </p:nvSpPr>
        <p:spPr>
          <a:xfrm>
            <a:off x="109231" y="2191303"/>
            <a:ext cx="11794435" cy="475514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5. Benefits of Effective Project Closure and Evaluation</a:t>
            </a:r>
          </a:p>
          <a:p>
            <a:r>
              <a:rPr lang="en-US" dirty="0">
                <a:latin typeface="Century Gothic" panose="020B0502020202020204" pitchFamily="34" charset="0"/>
              </a:rPr>
              <a:t>1.Ensures Accountability: A structured closure process demonstrates professionalism and commitment.</a:t>
            </a:r>
          </a:p>
          <a:p>
            <a:r>
              <a:rPr lang="en-US" dirty="0">
                <a:latin typeface="Century Gothic" panose="020B0502020202020204" pitchFamily="34" charset="0"/>
              </a:rPr>
              <a:t>2.Enhances Future Success: Documented lessons provide a valuable resource for improving future projects.</a:t>
            </a:r>
          </a:p>
          <a:p>
            <a:r>
              <a:rPr lang="en-US" dirty="0">
                <a:latin typeface="Century Gothic" panose="020B0502020202020204" pitchFamily="34" charset="0"/>
              </a:rPr>
              <a:t>3.Builds Stakeholder Trust: A thorough evaluation and transparent communication strengthen relationships with stakeholders.</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6. Conclusion</a:t>
            </a:r>
          </a:p>
          <a:p>
            <a:r>
              <a:rPr lang="en-US" dirty="0">
                <a:latin typeface="Century Gothic" panose="020B0502020202020204" pitchFamily="34" charset="0"/>
              </a:rPr>
              <a:t>Project closure and evaluation are vital for ensuring that education consulting projects achieve their goals and deliver sustained impact. By following a structured closure process, gathering stakeholder feedback, and documenting lessons learned, consultants can refine their approaches, enhance their professional reputation, and contribute to the ongoing success of educational initiatives.</a:t>
            </a:r>
          </a:p>
          <a:p>
            <a:endParaRPr lang="en-US" dirty="0"/>
          </a:p>
          <a:p>
            <a:endParaRPr lang="en-US" dirty="0">
              <a:latin typeface="Century Gothic" panose="020B0502020202020204" pitchFamily="34" charset="0"/>
            </a:endParaRPr>
          </a:p>
          <a:p>
            <a:pPr rtl="0">
              <a:spcBef>
                <a:spcPts val="1400"/>
              </a:spcBef>
              <a:spcAft>
                <a:spcPts val="400"/>
              </a:spcAft>
            </a:pPr>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717949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B4940-370B-46A9-3248-3E774558D49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79DDD4B-C38A-AFE9-4DEC-5E4B5006747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26AF58-4789-DE4E-5D7D-A9CD8953A1A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TOOLS AND RESOURCES FOR EFFECTIVE PROJECT MANAGEMENT </a:t>
            </a:r>
          </a:p>
        </p:txBody>
      </p:sp>
      <p:sp>
        <p:nvSpPr>
          <p:cNvPr id="18" name="Rectangle 17">
            <a:extLst>
              <a:ext uri="{FF2B5EF4-FFF2-40B4-BE49-F238E27FC236}">
                <a16:creationId xmlns:a16="http://schemas.microsoft.com/office/drawing/2014/main" id="{647E87F3-512B-2AFC-4753-047BCDA88E0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A4DD9CC8-F586-9A12-C757-9DB608EDF3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497E9B8-C3C1-45EF-143D-A2F843B2631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857389-8B20-7D69-E731-225E77B73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D1898CA-DD82-FB52-9D07-0CD70B0F1CC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159F2202-F082-C179-776F-56ACE7BA1AC2}"/>
              </a:ext>
            </a:extLst>
          </p:cNvPr>
          <p:cNvSpPr txBox="1"/>
          <p:nvPr/>
        </p:nvSpPr>
        <p:spPr>
          <a:xfrm>
            <a:off x="144379" y="1723431"/>
            <a:ext cx="11610223"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9.8: Overview of Project Management Tools</a:t>
            </a:r>
          </a:p>
          <a:p>
            <a:r>
              <a:rPr lang="en-US" dirty="0">
                <a:latin typeface="Century Gothic" panose="020B0502020202020204" pitchFamily="34" charset="0"/>
              </a:rPr>
              <a:t>Project management tools are essential for organizing, planning, and executing projects efficiently. For education consultants, these tools streamline collaboration, resource allocation, and progress tracking. Additionally, continuous professional development and building a supportive network of consultants ensure long-term success.</a:t>
            </a:r>
          </a:p>
          <a:p>
            <a:r>
              <a:rPr lang="en-US" b="1" dirty="0">
                <a:solidFill>
                  <a:srgbClr val="FF0000"/>
                </a:solidFill>
                <a:latin typeface="Century Gothic" panose="020B0502020202020204" pitchFamily="34" charset="0"/>
              </a:rPr>
              <a:t>1. Introduction to Popular Project Management Tools</a:t>
            </a:r>
          </a:p>
          <a:p>
            <a:r>
              <a:rPr lang="en-US" b="1" dirty="0">
                <a:solidFill>
                  <a:srgbClr val="FF0000"/>
                </a:solidFill>
                <a:latin typeface="Century Gothic" panose="020B0502020202020204" pitchFamily="34" charset="0"/>
              </a:rPr>
              <a:t>A. Trello</a:t>
            </a:r>
          </a:p>
          <a:p>
            <a:r>
              <a:rPr lang="en-US" dirty="0">
                <a:latin typeface="Century Gothic" panose="020B0502020202020204" pitchFamily="34" charset="0"/>
              </a:rPr>
              <a:t>●Overview: A visual, card-based tool for task management.</a:t>
            </a:r>
          </a:p>
          <a:p>
            <a:r>
              <a:rPr lang="en-US" dirty="0">
                <a:latin typeface="Century Gothic" panose="020B0502020202020204" pitchFamily="34" charset="0"/>
              </a:rPr>
              <a:t> Organized through boards, lists, and cards to represent projects, stages, and individual tasks.</a:t>
            </a:r>
          </a:p>
          <a:p>
            <a:r>
              <a:rPr lang="en-US" dirty="0">
                <a:latin typeface="Century Gothic" panose="020B0502020202020204" pitchFamily="34" charset="0"/>
              </a:rPr>
              <a:t>●Features: Drag-and-drop interface.</a:t>
            </a:r>
          </a:p>
          <a:p>
            <a:r>
              <a:rPr lang="en-US" dirty="0">
                <a:latin typeface="Century Gothic" panose="020B0502020202020204" pitchFamily="34" charset="0"/>
              </a:rPr>
              <a:t>Customizable boards for different project phases.</a:t>
            </a:r>
          </a:p>
          <a:p>
            <a:r>
              <a:rPr lang="en-US" dirty="0">
                <a:latin typeface="Century Gothic" panose="020B0502020202020204" pitchFamily="34" charset="0"/>
              </a:rPr>
              <a:t>Integration with apps like Google Drive and Slack.</a:t>
            </a:r>
          </a:p>
          <a:p>
            <a:r>
              <a:rPr lang="en-US" dirty="0">
                <a:latin typeface="Century Gothic" panose="020B0502020202020204" pitchFamily="34" charset="0"/>
              </a:rPr>
              <a:t>●Best For: Simple task tracking and small to medium-sized projects.</a:t>
            </a:r>
          </a:p>
          <a:p>
            <a:r>
              <a:rPr lang="en-US" dirty="0">
                <a:latin typeface="Century Gothic" panose="020B0502020202020204" pitchFamily="34" charset="0"/>
              </a:rPr>
              <a:t>Example: Planning teacher training sessions by creating cards for each task (e.g., curriculum design, logistics, scheduling).</a:t>
            </a:r>
          </a:p>
          <a:p>
            <a:endParaRPr lang="en-US" dirty="0">
              <a:latin typeface="Century Gothic" panose="020B0502020202020204" pitchFamily="34" charset="0"/>
            </a:endParaRPr>
          </a:p>
        </p:txBody>
      </p:sp>
    </p:spTree>
    <p:extLst>
      <p:ext uri="{BB962C8B-B14F-4D97-AF65-F5344CB8AC3E}">
        <p14:creationId xmlns:p14="http://schemas.microsoft.com/office/powerpoint/2010/main" val="32898232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TOOLS AND RESOURCES FOR EFFECTIVE PROJECT MANAGEMENT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221381" y="1723431"/>
            <a:ext cx="11387524"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Asana</a:t>
            </a:r>
          </a:p>
          <a:p>
            <a:r>
              <a:rPr lang="en-US" dirty="0">
                <a:latin typeface="Century Gothic" panose="020B0502020202020204" pitchFamily="34" charset="0"/>
              </a:rPr>
              <a:t>Overview: A versatile tool for team collaboration and project tracking.</a:t>
            </a:r>
          </a:p>
          <a:p>
            <a:r>
              <a:rPr lang="en-US" dirty="0">
                <a:latin typeface="Century Gothic" panose="020B0502020202020204" pitchFamily="34" charset="0"/>
              </a:rPr>
              <a:t>Features: Task assignments with deadlines, timeline views to visualize </a:t>
            </a:r>
            <a:r>
              <a:rPr lang="en-US" dirty="0" err="1">
                <a:latin typeface="Century Gothic" panose="020B0502020202020204" pitchFamily="34" charset="0"/>
              </a:rPr>
              <a:t>progress,customizable</a:t>
            </a:r>
            <a:r>
              <a:rPr lang="en-US" dirty="0">
                <a:latin typeface="Century Gothic" panose="020B0502020202020204" pitchFamily="34" charset="0"/>
              </a:rPr>
              <a:t> project templates.</a:t>
            </a:r>
          </a:p>
          <a:p>
            <a:r>
              <a:rPr lang="en-US" dirty="0">
                <a:latin typeface="Century Gothic" panose="020B0502020202020204" pitchFamily="34" charset="0"/>
              </a:rPr>
              <a:t>Best For: Larger projects requiring detailed task delegation and deadline tracking.</a:t>
            </a:r>
          </a:p>
          <a:p>
            <a:r>
              <a:rPr lang="en-US" dirty="0">
                <a:latin typeface="Century Gothic" panose="020B0502020202020204" pitchFamily="34" charset="0"/>
              </a:rPr>
              <a:t>Example: Coordinating multiple consultants working on curriculum development and assessment creation.</a:t>
            </a:r>
          </a:p>
          <a:p>
            <a:r>
              <a:rPr lang="en-US" b="1" dirty="0">
                <a:solidFill>
                  <a:srgbClr val="FF0000"/>
                </a:solidFill>
                <a:latin typeface="Century Gothic" panose="020B0502020202020204" pitchFamily="34" charset="0"/>
              </a:rPr>
              <a:t>C. Microsoft Project</a:t>
            </a:r>
          </a:p>
          <a:p>
            <a:r>
              <a:rPr lang="en-US" dirty="0">
                <a:latin typeface="Century Gothic" panose="020B0502020202020204" pitchFamily="34" charset="0"/>
              </a:rPr>
              <a:t>Overview: A comprehensive project management software for advanced planning and analysis.</a:t>
            </a:r>
          </a:p>
          <a:p>
            <a:r>
              <a:rPr lang="en-US" dirty="0">
                <a:latin typeface="Century Gothic" panose="020B0502020202020204" pitchFamily="34" charset="0"/>
              </a:rPr>
              <a:t>Features: Gantt charts, resource allocation tools, and budget tracking.</a:t>
            </a:r>
          </a:p>
          <a:p>
            <a:r>
              <a:rPr lang="en-US" dirty="0">
                <a:latin typeface="Century Gothic" panose="020B0502020202020204" pitchFamily="34" charset="0"/>
              </a:rPr>
              <a:t>Advanced reporting features.</a:t>
            </a:r>
          </a:p>
          <a:p>
            <a:r>
              <a:rPr lang="en-US" dirty="0">
                <a:latin typeface="Century Gothic" panose="020B0502020202020204" pitchFamily="34" charset="0"/>
              </a:rPr>
              <a:t>Best For: Complex projects with multiple dependencies.</a:t>
            </a:r>
          </a:p>
          <a:p>
            <a:r>
              <a:rPr lang="en-US" dirty="0">
                <a:latin typeface="Century Gothic" panose="020B0502020202020204" pitchFamily="34" charset="0"/>
              </a:rPr>
              <a:t>Example: Managing a multi-school digital learning implementation project with detailed budgets and timelines.</a:t>
            </a:r>
          </a:p>
          <a:p>
            <a:endParaRPr lang="en-US" dirty="0">
              <a:latin typeface="Century Gothic" panose="020B0502020202020204" pitchFamily="34" charset="0"/>
            </a:endParaRPr>
          </a:p>
        </p:txBody>
      </p:sp>
    </p:spTree>
    <p:extLst>
      <p:ext uri="{BB962C8B-B14F-4D97-AF65-F5344CB8AC3E}">
        <p14:creationId xmlns:p14="http://schemas.microsoft.com/office/powerpoint/2010/main" val="2625194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TOOLS AND RESOURCES FOR EFFECTIVE PROJECT MANAGEMENT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221381" y="2075983"/>
            <a:ext cx="11387524" cy="258532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D. Other Notable Tools</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Monday.com</a:t>
            </a:r>
            <a:r>
              <a:rPr lang="en-US" dirty="0">
                <a:latin typeface="Century Gothic" panose="020B0502020202020204" pitchFamily="34" charset="0"/>
              </a:rPr>
              <a:t>: Highly visual platform for task tracking and team communication.</a:t>
            </a:r>
          </a:p>
          <a:p>
            <a:r>
              <a:rPr lang="en-US" dirty="0">
                <a:latin typeface="Century Gothic" panose="020B0502020202020204" pitchFamily="34" charset="0"/>
              </a:rPr>
              <a:t>Suitable for projects that require regular updates and check-ins.</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Smartsheet</a:t>
            </a:r>
            <a:r>
              <a:rPr lang="en-US" dirty="0">
                <a:latin typeface="Century Gothic" panose="020B0502020202020204" pitchFamily="34" charset="0"/>
              </a:rPr>
              <a:t>: Combines the simplicity of spreadsheets with project management features.</a:t>
            </a:r>
          </a:p>
          <a:p>
            <a:r>
              <a:rPr lang="en-US" dirty="0">
                <a:latin typeface="Century Gothic" panose="020B0502020202020204" pitchFamily="34" charset="0"/>
              </a:rPr>
              <a:t>Ideal for managing budgets and timelines in educational consulting.</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Basecamp</a:t>
            </a:r>
            <a:r>
              <a:rPr lang="en-US" dirty="0">
                <a:latin typeface="Century Gothic" panose="020B0502020202020204" pitchFamily="34" charset="0"/>
              </a:rPr>
              <a:t>: Focused on team collaboration with message boards, to-do lists, and file sharing.</a:t>
            </a:r>
          </a:p>
          <a:p>
            <a:r>
              <a:rPr lang="en-US" dirty="0">
                <a:latin typeface="Century Gothic" panose="020B0502020202020204" pitchFamily="34" charset="0"/>
              </a:rPr>
              <a:t>Great for small teams managing one or two projects.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4493846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SELECTING THE RIGHT TOOLS FOR YOUR CONSULTING NEEDS</a:t>
            </a: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134754" y="2333301"/>
            <a:ext cx="11387524" cy="313932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Selecting the Right Tools for Your Consulting Needs</a:t>
            </a:r>
          </a:p>
          <a:p>
            <a:r>
              <a:rPr lang="en-US" dirty="0">
                <a:latin typeface="Century Gothic" panose="020B0502020202020204" pitchFamily="34" charset="0"/>
              </a:rPr>
              <a:t>Factors to Consider:</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Project Complexity</a:t>
            </a:r>
            <a:r>
              <a:rPr lang="en-US" dirty="0">
                <a:latin typeface="Century Gothic" panose="020B0502020202020204" pitchFamily="34" charset="0"/>
              </a:rPr>
              <a:t>: Simple tools like Trello work for straightforward tasks, while Microsoft Project is better for complex initiatives.</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Team Size</a:t>
            </a:r>
            <a:r>
              <a:rPr lang="en-US" dirty="0">
                <a:latin typeface="Century Gothic" panose="020B0502020202020204" pitchFamily="34" charset="0"/>
              </a:rPr>
              <a:t>: For small teams, Asana or Trello is sufficient; larger teams may need tools like Monday.com.</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Budget</a:t>
            </a:r>
            <a:r>
              <a:rPr lang="en-US" dirty="0">
                <a:latin typeface="Century Gothic" panose="020B0502020202020204" pitchFamily="34" charset="0"/>
              </a:rPr>
              <a:t>: Free tools like Trello or Asana’s basic version are great for limited budgets.</a:t>
            </a:r>
          </a:p>
          <a:p>
            <a:r>
              <a:rPr lang="en-US" dirty="0">
                <a:latin typeface="Century Gothic" panose="020B0502020202020204" pitchFamily="34" charset="0"/>
              </a:rPr>
              <a:t>For larger budgets, consider Microsoft Project or premium plans of other tools.</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Integration Needs</a:t>
            </a:r>
            <a:r>
              <a:rPr lang="en-US" dirty="0">
                <a:latin typeface="Century Gothic" panose="020B0502020202020204" pitchFamily="34" charset="0"/>
              </a:rPr>
              <a:t>: Ensure compatibility with tools like Google Workspace, Slack, or Zoom.</a:t>
            </a:r>
          </a:p>
          <a:p>
            <a:r>
              <a:rPr lang="en-US" dirty="0">
                <a:latin typeface="Century Gothic" panose="020B0502020202020204" pitchFamily="34" charset="0"/>
              </a:rPr>
              <a:t>5</a:t>
            </a:r>
            <a:r>
              <a:rPr lang="en-US" b="1" dirty="0">
                <a:solidFill>
                  <a:srgbClr val="FF0000"/>
                </a:solidFill>
                <a:latin typeface="Century Gothic" panose="020B0502020202020204" pitchFamily="34" charset="0"/>
              </a:rPr>
              <a:t>.Ease of Use</a:t>
            </a:r>
            <a:r>
              <a:rPr lang="en-US" dirty="0">
                <a:latin typeface="Century Gothic" panose="020B0502020202020204" pitchFamily="34" charset="0"/>
              </a:rPr>
              <a:t>: Choose a tool that matches the technical proficiency of your team.</a:t>
            </a:r>
          </a:p>
          <a:p>
            <a:endParaRPr lang="en-US" dirty="0">
              <a:latin typeface="Century Gothic" panose="020B0502020202020204" pitchFamily="34" charset="0"/>
            </a:endParaRPr>
          </a:p>
        </p:txBody>
      </p:sp>
    </p:spTree>
    <p:extLst>
      <p:ext uri="{BB962C8B-B14F-4D97-AF65-F5344CB8AC3E}">
        <p14:creationId xmlns:p14="http://schemas.microsoft.com/office/powerpoint/2010/main" val="3346976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CONTINIOUS PROFESSIONAL DEVELOPMENT </a:t>
            </a: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121919" y="1817783"/>
            <a:ext cx="6275672" cy="5078313"/>
          </a:xfrm>
          <a:prstGeom prst="rect">
            <a:avLst/>
          </a:prstGeom>
          <a:noFill/>
        </p:spPr>
        <p:txBody>
          <a:bodyPr wrap="square" rtlCol="0">
            <a:spAutoFit/>
          </a:bodyPr>
          <a:lstStyle/>
          <a:p>
            <a:r>
              <a:rPr lang="en-US" dirty="0">
                <a:latin typeface="Century Gothic" panose="020B0502020202020204" pitchFamily="34" charset="0"/>
              </a:rPr>
              <a:t>A. </a:t>
            </a:r>
            <a:r>
              <a:rPr lang="en-US" b="1" dirty="0">
                <a:solidFill>
                  <a:srgbClr val="FF0000"/>
                </a:solidFill>
                <a:latin typeface="Century Gothic" panose="020B0502020202020204" pitchFamily="34" charset="0"/>
              </a:rPr>
              <a:t>Resources for Ongoing Learning in Project Management</a:t>
            </a:r>
          </a:p>
          <a:p>
            <a:r>
              <a:rPr lang="en-US" dirty="0">
                <a:latin typeface="Century Gothic" panose="020B0502020202020204" pitchFamily="34" charset="0"/>
              </a:rPr>
              <a:t>1.</a:t>
            </a:r>
            <a:r>
              <a:rPr lang="en-US" b="1" dirty="0">
                <a:latin typeface="Century Gothic" panose="020B0502020202020204" pitchFamily="34" charset="0"/>
              </a:rPr>
              <a:t>Online Courses</a:t>
            </a:r>
            <a:r>
              <a:rPr lang="en-US" dirty="0">
                <a:latin typeface="Century Gothic" panose="020B0502020202020204" pitchFamily="34" charset="0"/>
              </a:rPr>
              <a:t>: Platforms like Coursera, Udemy, and LinkedIn Learning offer courses on project management methodologies (e.g., Agile, Scrum).</a:t>
            </a:r>
          </a:p>
          <a:p>
            <a:r>
              <a:rPr lang="en-US" dirty="0">
                <a:latin typeface="Century Gothic" panose="020B0502020202020204" pitchFamily="34" charset="0"/>
              </a:rPr>
              <a:t>Example: Take an "Introduction to Agile Project Management" course for dynamic educational projects.</a:t>
            </a:r>
          </a:p>
          <a:p>
            <a:r>
              <a:rPr lang="en-US" dirty="0">
                <a:latin typeface="Century Gothic" panose="020B0502020202020204" pitchFamily="34" charset="0"/>
              </a:rPr>
              <a:t>2</a:t>
            </a:r>
            <a:r>
              <a:rPr lang="en-US" b="1" dirty="0">
                <a:latin typeface="Century Gothic" panose="020B0502020202020204" pitchFamily="34" charset="0"/>
              </a:rPr>
              <a:t>.Certifications</a:t>
            </a:r>
            <a:r>
              <a:rPr lang="en-US" dirty="0">
                <a:latin typeface="Century Gothic" panose="020B0502020202020204" pitchFamily="34" charset="0"/>
              </a:rPr>
              <a:t>: Project Management Professional (PMP):</a:t>
            </a:r>
          </a:p>
          <a:p>
            <a:r>
              <a:rPr lang="en-US" dirty="0">
                <a:latin typeface="Century Gothic" panose="020B0502020202020204" pitchFamily="34" charset="0"/>
              </a:rPr>
              <a:t>A globally recognized certification for advanced project management skills.</a:t>
            </a:r>
          </a:p>
          <a:p>
            <a:r>
              <a:rPr lang="en-US" dirty="0">
                <a:latin typeface="Century Gothic" panose="020B0502020202020204" pitchFamily="34" charset="0"/>
              </a:rPr>
              <a:t>Certified Scrum Master (CSM): Ideal for consultants adopting Agile methodologies.</a:t>
            </a:r>
          </a:p>
          <a:p>
            <a:r>
              <a:rPr lang="en-US" dirty="0">
                <a:latin typeface="Century Gothic" panose="020B0502020202020204" pitchFamily="34" charset="0"/>
              </a:rPr>
              <a:t>3.</a:t>
            </a:r>
            <a:r>
              <a:rPr lang="en-US" b="1" dirty="0">
                <a:latin typeface="Century Gothic" panose="020B0502020202020204" pitchFamily="34" charset="0"/>
              </a:rPr>
              <a:t>Webinars and Workshops</a:t>
            </a:r>
            <a:r>
              <a:rPr lang="en-US" dirty="0">
                <a:latin typeface="Century Gothic" panose="020B0502020202020204" pitchFamily="34" charset="0"/>
              </a:rPr>
              <a:t>: Attend industry-specific sessions to stay updated on trends and best practices.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AE9500BE-EDBD-4232-912C-F7F7948AA2FF}"/>
              </a:ext>
            </a:extLst>
          </p:cNvPr>
          <p:cNvSpPr txBox="1"/>
          <p:nvPr/>
        </p:nvSpPr>
        <p:spPr>
          <a:xfrm>
            <a:off x="6333423" y="1807706"/>
            <a:ext cx="5736658" cy="4247317"/>
          </a:xfrm>
          <a:prstGeom prst="rect">
            <a:avLst/>
          </a:prstGeom>
          <a:noFill/>
        </p:spPr>
        <p:txBody>
          <a:bodyPr wrap="square" rtlCol="0">
            <a:spAutoFit/>
          </a:bodyPr>
          <a:lstStyle/>
          <a:p>
            <a:r>
              <a:rPr lang="en-US" dirty="0">
                <a:latin typeface="Century Gothic" panose="020B0502020202020204" pitchFamily="34" charset="0"/>
              </a:rPr>
              <a:t>4.</a:t>
            </a:r>
            <a:r>
              <a:rPr lang="en-US" b="1" dirty="0">
                <a:latin typeface="Century Gothic" panose="020B0502020202020204" pitchFamily="34" charset="0"/>
              </a:rPr>
              <a:t>Books and Blogs</a:t>
            </a:r>
            <a:r>
              <a:rPr lang="en-US" dirty="0">
                <a:latin typeface="Century Gothic" panose="020B0502020202020204" pitchFamily="34" charset="0"/>
              </a:rPr>
              <a:t>: Read foundational texts like "The Lean Startup" by Eric </a:t>
            </a:r>
            <a:r>
              <a:rPr lang="en-US" dirty="0" err="1">
                <a:latin typeface="Century Gothic" panose="020B0502020202020204" pitchFamily="34" charset="0"/>
              </a:rPr>
              <a:t>Ries</a:t>
            </a:r>
            <a:r>
              <a:rPr lang="en-US" dirty="0">
                <a:latin typeface="Century Gothic" panose="020B0502020202020204" pitchFamily="34" charset="0"/>
              </a:rPr>
              <a:t> or "Making Things Happen" by Scott </a:t>
            </a:r>
            <a:r>
              <a:rPr lang="en-US" dirty="0" err="1">
                <a:latin typeface="Century Gothic" panose="020B0502020202020204" pitchFamily="34" charset="0"/>
              </a:rPr>
              <a:t>Berkun</a:t>
            </a:r>
            <a:r>
              <a:rPr lang="en-US" dirty="0">
                <a:latin typeface="Century Gothic" panose="020B0502020202020204" pitchFamily="34" charset="0"/>
              </a:rPr>
              <a:t>.</a:t>
            </a:r>
          </a:p>
          <a:p>
            <a:r>
              <a:rPr lang="en-US" dirty="0">
                <a:latin typeface="Century Gothic" panose="020B0502020202020204" pitchFamily="34" charset="0"/>
              </a:rPr>
              <a:t>5.Networking Events: Join conferences or meetups to learn from peers and industry leaders.</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B. Benefits of Continuous Development</a:t>
            </a:r>
          </a:p>
          <a:p>
            <a:r>
              <a:rPr lang="en-US" dirty="0">
                <a:latin typeface="Century Gothic" panose="020B0502020202020204" pitchFamily="34" charset="0"/>
              </a:rPr>
              <a:t>1.Stay Current: Adapt to evolving project management trends.</a:t>
            </a:r>
          </a:p>
          <a:p>
            <a:r>
              <a:rPr lang="en-US" dirty="0">
                <a:latin typeface="Century Gothic" panose="020B0502020202020204" pitchFamily="34" charset="0"/>
              </a:rPr>
              <a:t>2.Boost Efficiency: Learn new tools and techniques to streamline project workflows.</a:t>
            </a:r>
          </a:p>
          <a:p>
            <a:r>
              <a:rPr lang="en-US" dirty="0">
                <a:latin typeface="Century Gothic" panose="020B0502020202020204" pitchFamily="34" charset="0"/>
              </a:rPr>
              <a:t>3.Enhance Credibility: Certifications and knowledge increase your professional standing with clients.</a:t>
            </a:r>
          </a:p>
          <a:p>
            <a:endParaRPr lang="en-US" dirty="0"/>
          </a:p>
        </p:txBody>
      </p:sp>
    </p:spTree>
    <p:extLst>
      <p:ext uri="{BB962C8B-B14F-4D97-AF65-F5344CB8AC3E}">
        <p14:creationId xmlns:p14="http://schemas.microsoft.com/office/powerpoint/2010/main" val="17112990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CONTINIOUS PROFESSIONAL DEVELOPMENT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134754" y="1807706"/>
            <a:ext cx="11387524"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Techniques for Networking</a:t>
            </a:r>
          </a:p>
          <a:p>
            <a:r>
              <a:rPr lang="en-US" dirty="0">
                <a:latin typeface="Century Gothic" panose="020B0502020202020204" pitchFamily="34" charset="0"/>
              </a:rPr>
              <a:t>1.Online Communities:</a:t>
            </a:r>
          </a:p>
          <a:p>
            <a:r>
              <a:rPr lang="en-US" dirty="0">
                <a:latin typeface="Century Gothic" panose="020B0502020202020204" pitchFamily="34" charset="0"/>
              </a:rPr>
              <a:t>Join LinkedIn groups or forums like EdTech conferences to connect with peers.</a:t>
            </a:r>
          </a:p>
          <a:p>
            <a:r>
              <a:rPr lang="en-US" dirty="0">
                <a:latin typeface="Century Gothic" panose="020B0502020202020204" pitchFamily="34" charset="0"/>
              </a:rPr>
              <a:t>Example: Participate in discussions on best practices for digital learning implementation.</a:t>
            </a:r>
          </a:p>
          <a:p>
            <a:r>
              <a:rPr lang="en-US" dirty="0">
                <a:latin typeface="Century Gothic" panose="020B0502020202020204" pitchFamily="34" charset="0"/>
              </a:rPr>
              <a:t>2.Professional Associations:</a:t>
            </a:r>
          </a:p>
          <a:p>
            <a:r>
              <a:rPr lang="en-US" dirty="0">
                <a:latin typeface="Century Gothic" panose="020B0502020202020204" pitchFamily="34" charset="0"/>
              </a:rPr>
              <a:t>Become a member of organizations like the Association of Educational Consultants (AEC).</a:t>
            </a:r>
          </a:p>
          <a:p>
            <a:r>
              <a:rPr lang="en-US" dirty="0">
                <a:latin typeface="Century Gothic" panose="020B0502020202020204" pitchFamily="34" charset="0"/>
              </a:rPr>
              <a:t>3.Workshops and Seminars:</a:t>
            </a:r>
          </a:p>
          <a:p>
            <a:r>
              <a:rPr lang="en-US" dirty="0">
                <a:latin typeface="Century Gothic" panose="020B0502020202020204" pitchFamily="34" charset="0"/>
              </a:rPr>
              <a:t>Attend events to meet industry experts and build relationships.</a:t>
            </a:r>
          </a:p>
          <a:p>
            <a:r>
              <a:rPr lang="en-US" dirty="0">
                <a:latin typeface="Century Gothic" panose="020B0502020202020204" pitchFamily="34" charset="0"/>
              </a:rPr>
              <a:t>4.Social Media Engagement:</a:t>
            </a:r>
          </a:p>
          <a:p>
            <a:r>
              <a:rPr lang="en-US" dirty="0">
                <a:latin typeface="Century Gothic" panose="020B0502020202020204" pitchFamily="34" charset="0"/>
              </a:rPr>
              <a:t>Follow thought leaders and engage with their content to build visibility.</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C. Leveraging Your Network</a:t>
            </a:r>
          </a:p>
          <a:p>
            <a:r>
              <a:rPr lang="en-US" dirty="0">
                <a:latin typeface="Century Gothic" panose="020B0502020202020204" pitchFamily="34" charset="0"/>
              </a:rPr>
              <a:t>1.Collaborative Projects: Co-develop resources or share responsibilities in complex initiatives.</a:t>
            </a:r>
          </a:p>
          <a:p>
            <a:r>
              <a:rPr lang="en-US" dirty="0">
                <a:latin typeface="Century Gothic" panose="020B0502020202020204" pitchFamily="34" charset="0"/>
              </a:rPr>
              <a:t>2.Referrals: Gain new clients through recommendations from your network.</a:t>
            </a:r>
          </a:p>
          <a:p>
            <a:r>
              <a:rPr lang="en-US" dirty="0">
                <a:latin typeface="Century Gothic" panose="020B0502020202020204" pitchFamily="34" charset="0"/>
              </a:rPr>
              <a:t>3.Learning Opportunities: Stay informed about tools, methodologies, and trends from your peers.</a:t>
            </a:r>
          </a:p>
          <a:p>
            <a:endParaRPr lang="en-US" dirty="0">
              <a:latin typeface="Century Gothic" panose="020B0502020202020204" pitchFamily="34" charset="0"/>
            </a:endParaRPr>
          </a:p>
        </p:txBody>
      </p:sp>
    </p:spTree>
    <p:extLst>
      <p:ext uri="{BB962C8B-B14F-4D97-AF65-F5344CB8AC3E}">
        <p14:creationId xmlns:p14="http://schemas.microsoft.com/office/powerpoint/2010/main" val="4295684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93F70-1D6E-725C-F012-389C935A8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3A9237-F8C5-1FCB-9B1B-E9842DC2A13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0BBAD16-337A-A863-374C-D3849826D28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EXAMPLE </a:t>
            </a:r>
          </a:p>
        </p:txBody>
      </p:sp>
      <p:sp>
        <p:nvSpPr>
          <p:cNvPr id="18" name="Rectangle 17">
            <a:extLst>
              <a:ext uri="{FF2B5EF4-FFF2-40B4-BE49-F238E27FC236}">
                <a16:creationId xmlns:a16="http://schemas.microsoft.com/office/drawing/2014/main" id="{7D7C5B02-9969-F498-3A9D-BDD4220A749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18C9A8B9-F9A9-B22D-A1DE-2AC0372D7B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C04DF8-AC39-DAC6-523E-099642CE876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95E052A-0BE7-BF38-DC1D-57D1B7C4C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1ED8F31-373E-BD33-2BFC-FB8AD7012EE3}"/>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4" name="TextBox 3">
            <a:extLst>
              <a:ext uri="{FF2B5EF4-FFF2-40B4-BE49-F238E27FC236}">
                <a16:creationId xmlns:a16="http://schemas.microsoft.com/office/drawing/2014/main" id="{06A7785D-66F6-D2FB-39DD-5FDA3FA68F49}"/>
              </a:ext>
            </a:extLst>
          </p:cNvPr>
          <p:cNvSpPr txBox="1"/>
          <p:nvPr/>
        </p:nvSpPr>
        <p:spPr>
          <a:xfrm>
            <a:off x="134754" y="1807706"/>
            <a:ext cx="11387524"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Practical Example: Integrating Tools and Networking for Success</a:t>
            </a:r>
          </a:p>
          <a:p>
            <a:r>
              <a:rPr lang="en-US" dirty="0">
                <a:latin typeface="Century Gothic" panose="020B0502020202020204" pitchFamily="34" charset="0"/>
              </a:rPr>
              <a:t>Scenario:</a:t>
            </a:r>
          </a:p>
          <a:p>
            <a:r>
              <a:rPr lang="en-US" dirty="0">
                <a:latin typeface="Century Gothic" panose="020B0502020202020204" pitchFamily="34" charset="0"/>
              </a:rPr>
              <a:t>An education consultant is managing a project to introduce STEM education in underfunded schools.</a:t>
            </a:r>
          </a:p>
          <a:p>
            <a:r>
              <a:rPr lang="en-US" dirty="0">
                <a:latin typeface="Century Gothic" panose="020B0502020202020204" pitchFamily="34" charset="0"/>
              </a:rPr>
              <a:t>Steps:</a:t>
            </a:r>
          </a:p>
          <a:p>
            <a:r>
              <a:rPr lang="en-US" dirty="0">
                <a:latin typeface="Century Gothic" panose="020B0502020202020204" pitchFamily="34" charset="0"/>
              </a:rPr>
              <a:t>1.Select Tools: Use Trello for task tracking and Google Forms to collect stakeholder feedback.</a:t>
            </a:r>
          </a:p>
          <a:p>
            <a:r>
              <a:rPr lang="en-US" dirty="0">
                <a:latin typeface="Century Gothic" panose="020B0502020202020204" pitchFamily="34" charset="0"/>
              </a:rPr>
              <a:t>2.Continuous Learning: Attend a workshop on STEM curriculum planning and adapt new ideas to the project.</a:t>
            </a:r>
          </a:p>
          <a:p>
            <a:r>
              <a:rPr lang="en-US" dirty="0">
                <a:latin typeface="Century Gothic" panose="020B0502020202020204" pitchFamily="34" charset="0"/>
              </a:rPr>
              <a:t>3.Network: Collaborate with another consultant specializing in STEM pedagogy to enhance project quality.</a:t>
            </a:r>
          </a:p>
          <a:p>
            <a:endParaRPr lang="en-US" b="1" dirty="0">
              <a:latin typeface="Century Gothic" panose="020B0502020202020204" pitchFamily="34" charset="0"/>
            </a:endParaRPr>
          </a:p>
          <a:p>
            <a:r>
              <a:rPr lang="en-US" dirty="0">
                <a:latin typeface="Century Gothic" panose="020B0502020202020204" pitchFamily="34" charset="0"/>
              </a:rPr>
              <a:t>The effective use of project management tools, ongoing professional development, and building a strong professional network are key to success for education consultants. By selecting tools suited to specific needs, staying updated with industry trends, and leveraging relationships with other consultants, professionals can enhance their efficiency, adaptability, and overall impact on educational initiatives.</a:t>
            </a:r>
          </a:p>
          <a:p>
            <a:endParaRPr lang="en-US" dirty="0">
              <a:latin typeface="Century Gothic" panose="020B0502020202020204" pitchFamily="34" charset="0"/>
            </a:endParaRPr>
          </a:p>
        </p:txBody>
      </p:sp>
    </p:spTree>
    <p:extLst>
      <p:ext uri="{BB962C8B-B14F-4D97-AF65-F5344CB8AC3E}">
        <p14:creationId xmlns:p14="http://schemas.microsoft.com/office/powerpoint/2010/main" val="39555212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6E5F-EAD3-FA1B-FC1F-423425F1A77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99E30BE-9465-DD1C-5EDC-70237180E06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C8B876D-A24E-FD92-7665-F92579B9D63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QUESTIONS </a:t>
            </a:r>
          </a:p>
        </p:txBody>
      </p:sp>
      <p:sp>
        <p:nvSpPr>
          <p:cNvPr id="18" name="Rectangle 17">
            <a:extLst>
              <a:ext uri="{FF2B5EF4-FFF2-40B4-BE49-F238E27FC236}">
                <a16:creationId xmlns:a16="http://schemas.microsoft.com/office/drawing/2014/main" id="{66D435E6-016F-49C8-26F3-E53A6A1A541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CDEA862B-9216-DB9A-913E-E6A848C87A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BC8C59B-EC55-7B49-A5E9-A381472143D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17A42B-AEDF-704B-F4DF-8A62E71E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D9D2E08-6D02-4E11-24BA-E34A5927E5FD}"/>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5" name="TextBox 4">
            <a:extLst>
              <a:ext uri="{FF2B5EF4-FFF2-40B4-BE49-F238E27FC236}">
                <a16:creationId xmlns:a16="http://schemas.microsoft.com/office/drawing/2014/main" id="{793E5444-6212-4E51-A54A-0BAE9F7A90AD}"/>
              </a:ext>
            </a:extLst>
          </p:cNvPr>
          <p:cNvSpPr txBox="1"/>
          <p:nvPr/>
        </p:nvSpPr>
        <p:spPr>
          <a:xfrm>
            <a:off x="279133" y="2018199"/>
            <a:ext cx="11554906" cy="4664354"/>
          </a:xfrm>
          <a:prstGeom prst="rect">
            <a:avLst/>
          </a:prstGeom>
          <a:noFill/>
        </p:spPr>
        <p:txBody>
          <a:bodyPr wrap="square" rtlCol="0">
            <a:spAutoFit/>
          </a:bodyPr>
          <a:lstStyle/>
          <a:p>
            <a:pPr marL="342900" marR="0" lvl="0" indent="-342900">
              <a:lnSpc>
                <a:spcPct val="115000"/>
              </a:lnSpc>
              <a:spcBef>
                <a:spcPts val="1200"/>
              </a:spcBef>
              <a:spcAft>
                <a:spcPts val="0"/>
              </a:spcAft>
              <a:buFont typeface="+mj-lt"/>
              <a:buAutoNum type="arabicPeriod"/>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Define the key phases of the project management lifecycle and describe how each phase applies to an educational project (e.g., implementing a new learning program).</a:t>
            </a:r>
          </a:p>
          <a:p>
            <a:pPr marL="342900" marR="0" lvl="0" indent="-342900">
              <a:lnSpc>
                <a:spcPct val="115000"/>
              </a:lnSpc>
              <a:spcBef>
                <a:spcPts val="1200"/>
              </a:spcBef>
              <a:spcAft>
                <a:spcPts val="0"/>
              </a:spcAft>
              <a:buFont typeface="+mj-lt"/>
              <a:buAutoNum type="arabicPeriod"/>
            </a:pP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A school district hires you to design and execute a teacher training program within a tight deadline. How would you develop a project timeline, allocate resources, and ensure the project stays on track?</a:t>
            </a:r>
          </a:p>
          <a:p>
            <a:pPr marL="342900" marR="0" lvl="0" indent="-342900">
              <a:lnSpc>
                <a:spcPct val="115000"/>
              </a:lnSpc>
              <a:spcBef>
                <a:spcPts val="0"/>
              </a:spcBef>
              <a:spcAft>
                <a:spcPts val="0"/>
              </a:spcAft>
              <a:buFont typeface="+mj-lt"/>
              <a:buAutoNum type="arabicPeriod"/>
            </a:pP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You notice signs of project creep while working on curriculum development for a school. Identify these signs and explain the steps you would take to address and prevent further scope changes.</a:t>
            </a:r>
          </a:p>
          <a:p>
            <a:pPr marL="342900" marR="0" lvl="0" indent="-342900">
              <a:lnSpc>
                <a:spcPct val="115000"/>
              </a:lnSpc>
              <a:spcBef>
                <a:spcPts val="0"/>
              </a:spcBef>
              <a:spcAft>
                <a:spcPts val="0"/>
              </a:spcAft>
              <a:buFont typeface="+mj-lt"/>
              <a:buAutoNum type="arabicPeriod"/>
            </a:pP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Choose a project management tool (e.g., Trello, Asana, or Microsoft Project) and describe how you would use it to plan, execute, and monitor a project to implement a digital classroom in a school.</a:t>
            </a:r>
            <a:endParaRPr lang="en-US" sz="1800" u="none" strike="noStrike"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2675143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6E5F-EAD3-FA1B-FC1F-423425F1A77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99E30BE-9465-DD1C-5EDC-70237180E06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C8B876D-A24E-FD92-7665-F92579B9D63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QUESTIONS </a:t>
            </a:r>
          </a:p>
        </p:txBody>
      </p:sp>
      <p:sp>
        <p:nvSpPr>
          <p:cNvPr id="18" name="Rectangle 17">
            <a:extLst>
              <a:ext uri="{FF2B5EF4-FFF2-40B4-BE49-F238E27FC236}">
                <a16:creationId xmlns:a16="http://schemas.microsoft.com/office/drawing/2014/main" id="{66D435E6-016F-49C8-26F3-E53A6A1A541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Module-9:8</a:t>
            </a:r>
          </a:p>
        </p:txBody>
      </p:sp>
      <p:sp>
        <p:nvSpPr>
          <p:cNvPr id="20" name="Oval 19">
            <a:extLst>
              <a:ext uri="{FF2B5EF4-FFF2-40B4-BE49-F238E27FC236}">
                <a16:creationId xmlns:a16="http://schemas.microsoft.com/office/drawing/2014/main" id="{CDEA862B-9216-DB9A-913E-E6A848C87A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BC8C59B-EC55-7B49-A5E9-A381472143D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17A42B-AEDF-704B-F4DF-8A62E71E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D9D2E08-6D02-4E11-24BA-E34A5927E5FD}"/>
              </a:ext>
            </a:extLst>
          </p:cNvPr>
          <p:cNvSpPr txBox="1"/>
          <p:nvPr/>
        </p:nvSpPr>
        <p:spPr>
          <a:xfrm>
            <a:off x="357961" y="2018199"/>
            <a:ext cx="11250944" cy="369332"/>
          </a:xfrm>
          <a:prstGeom prst="rect">
            <a:avLst/>
          </a:prstGeom>
          <a:noFill/>
        </p:spPr>
        <p:txBody>
          <a:bodyPr wrap="square" rtlCol="0">
            <a:spAutoFit/>
          </a:bodyPr>
          <a:lstStyle/>
          <a:p>
            <a:pPr>
              <a:spcBef>
                <a:spcPts val="1400"/>
              </a:spcBef>
              <a:spcAft>
                <a:spcPts val="400"/>
              </a:spcAft>
            </a:pPr>
            <a:r>
              <a:rPr lang="en-US" sz="1800" b="1" i="0" u="none" strike="noStrike" dirty="0">
                <a:solidFill>
                  <a:srgbClr val="000000"/>
                </a:solidFill>
                <a:effectLst/>
                <a:latin typeface="Century Gothic" panose="020B0502020202020204" pitchFamily="34" charset="0"/>
              </a:rPr>
              <a:t> </a:t>
            </a:r>
            <a:endParaRPr lang="en-US" dirty="0"/>
          </a:p>
        </p:txBody>
      </p:sp>
      <p:sp>
        <p:nvSpPr>
          <p:cNvPr id="5" name="TextBox 4">
            <a:extLst>
              <a:ext uri="{FF2B5EF4-FFF2-40B4-BE49-F238E27FC236}">
                <a16:creationId xmlns:a16="http://schemas.microsoft.com/office/drawing/2014/main" id="{793E5444-6212-4E51-A54A-0BAE9F7A90AD}"/>
              </a:ext>
            </a:extLst>
          </p:cNvPr>
          <p:cNvSpPr txBox="1"/>
          <p:nvPr/>
        </p:nvSpPr>
        <p:spPr>
          <a:xfrm>
            <a:off x="279133" y="2018199"/>
            <a:ext cx="11554906" cy="4829014"/>
          </a:xfrm>
          <a:prstGeom prst="rect">
            <a:avLst/>
          </a:prstGeom>
          <a:noFill/>
        </p:spPr>
        <p:txBody>
          <a:bodyPr wrap="square" rtlCol="0">
            <a:spAutoFit/>
          </a:bodyPr>
          <a:lstStyle/>
          <a:p>
            <a:pPr marR="0" lvl="0">
              <a:lnSpc>
                <a:spcPct val="115000"/>
              </a:lnSpc>
              <a:spcBef>
                <a:spcPts val="0"/>
              </a:spcBef>
              <a:spcAft>
                <a:spcPts val="0"/>
              </a:spcAft>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5. How would you identify and engage key stakeholders in an educational consulting project? Provide examples of techniques you would use to maintain effective communication throughout the project.</a:t>
            </a:r>
          </a:p>
          <a:p>
            <a:pPr marR="0" lvl="0">
              <a:lnSpc>
                <a:spcPct val="115000"/>
              </a:lnSpc>
              <a:spcBef>
                <a:spcPts val="0"/>
              </a:spcBef>
              <a:spcAft>
                <a:spcPts val="0"/>
              </a:spcAft>
            </a:pPr>
            <a:endParaRPr lang="en-US" sz="1800" u="none" strike="noStrike" dirty="0">
              <a:effectLst/>
              <a:latin typeface="Arial" panose="020B0604020202020204" pitchFamily="34" charset="0"/>
              <a:ea typeface="Arial" panose="020B0604020202020204" pitchFamily="34" charset="0"/>
            </a:endParaRPr>
          </a:p>
          <a:p>
            <a:pPr marR="0" lvl="0">
              <a:lnSpc>
                <a:spcPct val="115000"/>
              </a:lnSpc>
              <a:spcBef>
                <a:spcPts val="0"/>
              </a:spcBef>
              <a:spcAft>
                <a:spcPts val="0"/>
              </a:spcAft>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6.During the execution of a STEM-focused curriculum project, you face resistance from teachers who feel the changes are unnecessary. What steps would you take to address this resistance while keeping the project on schedule?</a:t>
            </a:r>
          </a:p>
          <a:p>
            <a:pPr marR="0" lvl="0">
              <a:lnSpc>
                <a:spcPct val="115000"/>
              </a:lnSpc>
              <a:spcBef>
                <a:spcPts val="0"/>
              </a:spcBef>
              <a:spcAft>
                <a:spcPts val="0"/>
              </a:spcAft>
            </a:pPr>
            <a:endParaRPr lang="en-US" sz="1800" u="none" strike="noStrike" dirty="0">
              <a:effectLst/>
              <a:latin typeface="Arial" panose="020B0604020202020204" pitchFamily="34" charset="0"/>
              <a:ea typeface="Arial" panose="020B0604020202020204" pitchFamily="34" charset="0"/>
            </a:endParaRPr>
          </a:p>
          <a:p>
            <a:pPr marR="0" lvl="0">
              <a:lnSpc>
                <a:spcPct val="115000"/>
              </a:lnSpc>
              <a:spcBef>
                <a:spcPts val="0"/>
              </a:spcBef>
              <a:spcAft>
                <a:spcPts val="0"/>
              </a:spcAft>
            </a:pP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7. Describe the key performance indicators (KPIs) you would track to monitor the progress and success of a project aimed at improving student literacy rates. Explain how you would use these metrics to adjust the project if needed.</a:t>
            </a:r>
          </a:p>
          <a:p>
            <a:pPr marR="0" lvl="0">
              <a:lnSpc>
                <a:spcPct val="115000"/>
              </a:lnSpc>
              <a:spcBef>
                <a:spcPts val="0"/>
              </a:spcBef>
              <a:spcAft>
                <a:spcPts val="0"/>
              </a:spcAft>
            </a:pPr>
            <a:endParaRPr lang="en-US" dirty="0">
              <a:highlight>
                <a:srgbClr val="FFFFFF"/>
              </a:highlight>
              <a:latin typeface="Arial" panose="020B0604020202020204" pitchFamily="34" charset="0"/>
              <a:ea typeface="Century Gothic" panose="020B0502020202020204" pitchFamily="34" charset="0"/>
            </a:endParaRPr>
          </a:p>
          <a:p>
            <a:pPr marR="0" lvl="0">
              <a:lnSpc>
                <a:spcPct val="115000"/>
              </a:lnSpc>
              <a:spcBef>
                <a:spcPts val="0"/>
              </a:spcBef>
              <a:spcAft>
                <a:spcPts val="0"/>
              </a:spcAft>
            </a:pPr>
            <a:r>
              <a:rPr lang="en-US" sz="1800" u="none" strike="noStrike" dirty="0">
                <a:solidFill>
                  <a:srgbClr val="202124"/>
                </a:solidFill>
                <a:effectLst/>
                <a:highlight>
                  <a:srgbClr val="FFFFFF"/>
                </a:highlight>
                <a:latin typeface="Arial" panose="020B0604020202020204" pitchFamily="34" charset="0"/>
                <a:ea typeface="Century Gothic" panose="020B0502020202020204" pitchFamily="34" charset="0"/>
                <a:cs typeface="Century Gothic" panose="020B0502020202020204" pitchFamily="34" charset="0"/>
              </a:rPr>
              <a:t>8. </a:t>
            </a:r>
            <a:r>
              <a:rPr lang="en-US" sz="1800" u="none" strike="noStrike" dirty="0">
                <a:solidFill>
                  <a:srgbClr val="202124"/>
                </a:solidFill>
                <a:effectLst/>
                <a:highlight>
                  <a:srgbClr val="FFFFFF"/>
                </a:highlight>
                <a:latin typeface="Century Gothic" panose="020B0502020202020204" pitchFamily="34" charset="0"/>
                <a:ea typeface="Century Gothic" panose="020B0502020202020204" pitchFamily="34" charset="0"/>
                <a:cs typeface="Century Gothic" panose="020B0502020202020204" pitchFamily="34" charset="0"/>
              </a:rPr>
              <a:t>After completing an educational project, what methods would you use to evaluate its success, gather stakeholder feedback, and document lessons learned for future initiatives? Provide specific tools or techniques you would employ.</a:t>
            </a:r>
            <a:endParaRPr lang="en-US" sz="1800" u="none" strike="noStrike"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868537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13796</TotalTime>
  <Words>8488</Words>
  <Application>Microsoft Office PowerPoint</Application>
  <PresentationFormat>Widescreen</PresentationFormat>
  <Paragraphs>821</Paragraphs>
  <Slides>63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175</cp:revision>
  <dcterms:created xsi:type="dcterms:W3CDTF">2020-08-13T03:13:58Z</dcterms:created>
  <dcterms:modified xsi:type="dcterms:W3CDTF">2025-03-24T15:00:26Z</dcterms:modified>
</cp:coreProperties>
</file>