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39" r:id="rId3"/>
    <p:sldId id="356" r:id="rId4"/>
    <p:sldId id="358" r:id="rId5"/>
    <p:sldId id="357" r:id="rId6"/>
    <p:sldId id="454" r:id="rId7"/>
    <p:sldId id="455" r:id="rId8"/>
    <p:sldId id="496" r:id="rId9"/>
    <p:sldId id="456" r:id="rId10"/>
    <p:sldId id="497" r:id="rId11"/>
    <p:sldId id="359" r:id="rId12"/>
    <p:sldId id="498" r:id="rId13"/>
    <p:sldId id="458" r:id="rId14"/>
    <p:sldId id="459" r:id="rId15"/>
    <p:sldId id="460" r:id="rId16"/>
    <p:sldId id="461" r:id="rId17"/>
    <p:sldId id="317" r:id="rId18"/>
    <p:sldId id="440" r:id="rId19"/>
    <p:sldId id="462" r:id="rId20"/>
    <p:sldId id="441" r:id="rId21"/>
    <p:sldId id="463" r:id="rId22"/>
    <p:sldId id="464" r:id="rId23"/>
    <p:sldId id="442" r:id="rId24"/>
    <p:sldId id="443" r:id="rId25"/>
    <p:sldId id="465" r:id="rId26"/>
    <p:sldId id="466" r:id="rId27"/>
    <p:sldId id="467" r:id="rId28"/>
    <p:sldId id="469" r:id="rId29"/>
    <p:sldId id="470" r:id="rId30"/>
    <p:sldId id="472" r:id="rId31"/>
    <p:sldId id="473" r:id="rId32"/>
    <p:sldId id="474" r:id="rId33"/>
    <p:sldId id="475" r:id="rId34"/>
    <p:sldId id="476" r:id="rId35"/>
    <p:sldId id="477" r:id="rId36"/>
    <p:sldId id="478" r:id="rId37"/>
    <p:sldId id="479" r:id="rId38"/>
    <p:sldId id="480" r:id="rId39"/>
    <p:sldId id="493" r:id="rId40"/>
    <p:sldId id="481" r:id="rId41"/>
    <p:sldId id="482" r:id="rId42"/>
    <p:sldId id="484" r:id="rId43"/>
    <p:sldId id="485" r:id="rId44"/>
    <p:sldId id="494" r:id="rId45"/>
    <p:sldId id="486" r:id="rId46"/>
    <p:sldId id="495" r:id="rId47"/>
    <p:sldId id="487" r:id="rId48"/>
    <p:sldId id="488" r:id="rId49"/>
    <p:sldId id="489" r:id="rId50"/>
    <p:sldId id="490" r:id="rId51"/>
    <p:sldId id="49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effectLst/>
                <a:latin typeface="Century Gothic" panose="020B0502020202020204" pitchFamily="34" charset="0"/>
              </a:rPr>
              <a:t>PROFESSIONAL BRANDING FOR EDUCATION CONSULTANT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65044" y="1765185"/>
            <a:ext cx="6851374" cy="369332"/>
          </a:xfrm>
          <a:prstGeom prst="rect">
            <a:avLst/>
          </a:prstGeom>
          <a:noFill/>
        </p:spPr>
        <p:txBody>
          <a:bodyPr wrap="square" rtlCol="0">
            <a:spAutoFit/>
          </a:bodyPr>
          <a:lstStyle/>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E598CF0-59E3-4944-B94E-F21BB208AE94}"/>
              </a:ext>
            </a:extLst>
          </p:cNvPr>
          <p:cNvSpPr txBox="1"/>
          <p:nvPr/>
        </p:nvSpPr>
        <p:spPr>
          <a:xfrm>
            <a:off x="67377" y="1817783"/>
            <a:ext cx="6439301" cy="4524315"/>
          </a:xfrm>
          <a:prstGeom prst="rect">
            <a:avLst/>
          </a:prstGeom>
          <a:noFill/>
        </p:spPr>
        <p:txBody>
          <a:bodyPr wrap="square" rtlCol="0">
            <a:spAutoFit/>
          </a:bodyPr>
          <a:lstStyle/>
          <a:p>
            <a:r>
              <a:rPr lang="en-US" dirty="0">
                <a:latin typeface="Century Gothic" panose="020B0502020202020204" pitchFamily="34" charset="0"/>
              </a:rPr>
              <a:t>Building a strong professional brand is critical for education consultants to establish </a:t>
            </a:r>
            <a:r>
              <a:rPr lang="en-US" b="1" dirty="0">
                <a:solidFill>
                  <a:srgbClr val="FF0000"/>
                </a:solidFill>
                <a:latin typeface="Century Gothic" panose="020B0502020202020204" pitchFamily="34" charset="0"/>
              </a:rPr>
              <a:t>credibility, connect with clients, and differentiate themselves in a competitive market</a:t>
            </a:r>
            <a:r>
              <a:rPr lang="en-US" dirty="0">
                <a:latin typeface="Century Gothic" panose="020B0502020202020204" pitchFamily="34" charset="0"/>
              </a:rPr>
              <a:t>. A well-defined brand communicates who you are, what you stand for, and the unique value you offer to clients.</a:t>
            </a:r>
          </a:p>
          <a:p>
            <a:r>
              <a:rPr lang="en-US" b="1" dirty="0">
                <a:solidFill>
                  <a:srgbClr val="FF0000"/>
                </a:solidFill>
                <a:latin typeface="Century Gothic" panose="020B0502020202020204" pitchFamily="34" charset="0"/>
              </a:rPr>
              <a:t>Understanding Professional Branding</a:t>
            </a:r>
          </a:p>
          <a:p>
            <a:r>
              <a:rPr lang="en-US" dirty="0">
                <a:solidFill>
                  <a:srgbClr val="FF0000"/>
                </a:solidFill>
                <a:latin typeface="Century Gothic" panose="020B0502020202020204" pitchFamily="34" charset="0"/>
              </a:rPr>
              <a:t>A. </a:t>
            </a:r>
            <a:r>
              <a:rPr lang="en-US" b="1" dirty="0">
                <a:solidFill>
                  <a:srgbClr val="FF0000"/>
                </a:solidFill>
                <a:latin typeface="Century Gothic" panose="020B0502020202020204" pitchFamily="34" charset="0"/>
              </a:rPr>
              <a:t>Definition of Professional Branding</a:t>
            </a:r>
          </a:p>
          <a:p>
            <a:r>
              <a:rPr lang="en-US" dirty="0">
                <a:latin typeface="Century Gothic" panose="020B0502020202020204" pitchFamily="34" charset="0"/>
              </a:rPr>
              <a:t>Professional branding refers to the way you present yourself and your services to clients, peers, and the broader community. It encompasses your:</a:t>
            </a:r>
          </a:p>
          <a:p>
            <a:r>
              <a:rPr lang="en-US" b="1" dirty="0">
                <a:latin typeface="Century Gothic" panose="020B0502020202020204" pitchFamily="34" charset="0"/>
              </a:rPr>
              <a:t>Reputation</a:t>
            </a:r>
            <a:r>
              <a:rPr lang="en-US" dirty="0">
                <a:latin typeface="Century Gothic" panose="020B0502020202020204" pitchFamily="34" charset="0"/>
              </a:rPr>
              <a:t>: What people say about you and your work.</a:t>
            </a:r>
          </a:p>
          <a:p>
            <a:r>
              <a:rPr lang="en-US" b="1" dirty="0">
                <a:latin typeface="Century Gothic" panose="020B0502020202020204" pitchFamily="34" charset="0"/>
              </a:rPr>
              <a:t>Identity</a:t>
            </a:r>
            <a:r>
              <a:rPr lang="en-US" dirty="0">
                <a:latin typeface="Century Gothic" panose="020B0502020202020204" pitchFamily="34" charset="0"/>
              </a:rPr>
              <a:t>: The unique combination of values, skills, and offerings you bring to the table.</a:t>
            </a:r>
          </a:p>
          <a:p>
            <a:r>
              <a:rPr lang="en-US" b="1" dirty="0">
                <a:latin typeface="Century Gothic" panose="020B0502020202020204" pitchFamily="34" charset="0"/>
              </a:rPr>
              <a:t>Image</a:t>
            </a:r>
            <a:r>
              <a:rPr lang="en-US" dirty="0">
                <a:latin typeface="Century Gothic" panose="020B0502020202020204" pitchFamily="34" charset="0"/>
              </a:rPr>
              <a:t>: The perception you create through communication, appearance, and online presence.</a:t>
            </a:r>
          </a:p>
        </p:txBody>
      </p:sp>
      <p:pic>
        <p:nvPicPr>
          <p:cNvPr id="6" name="Picture 5">
            <a:extLst>
              <a:ext uri="{FF2B5EF4-FFF2-40B4-BE49-F238E27FC236}">
                <a16:creationId xmlns:a16="http://schemas.microsoft.com/office/drawing/2014/main" id="{4FCC43B1-CA84-4D2C-8A71-24B7B5C4775B}"/>
              </a:ext>
            </a:extLst>
          </p:cNvPr>
          <p:cNvPicPr>
            <a:picLocks noChangeAspect="1"/>
          </p:cNvPicPr>
          <p:nvPr/>
        </p:nvPicPr>
        <p:blipFill>
          <a:blip r:embed="rId3"/>
          <a:stretch>
            <a:fillRect/>
          </a:stretch>
        </p:blipFill>
        <p:spPr>
          <a:xfrm>
            <a:off x="7036067" y="2237026"/>
            <a:ext cx="4819048" cy="3636443"/>
          </a:xfrm>
          <a:prstGeom prst="rect">
            <a:avLst/>
          </a:prstGeom>
        </p:spPr>
      </p:pic>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effectLst/>
                <a:latin typeface="Century Gothic" panose="020B0502020202020204" pitchFamily="34" charset="0"/>
              </a:rPr>
              <a:t> PROFESSIONAL BRANDING FOR EDUCATION CONSULTANT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65044" y="1765185"/>
            <a:ext cx="6851374" cy="369332"/>
          </a:xfrm>
          <a:prstGeom prst="rect">
            <a:avLst/>
          </a:prstGeom>
          <a:noFill/>
        </p:spPr>
        <p:txBody>
          <a:bodyPr wrap="square" rtlCol="0">
            <a:spAutoFit/>
          </a:bodyPr>
          <a:lstStyle/>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6DA00C14-C9FE-4737-9B1E-C3E1A0D9A229}"/>
              </a:ext>
            </a:extLst>
          </p:cNvPr>
          <p:cNvSpPr txBox="1"/>
          <p:nvPr/>
        </p:nvSpPr>
        <p:spPr>
          <a:xfrm>
            <a:off x="5476775" y="2041571"/>
            <a:ext cx="6638223" cy="4524315"/>
          </a:xfrm>
          <a:prstGeom prst="rect">
            <a:avLst/>
          </a:prstGeom>
          <a:noFill/>
        </p:spPr>
        <p:txBody>
          <a:bodyPr wrap="square" rtlCol="0">
            <a:spAutoFit/>
          </a:bodyPr>
          <a:lstStyle/>
          <a:p>
            <a:r>
              <a:rPr lang="en-US" dirty="0">
                <a:solidFill>
                  <a:srgbClr val="FF0000"/>
                </a:solidFill>
                <a:latin typeface="Century Gothic" panose="020B0502020202020204" pitchFamily="34" charset="0"/>
              </a:rPr>
              <a:t>B. </a:t>
            </a:r>
            <a:r>
              <a:rPr lang="en-US" b="1" dirty="0">
                <a:solidFill>
                  <a:srgbClr val="FF0000"/>
                </a:solidFill>
                <a:latin typeface="Century Gothic" panose="020B0502020202020204" pitchFamily="34" charset="0"/>
              </a:rPr>
              <a:t>Importance of a Strong Professional Brand for Education Consultants</a:t>
            </a:r>
          </a:p>
          <a:p>
            <a:r>
              <a:rPr lang="en-US" b="1" dirty="0">
                <a:latin typeface="Century Gothic" panose="020B0502020202020204" pitchFamily="34" charset="0"/>
              </a:rPr>
              <a:t>1.Establishes Credibility</a:t>
            </a:r>
            <a:r>
              <a:rPr lang="en-US" dirty="0">
                <a:latin typeface="Century Gothic" panose="020B0502020202020204" pitchFamily="34" charset="0"/>
              </a:rPr>
              <a:t>: A strong brand demonstrates expertise, professionalism, and trustworthiness, which are critical for parents, students, and institutions.</a:t>
            </a:r>
          </a:p>
          <a:p>
            <a:r>
              <a:rPr lang="en-US" b="1" dirty="0">
                <a:latin typeface="Century Gothic" panose="020B0502020202020204" pitchFamily="34" charset="0"/>
              </a:rPr>
              <a:t>2.Differentiates you from Competitors</a:t>
            </a:r>
            <a:r>
              <a:rPr lang="en-US" dirty="0">
                <a:latin typeface="Century Gothic" panose="020B0502020202020204" pitchFamily="34" charset="0"/>
              </a:rPr>
              <a:t>: In a competitive field, your brand sets you apart and highlights what makes you unique.</a:t>
            </a:r>
          </a:p>
          <a:p>
            <a:r>
              <a:rPr lang="en-US" b="1" dirty="0">
                <a:latin typeface="Century Gothic" panose="020B0502020202020204" pitchFamily="34" charset="0"/>
              </a:rPr>
              <a:t>3.Builds Client Trust</a:t>
            </a:r>
            <a:r>
              <a:rPr lang="en-US" dirty="0">
                <a:latin typeface="Century Gothic" panose="020B0502020202020204" pitchFamily="34" charset="0"/>
              </a:rPr>
              <a:t>: Clients are more likely to work with someone who has a clear and consistent brand message.</a:t>
            </a:r>
          </a:p>
          <a:p>
            <a:r>
              <a:rPr lang="en-US" b="1" dirty="0">
                <a:latin typeface="Century Gothic" panose="020B0502020202020204" pitchFamily="34" charset="0"/>
              </a:rPr>
              <a:t>4.Drives Referrals and Business Growth</a:t>
            </a:r>
            <a:r>
              <a:rPr lang="en-US" dirty="0">
                <a:latin typeface="Century Gothic" panose="020B0502020202020204" pitchFamily="34" charset="0"/>
              </a:rPr>
              <a:t>: A reputable brand generates word-of-mouth recommendations and repeat business.</a:t>
            </a:r>
          </a:p>
          <a:p>
            <a:r>
              <a:rPr lang="en-US" b="1" dirty="0">
                <a:latin typeface="Century Gothic" panose="020B0502020202020204" pitchFamily="34" charset="0"/>
              </a:rPr>
              <a:t>5.Enhances Visibility</a:t>
            </a:r>
            <a:r>
              <a:rPr lang="en-US" dirty="0">
                <a:latin typeface="Century Gothic" panose="020B0502020202020204" pitchFamily="34" charset="0"/>
              </a:rPr>
              <a:t>: A consistent brand makes it easier for potential clients to find and remember you.</a:t>
            </a: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D5BDC545-7143-4BEF-BD29-64D6E48A3CC4}"/>
              </a:ext>
            </a:extLst>
          </p:cNvPr>
          <p:cNvPicPr>
            <a:picLocks noChangeAspect="1"/>
          </p:cNvPicPr>
          <p:nvPr/>
        </p:nvPicPr>
        <p:blipFill>
          <a:blip r:embed="rId3"/>
          <a:stretch>
            <a:fillRect/>
          </a:stretch>
        </p:blipFill>
        <p:spPr>
          <a:xfrm>
            <a:off x="630054" y="2134517"/>
            <a:ext cx="3877918" cy="3852065"/>
          </a:xfrm>
          <a:prstGeom prst="rect">
            <a:avLst/>
          </a:prstGeom>
        </p:spPr>
      </p:pic>
    </p:spTree>
    <p:extLst>
      <p:ext uri="{BB962C8B-B14F-4D97-AF65-F5344CB8AC3E}">
        <p14:creationId xmlns:p14="http://schemas.microsoft.com/office/powerpoint/2010/main" val="420588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244E-8FD5-4DE6-0515-554969AE86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416275-59CB-F9EE-4E1E-DC228E1A75D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5BCC50A-0BAB-FB04-A160-6400661C6B6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COMPONENTS OF A PROFESSIONAL BRAND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94EE81D-8166-65AA-F355-473BE8DA662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Module-8:1</a:t>
            </a:r>
          </a:p>
        </p:txBody>
      </p:sp>
      <p:sp>
        <p:nvSpPr>
          <p:cNvPr id="20" name="Oval 19">
            <a:extLst>
              <a:ext uri="{FF2B5EF4-FFF2-40B4-BE49-F238E27FC236}">
                <a16:creationId xmlns:a16="http://schemas.microsoft.com/office/drawing/2014/main" id="{5CDC48BF-29BE-7882-E44B-4B29E6A865B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E886546-DFFD-A53E-1109-7E20562290D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15B87B0-FB0E-49CA-FD8C-950DE330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053C44C-EA58-DB47-5B44-B2544E787593}"/>
              </a:ext>
            </a:extLst>
          </p:cNvPr>
          <p:cNvSpPr txBox="1"/>
          <p:nvPr/>
        </p:nvSpPr>
        <p:spPr>
          <a:xfrm>
            <a:off x="0" y="1726028"/>
            <a:ext cx="5888779" cy="5355312"/>
          </a:xfrm>
          <a:prstGeom prst="rect">
            <a:avLst/>
          </a:prstGeom>
          <a:noFill/>
        </p:spPr>
        <p:txBody>
          <a:bodyPr wrap="square" rtlCol="0">
            <a:spAutoFit/>
          </a:bodyPr>
          <a:lstStyle/>
          <a:p>
            <a:r>
              <a:rPr lang="en-US" dirty="0">
                <a:latin typeface="Century Gothic" panose="020B0502020202020204" pitchFamily="34" charset="0"/>
              </a:rPr>
              <a:t>A strong brand is built on key elements that define who you are and how you operate.</a:t>
            </a:r>
          </a:p>
          <a:p>
            <a:r>
              <a:rPr lang="en-US" b="1" dirty="0">
                <a:solidFill>
                  <a:srgbClr val="FF0000"/>
                </a:solidFill>
                <a:latin typeface="Century Gothic" panose="020B0502020202020204" pitchFamily="34" charset="0"/>
              </a:rPr>
              <a:t>A. Key Elements of a Professional Brand</a:t>
            </a:r>
          </a:p>
          <a:p>
            <a:r>
              <a:rPr lang="en-US" b="1" dirty="0">
                <a:latin typeface="Century Gothic" panose="020B0502020202020204" pitchFamily="34" charset="0"/>
              </a:rPr>
              <a:t>1.Values</a:t>
            </a:r>
            <a:r>
              <a:rPr lang="en-US" dirty="0">
                <a:latin typeface="Century Gothic" panose="020B0502020202020204" pitchFamily="34" charset="0"/>
              </a:rPr>
              <a:t>: Your guiding principles and beliefs. These form the foundation of how you conduct your business.</a:t>
            </a:r>
          </a:p>
          <a:p>
            <a:r>
              <a:rPr lang="en-US" dirty="0">
                <a:latin typeface="Century Gothic" panose="020B0502020202020204" pitchFamily="34" charset="0"/>
              </a:rPr>
              <a:t>Example: Integrity, empathy, excellence in service, or a commitment to student success.</a:t>
            </a:r>
          </a:p>
          <a:p>
            <a:r>
              <a:rPr lang="en-US" b="1" dirty="0">
                <a:latin typeface="Century Gothic" panose="020B0502020202020204" pitchFamily="34" charset="0"/>
              </a:rPr>
              <a:t>2.Mission</a:t>
            </a:r>
            <a:r>
              <a:rPr lang="en-US" dirty="0">
                <a:latin typeface="Century Gothic" panose="020B0502020202020204" pitchFamily="34" charset="0"/>
              </a:rPr>
              <a:t>: Your overarching purpose or goal as an education consultant.</a:t>
            </a:r>
          </a:p>
          <a:p>
            <a:r>
              <a:rPr lang="en-US" dirty="0">
                <a:latin typeface="Century Gothic" panose="020B0502020202020204" pitchFamily="34" charset="0"/>
              </a:rPr>
              <a:t>Example: “To empower students to achieve their academic and career aspirations through personalized guidance.”</a:t>
            </a:r>
          </a:p>
          <a:p>
            <a:r>
              <a:rPr lang="en-US" b="1" dirty="0">
                <a:latin typeface="Century Gothic" panose="020B0502020202020204" pitchFamily="34" charset="0"/>
              </a:rPr>
              <a:t>3.Vision</a:t>
            </a:r>
            <a:r>
              <a:rPr lang="en-US" dirty="0">
                <a:latin typeface="Century Gothic" panose="020B0502020202020204" pitchFamily="34" charset="0"/>
              </a:rPr>
              <a:t>: Your long-term aspiration for your impact on the field or community.</a:t>
            </a:r>
          </a:p>
          <a:p>
            <a:r>
              <a:rPr lang="en-US" dirty="0">
                <a:latin typeface="Century Gothic" panose="020B0502020202020204" pitchFamily="34" charset="0"/>
              </a:rPr>
              <a:t>Example: “To be a leading education consultancy recognized for transforming student outcomes worldwide.”</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38DC6DBC-7B27-E900-488B-5D1170C469B0}"/>
              </a:ext>
            </a:extLst>
          </p:cNvPr>
          <p:cNvSpPr txBox="1"/>
          <p:nvPr/>
        </p:nvSpPr>
        <p:spPr>
          <a:xfrm>
            <a:off x="6552434" y="1807706"/>
            <a:ext cx="5382892"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Consistency Across Platforms</a:t>
            </a:r>
          </a:p>
          <a:p>
            <a:r>
              <a:rPr lang="en-US" dirty="0">
                <a:latin typeface="Century Gothic" panose="020B0502020202020204" pitchFamily="34" charset="0"/>
              </a:rPr>
              <a:t>To create a memorable and trustworthy brand, ensure consistency in:</a:t>
            </a:r>
          </a:p>
          <a:p>
            <a:r>
              <a:rPr lang="en-US" b="1" dirty="0">
                <a:latin typeface="Century Gothic" panose="020B0502020202020204" pitchFamily="34" charset="0"/>
              </a:rPr>
              <a:t>1.Visual Identity</a:t>
            </a:r>
            <a:r>
              <a:rPr lang="en-US" dirty="0">
                <a:latin typeface="Century Gothic" panose="020B0502020202020204" pitchFamily="34" charset="0"/>
              </a:rPr>
              <a:t>: Use the same logo, colors, and fonts across all marketing materials, including your website, social media, and business cards.</a:t>
            </a:r>
          </a:p>
          <a:p>
            <a:r>
              <a:rPr lang="en-US" dirty="0">
                <a:latin typeface="Century Gothic" panose="020B0502020202020204" pitchFamily="34" charset="0"/>
              </a:rPr>
              <a:t>Example: A professional consultant might use a calm and trustworthy color scheme like blue and gray with a clean, modern logo.</a:t>
            </a:r>
          </a:p>
          <a:p>
            <a:r>
              <a:rPr lang="en-US" b="1" dirty="0">
                <a:latin typeface="Century Gothic" panose="020B0502020202020204" pitchFamily="34" charset="0"/>
              </a:rPr>
              <a:t>2.Tone and Voice</a:t>
            </a:r>
            <a:r>
              <a:rPr lang="en-US" dirty="0">
                <a:latin typeface="Century Gothic" panose="020B0502020202020204" pitchFamily="34" charset="0"/>
              </a:rPr>
              <a:t>: Maintain a consistent tone in written and spoken communication. This could be formal, approachable, motivational, or a mix depending on your target audience.</a:t>
            </a:r>
          </a:p>
          <a:p>
            <a:endParaRPr lang="en-US" dirty="0"/>
          </a:p>
        </p:txBody>
      </p:sp>
    </p:spTree>
    <p:extLst>
      <p:ext uri="{BB962C8B-B14F-4D97-AF65-F5344CB8AC3E}">
        <p14:creationId xmlns:p14="http://schemas.microsoft.com/office/powerpoint/2010/main" val="1573509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8778-158A-6120-761F-9EEEA6922A0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0808DC5-8B01-8B3A-BAFB-1395443A318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B52DF2D-DB0F-64E0-A9B5-3868FFAF6D1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COMPONENTS OF A PROFESSIONAL BRAND  </a:t>
            </a:r>
            <a:endParaRPr lang="en-US" sz="1800" b="1" dirty="0">
              <a:solidFill>
                <a:schemeClr val="bg1"/>
              </a:solidFill>
              <a:effectLst/>
              <a:latin typeface="Arial" panose="020B0604020202020204" pitchFamily="34" charset="0"/>
            </a:endParaRP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18E5F17F-03ED-7A73-5BCA-6D88FB8C3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1B0B9124-FDC8-A244-65D2-47B66DFF3B14}"/>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Module-8:1</a:t>
            </a:r>
          </a:p>
        </p:txBody>
      </p:sp>
      <p:sp>
        <p:nvSpPr>
          <p:cNvPr id="20" name="Oval 19">
            <a:extLst>
              <a:ext uri="{FF2B5EF4-FFF2-40B4-BE49-F238E27FC236}">
                <a16:creationId xmlns:a16="http://schemas.microsoft.com/office/drawing/2014/main" id="{9DDFCCFA-AE41-049B-BDC2-1DCB04EB20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D50E56E-7476-57B8-BCE3-BF7E387C2B4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1EDEEF1-E78D-A33F-F031-D76B98B368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6353BBE6-CAB7-584B-BAE4-A718C01DF6E2}"/>
              </a:ext>
            </a:extLst>
          </p:cNvPr>
          <p:cNvSpPr txBox="1"/>
          <p:nvPr/>
        </p:nvSpPr>
        <p:spPr>
          <a:xfrm>
            <a:off x="85778" y="1816580"/>
            <a:ext cx="5764696"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Steps to Build a Professional Brand</a:t>
            </a:r>
          </a:p>
          <a:p>
            <a:r>
              <a:rPr lang="en-US" b="1" dirty="0">
                <a:solidFill>
                  <a:srgbClr val="FF0000"/>
                </a:solidFill>
                <a:latin typeface="Century Gothic" panose="020B0502020202020204" pitchFamily="34" charset="0"/>
              </a:rPr>
              <a:t>A. Self-Reflection</a:t>
            </a:r>
          </a:p>
          <a:p>
            <a:r>
              <a:rPr lang="en-US" dirty="0">
                <a:latin typeface="Century Gothic" panose="020B0502020202020204" pitchFamily="34" charset="0"/>
              </a:rPr>
              <a:t>1.Identify Your Strengths: What do you excel at as an education consultant (e.g., personalized attention, knowledge of scholarships)?</a:t>
            </a:r>
          </a:p>
          <a:p>
            <a:r>
              <a:rPr lang="en-US" dirty="0">
                <a:latin typeface="Century Gothic" panose="020B0502020202020204" pitchFamily="34" charset="0"/>
              </a:rPr>
              <a:t>2.Understand Your Audience: What do your clients value most? What challenges are they facing?</a:t>
            </a:r>
          </a:p>
          <a:p>
            <a:r>
              <a:rPr lang="en-US" dirty="0">
                <a:latin typeface="Century Gothic" panose="020B0502020202020204" pitchFamily="34" charset="0"/>
              </a:rPr>
              <a:t>3.Assess Your Current Reputation: What do clients and peers currently associate with your name?</a:t>
            </a:r>
          </a:p>
          <a:p>
            <a:r>
              <a:rPr lang="en-US" b="1" dirty="0">
                <a:solidFill>
                  <a:srgbClr val="FF0000"/>
                </a:solidFill>
                <a:latin typeface="Century Gothic" panose="020B0502020202020204" pitchFamily="34" charset="0"/>
              </a:rPr>
              <a:t>B. Develop Your Brand Elements</a:t>
            </a:r>
          </a:p>
          <a:p>
            <a:r>
              <a:rPr lang="en-US" dirty="0">
                <a:latin typeface="Century Gothic" panose="020B0502020202020204" pitchFamily="34" charset="0"/>
              </a:rPr>
              <a:t>1.Create a Value Statement: Highlight the unique qualities that set you apart.</a:t>
            </a:r>
          </a:p>
          <a:p>
            <a:r>
              <a:rPr lang="en-US" dirty="0">
                <a:latin typeface="Century Gothic" panose="020B0502020202020204" pitchFamily="34" charset="0"/>
              </a:rPr>
              <a:t>Example: “I specialize in simplifying the college admissions process with proven strategies tailored to each student.”</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2BAE2ED9-4390-D780-A560-3047F02293AE}"/>
              </a:ext>
            </a:extLst>
          </p:cNvPr>
          <p:cNvSpPr txBox="1"/>
          <p:nvPr/>
        </p:nvSpPr>
        <p:spPr>
          <a:xfrm>
            <a:off x="5850474" y="1689280"/>
            <a:ext cx="6255748" cy="4524315"/>
          </a:xfrm>
          <a:prstGeom prst="rect">
            <a:avLst/>
          </a:prstGeom>
          <a:noFill/>
        </p:spPr>
        <p:txBody>
          <a:bodyPr wrap="square" rtlCol="0">
            <a:spAutoFit/>
          </a:bodyPr>
          <a:lstStyle/>
          <a:p>
            <a:r>
              <a:rPr lang="en-US" dirty="0">
                <a:latin typeface="Century Gothic" panose="020B0502020202020204" pitchFamily="34" charset="0"/>
              </a:rPr>
              <a:t>2.Write a Clear Mission and Vision:</a:t>
            </a:r>
          </a:p>
          <a:p>
            <a:r>
              <a:rPr lang="en-US" dirty="0">
                <a:latin typeface="Century Gothic" panose="020B0502020202020204" pitchFamily="34" charset="0"/>
              </a:rPr>
              <a:t>Use concise, impactful language to define your goals and aspirations.</a:t>
            </a:r>
          </a:p>
          <a:p>
            <a:r>
              <a:rPr lang="en-US" dirty="0">
                <a:latin typeface="Century Gothic" panose="020B0502020202020204" pitchFamily="34" charset="0"/>
              </a:rPr>
              <a:t>3.Define Your Style: Decide on the visual and tonal elements that align with your brand.</a:t>
            </a:r>
          </a:p>
          <a:p>
            <a:r>
              <a:rPr lang="en-US" b="1" dirty="0">
                <a:solidFill>
                  <a:srgbClr val="FF0000"/>
                </a:solidFill>
                <a:latin typeface="Century Gothic" panose="020B0502020202020204" pitchFamily="34" charset="0"/>
              </a:rPr>
              <a:t>C. Communicate and Reinforce Your Brand</a:t>
            </a:r>
          </a:p>
          <a:p>
            <a:r>
              <a:rPr lang="en-US" dirty="0">
                <a:latin typeface="Century Gothic" panose="020B0502020202020204" pitchFamily="34" charset="0"/>
              </a:rPr>
              <a:t>1.Create Professional Materials: Design a logo, business cards, and a well-crafted website.</a:t>
            </a:r>
          </a:p>
          <a:p>
            <a:r>
              <a:rPr lang="en-US" dirty="0">
                <a:latin typeface="Century Gothic" panose="020B0502020202020204" pitchFamily="34" charset="0"/>
              </a:rPr>
              <a:t>2.Leverage Social Media: Share content that reflects your expertise, such as tips, success stories, and testimonials.</a:t>
            </a:r>
          </a:p>
          <a:p>
            <a:r>
              <a:rPr lang="en-US" dirty="0">
                <a:latin typeface="Century Gothic" panose="020B0502020202020204" pitchFamily="34" charset="0"/>
              </a:rPr>
              <a:t>3.Network Effectively: Join professional associations and attend events to expand your reach and reinforce your reputation.</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312418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DEFINING YOUR BRAND IDENTITY </a:t>
            </a: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41262D59-2908-23C1-DE87-77950FEC2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Module-8:2</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212036" y="1978067"/>
            <a:ext cx="5764696" cy="3693319"/>
          </a:xfrm>
          <a:prstGeom prst="rect">
            <a:avLst/>
          </a:prstGeom>
          <a:noFill/>
        </p:spPr>
        <p:txBody>
          <a:bodyPr wrap="square" rtlCol="0">
            <a:spAutoFit/>
          </a:bodyPr>
          <a:lstStyle/>
          <a:p>
            <a:r>
              <a:rPr lang="en-US" dirty="0">
                <a:latin typeface="Century Gothic" panose="020B0502020202020204" pitchFamily="34" charset="0"/>
              </a:rPr>
              <a:t>Defining your brand identity is the foundation of building a </a:t>
            </a:r>
            <a:r>
              <a:rPr lang="en-US" b="1" dirty="0">
                <a:solidFill>
                  <a:srgbClr val="FF0000"/>
                </a:solidFill>
                <a:latin typeface="Century Gothic" panose="020B0502020202020204" pitchFamily="34" charset="0"/>
              </a:rPr>
              <a:t>recognizable and respected presence </a:t>
            </a:r>
            <a:r>
              <a:rPr lang="en-US" dirty="0">
                <a:latin typeface="Century Gothic" panose="020B0502020202020204" pitchFamily="34" charset="0"/>
              </a:rPr>
              <a:t>as an education consultant. It involves identifying your Unique Selling Proposition (USP) and crafting a brand message that resonates with your target audience.</a:t>
            </a:r>
          </a:p>
          <a:p>
            <a:r>
              <a:rPr lang="en-US" b="1" dirty="0">
                <a:solidFill>
                  <a:srgbClr val="FF0000"/>
                </a:solidFill>
                <a:latin typeface="Century Gothic" panose="020B0502020202020204" pitchFamily="34" charset="0"/>
              </a:rPr>
              <a:t>1. Identifying Your Unique Selling Proposition (USP)</a:t>
            </a:r>
          </a:p>
          <a:p>
            <a:r>
              <a:rPr lang="en-US" b="1" dirty="0">
                <a:solidFill>
                  <a:srgbClr val="FF0000"/>
                </a:solidFill>
                <a:latin typeface="Century Gothic" panose="020B0502020202020204" pitchFamily="34" charset="0"/>
              </a:rPr>
              <a:t>A. What is a USP?</a:t>
            </a:r>
          </a:p>
          <a:p>
            <a:r>
              <a:rPr lang="en-US" dirty="0">
                <a:latin typeface="Century Gothic" panose="020B0502020202020204" pitchFamily="34" charset="0"/>
              </a:rPr>
              <a:t>Your Unique Selling Proposition (USP) is the distinct value you offer that sets you apart from other consultants. It communicates why a client should choose you over your competitors.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0A517FF-6479-367D-65F6-BE21727705BE}"/>
              </a:ext>
            </a:extLst>
          </p:cNvPr>
          <p:cNvSpPr txBox="1"/>
          <p:nvPr/>
        </p:nvSpPr>
        <p:spPr>
          <a:xfrm>
            <a:off x="5976732" y="1936586"/>
            <a:ext cx="5764696"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Why is a USP Important?</a:t>
            </a:r>
          </a:p>
          <a:p>
            <a:r>
              <a:rPr lang="en-US" b="1" dirty="0">
                <a:latin typeface="Century Gothic" panose="020B0502020202020204" pitchFamily="34" charset="0"/>
              </a:rPr>
              <a:t>1.Differentiates You from Competitors</a:t>
            </a:r>
            <a:r>
              <a:rPr lang="en-US" dirty="0">
                <a:latin typeface="Century Gothic" panose="020B0502020202020204" pitchFamily="34" charset="0"/>
              </a:rPr>
              <a:t>:</a:t>
            </a:r>
          </a:p>
          <a:p>
            <a:r>
              <a:rPr lang="en-US" dirty="0">
                <a:latin typeface="Century Gothic" panose="020B0502020202020204" pitchFamily="34" charset="0"/>
              </a:rPr>
              <a:t>Establishes what makes you unique in a competitive market.</a:t>
            </a:r>
          </a:p>
          <a:p>
            <a:r>
              <a:rPr lang="en-US" b="1" dirty="0">
                <a:latin typeface="Century Gothic" panose="020B0502020202020204" pitchFamily="34" charset="0"/>
              </a:rPr>
              <a:t>2.Clarifies Your Value</a:t>
            </a:r>
            <a:r>
              <a:rPr lang="en-US" dirty="0">
                <a:latin typeface="Century Gothic" panose="020B0502020202020204" pitchFamily="34" charset="0"/>
              </a:rPr>
              <a:t>: Clearly conveys the benefits and outcomes clients can expect from your services.</a:t>
            </a:r>
          </a:p>
          <a:p>
            <a:r>
              <a:rPr lang="en-US" b="1" dirty="0">
                <a:latin typeface="Century Gothic" panose="020B0502020202020204" pitchFamily="34" charset="0"/>
              </a:rPr>
              <a:t>3.Builds Trust</a:t>
            </a:r>
            <a:r>
              <a:rPr lang="en-US" dirty="0">
                <a:latin typeface="Century Gothic" panose="020B0502020202020204" pitchFamily="34" charset="0"/>
              </a:rPr>
              <a:t>: Highlights expertise and credibility, making clients feel confident in choosing you.</a:t>
            </a:r>
          </a:p>
          <a:p>
            <a:r>
              <a:rPr lang="en-US" b="1" dirty="0">
                <a:solidFill>
                  <a:srgbClr val="FF0000"/>
                </a:solidFill>
                <a:latin typeface="Century Gothic" panose="020B0502020202020204" pitchFamily="34" charset="0"/>
              </a:rPr>
              <a:t>C. Techniques for Determining Your USP</a:t>
            </a:r>
          </a:p>
          <a:p>
            <a:r>
              <a:rPr lang="en-US" b="1" dirty="0">
                <a:latin typeface="Century Gothic" panose="020B0502020202020204" pitchFamily="34" charset="0"/>
              </a:rPr>
              <a:t>1.Reflect on Your Strengths</a:t>
            </a:r>
            <a:r>
              <a:rPr lang="en-US" dirty="0">
                <a:latin typeface="Century Gothic" panose="020B0502020202020204" pitchFamily="34" charset="0"/>
              </a:rPr>
              <a:t>: Identify your core competencies, experience, or unique approaches.</a:t>
            </a:r>
          </a:p>
          <a:p>
            <a:r>
              <a:rPr lang="en-US" dirty="0">
                <a:latin typeface="Century Gothic" panose="020B0502020202020204" pitchFamily="34" charset="0"/>
              </a:rPr>
              <a:t>Example: Do you have a deep understanding of international admissions? Are you an expert in guiding students with learning disabilities?</a:t>
            </a:r>
          </a:p>
          <a:p>
            <a:endParaRPr lang="en-US" dirty="0"/>
          </a:p>
        </p:txBody>
      </p:sp>
    </p:spTree>
    <p:extLst>
      <p:ext uri="{BB962C8B-B14F-4D97-AF65-F5344CB8AC3E}">
        <p14:creationId xmlns:p14="http://schemas.microsoft.com/office/powerpoint/2010/main" val="3516528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DEFINING YOUR BRAND IDENTITY </a:t>
            </a: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41262D59-2908-23C1-DE87-77950FEC2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Module-8:2</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213291" y="1880299"/>
            <a:ext cx="5764696" cy="4801314"/>
          </a:xfrm>
          <a:prstGeom prst="rect">
            <a:avLst/>
          </a:prstGeom>
          <a:noFill/>
        </p:spPr>
        <p:txBody>
          <a:bodyPr wrap="square" rtlCol="0">
            <a:spAutoFit/>
          </a:bodyPr>
          <a:lstStyle/>
          <a:p>
            <a:r>
              <a:rPr lang="en-US" b="1" dirty="0">
                <a:latin typeface="Century Gothic" panose="020B0502020202020204" pitchFamily="34" charset="0"/>
              </a:rPr>
              <a:t>2.Understand Client Needs</a:t>
            </a:r>
            <a:r>
              <a:rPr lang="en-US" dirty="0">
                <a:latin typeface="Century Gothic" panose="020B0502020202020204" pitchFamily="34" charset="0"/>
              </a:rPr>
              <a:t>: What do your target clients struggle with? What outcomes are they looking for?</a:t>
            </a:r>
          </a:p>
          <a:p>
            <a:r>
              <a:rPr lang="en-US" dirty="0">
                <a:latin typeface="Century Gothic" panose="020B0502020202020204" pitchFamily="34" charset="0"/>
              </a:rPr>
              <a:t>Example: Parents may need help navigating financial aid options or selecting the right school for their child.</a:t>
            </a:r>
          </a:p>
          <a:p>
            <a:r>
              <a:rPr lang="en-US" b="1" dirty="0">
                <a:latin typeface="Century Gothic" panose="020B0502020202020204" pitchFamily="34" charset="0"/>
              </a:rPr>
              <a:t>3.Analyze the Competition</a:t>
            </a:r>
            <a:r>
              <a:rPr lang="en-US" dirty="0">
                <a:latin typeface="Century Gothic" panose="020B0502020202020204" pitchFamily="34" charset="0"/>
              </a:rPr>
              <a:t>: Research other consultants in your niche and pinpoint gaps in their offerings.</a:t>
            </a:r>
          </a:p>
          <a:p>
            <a:r>
              <a:rPr lang="en-US" dirty="0">
                <a:latin typeface="Century Gothic" panose="020B0502020202020204" pitchFamily="34" charset="0"/>
              </a:rPr>
              <a:t>Example: If competitors focus on college admissions, your USP could be expertise in career counseling or portfolio development for creative fields.</a:t>
            </a:r>
          </a:p>
          <a:p>
            <a:r>
              <a:rPr lang="en-US" b="1" dirty="0">
                <a:latin typeface="Century Gothic" panose="020B0502020202020204" pitchFamily="34" charset="0"/>
              </a:rPr>
              <a:t>4.Ask for Feedback</a:t>
            </a:r>
            <a:r>
              <a:rPr lang="en-US" dirty="0">
                <a:latin typeface="Century Gothic" panose="020B0502020202020204" pitchFamily="34" charset="0"/>
              </a:rPr>
              <a:t>: Gather insights from past clients about why they chose you and what they valued most about your services.</a:t>
            </a:r>
          </a:p>
          <a:p>
            <a:r>
              <a:rPr lang="en-US" dirty="0">
                <a:latin typeface="Century Gothic" panose="020B0502020202020204" pitchFamily="34" charset="0"/>
              </a:rPr>
              <a:t>○	</a:t>
            </a:r>
          </a:p>
        </p:txBody>
      </p:sp>
      <p:sp>
        <p:nvSpPr>
          <p:cNvPr id="2" name="TextBox 1">
            <a:extLst>
              <a:ext uri="{FF2B5EF4-FFF2-40B4-BE49-F238E27FC236}">
                <a16:creationId xmlns:a16="http://schemas.microsoft.com/office/drawing/2014/main" id="{E0A517FF-6479-367D-65F6-BE21727705BE}"/>
              </a:ext>
            </a:extLst>
          </p:cNvPr>
          <p:cNvSpPr txBox="1"/>
          <p:nvPr/>
        </p:nvSpPr>
        <p:spPr>
          <a:xfrm>
            <a:off x="6321288" y="1936586"/>
            <a:ext cx="5527411" cy="5078313"/>
          </a:xfrm>
          <a:prstGeom prst="rect">
            <a:avLst/>
          </a:prstGeom>
          <a:noFill/>
        </p:spPr>
        <p:txBody>
          <a:bodyPr wrap="square" rtlCol="0">
            <a:spAutoFit/>
          </a:bodyPr>
          <a:lstStyle/>
          <a:p>
            <a:r>
              <a:rPr lang="en-US" dirty="0">
                <a:latin typeface="Century Gothic" panose="020B0502020202020204" pitchFamily="34" charset="0"/>
              </a:rPr>
              <a:t>Example: A client might appreciate your personalized approach or your quick response times.</a:t>
            </a:r>
          </a:p>
          <a:p>
            <a:r>
              <a:rPr lang="en-US" b="1" dirty="0">
                <a:solidFill>
                  <a:srgbClr val="FF0000"/>
                </a:solidFill>
                <a:latin typeface="Century Gothic" panose="020B0502020202020204" pitchFamily="34" charset="0"/>
              </a:rPr>
              <a:t>D. Examples of Strong USPs for Education Consultants</a:t>
            </a:r>
          </a:p>
          <a:p>
            <a:r>
              <a:rPr lang="en-US" b="1" dirty="0">
                <a:latin typeface="Century Gothic" panose="020B0502020202020204" pitchFamily="34" charset="0"/>
              </a:rPr>
              <a:t>1.Specialization in Niche Markets</a:t>
            </a:r>
            <a:r>
              <a:rPr lang="en-US" dirty="0">
                <a:latin typeface="Century Gothic" panose="020B0502020202020204" pitchFamily="34" charset="0"/>
              </a:rPr>
              <a:t>: “Expert in securing scholarships for first-generation college students.”</a:t>
            </a:r>
          </a:p>
          <a:p>
            <a:r>
              <a:rPr lang="en-US" b="1" dirty="0">
                <a:latin typeface="Century Gothic" panose="020B0502020202020204" pitchFamily="34" charset="0"/>
              </a:rPr>
              <a:t>2.Proven Track Record</a:t>
            </a:r>
            <a:r>
              <a:rPr lang="en-US" dirty="0">
                <a:latin typeface="Century Gothic" panose="020B0502020202020204" pitchFamily="34" charset="0"/>
              </a:rPr>
              <a:t>: “95% of my clients gain admission to their top-choice universities.”</a:t>
            </a:r>
          </a:p>
          <a:p>
            <a:r>
              <a:rPr lang="en-US" b="1" dirty="0">
                <a:latin typeface="Century Gothic" panose="020B0502020202020204" pitchFamily="34" charset="0"/>
              </a:rPr>
              <a:t>3.Unique Service Offering</a:t>
            </a:r>
            <a:r>
              <a:rPr lang="en-US" dirty="0">
                <a:latin typeface="Century Gothic" panose="020B0502020202020204" pitchFamily="34" charset="0"/>
              </a:rPr>
              <a:t>: “Providing end-to-end support, from school selection to visa applications.”</a:t>
            </a:r>
          </a:p>
          <a:p>
            <a:r>
              <a:rPr lang="en-US" b="1" dirty="0">
                <a:latin typeface="Century Gothic" panose="020B0502020202020204" pitchFamily="34" charset="0"/>
              </a:rPr>
              <a:t>4.Personalized Approach</a:t>
            </a:r>
            <a:r>
              <a:rPr lang="en-US" dirty="0">
                <a:latin typeface="Century Gothic" panose="020B0502020202020204" pitchFamily="34" charset="0"/>
              </a:rPr>
              <a:t>: “Tailoring every consultation to meet the unique needs of each student and family.”</a:t>
            </a:r>
          </a:p>
          <a:p>
            <a:r>
              <a:rPr lang="en-US" dirty="0">
                <a:latin typeface="Century Gothic" panose="020B0502020202020204" pitchFamily="34" charset="0"/>
              </a:rPr>
              <a:t>________________________________________</a:t>
            </a:r>
          </a:p>
          <a:p>
            <a:r>
              <a:rPr lang="en-US" dirty="0">
                <a:latin typeface="Century Gothic" panose="020B0502020202020204" pitchFamily="34" charset="0"/>
              </a:rPr>
              <a:t>2</a:t>
            </a:r>
            <a:endParaRPr lang="en-US" dirty="0"/>
          </a:p>
        </p:txBody>
      </p:sp>
    </p:spTree>
    <p:extLst>
      <p:ext uri="{BB962C8B-B14F-4D97-AF65-F5344CB8AC3E}">
        <p14:creationId xmlns:p14="http://schemas.microsoft.com/office/powerpoint/2010/main" val="2547352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CRAFTING YOUR BRAND MESSAGE  </a:t>
            </a: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Module-8:2</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213292" y="1781190"/>
            <a:ext cx="6091255"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Crafting Your Brand Message</a:t>
            </a:r>
          </a:p>
          <a:p>
            <a:r>
              <a:rPr lang="en-US" dirty="0">
                <a:latin typeface="Century Gothic" panose="020B0502020202020204" pitchFamily="34" charset="0"/>
              </a:rPr>
              <a:t>A. What is a Brand Message?</a:t>
            </a:r>
          </a:p>
          <a:p>
            <a:r>
              <a:rPr lang="en-US" dirty="0">
                <a:latin typeface="Century Gothic" panose="020B0502020202020204" pitchFamily="34" charset="0"/>
              </a:rPr>
              <a:t>A brand message is </a:t>
            </a:r>
            <a:r>
              <a:rPr lang="en-US" b="1" dirty="0">
                <a:solidFill>
                  <a:srgbClr val="FF0000"/>
                </a:solidFill>
                <a:latin typeface="Century Gothic" panose="020B0502020202020204" pitchFamily="34" charset="0"/>
              </a:rPr>
              <a:t>a clear and compelling statement that communicates who you are, what you do, and how you solve client problems</a:t>
            </a:r>
            <a:r>
              <a:rPr lang="en-US" dirty="0">
                <a:latin typeface="Century Gothic" panose="020B0502020202020204" pitchFamily="34" charset="0"/>
              </a:rPr>
              <a:t>. It serves as the core of your marketing and client communication.</a:t>
            </a:r>
          </a:p>
          <a:p>
            <a:r>
              <a:rPr lang="en-US" dirty="0">
                <a:latin typeface="Century Gothic" panose="020B0502020202020204" pitchFamily="34" charset="0"/>
              </a:rPr>
              <a:t>Elements of a Clear and Compelling Brand Message</a:t>
            </a:r>
          </a:p>
          <a:p>
            <a:r>
              <a:rPr lang="en-US" b="1" dirty="0">
                <a:solidFill>
                  <a:srgbClr val="FF0000"/>
                </a:solidFill>
                <a:latin typeface="Century Gothic" panose="020B0502020202020204" pitchFamily="34" charset="0"/>
              </a:rPr>
              <a:t>1.Clarity</a:t>
            </a:r>
            <a:r>
              <a:rPr lang="en-US" dirty="0">
                <a:latin typeface="Century Gothic" panose="020B0502020202020204" pitchFamily="34" charset="0"/>
              </a:rPr>
              <a:t>: Avoid jargon and make your message simple to understand.</a:t>
            </a:r>
          </a:p>
          <a:p>
            <a:r>
              <a:rPr lang="en-US" dirty="0">
                <a:latin typeface="Century Gothic" panose="020B0502020202020204" pitchFamily="34" charset="0"/>
              </a:rPr>
              <a:t>Example: “Helping students discover their potential and achieve their academic dreams.”</a:t>
            </a:r>
          </a:p>
          <a:p>
            <a:r>
              <a:rPr lang="en-US" b="1" dirty="0">
                <a:solidFill>
                  <a:srgbClr val="FF0000"/>
                </a:solidFill>
                <a:latin typeface="Century Gothic" panose="020B0502020202020204" pitchFamily="34" charset="0"/>
              </a:rPr>
              <a:t>2.Relevance</a:t>
            </a:r>
            <a:r>
              <a:rPr lang="en-US" dirty="0">
                <a:latin typeface="Century Gothic" panose="020B0502020202020204" pitchFamily="34" charset="0"/>
              </a:rPr>
              <a:t>: Address the specific needs and concerns of your target audience.</a:t>
            </a:r>
          </a:p>
          <a:p>
            <a:r>
              <a:rPr lang="en-US" dirty="0">
                <a:latin typeface="Century Gothic" panose="020B0502020202020204" pitchFamily="34" charset="0"/>
              </a:rPr>
              <a:t>Example: “Guiding families through the overwhelming college application process with ease and confidence.”</a:t>
            </a:r>
          </a:p>
        </p:txBody>
      </p:sp>
      <p:pic>
        <p:nvPicPr>
          <p:cNvPr id="3" name="Picture 2">
            <a:extLst>
              <a:ext uri="{FF2B5EF4-FFF2-40B4-BE49-F238E27FC236}">
                <a16:creationId xmlns:a16="http://schemas.microsoft.com/office/drawing/2014/main" id="{0D1F9846-B1F5-47D7-BFC0-583988AE9CB6}"/>
              </a:ext>
            </a:extLst>
          </p:cNvPr>
          <p:cNvPicPr>
            <a:picLocks noChangeAspect="1"/>
          </p:cNvPicPr>
          <p:nvPr/>
        </p:nvPicPr>
        <p:blipFill>
          <a:blip r:embed="rId3"/>
          <a:stretch>
            <a:fillRect/>
          </a:stretch>
        </p:blipFill>
        <p:spPr>
          <a:xfrm>
            <a:off x="6618656" y="2391526"/>
            <a:ext cx="5058794" cy="3473705"/>
          </a:xfrm>
          <a:prstGeom prst="rect">
            <a:avLst/>
          </a:prstGeom>
        </p:spPr>
      </p:pic>
    </p:spTree>
    <p:extLst>
      <p:ext uri="{BB962C8B-B14F-4D97-AF65-F5344CB8AC3E}">
        <p14:creationId xmlns:p14="http://schemas.microsoft.com/office/powerpoint/2010/main" val="2608517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CRAFTING YOUR BRAND MESSAGE  </a:t>
            </a: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Module-8:2</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5736427" y="1949816"/>
            <a:ext cx="5764696"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3.Value-Oriented</a:t>
            </a:r>
            <a:r>
              <a:rPr lang="en-US" dirty="0">
                <a:latin typeface="Century Gothic" panose="020B0502020202020204" pitchFamily="34" charset="0"/>
              </a:rPr>
              <a:t>: Highlight the benefits clients will gain by working with you.</a:t>
            </a:r>
          </a:p>
          <a:p>
            <a:r>
              <a:rPr lang="en-US" dirty="0">
                <a:latin typeface="Century Gothic" panose="020B0502020202020204" pitchFamily="34" charset="0"/>
              </a:rPr>
              <a:t>Example: “Save time, reduce stress, and gain expert insights tailored to your child’s success.”</a:t>
            </a:r>
          </a:p>
          <a:p>
            <a:r>
              <a:rPr lang="en-US" b="1" dirty="0">
                <a:solidFill>
                  <a:srgbClr val="FF0000"/>
                </a:solidFill>
                <a:latin typeface="Century Gothic" panose="020B0502020202020204" pitchFamily="34" charset="0"/>
              </a:rPr>
              <a:t>4.Authenticity</a:t>
            </a:r>
            <a:r>
              <a:rPr lang="en-US" dirty="0">
                <a:latin typeface="Century Gothic" panose="020B0502020202020204" pitchFamily="34" charset="0"/>
              </a:rPr>
              <a:t>: Be genuine and reflect your true mission and values.</a:t>
            </a:r>
          </a:p>
          <a:p>
            <a:r>
              <a:rPr lang="en-US" dirty="0">
                <a:latin typeface="Century Gothic" panose="020B0502020202020204" pitchFamily="34" charset="0"/>
              </a:rPr>
              <a:t>Example: “Passionate about helping students thrive academically and personally.”</a:t>
            </a:r>
          </a:p>
          <a:p>
            <a:endParaRPr lang="en-US" dirty="0">
              <a:latin typeface="Century Gothic" panose="020B0502020202020204" pitchFamily="34" charset="0"/>
            </a:endParaRPr>
          </a:p>
          <a:p>
            <a:r>
              <a:rPr lang="en-US" b="1" dirty="0">
                <a:latin typeface="Century Gothic" panose="020B0502020202020204" pitchFamily="34" charset="0"/>
              </a:rPr>
              <a:t>C. Tailoring Your Message for Your Target Audience</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Know Your Audience</a:t>
            </a:r>
            <a:r>
              <a:rPr lang="en-US" dirty="0">
                <a:latin typeface="Century Gothic" panose="020B0502020202020204" pitchFamily="34" charset="0"/>
              </a:rPr>
              <a:t>: Identify the demographic and psychographic characteristics of your clients.</a:t>
            </a:r>
          </a:p>
          <a:p>
            <a:r>
              <a:rPr lang="en-US" dirty="0">
                <a:latin typeface="Century Gothic" panose="020B0502020202020204" pitchFamily="34" charset="0"/>
              </a:rPr>
              <a:t>Example: Are you targeting high school students, parents, or working professionals seeking career advice?</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8251D7B2-7EB7-4B01-BB38-41C9A89E1A40}"/>
              </a:ext>
            </a:extLst>
          </p:cNvPr>
          <p:cNvPicPr>
            <a:picLocks noChangeAspect="1"/>
          </p:cNvPicPr>
          <p:nvPr/>
        </p:nvPicPr>
        <p:blipFill>
          <a:blip r:embed="rId3"/>
          <a:stretch>
            <a:fillRect/>
          </a:stretch>
        </p:blipFill>
        <p:spPr>
          <a:xfrm>
            <a:off x="1015745" y="2213741"/>
            <a:ext cx="4029805" cy="3822523"/>
          </a:xfrm>
          <a:prstGeom prst="rect">
            <a:avLst/>
          </a:prstGeom>
        </p:spPr>
      </p:pic>
    </p:spTree>
    <p:extLst>
      <p:ext uri="{BB962C8B-B14F-4D97-AF65-F5344CB8AC3E}">
        <p14:creationId xmlns:p14="http://schemas.microsoft.com/office/powerpoint/2010/main" val="3212805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CRAFTING YOUR BRAND MESSAGE  </a:t>
            </a: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Module-8:2</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85023" y="2042218"/>
            <a:ext cx="11948160" cy="3416320"/>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2.Speak to Their Pain Points: </a:t>
            </a:r>
            <a:r>
              <a:rPr lang="en-US" dirty="0">
                <a:latin typeface="Century Gothic" panose="020B0502020202020204" pitchFamily="34" charset="0"/>
              </a:rPr>
              <a:t>Address common challenges your audience faces.</a:t>
            </a:r>
          </a:p>
          <a:p>
            <a:r>
              <a:rPr lang="en-US" dirty="0">
                <a:latin typeface="Century Gothic" panose="020B0502020202020204" pitchFamily="34" charset="0"/>
              </a:rPr>
              <a:t>Example: “Feeling overwhelmed by the college application essays? I provide step-by-step guidance to make the process stress-free.”</a:t>
            </a:r>
          </a:p>
          <a:p>
            <a:r>
              <a:rPr lang="en-US" b="1" dirty="0">
                <a:solidFill>
                  <a:srgbClr val="FF0000"/>
                </a:solidFill>
                <a:latin typeface="Century Gothic" panose="020B0502020202020204" pitchFamily="34" charset="0"/>
              </a:rPr>
              <a:t>3.Use the Right Tone</a:t>
            </a:r>
            <a:r>
              <a:rPr lang="en-US" dirty="0">
                <a:latin typeface="Century Gothic" panose="020B0502020202020204" pitchFamily="34" charset="0"/>
              </a:rPr>
              <a:t>: Adjust your tone to resonate with your audience.</a:t>
            </a:r>
          </a:p>
          <a:p>
            <a:r>
              <a:rPr lang="en-US" dirty="0">
                <a:latin typeface="Century Gothic" panose="020B0502020202020204" pitchFamily="34" charset="0"/>
              </a:rPr>
              <a:t>Example: Formal: “Our expert team ensures comprehensive support for students navigating competitive admissions.”</a:t>
            </a:r>
          </a:p>
          <a:p>
            <a:r>
              <a:rPr lang="en-US" dirty="0">
                <a:latin typeface="Century Gothic" panose="020B0502020202020204" pitchFamily="34" charset="0"/>
              </a:rPr>
              <a:t>Approachable: “We’re here to make your college dreams a reality—stress-free and personalized!”</a:t>
            </a:r>
          </a:p>
          <a:p>
            <a:r>
              <a:rPr lang="en-US" b="1" dirty="0">
                <a:solidFill>
                  <a:srgbClr val="FF0000"/>
                </a:solidFill>
                <a:latin typeface="Century Gothic" panose="020B0502020202020204" pitchFamily="34" charset="0"/>
              </a:rPr>
              <a:t>4.Incorporate Stories: </a:t>
            </a:r>
            <a:r>
              <a:rPr lang="en-US" dirty="0">
                <a:latin typeface="Century Gothic" panose="020B0502020202020204" pitchFamily="34" charset="0"/>
              </a:rPr>
              <a:t>Share success stories or testimonials to make your message relatable.</a:t>
            </a:r>
          </a:p>
          <a:p>
            <a:r>
              <a:rPr lang="en-US" dirty="0">
                <a:latin typeface="Century Gothic" panose="020B0502020202020204" pitchFamily="34" charset="0"/>
              </a:rPr>
              <a:t>Example: “One of my clients, a high school junior, increased their SAT score by 200 points through my targeted test prep program.”</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0A517FF-6479-367D-65F6-BE21727705BE}"/>
              </a:ext>
            </a:extLst>
          </p:cNvPr>
          <p:cNvSpPr txBox="1"/>
          <p:nvPr/>
        </p:nvSpPr>
        <p:spPr>
          <a:xfrm>
            <a:off x="5976732" y="1868138"/>
            <a:ext cx="6093348" cy="923330"/>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	</a:t>
            </a:r>
          </a:p>
          <a:p>
            <a:endParaRPr lang="en-US" dirty="0">
              <a:latin typeface="Century Gothic" panose="020B0502020202020204" pitchFamily="34" charset="0"/>
            </a:endParaRPr>
          </a:p>
        </p:txBody>
      </p:sp>
    </p:spTree>
    <p:extLst>
      <p:ext uri="{BB962C8B-B14F-4D97-AF65-F5344CB8AC3E}">
        <p14:creationId xmlns:p14="http://schemas.microsoft.com/office/powerpoint/2010/main" val="4106214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CRAFTING YOUR BRAND MESSAGE  </a:t>
            </a:r>
          </a:p>
          <a:p>
            <a:r>
              <a:rPr lang="en-US" b="1" dirty="0">
                <a:solidFill>
                  <a:schemeClr val="bg1"/>
                </a:solidFill>
                <a:latin typeface="Century Gothic" panose="020B0502020202020204" pitchFamily="34" charset="0"/>
              </a:rPr>
              <a:t>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Module-8:2</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85023" y="2042218"/>
            <a:ext cx="11948160"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 Steps to Craft Your Brand Message</a:t>
            </a:r>
          </a:p>
          <a:p>
            <a:r>
              <a:rPr lang="en-US" b="1" dirty="0">
                <a:latin typeface="Century Gothic" panose="020B0502020202020204" pitchFamily="34" charset="0"/>
              </a:rPr>
              <a:t>1.Start with Your USP</a:t>
            </a:r>
            <a:r>
              <a:rPr lang="en-US" dirty="0">
                <a:latin typeface="Century Gothic" panose="020B0502020202020204" pitchFamily="34" charset="0"/>
              </a:rPr>
              <a:t>: Use your unique value as the foundation of your message.</a:t>
            </a:r>
          </a:p>
          <a:p>
            <a:r>
              <a:rPr lang="en-US" dirty="0">
                <a:latin typeface="Century Gothic" panose="020B0502020202020204" pitchFamily="34" charset="0"/>
              </a:rPr>
              <a:t>Example: “With over 10 years of experience, I specialize in helping students secure admissions to Ivy League schools.”</a:t>
            </a:r>
          </a:p>
          <a:p>
            <a:r>
              <a:rPr lang="en-US" b="1" dirty="0">
                <a:latin typeface="Century Gothic" panose="020B0502020202020204" pitchFamily="34" charset="0"/>
              </a:rPr>
              <a:t>2.Define the Problem You Solve</a:t>
            </a:r>
            <a:r>
              <a:rPr lang="en-US" dirty="0">
                <a:latin typeface="Century Gothic" panose="020B0502020202020204" pitchFamily="34" charset="0"/>
              </a:rPr>
              <a:t>: Explain how you help clients overcome their biggest challenges.</a:t>
            </a:r>
          </a:p>
          <a:p>
            <a:r>
              <a:rPr lang="en-US" dirty="0">
                <a:latin typeface="Century Gothic" panose="020B0502020202020204" pitchFamily="34" charset="0"/>
              </a:rPr>
              <a:t>Example: “Navigating the college admissions process can be overwhelming. I simplify it by offering personalized guidance every step of the way.”</a:t>
            </a:r>
          </a:p>
          <a:p>
            <a:r>
              <a:rPr lang="en-US" b="1" dirty="0">
                <a:latin typeface="Century Gothic" panose="020B0502020202020204" pitchFamily="34" charset="0"/>
              </a:rPr>
              <a:t>3.Highlight the Outcome</a:t>
            </a:r>
            <a:r>
              <a:rPr lang="en-US" dirty="0">
                <a:latin typeface="Century Gothic" panose="020B0502020202020204" pitchFamily="34" charset="0"/>
              </a:rPr>
              <a:t>: Emphasize the results clients can expect.</a:t>
            </a:r>
          </a:p>
          <a:p>
            <a:r>
              <a:rPr lang="en-US" dirty="0">
                <a:latin typeface="Century Gothic" panose="020B0502020202020204" pitchFamily="34" charset="0"/>
              </a:rPr>
              <a:t>Example: “You’ll gain clarity, confidence, and a winning application that showcases your strengths.”</a:t>
            </a:r>
          </a:p>
          <a:p>
            <a:r>
              <a:rPr lang="en-US" dirty="0">
                <a:latin typeface="Century Gothic" panose="020B0502020202020204" pitchFamily="34" charset="0"/>
              </a:rPr>
              <a:t>Keep It Concise:</a:t>
            </a:r>
          </a:p>
          <a:p>
            <a:r>
              <a:rPr lang="en-US" dirty="0">
                <a:latin typeface="Century Gothic" panose="020B0502020202020204" pitchFamily="34" charset="0"/>
              </a:rPr>
              <a:t>Aim for 2-3 sentences that capture the essence of your brand.</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0A517FF-6479-367D-65F6-BE21727705BE}"/>
              </a:ext>
            </a:extLst>
          </p:cNvPr>
          <p:cNvSpPr txBox="1"/>
          <p:nvPr/>
        </p:nvSpPr>
        <p:spPr>
          <a:xfrm>
            <a:off x="5976732" y="1868138"/>
            <a:ext cx="6093348" cy="923330"/>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	</a:t>
            </a:r>
          </a:p>
          <a:p>
            <a:endParaRPr lang="en-US" dirty="0">
              <a:latin typeface="Century Gothic" panose="020B0502020202020204" pitchFamily="34" charset="0"/>
            </a:endParaRPr>
          </a:p>
        </p:txBody>
      </p:sp>
    </p:spTree>
    <p:extLst>
      <p:ext uri="{BB962C8B-B14F-4D97-AF65-F5344CB8AC3E}">
        <p14:creationId xmlns:p14="http://schemas.microsoft.com/office/powerpoint/2010/main" val="3213600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DEVELOPING  ONLINE PRESENCE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Module-8:3</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0" y="1999663"/>
            <a:ext cx="6096000" cy="4524315"/>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An effective </a:t>
            </a:r>
            <a:r>
              <a:rPr lang="en-US" b="1" dirty="0">
                <a:solidFill>
                  <a:srgbClr val="FF0000"/>
                </a:solidFill>
                <a:latin typeface="Century Gothic" panose="020B0502020202020204" pitchFamily="34" charset="0"/>
              </a:rPr>
              <a:t>online presence is essential for education consultants to attract and engage potential clients</a:t>
            </a:r>
            <a:r>
              <a:rPr lang="en-US" dirty="0">
                <a:latin typeface="Century Gothic" panose="020B0502020202020204" pitchFamily="34" charset="0"/>
              </a:rPr>
              <a:t>. This involves creating a professional website that represents your brand and optimizing it for search engines to improve visibility and accessibility.</a:t>
            </a:r>
          </a:p>
          <a:p>
            <a:r>
              <a:rPr lang="en-US" b="1" dirty="0">
                <a:solidFill>
                  <a:srgbClr val="FF0000"/>
                </a:solidFill>
                <a:latin typeface="Century Gothic" panose="020B0502020202020204" pitchFamily="34" charset="0"/>
              </a:rPr>
              <a:t>1. Creating a Professional Website</a:t>
            </a:r>
          </a:p>
          <a:p>
            <a:r>
              <a:rPr lang="en-US" dirty="0">
                <a:latin typeface="Century Gothic" panose="020B0502020202020204" pitchFamily="34" charset="0"/>
              </a:rPr>
              <a:t>A. Key Components of an Effective Consultant </a:t>
            </a:r>
            <a:r>
              <a:rPr lang="en-US" b="1" dirty="0">
                <a:latin typeface="Century Gothic" panose="020B0502020202020204" pitchFamily="34" charset="0"/>
              </a:rPr>
              <a:t>Website</a:t>
            </a:r>
          </a:p>
          <a:p>
            <a:r>
              <a:rPr lang="en-US" dirty="0">
                <a:latin typeface="Century Gothic" panose="020B0502020202020204" pitchFamily="34" charset="0"/>
              </a:rPr>
              <a:t>A well-designed website is your digital storefront, making a strong first impression and providing all the necessary information clients need.</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2C0CA765-6C1C-4DC1-9E97-60ED9220D755}"/>
              </a:ext>
            </a:extLst>
          </p:cNvPr>
          <p:cNvPicPr>
            <a:picLocks noChangeAspect="1"/>
          </p:cNvPicPr>
          <p:nvPr/>
        </p:nvPicPr>
        <p:blipFill>
          <a:blip r:embed="rId3"/>
          <a:stretch>
            <a:fillRect/>
          </a:stretch>
        </p:blipFill>
        <p:spPr>
          <a:xfrm>
            <a:off x="6891526" y="2415941"/>
            <a:ext cx="4504947" cy="2980773"/>
          </a:xfrm>
          <a:prstGeom prst="rect">
            <a:avLst/>
          </a:prstGeom>
        </p:spPr>
      </p:pic>
    </p:spTree>
    <p:extLst>
      <p:ext uri="{BB962C8B-B14F-4D97-AF65-F5344CB8AC3E}">
        <p14:creationId xmlns:p14="http://schemas.microsoft.com/office/powerpoint/2010/main" val="3552969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DEVELOPING  ONLINE PRESENCE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Module-8:3</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230777" y="1726028"/>
            <a:ext cx="5576236" cy="5078313"/>
          </a:xfrm>
          <a:prstGeom prst="rect">
            <a:avLst/>
          </a:prstGeom>
          <a:noFill/>
        </p:spPr>
        <p:txBody>
          <a:bodyPr wrap="square" rtlCol="0">
            <a:spAutoFit/>
          </a:bodyPr>
          <a:lstStyle/>
          <a:p>
            <a:endParaRPr lang="en-US" dirty="0">
              <a:latin typeface="Century Gothic" panose="020B0502020202020204" pitchFamily="34" charset="0"/>
            </a:endParaRPr>
          </a:p>
          <a:p>
            <a:r>
              <a:rPr lang="en-US" b="1" dirty="0">
                <a:latin typeface="Century Gothic" panose="020B0502020202020204" pitchFamily="34" charset="0"/>
              </a:rPr>
              <a:t>1. </a:t>
            </a:r>
            <a:r>
              <a:rPr lang="en-US" b="1" dirty="0">
                <a:solidFill>
                  <a:srgbClr val="FF0000"/>
                </a:solidFill>
                <a:latin typeface="Century Gothic" panose="020B0502020202020204" pitchFamily="34" charset="0"/>
              </a:rPr>
              <a:t>Homepage</a:t>
            </a:r>
            <a:r>
              <a:rPr lang="en-US" dirty="0">
                <a:latin typeface="Century Gothic" panose="020B0502020202020204" pitchFamily="34" charset="0"/>
              </a:rPr>
              <a:t>: Purpose: Provide a clear overview of your services and capture visitor interest.</a:t>
            </a:r>
          </a:p>
          <a:p>
            <a:r>
              <a:rPr lang="en-US" b="1" dirty="0">
                <a:latin typeface="Century Gothic" panose="020B0502020202020204" pitchFamily="34" charset="0"/>
              </a:rPr>
              <a:t>Content</a:t>
            </a:r>
            <a:r>
              <a:rPr lang="en-US" dirty="0">
                <a:latin typeface="Century Gothic" panose="020B0502020202020204" pitchFamily="34" charset="0"/>
              </a:rPr>
              <a:t>: A headline that highlights your Unique Selling Proposition (USP).</a:t>
            </a:r>
          </a:p>
          <a:p>
            <a:r>
              <a:rPr lang="en-US" dirty="0">
                <a:latin typeface="Century Gothic" panose="020B0502020202020204" pitchFamily="34" charset="0"/>
              </a:rPr>
              <a:t>A professional image or video introduction.</a:t>
            </a:r>
          </a:p>
          <a:p>
            <a:r>
              <a:rPr lang="en-US" dirty="0">
                <a:latin typeface="Century Gothic" panose="020B0502020202020204" pitchFamily="34" charset="0"/>
              </a:rPr>
              <a:t>A clear Call to Action (CTA) like “Schedule a Free Consultation” or “Learn More.”</a:t>
            </a:r>
          </a:p>
          <a:p>
            <a:r>
              <a:rPr lang="en-US" b="1" dirty="0">
                <a:latin typeface="Century Gothic" panose="020B0502020202020204" pitchFamily="34" charset="0"/>
              </a:rPr>
              <a:t>2. </a:t>
            </a:r>
            <a:r>
              <a:rPr lang="en-US" b="1" dirty="0">
                <a:solidFill>
                  <a:srgbClr val="FF0000"/>
                </a:solidFill>
                <a:latin typeface="Century Gothic" panose="020B0502020202020204" pitchFamily="34" charset="0"/>
              </a:rPr>
              <a:t>About Page</a:t>
            </a:r>
            <a:r>
              <a:rPr lang="en-US" dirty="0">
                <a:latin typeface="Century Gothic" panose="020B0502020202020204" pitchFamily="34" charset="0"/>
              </a:rPr>
              <a:t>: Purpose: Build trust by sharing your story, mission, and expertise.</a:t>
            </a:r>
          </a:p>
          <a:p>
            <a:r>
              <a:rPr lang="en-US" b="1" dirty="0">
                <a:latin typeface="Century Gothic" panose="020B0502020202020204" pitchFamily="34" charset="0"/>
              </a:rPr>
              <a:t>Content</a:t>
            </a:r>
            <a:r>
              <a:rPr lang="en-US" dirty="0">
                <a:latin typeface="Century Gothic" panose="020B0502020202020204" pitchFamily="34" charset="0"/>
              </a:rPr>
              <a:t>: A brief bio highlighting your qualifications and experience.</a:t>
            </a:r>
          </a:p>
          <a:p>
            <a:r>
              <a:rPr lang="en-US" dirty="0">
                <a:latin typeface="Century Gothic" panose="020B0502020202020204" pitchFamily="34" charset="0"/>
              </a:rPr>
              <a:t>Your values and vision for helping clients.</a:t>
            </a:r>
          </a:p>
          <a:p>
            <a:r>
              <a:rPr lang="en-US" dirty="0">
                <a:latin typeface="Century Gothic" panose="020B0502020202020204" pitchFamily="34" charset="0"/>
              </a:rPr>
              <a:t>A professional headshot to personalize the page.</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92E24ABA-B826-44C4-8698-48CE6DE489D6}"/>
              </a:ext>
            </a:extLst>
          </p:cNvPr>
          <p:cNvSpPr txBox="1"/>
          <p:nvPr/>
        </p:nvSpPr>
        <p:spPr>
          <a:xfrm>
            <a:off x="5736657" y="2041571"/>
            <a:ext cx="5935579" cy="3693319"/>
          </a:xfrm>
          <a:prstGeom prst="rect">
            <a:avLst/>
          </a:prstGeom>
          <a:noFill/>
        </p:spPr>
        <p:txBody>
          <a:bodyPr wrap="square" rtlCol="0">
            <a:spAutoFit/>
          </a:bodyPr>
          <a:lstStyle/>
          <a:p>
            <a:r>
              <a:rPr lang="en-US" b="1" dirty="0">
                <a:latin typeface="Century Gothic" panose="020B0502020202020204" pitchFamily="34" charset="0"/>
              </a:rPr>
              <a:t>3.</a:t>
            </a:r>
            <a:r>
              <a:rPr lang="en-US" b="1" dirty="0">
                <a:solidFill>
                  <a:srgbClr val="FF0000"/>
                </a:solidFill>
                <a:latin typeface="Century Gothic" panose="020B0502020202020204" pitchFamily="34" charset="0"/>
              </a:rPr>
              <a:t>Services Page</a:t>
            </a:r>
            <a:r>
              <a:rPr lang="en-US" dirty="0">
                <a:latin typeface="Century Gothic" panose="020B0502020202020204" pitchFamily="34" charset="0"/>
              </a:rPr>
              <a:t>: Purpose: Clearly outline the services you provide.</a:t>
            </a:r>
          </a:p>
          <a:p>
            <a:r>
              <a:rPr lang="en-US" b="1" dirty="0">
                <a:latin typeface="Century Gothic" panose="020B0502020202020204" pitchFamily="34" charset="0"/>
              </a:rPr>
              <a:t>Content</a:t>
            </a:r>
            <a:r>
              <a:rPr lang="en-US" dirty="0">
                <a:latin typeface="Century Gothic" panose="020B0502020202020204" pitchFamily="34" charset="0"/>
              </a:rPr>
              <a:t>: Descriptions of each service (e.g., college admissions counseling, scholarship guidance).</a:t>
            </a:r>
          </a:p>
          <a:p>
            <a:r>
              <a:rPr lang="en-US" dirty="0">
                <a:latin typeface="Century Gothic" panose="020B0502020202020204" pitchFamily="34" charset="0"/>
              </a:rPr>
              <a:t>Benefits clients can expect.</a:t>
            </a:r>
          </a:p>
          <a:p>
            <a:r>
              <a:rPr lang="en-US" dirty="0">
                <a:latin typeface="Century Gothic" panose="020B0502020202020204" pitchFamily="34" charset="0"/>
              </a:rPr>
              <a:t>Pricing or packages (if appropriate).</a:t>
            </a:r>
          </a:p>
          <a:p>
            <a:r>
              <a:rPr lang="en-US" b="1" dirty="0">
                <a:latin typeface="Century Gothic" panose="020B0502020202020204" pitchFamily="34" charset="0"/>
              </a:rPr>
              <a:t>4.</a:t>
            </a:r>
            <a:r>
              <a:rPr lang="en-US" b="1" dirty="0">
                <a:solidFill>
                  <a:srgbClr val="FF0000"/>
                </a:solidFill>
                <a:latin typeface="Century Gothic" panose="020B0502020202020204" pitchFamily="34" charset="0"/>
              </a:rPr>
              <a:t>Testimonials/Case Studies</a:t>
            </a:r>
            <a:r>
              <a:rPr lang="en-US" dirty="0">
                <a:latin typeface="Century Gothic" panose="020B0502020202020204" pitchFamily="34" charset="0"/>
              </a:rPr>
              <a:t>: Purpose: Showcase social proof to establish credibility.</a:t>
            </a:r>
          </a:p>
          <a:p>
            <a:r>
              <a:rPr lang="en-US" b="1" dirty="0">
                <a:latin typeface="Century Gothic" panose="020B0502020202020204" pitchFamily="34" charset="0"/>
              </a:rPr>
              <a:t>Content</a:t>
            </a:r>
            <a:r>
              <a:rPr lang="en-US" dirty="0">
                <a:latin typeface="Century Gothic" panose="020B0502020202020204" pitchFamily="34" charset="0"/>
              </a:rPr>
              <a:t>: Client testimonials with names (and pictures if possible, with permission).</a:t>
            </a:r>
          </a:p>
          <a:p>
            <a:r>
              <a:rPr lang="en-US" dirty="0">
                <a:latin typeface="Century Gothic" panose="020B0502020202020204" pitchFamily="34" charset="0"/>
              </a:rPr>
              <a:t>Success stories or metrics (e.g., “90% of clients accepted to top-choice universities”).</a:t>
            </a:r>
          </a:p>
          <a:p>
            <a:endParaRPr lang="en-US" dirty="0"/>
          </a:p>
        </p:txBody>
      </p:sp>
    </p:spTree>
    <p:extLst>
      <p:ext uri="{BB962C8B-B14F-4D97-AF65-F5344CB8AC3E}">
        <p14:creationId xmlns:p14="http://schemas.microsoft.com/office/powerpoint/2010/main" val="1690880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DEVELOPING  ONLINE PRESENCE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56A650C-63D4-4234-816B-2D4517931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Module-8:3</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121920" y="1807707"/>
            <a:ext cx="590120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5B772718-69FF-4E0F-8B36-F05DF92C52D2}"/>
              </a:ext>
            </a:extLst>
          </p:cNvPr>
          <p:cNvSpPr txBox="1"/>
          <p:nvPr/>
        </p:nvSpPr>
        <p:spPr>
          <a:xfrm>
            <a:off x="287383" y="1862845"/>
            <a:ext cx="5808617" cy="3970318"/>
          </a:xfrm>
          <a:prstGeom prst="rect">
            <a:avLst/>
          </a:prstGeom>
          <a:noFill/>
        </p:spPr>
        <p:txBody>
          <a:bodyPr wrap="square" rtlCol="0">
            <a:spAutoFit/>
          </a:bodyPr>
          <a:lstStyle/>
          <a:p>
            <a:r>
              <a:rPr lang="en-US" b="1" dirty="0">
                <a:latin typeface="Century Gothic" panose="020B0502020202020204" pitchFamily="34" charset="0"/>
              </a:rPr>
              <a:t>5.</a:t>
            </a:r>
            <a:r>
              <a:rPr lang="en-US" b="1" dirty="0">
                <a:solidFill>
                  <a:srgbClr val="FF0000"/>
                </a:solidFill>
                <a:latin typeface="Century Gothic" panose="020B0502020202020204" pitchFamily="34" charset="0"/>
              </a:rPr>
              <a:t>Contact Page</a:t>
            </a:r>
            <a:r>
              <a:rPr lang="en-US" dirty="0">
                <a:latin typeface="Century Gothic" panose="020B0502020202020204" pitchFamily="34" charset="0"/>
              </a:rPr>
              <a:t>:</a:t>
            </a:r>
          </a:p>
          <a:p>
            <a:r>
              <a:rPr lang="en-US" b="1" dirty="0">
                <a:latin typeface="Century Gothic" panose="020B0502020202020204" pitchFamily="34" charset="0"/>
              </a:rPr>
              <a:t>Purpose</a:t>
            </a:r>
            <a:r>
              <a:rPr lang="en-US" dirty="0">
                <a:latin typeface="Century Gothic" panose="020B0502020202020204" pitchFamily="34" charset="0"/>
              </a:rPr>
              <a:t>: Make it easy for clients to reach you.</a:t>
            </a:r>
          </a:p>
          <a:p>
            <a:r>
              <a:rPr lang="en-US" b="1" dirty="0">
                <a:latin typeface="Century Gothic" panose="020B0502020202020204" pitchFamily="34" charset="0"/>
              </a:rPr>
              <a:t>Content</a:t>
            </a:r>
            <a:r>
              <a:rPr lang="en-US" dirty="0">
                <a:latin typeface="Century Gothic" panose="020B0502020202020204" pitchFamily="34" charset="0"/>
              </a:rPr>
              <a:t>: A contact form for inquiries.</a:t>
            </a:r>
          </a:p>
          <a:p>
            <a:r>
              <a:rPr lang="en-US" dirty="0">
                <a:latin typeface="Century Gothic" panose="020B0502020202020204" pitchFamily="34" charset="0"/>
              </a:rPr>
              <a:t>Your email address, phone number, and social media links.</a:t>
            </a:r>
          </a:p>
          <a:p>
            <a:r>
              <a:rPr lang="en-US" dirty="0">
                <a:latin typeface="Century Gothic" panose="020B0502020202020204" pitchFamily="34" charset="0"/>
              </a:rPr>
              <a:t>Business hours and location (if applicable).</a:t>
            </a:r>
          </a:p>
          <a:p>
            <a:r>
              <a:rPr lang="en-US" b="1" dirty="0">
                <a:latin typeface="Century Gothic" panose="020B0502020202020204" pitchFamily="34" charset="0"/>
              </a:rPr>
              <a:t>6.</a:t>
            </a:r>
            <a:r>
              <a:rPr lang="en-US" b="1" dirty="0">
                <a:solidFill>
                  <a:srgbClr val="FF0000"/>
                </a:solidFill>
                <a:latin typeface="Century Gothic" panose="020B0502020202020204" pitchFamily="34" charset="0"/>
              </a:rPr>
              <a:t>Blog Section</a:t>
            </a:r>
            <a:r>
              <a:rPr lang="en-US" b="1" dirty="0">
                <a:latin typeface="Century Gothic" panose="020B0502020202020204" pitchFamily="34" charset="0"/>
              </a:rPr>
              <a:t>:</a:t>
            </a:r>
          </a:p>
          <a:p>
            <a:r>
              <a:rPr lang="en-US" b="1" dirty="0">
                <a:latin typeface="Century Gothic" panose="020B0502020202020204" pitchFamily="34" charset="0"/>
              </a:rPr>
              <a:t>Purpose</a:t>
            </a:r>
            <a:r>
              <a:rPr lang="en-US" dirty="0">
                <a:latin typeface="Century Gothic" panose="020B0502020202020204" pitchFamily="34" charset="0"/>
              </a:rPr>
              <a:t>: Demonstrate expertise and improve SEO.</a:t>
            </a:r>
          </a:p>
          <a:p>
            <a:r>
              <a:rPr lang="en-US" b="1" dirty="0">
                <a:latin typeface="Century Gothic" panose="020B0502020202020204" pitchFamily="34" charset="0"/>
              </a:rPr>
              <a:t>Content</a:t>
            </a:r>
            <a:r>
              <a:rPr lang="en-US" dirty="0">
                <a:latin typeface="Century Gothic" panose="020B0502020202020204" pitchFamily="34" charset="0"/>
              </a:rPr>
              <a:t>: Regularly updated articles addressing common client questions or industry trends.</a:t>
            </a:r>
          </a:p>
          <a:p>
            <a:r>
              <a:rPr lang="en-US" dirty="0">
                <a:latin typeface="Century Gothic" panose="020B0502020202020204" pitchFamily="34" charset="0"/>
              </a:rPr>
              <a:t>Examples: “Top 5 Tips for Writing a Winning College Essay” or “How to Secure Financial Aid.”</a:t>
            </a:r>
          </a:p>
          <a:p>
            <a:endParaRPr lang="en-US" dirty="0">
              <a:latin typeface="Century Gothic" panose="020B0502020202020204" pitchFamily="34" charset="0"/>
            </a:endParaRPr>
          </a:p>
          <a:p>
            <a:endParaRPr lang="en-US" dirty="0"/>
          </a:p>
        </p:txBody>
      </p:sp>
      <p:pic>
        <p:nvPicPr>
          <p:cNvPr id="3" name="Picture 2">
            <a:extLst>
              <a:ext uri="{FF2B5EF4-FFF2-40B4-BE49-F238E27FC236}">
                <a16:creationId xmlns:a16="http://schemas.microsoft.com/office/drawing/2014/main" id="{D805555C-F6E8-47F3-B11A-3B6BE9B2D767}"/>
              </a:ext>
            </a:extLst>
          </p:cNvPr>
          <p:cNvPicPr>
            <a:picLocks noChangeAspect="1"/>
          </p:cNvPicPr>
          <p:nvPr/>
        </p:nvPicPr>
        <p:blipFill>
          <a:blip r:embed="rId4"/>
          <a:stretch>
            <a:fillRect/>
          </a:stretch>
        </p:blipFill>
        <p:spPr>
          <a:xfrm>
            <a:off x="6483542" y="2157661"/>
            <a:ext cx="4893519" cy="3424992"/>
          </a:xfrm>
          <a:prstGeom prst="rect">
            <a:avLst/>
          </a:prstGeom>
        </p:spPr>
      </p:pic>
    </p:spTree>
    <p:extLst>
      <p:ext uri="{BB962C8B-B14F-4D97-AF65-F5344CB8AC3E}">
        <p14:creationId xmlns:p14="http://schemas.microsoft.com/office/powerpoint/2010/main" val="2295584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31333" y="6564245"/>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DEVELOPING  ONLINE PRESENCE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Module-8:3</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0" y="1467481"/>
            <a:ext cx="5901204" cy="5355312"/>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 </a:t>
            </a:r>
            <a:r>
              <a:rPr lang="en-US" b="1" dirty="0">
                <a:latin typeface="Century Gothic" panose="020B0502020202020204" pitchFamily="34" charset="0"/>
              </a:rPr>
              <a:t>Best Practices for Website Design and Usability</a:t>
            </a:r>
          </a:p>
          <a:p>
            <a:r>
              <a:rPr lang="en-US" dirty="0">
                <a:latin typeface="Century Gothic" panose="020B0502020202020204" pitchFamily="34" charset="0"/>
              </a:rPr>
              <a:t>1.</a:t>
            </a:r>
            <a:r>
              <a:rPr lang="en-US" b="1" dirty="0">
                <a:latin typeface="Century Gothic" panose="020B0502020202020204" pitchFamily="34" charset="0"/>
              </a:rPr>
              <a:t>Mobile-Friendly Design: </a:t>
            </a:r>
            <a:r>
              <a:rPr lang="en-US" dirty="0">
                <a:latin typeface="Century Gothic" panose="020B0502020202020204" pitchFamily="34" charset="0"/>
              </a:rPr>
              <a:t>Ensure your website is responsive and works seamlessly on smartphones and tablets.</a:t>
            </a:r>
          </a:p>
          <a:p>
            <a:r>
              <a:rPr lang="en-US" dirty="0">
                <a:latin typeface="Century Gothic" panose="020B0502020202020204" pitchFamily="34" charset="0"/>
              </a:rPr>
              <a:t>2.</a:t>
            </a:r>
            <a:r>
              <a:rPr lang="en-US" b="1" dirty="0">
                <a:latin typeface="Century Gothic" panose="020B0502020202020204" pitchFamily="34" charset="0"/>
              </a:rPr>
              <a:t>Fast Loading Speed</a:t>
            </a:r>
            <a:r>
              <a:rPr lang="en-US" dirty="0">
                <a:latin typeface="Century Gothic" panose="020B0502020202020204" pitchFamily="34" charset="0"/>
              </a:rPr>
              <a:t>: Optimize images and eliminate unnecessary plugins to keep your site loading quickly.</a:t>
            </a:r>
          </a:p>
          <a:p>
            <a:r>
              <a:rPr lang="en-US" dirty="0">
                <a:latin typeface="Century Gothic" panose="020B0502020202020204" pitchFamily="34" charset="0"/>
              </a:rPr>
              <a:t>3</a:t>
            </a:r>
            <a:r>
              <a:rPr lang="en-US" b="1" dirty="0">
                <a:latin typeface="Century Gothic" panose="020B0502020202020204" pitchFamily="34" charset="0"/>
              </a:rPr>
              <a:t>.Clear Navigation</a:t>
            </a:r>
            <a:r>
              <a:rPr lang="en-US" dirty="0">
                <a:latin typeface="Century Gothic" panose="020B0502020202020204" pitchFamily="34" charset="0"/>
              </a:rPr>
              <a:t>: Use a simple, intuitive menu structure so visitors can find information easily.</a:t>
            </a:r>
          </a:p>
          <a:p>
            <a:r>
              <a:rPr lang="en-US" dirty="0">
                <a:latin typeface="Century Gothic" panose="020B0502020202020204" pitchFamily="34" charset="0"/>
              </a:rPr>
              <a:t>4.</a:t>
            </a:r>
            <a:r>
              <a:rPr lang="en-US" b="1" dirty="0">
                <a:latin typeface="Century Gothic" panose="020B0502020202020204" pitchFamily="34" charset="0"/>
              </a:rPr>
              <a:t>Professional Aesthetics</a:t>
            </a:r>
            <a:r>
              <a:rPr lang="en-US" dirty="0">
                <a:latin typeface="Century Gothic" panose="020B0502020202020204" pitchFamily="34" charset="0"/>
              </a:rPr>
              <a:t>: Stick to a clean layout, consistent color scheme, and readable fonts.</a:t>
            </a:r>
          </a:p>
          <a:p>
            <a:r>
              <a:rPr lang="en-US" dirty="0">
                <a:latin typeface="Century Gothic" panose="020B0502020202020204" pitchFamily="34" charset="0"/>
              </a:rPr>
              <a:t>5.</a:t>
            </a:r>
            <a:r>
              <a:rPr lang="en-US" b="1" dirty="0">
                <a:latin typeface="Century Gothic" panose="020B0502020202020204" pitchFamily="34" charset="0"/>
              </a:rPr>
              <a:t>Strong CTAs</a:t>
            </a:r>
            <a:r>
              <a:rPr lang="en-US" dirty="0">
                <a:latin typeface="Century Gothic" panose="020B0502020202020204" pitchFamily="34" charset="0"/>
              </a:rPr>
              <a:t>: Include clear, action-oriented buttons on every page to guide visitors (e.g., “Book a Call Now”).</a:t>
            </a:r>
          </a:p>
          <a:p>
            <a:r>
              <a:rPr lang="en-US" dirty="0">
                <a:latin typeface="Century Gothic" panose="020B0502020202020204" pitchFamily="34" charset="0"/>
              </a:rPr>
              <a:t>6.</a:t>
            </a:r>
            <a:r>
              <a:rPr lang="en-US" b="1" dirty="0">
                <a:latin typeface="Century Gothic" panose="020B0502020202020204" pitchFamily="34" charset="0"/>
              </a:rPr>
              <a:t>Secure and Accessible</a:t>
            </a:r>
            <a:r>
              <a:rPr lang="en-US" dirty="0">
                <a:latin typeface="Century Gothic" panose="020B0502020202020204" pitchFamily="34" charset="0"/>
              </a:rPr>
              <a:t>: Ensure your website has HTTPS security and meets accessibility standards (e.g., alt text for images).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5B772718-69FF-4E0F-8B36-F05DF92C52D2}"/>
              </a:ext>
            </a:extLst>
          </p:cNvPr>
          <p:cNvSpPr txBox="1"/>
          <p:nvPr/>
        </p:nvSpPr>
        <p:spPr>
          <a:xfrm>
            <a:off x="6226629" y="1816580"/>
            <a:ext cx="5808617"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Optimizing Your Website for SEO</a:t>
            </a:r>
          </a:p>
          <a:p>
            <a:r>
              <a:rPr lang="en-US" dirty="0">
                <a:latin typeface="Century Gothic" panose="020B0502020202020204" pitchFamily="34" charset="0"/>
              </a:rPr>
              <a:t>Search Engine Optimization (SEO) ensures your website ranks higher on search engines like Google, making it easier for potential clients to find you.</a:t>
            </a:r>
          </a:p>
          <a:p>
            <a:r>
              <a:rPr lang="en-US" b="1" dirty="0">
                <a:solidFill>
                  <a:srgbClr val="FF0000"/>
                </a:solidFill>
                <a:latin typeface="Century Gothic" panose="020B0502020202020204" pitchFamily="34" charset="0"/>
              </a:rPr>
              <a:t>A. Understanding SEO</a:t>
            </a:r>
          </a:p>
          <a:p>
            <a:r>
              <a:rPr lang="en-US" dirty="0">
                <a:latin typeface="Century Gothic" panose="020B0502020202020204" pitchFamily="34" charset="0"/>
              </a:rPr>
              <a:t>SEO involves techniques to improve your website’s visibility in search engine results. It focuses on:</a:t>
            </a:r>
          </a:p>
          <a:p>
            <a:r>
              <a:rPr lang="en-US" dirty="0">
                <a:latin typeface="Century Gothic" panose="020B0502020202020204" pitchFamily="34" charset="0"/>
              </a:rPr>
              <a:t>Keywords: The terms people use to search for your services.</a:t>
            </a:r>
          </a:p>
          <a:p>
            <a:r>
              <a:rPr lang="en-US" dirty="0">
                <a:latin typeface="Century Gothic" panose="020B0502020202020204" pitchFamily="34" charset="0"/>
              </a:rPr>
              <a:t>Content Quality: Informative and engaging content relevant to your audience.</a:t>
            </a:r>
          </a:p>
          <a:p>
            <a:r>
              <a:rPr lang="en-US" dirty="0">
                <a:latin typeface="Century Gothic" panose="020B0502020202020204" pitchFamily="34" charset="0"/>
              </a:rPr>
              <a:t>Technical Aspects: Site speed, mobile compatibility, and secure connections.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996564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DEVELOPING  ONLINE PRESENCE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Module-8:3</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325425" y="1539580"/>
            <a:ext cx="5901204" cy="5078313"/>
          </a:xfrm>
          <a:prstGeom prst="rect">
            <a:avLst/>
          </a:prstGeom>
          <a:noFill/>
        </p:spPr>
        <p:txBody>
          <a:bodyPr wrap="square" rtlCol="0">
            <a:spAutoFit/>
          </a:bodyPr>
          <a:lstStyle/>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B. Techniques for Improving Website Visibility</a:t>
            </a:r>
          </a:p>
          <a:p>
            <a:r>
              <a:rPr lang="en-US" b="1" dirty="0">
                <a:latin typeface="Century Gothic" panose="020B0502020202020204" pitchFamily="34" charset="0"/>
              </a:rPr>
              <a:t>1.Keyword Research and Implementation</a:t>
            </a:r>
            <a:r>
              <a:rPr lang="en-US" dirty="0">
                <a:latin typeface="Century Gothic" panose="020B0502020202020204" pitchFamily="34" charset="0"/>
              </a:rPr>
              <a:t>:</a:t>
            </a:r>
          </a:p>
          <a:p>
            <a:r>
              <a:rPr lang="en-US" dirty="0">
                <a:latin typeface="Century Gothic" panose="020B0502020202020204" pitchFamily="34" charset="0"/>
              </a:rPr>
              <a:t>Identify Keywords: Use tools like Google Keyword Planner or Uber suggest to find relevant search terms.</a:t>
            </a:r>
          </a:p>
          <a:p>
            <a:r>
              <a:rPr lang="en-US" dirty="0">
                <a:latin typeface="Century Gothic" panose="020B0502020202020204" pitchFamily="34" charset="0"/>
              </a:rPr>
              <a:t>Example Keywords: “Education Consultant,” “College Admissions Help,” “Scholarship Guidance.”</a:t>
            </a:r>
          </a:p>
          <a:p>
            <a:r>
              <a:rPr lang="en-US" dirty="0">
                <a:latin typeface="Century Gothic" panose="020B0502020202020204" pitchFamily="34" charset="0"/>
              </a:rPr>
              <a:t>Place Keywords Strategically:</a:t>
            </a:r>
          </a:p>
          <a:p>
            <a:r>
              <a:rPr lang="en-US" dirty="0">
                <a:latin typeface="Century Gothic" panose="020B0502020202020204" pitchFamily="34" charset="0"/>
              </a:rPr>
              <a:t>Use them in page titles, headers, meta descriptions, and throughout your content naturally.</a:t>
            </a:r>
          </a:p>
          <a:p>
            <a:r>
              <a:rPr lang="en-US" b="1" dirty="0">
                <a:latin typeface="Century Gothic" panose="020B0502020202020204" pitchFamily="34" charset="0"/>
              </a:rPr>
              <a:t>2.Create High-Quality Content</a:t>
            </a:r>
            <a:r>
              <a:rPr lang="en-US" dirty="0">
                <a:latin typeface="Century Gothic" panose="020B0502020202020204" pitchFamily="34" charset="0"/>
              </a:rPr>
              <a:t>:</a:t>
            </a:r>
          </a:p>
          <a:p>
            <a:r>
              <a:rPr lang="en-US" dirty="0">
                <a:latin typeface="Century Gothic" panose="020B0502020202020204" pitchFamily="34" charset="0"/>
              </a:rPr>
              <a:t>Regularly post blog articles, guides, or resources that answer client questions.</a:t>
            </a:r>
          </a:p>
          <a:p>
            <a:r>
              <a:rPr lang="en-US" dirty="0">
                <a:latin typeface="Century Gothic" panose="020B0502020202020204" pitchFamily="34" charset="0"/>
              </a:rPr>
              <a:t>Example: “Step-by-Step Guide to Choosing the Right College.”</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5B772718-69FF-4E0F-8B36-F05DF92C52D2}"/>
              </a:ext>
            </a:extLst>
          </p:cNvPr>
          <p:cNvSpPr txBox="1"/>
          <p:nvPr/>
        </p:nvSpPr>
        <p:spPr>
          <a:xfrm>
            <a:off x="6237171" y="1896177"/>
            <a:ext cx="5798075" cy="4524315"/>
          </a:xfrm>
          <a:prstGeom prst="rect">
            <a:avLst/>
          </a:prstGeom>
          <a:noFill/>
        </p:spPr>
        <p:txBody>
          <a:bodyPr wrap="square" rtlCol="0">
            <a:spAutoFit/>
          </a:bodyPr>
          <a:lstStyle/>
          <a:p>
            <a:r>
              <a:rPr lang="en-US" b="1" dirty="0">
                <a:latin typeface="Century Gothic" panose="020B0502020202020204" pitchFamily="34" charset="0"/>
              </a:rPr>
              <a:t>3.Optimize Meta Tags</a:t>
            </a:r>
            <a:r>
              <a:rPr lang="en-US" dirty="0">
                <a:latin typeface="Century Gothic" panose="020B0502020202020204" pitchFamily="34" charset="0"/>
              </a:rPr>
              <a:t>:</a:t>
            </a:r>
          </a:p>
          <a:p>
            <a:r>
              <a:rPr lang="en-US" dirty="0">
                <a:latin typeface="Century Gothic" panose="020B0502020202020204" pitchFamily="34" charset="0"/>
              </a:rPr>
              <a:t>Meta Title: Use a compelling, keyword-rich title for each page.</a:t>
            </a:r>
          </a:p>
          <a:p>
            <a:r>
              <a:rPr lang="en-US" dirty="0">
                <a:latin typeface="Century Gothic" panose="020B0502020202020204" pitchFamily="34" charset="0"/>
              </a:rPr>
              <a:t>Example: “Expert Education Consultant | College Admissions &amp; Scholarships.”</a:t>
            </a:r>
          </a:p>
          <a:p>
            <a:r>
              <a:rPr lang="en-US" dirty="0">
                <a:latin typeface="Century Gothic" panose="020B0502020202020204" pitchFamily="34" charset="0"/>
              </a:rPr>
              <a:t>Meta Description: Write a brief summary of the page content with keywords.</a:t>
            </a:r>
          </a:p>
          <a:p>
            <a:r>
              <a:rPr lang="en-US" dirty="0">
                <a:latin typeface="Century Gothic" panose="020B0502020202020204" pitchFamily="34" charset="0"/>
              </a:rPr>
              <a:t>Example: “Discover personalized education consulting services for college admissions success.”</a:t>
            </a:r>
          </a:p>
          <a:p>
            <a:r>
              <a:rPr lang="en-US" b="1" dirty="0">
                <a:latin typeface="Century Gothic" panose="020B0502020202020204" pitchFamily="34" charset="0"/>
              </a:rPr>
              <a:t>4.Build Internal and External Links</a:t>
            </a:r>
            <a:r>
              <a:rPr lang="en-US" dirty="0">
                <a:latin typeface="Century Gothic" panose="020B0502020202020204" pitchFamily="34" charset="0"/>
              </a:rPr>
              <a:t>:</a:t>
            </a:r>
          </a:p>
          <a:p>
            <a:r>
              <a:rPr lang="en-US" dirty="0">
                <a:latin typeface="Century Gothic" panose="020B0502020202020204" pitchFamily="34" charset="0"/>
              </a:rPr>
              <a:t>Internal Links: Link related pages within your site to improve navigation.</a:t>
            </a:r>
          </a:p>
          <a:p>
            <a:r>
              <a:rPr lang="en-US" dirty="0">
                <a:latin typeface="Century Gothic" panose="020B0502020202020204" pitchFamily="34" charset="0"/>
              </a:rPr>
              <a:t>External Links: Get backlinks from reputable websites, such as partnerships or guest posts.</a:t>
            </a:r>
          </a:p>
          <a:p>
            <a:endParaRPr lang="en-US" dirty="0"/>
          </a:p>
        </p:txBody>
      </p:sp>
    </p:spTree>
    <p:extLst>
      <p:ext uri="{BB962C8B-B14F-4D97-AF65-F5344CB8AC3E}">
        <p14:creationId xmlns:p14="http://schemas.microsoft.com/office/powerpoint/2010/main" val="279046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DEVELOPING  ONLINE PRESENCE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56A650C-63D4-4234-816B-2D4517931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Module-8:3</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64168" y="1827948"/>
            <a:ext cx="5901204" cy="4524315"/>
          </a:xfrm>
          <a:prstGeom prst="rect">
            <a:avLst/>
          </a:prstGeom>
          <a:noFill/>
        </p:spPr>
        <p:txBody>
          <a:bodyPr wrap="square" rtlCol="0">
            <a:spAutoFit/>
          </a:bodyPr>
          <a:lstStyle/>
          <a:p>
            <a:endParaRPr lang="en-US" dirty="0">
              <a:latin typeface="Century Gothic" panose="020B0502020202020204" pitchFamily="34" charset="0"/>
            </a:endParaRPr>
          </a:p>
          <a:p>
            <a:r>
              <a:rPr lang="en-US" b="1" dirty="0">
                <a:latin typeface="Century Gothic" panose="020B0502020202020204" pitchFamily="34" charset="0"/>
              </a:rPr>
              <a:t>5.Improve Website Performance</a:t>
            </a:r>
            <a:r>
              <a:rPr lang="en-US" dirty="0">
                <a:latin typeface="Century Gothic" panose="020B0502020202020204" pitchFamily="34" charset="0"/>
              </a:rPr>
              <a:t>:</a:t>
            </a:r>
          </a:p>
          <a:p>
            <a:r>
              <a:rPr lang="en-US" dirty="0">
                <a:latin typeface="Century Gothic" panose="020B0502020202020204" pitchFamily="34" charset="0"/>
              </a:rPr>
              <a:t>Compress images to reduce loading times.</a:t>
            </a:r>
          </a:p>
          <a:p>
            <a:r>
              <a:rPr lang="en-US" dirty="0">
                <a:latin typeface="Century Gothic" panose="020B0502020202020204" pitchFamily="34" charset="0"/>
              </a:rPr>
              <a:t>Use caching plugins for faster page delivery.</a:t>
            </a:r>
          </a:p>
          <a:p>
            <a:r>
              <a:rPr lang="en-US" b="1" dirty="0">
                <a:latin typeface="Century Gothic" panose="020B0502020202020204" pitchFamily="34" charset="0"/>
              </a:rPr>
              <a:t>6.Use Local SEO</a:t>
            </a:r>
            <a:r>
              <a:rPr lang="en-US" dirty="0">
                <a:latin typeface="Century Gothic" panose="020B0502020202020204" pitchFamily="34" charset="0"/>
              </a:rPr>
              <a:t>: Optimize your site for local searches by including your city or region in keywords (e.g., “Boston Education Consultant”).</a:t>
            </a:r>
          </a:p>
          <a:p>
            <a:r>
              <a:rPr lang="en-US" dirty="0">
                <a:latin typeface="Century Gothic" panose="020B0502020202020204" pitchFamily="34" charset="0"/>
              </a:rPr>
              <a:t>List your business on Google My Business and local directories.</a:t>
            </a:r>
          </a:p>
          <a:p>
            <a:r>
              <a:rPr lang="en-US" b="1" dirty="0">
                <a:latin typeface="Century Gothic" panose="020B0502020202020204" pitchFamily="34" charset="0"/>
              </a:rPr>
              <a:t>7.Leverage Analytics Tools</a:t>
            </a:r>
            <a:r>
              <a:rPr lang="en-US" dirty="0">
                <a:latin typeface="Century Gothic" panose="020B0502020202020204" pitchFamily="34" charset="0"/>
              </a:rPr>
              <a:t>:</a:t>
            </a:r>
          </a:p>
          <a:p>
            <a:r>
              <a:rPr lang="en-US" dirty="0">
                <a:latin typeface="Century Gothic" panose="020B0502020202020204" pitchFamily="34" charset="0"/>
              </a:rPr>
              <a:t>Track your website performance using tools like Google Analytics.</a:t>
            </a:r>
          </a:p>
          <a:p>
            <a:r>
              <a:rPr lang="en-US" dirty="0">
                <a:latin typeface="Century Gothic" panose="020B0502020202020204" pitchFamily="34" charset="0"/>
              </a:rPr>
              <a:t>Monitor metrics such as traffic, bounce rate, and conversions to refine your strategy.</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421D47F4-C3E3-4BAF-9AF7-EC4E9658BAE1}"/>
              </a:ext>
            </a:extLst>
          </p:cNvPr>
          <p:cNvSpPr txBox="1"/>
          <p:nvPr/>
        </p:nvSpPr>
        <p:spPr>
          <a:xfrm>
            <a:off x="6226630" y="2023401"/>
            <a:ext cx="5381897" cy="4247317"/>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Developing your online presence starts with creating a professional, user-friendly website that reflects your brand and serves your audience’s needs.</a:t>
            </a:r>
          </a:p>
          <a:p>
            <a:endParaRPr lang="en-US" dirty="0">
              <a:latin typeface="Century Gothic" panose="020B0502020202020204" pitchFamily="34" charset="0"/>
            </a:endParaRPr>
          </a:p>
          <a:p>
            <a:r>
              <a:rPr lang="en-US" dirty="0">
                <a:latin typeface="Century Gothic" panose="020B0502020202020204" pitchFamily="34" charset="0"/>
              </a:rPr>
              <a:t> By incorporating SEO best practices, you can ensure that your website is not only visually appealing but also visible to potential clients searching for your services. A strong online presence establishes trust, attracts clients, and positions you as an authority in education consulting.</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106268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SOCIAL MEDIA PLATFORMS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36707" y="1902444"/>
            <a:ext cx="6359887" cy="3970318"/>
          </a:xfrm>
          <a:prstGeom prst="rect">
            <a:avLst/>
          </a:prstGeom>
          <a:noFill/>
        </p:spPr>
        <p:txBody>
          <a:bodyPr wrap="square" rtlCol="0">
            <a:spAutoFit/>
          </a:bodyPr>
          <a:lstStyle/>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8.4: Leveraging Social Media Platforms for Education Consultants</a:t>
            </a:r>
          </a:p>
          <a:p>
            <a:r>
              <a:rPr lang="en-US" dirty="0">
                <a:latin typeface="Century Gothic" panose="020B0502020202020204" pitchFamily="34" charset="0"/>
              </a:rPr>
              <a:t>Social media is a powerful tool for education consultants to connect with potential clients, showcase expertise, and build their professional brand. Choosing the right platforms and creating engaging content are key steps to maximizing your impact.</a:t>
            </a:r>
          </a:p>
          <a:p>
            <a:r>
              <a:rPr lang="en-US" b="1" dirty="0">
                <a:solidFill>
                  <a:srgbClr val="FF0000"/>
                </a:solidFill>
                <a:latin typeface="Century Gothic" panose="020B0502020202020204" pitchFamily="34" charset="0"/>
              </a:rPr>
              <a:t>1. Choosing the Right Social Media Platforms</a:t>
            </a:r>
          </a:p>
          <a:p>
            <a:r>
              <a:rPr lang="en-US" dirty="0">
                <a:latin typeface="Century Gothic" panose="020B0502020202020204" pitchFamily="34" charset="0"/>
              </a:rPr>
              <a:t>Not all social media platforms are equally effective for education consultants. </a:t>
            </a:r>
            <a:r>
              <a:rPr lang="en-US" b="1" dirty="0">
                <a:solidFill>
                  <a:srgbClr val="FF0000"/>
                </a:solidFill>
                <a:latin typeface="Century Gothic" panose="020B0502020202020204" pitchFamily="34" charset="0"/>
              </a:rPr>
              <a:t>The right platform depends on your target audience, the type of content you want to share, and your goals.</a:t>
            </a:r>
          </a:p>
          <a:p>
            <a:endParaRPr lang="en-US" dirty="0"/>
          </a:p>
        </p:txBody>
      </p:sp>
      <p:pic>
        <p:nvPicPr>
          <p:cNvPr id="3" name="Picture 2">
            <a:extLst>
              <a:ext uri="{FF2B5EF4-FFF2-40B4-BE49-F238E27FC236}">
                <a16:creationId xmlns:a16="http://schemas.microsoft.com/office/drawing/2014/main" id="{D5DD5B8B-1D4F-4AD7-8DFB-4A7CB94A8934}"/>
              </a:ext>
            </a:extLst>
          </p:cNvPr>
          <p:cNvPicPr>
            <a:picLocks noChangeAspect="1"/>
          </p:cNvPicPr>
          <p:nvPr/>
        </p:nvPicPr>
        <p:blipFill>
          <a:blip r:embed="rId3"/>
          <a:stretch>
            <a:fillRect/>
          </a:stretch>
        </p:blipFill>
        <p:spPr>
          <a:xfrm>
            <a:off x="6689557" y="2157661"/>
            <a:ext cx="5211731" cy="3714750"/>
          </a:xfrm>
          <a:prstGeom prst="rect">
            <a:avLst/>
          </a:prstGeom>
        </p:spPr>
      </p:pic>
    </p:spTree>
    <p:extLst>
      <p:ext uri="{BB962C8B-B14F-4D97-AF65-F5344CB8AC3E}">
        <p14:creationId xmlns:p14="http://schemas.microsoft.com/office/powerpoint/2010/main" val="330689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SOCIAL MEDIA PLATFORMS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5255394" y="1795620"/>
            <a:ext cx="6766331" cy="4801314"/>
          </a:xfrm>
          <a:prstGeom prst="rect">
            <a:avLst/>
          </a:prstGeom>
          <a:noFill/>
        </p:spPr>
        <p:txBody>
          <a:bodyPr wrap="square" rtlCol="0">
            <a:spAutoFit/>
          </a:bodyPr>
          <a:lstStyle/>
          <a:p>
            <a:r>
              <a:rPr lang="en-US" dirty="0">
                <a:latin typeface="Century Gothic" panose="020B0502020202020204" pitchFamily="34" charset="0"/>
              </a:rPr>
              <a:t>A. Overview of Popular Platforms for Education Consultants</a:t>
            </a:r>
          </a:p>
          <a:p>
            <a:r>
              <a:rPr lang="en-US" b="1" dirty="0">
                <a:solidFill>
                  <a:srgbClr val="FF0000"/>
                </a:solidFill>
                <a:latin typeface="Century Gothic" panose="020B0502020202020204" pitchFamily="34" charset="0"/>
              </a:rPr>
              <a:t>1.LinkedIn</a:t>
            </a:r>
            <a:r>
              <a:rPr lang="en-US" dirty="0">
                <a:latin typeface="Century Gothic" panose="020B0502020202020204" pitchFamily="34" charset="0"/>
              </a:rPr>
              <a:t>: Purpose: Professional networking and thought leadership.</a:t>
            </a:r>
          </a:p>
          <a:p>
            <a:r>
              <a:rPr lang="en-US" dirty="0">
                <a:latin typeface="Century Gothic" panose="020B0502020202020204" pitchFamily="34" charset="0"/>
              </a:rPr>
              <a:t>Features: </a:t>
            </a:r>
            <a:r>
              <a:rPr lang="en-US" b="1" dirty="0">
                <a:solidFill>
                  <a:srgbClr val="FF0000"/>
                </a:solidFill>
                <a:latin typeface="Century Gothic" panose="020B0502020202020204" pitchFamily="34" charset="0"/>
              </a:rPr>
              <a:t>Share articles, success stories, and industry insights.</a:t>
            </a:r>
          </a:p>
          <a:p>
            <a:r>
              <a:rPr lang="en-US" dirty="0">
                <a:latin typeface="Century Gothic" panose="020B0502020202020204" pitchFamily="34" charset="0"/>
              </a:rPr>
              <a:t>Connect with schools, organizations, and fellow consultants.</a:t>
            </a:r>
          </a:p>
          <a:p>
            <a:r>
              <a:rPr lang="en-US" dirty="0">
                <a:latin typeface="Century Gothic" panose="020B0502020202020204" pitchFamily="34" charset="0"/>
              </a:rPr>
              <a:t>Best For: Establishing credibility and building professional relationships.</a:t>
            </a:r>
          </a:p>
          <a:p>
            <a:r>
              <a:rPr lang="en-US" b="1" dirty="0">
                <a:solidFill>
                  <a:srgbClr val="FF0000"/>
                </a:solidFill>
                <a:latin typeface="Century Gothic" panose="020B0502020202020204" pitchFamily="34" charset="0"/>
              </a:rPr>
              <a:t>2.Facebook</a:t>
            </a:r>
            <a:r>
              <a:rPr lang="en-US" dirty="0">
                <a:latin typeface="Century Gothic" panose="020B0502020202020204" pitchFamily="34" charset="0"/>
              </a:rPr>
              <a:t>: Purpose: Community building and client engagement.</a:t>
            </a:r>
          </a:p>
          <a:p>
            <a:r>
              <a:rPr lang="en-US" dirty="0">
                <a:latin typeface="Century Gothic" panose="020B0502020202020204" pitchFamily="34" charset="0"/>
              </a:rPr>
              <a:t>Features: </a:t>
            </a:r>
            <a:r>
              <a:rPr lang="en-US" b="1" dirty="0">
                <a:solidFill>
                  <a:srgbClr val="FF0000"/>
                </a:solidFill>
                <a:latin typeface="Century Gothic" panose="020B0502020202020204" pitchFamily="34" charset="0"/>
              </a:rPr>
              <a:t>Create a business page to post updates, resources, and testimonials</a:t>
            </a:r>
            <a:r>
              <a:rPr lang="en-US" dirty="0">
                <a:latin typeface="Century Gothic" panose="020B0502020202020204" pitchFamily="34" charset="0"/>
              </a:rPr>
              <a:t>.</a:t>
            </a:r>
          </a:p>
          <a:p>
            <a:r>
              <a:rPr lang="en-US" dirty="0">
                <a:latin typeface="Century Gothic" panose="020B0502020202020204" pitchFamily="34" charset="0"/>
              </a:rPr>
              <a:t>Join or create groups focused on education topics.</a:t>
            </a:r>
          </a:p>
          <a:p>
            <a:r>
              <a:rPr lang="en-US" dirty="0">
                <a:latin typeface="Century Gothic" panose="020B0502020202020204" pitchFamily="34" charset="0"/>
              </a:rPr>
              <a:t>Best For: Interacting with parents and building a local client base.</a:t>
            </a:r>
          </a:p>
          <a:p>
            <a:endParaRPr lang="en-US" dirty="0"/>
          </a:p>
        </p:txBody>
      </p:sp>
      <p:pic>
        <p:nvPicPr>
          <p:cNvPr id="3" name="Picture 2">
            <a:extLst>
              <a:ext uri="{FF2B5EF4-FFF2-40B4-BE49-F238E27FC236}">
                <a16:creationId xmlns:a16="http://schemas.microsoft.com/office/drawing/2014/main" id="{BB50B5C7-2404-4086-824A-C7A1269D316D}"/>
              </a:ext>
            </a:extLst>
          </p:cNvPr>
          <p:cNvPicPr>
            <a:picLocks noChangeAspect="1"/>
          </p:cNvPicPr>
          <p:nvPr/>
        </p:nvPicPr>
        <p:blipFill>
          <a:blip r:embed="rId3"/>
          <a:stretch>
            <a:fillRect/>
          </a:stretch>
        </p:blipFill>
        <p:spPr>
          <a:xfrm>
            <a:off x="276526" y="2075983"/>
            <a:ext cx="4702342" cy="3810000"/>
          </a:xfrm>
          <a:prstGeom prst="rect">
            <a:avLst/>
          </a:prstGeom>
        </p:spPr>
      </p:pic>
    </p:spTree>
    <p:extLst>
      <p:ext uri="{BB962C8B-B14F-4D97-AF65-F5344CB8AC3E}">
        <p14:creationId xmlns:p14="http://schemas.microsoft.com/office/powerpoint/2010/main" val="3425951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SOCIAL MEDIA PLATFORMS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0" y="2157661"/>
            <a:ext cx="6285298"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 Instagram:</a:t>
            </a:r>
            <a:r>
              <a:rPr lang="en-US" dirty="0">
                <a:latin typeface="Century Gothic" panose="020B0502020202020204" pitchFamily="34" charset="0"/>
              </a:rPr>
              <a:t> Purpose: Visual storytelling and personal branding.</a:t>
            </a:r>
          </a:p>
          <a:p>
            <a:r>
              <a:rPr lang="en-US" dirty="0">
                <a:latin typeface="Century Gothic" panose="020B0502020202020204" pitchFamily="34" charset="0"/>
              </a:rPr>
              <a:t>Features: </a:t>
            </a:r>
            <a:r>
              <a:rPr lang="en-US" b="1" dirty="0">
                <a:solidFill>
                  <a:srgbClr val="FF0000"/>
                </a:solidFill>
                <a:latin typeface="Century Gothic" panose="020B0502020202020204" pitchFamily="34" charset="0"/>
              </a:rPr>
              <a:t>Share infographics, success stories, and behind-the-scenes posts.</a:t>
            </a:r>
          </a:p>
          <a:p>
            <a:r>
              <a:rPr lang="en-US" dirty="0">
                <a:latin typeface="Century Gothic" panose="020B0502020202020204" pitchFamily="34" charset="0"/>
              </a:rPr>
              <a:t>Use Stories and Reels for short, engaging videos.</a:t>
            </a:r>
          </a:p>
          <a:p>
            <a:r>
              <a:rPr lang="en-US" dirty="0">
                <a:latin typeface="Century Gothic" panose="020B0502020202020204" pitchFamily="34" charset="0"/>
              </a:rPr>
              <a:t>Best For: Reaching younger audiences and creating a relatable brand.</a:t>
            </a:r>
          </a:p>
          <a:p>
            <a:r>
              <a:rPr lang="en-US" b="1" dirty="0">
                <a:solidFill>
                  <a:srgbClr val="FF0000"/>
                </a:solidFill>
                <a:latin typeface="Century Gothic" panose="020B0502020202020204" pitchFamily="34" charset="0"/>
              </a:rPr>
              <a:t>4.Twitter</a:t>
            </a:r>
            <a:r>
              <a:rPr lang="en-US" dirty="0">
                <a:latin typeface="Century Gothic" panose="020B0502020202020204" pitchFamily="34" charset="0"/>
              </a:rPr>
              <a:t>: Purpose: Sharing quick updates and joining educational conversations.</a:t>
            </a:r>
          </a:p>
          <a:p>
            <a:r>
              <a:rPr lang="en-US" dirty="0">
                <a:latin typeface="Century Gothic" panose="020B0502020202020204" pitchFamily="34" charset="0"/>
              </a:rPr>
              <a:t>Features</a:t>
            </a:r>
            <a:r>
              <a:rPr lang="en-US" b="1" dirty="0">
                <a:solidFill>
                  <a:srgbClr val="FF0000"/>
                </a:solidFill>
                <a:latin typeface="Century Gothic" panose="020B0502020202020204" pitchFamily="34" charset="0"/>
              </a:rPr>
              <a:t>: Post tips, share articles, and participate in trending discussions using hashtags</a:t>
            </a:r>
            <a:r>
              <a:rPr lang="en-US" dirty="0">
                <a:latin typeface="Century Gothic" panose="020B0502020202020204" pitchFamily="34" charset="0"/>
              </a:rPr>
              <a:t>.</a:t>
            </a:r>
          </a:p>
          <a:p>
            <a:r>
              <a:rPr lang="en-US" dirty="0">
                <a:latin typeface="Century Gothic" panose="020B0502020202020204" pitchFamily="34" charset="0"/>
              </a:rPr>
              <a:t>Best For: Building visibility and staying updated on industry trends.</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93781BFE-6811-45CF-9518-EE5929BCAC1F}"/>
              </a:ext>
            </a:extLst>
          </p:cNvPr>
          <p:cNvPicPr>
            <a:picLocks noChangeAspect="1"/>
          </p:cNvPicPr>
          <p:nvPr/>
        </p:nvPicPr>
        <p:blipFill>
          <a:blip r:embed="rId3"/>
          <a:stretch>
            <a:fillRect/>
          </a:stretch>
        </p:blipFill>
        <p:spPr>
          <a:xfrm>
            <a:off x="7094374" y="1898258"/>
            <a:ext cx="4217316" cy="4196229"/>
          </a:xfrm>
          <a:prstGeom prst="rect">
            <a:avLst/>
          </a:prstGeom>
        </p:spPr>
      </p:pic>
    </p:spTree>
    <p:extLst>
      <p:ext uri="{BB962C8B-B14F-4D97-AF65-F5344CB8AC3E}">
        <p14:creationId xmlns:p14="http://schemas.microsoft.com/office/powerpoint/2010/main" val="2633480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63628" y="1978627"/>
            <a:ext cx="5932372" cy="4247317"/>
          </a:xfrm>
          <a:prstGeom prst="rect">
            <a:avLst/>
          </a:prstGeom>
          <a:noFill/>
        </p:spPr>
        <p:txBody>
          <a:bodyPr wrap="square" rtlCol="0">
            <a:spAutoFit/>
          </a:bodyPr>
          <a:lstStyle/>
          <a:p>
            <a:r>
              <a:rPr lang="en-US" b="1" dirty="0">
                <a:latin typeface="Century Gothic" panose="020B0502020202020204" pitchFamily="34" charset="0"/>
              </a:rPr>
              <a:t>5.YouTube</a:t>
            </a:r>
          </a:p>
          <a:p>
            <a:r>
              <a:rPr lang="en-US" dirty="0">
                <a:latin typeface="Century Gothic" panose="020B0502020202020204" pitchFamily="34" charset="0"/>
              </a:rPr>
              <a:t>Purpose: Educational and in-depth video content.</a:t>
            </a:r>
          </a:p>
          <a:p>
            <a:r>
              <a:rPr lang="en-US" dirty="0">
                <a:latin typeface="Century Gothic" panose="020B0502020202020204" pitchFamily="34" charset="0"/>
              </a:rPr>
              <a:t>Features: </a:t>
            </a:r>
            <a:r>
              <a:rPr lang="en-US" b="1" dirty="0">
                <a:solidFill>
                  <a:srgbClr val="FF0000"/>
                </a:solidFill>
                <a:latin typeface="Century Gothic" panose="020B0502020202020204" pitchFamily="34" charset="0"/>
              </a:rPr>
              <a:t>Create videos about admissions tips, study strategies, or client success stories</a:t>
            </a:r>
            <a:r>
              <a:rPr lang="en-US" dirty="0">
                <a:latin typeface="Century Gothic" panose="020B0502020202020204" pitchFamily="34" charset="0"/>
              </a:rPr>
              <a:t>.</a:t>
            </a:r>
          </a:p>
          <a:p>
            <a:r>
              <a:rPr lang="en-US" dirty="0">
                <a:latin typeface="Century Gothic" panose="020B0502020202020204" pitchFamily="34" charset="0"/>
              </a:rPr>
              <a:t>Best For: Positioning yourself as an expert through comprehensive content.</a:t>
            </a:r>
          </a:p>
          <a:p>
            <a:r>
              <a:rPr lang="en-US" dirty="0">
                <a:latin typeface="Century Gothic" panose="020B0502020202020204" pitchFamily="34" charset="0"/>
              </a:rPr>
              <a:t>________________________________________</a:t>
            </a:r>
          </a:p>
          <a:p>
            <a:r>
              <a:rPr lang="en-US" b="1" dirty="0">
                <a:solidFill>
                  <a:srgbClr val="FF0000"/>
                </a:solidFill>
                <a:latin typeface="Century Gothic" panose="020B0502020202020204" pitchFamily="34" charset="0"/>
              </a:rPr>
              <a:t>B. Factors to Consider When Selecting Platforms</a:t>
            </a:r>
          </a:p>
          <a:p>
            <a:r>
              <a:rPr lang="en-US" b="1" dirty="0">
                <a:latin typeface="Century Gothic" panose="020B0502020202020204" pitchFamily="34" charset="0"/>
              </a:rPr>
              <a:t>1.Target Audience</a:t>
            </a:r>
            <a:r>
              <a:rPr lang="en-US" dirty="0">
                <a:latin typeface="Century Gothic" panose="020B0502020202020204" pitchFamily="34" charset="0"/>
              </a:rPr>
              <a:t>: Know where your potential clients spend their time online.</a:t>
            </a:r>
          </a:p>
          <a:p>
            <a:r>
              <a:rPr lang="en-US" dirty="0">
                <a:latin typeface="Century Gothic" panose="020B0502020202020204" pitchFamily="34" charset="0"/>
              </a:rPr>
              <a:t>Example: Parents may prefer Facebook, while high school students might be on Instagram or YouTube.</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F9570A27-FB7B-43B4-A70D-7FA1609E65A5}"/>
              </a:ext>
            </a:extLst>
          </p:cNvPr>
          <p:cNvSpPr txBox="1"/>
          <p:nvPr/>
        </p:nvSpPr>
        <p:spPr>
          <a:xfrm>
            <a:off x="6275673" y="1978627"/>
            <a:ext cx="5752699" cy="3970318"/>
          </a:xfrm>
          <a:prstGeom prst="rect">
            <a:avLst/>
          </a:prstGeom>
          <a:noFill/>
        </p:spPr>
        <p:txBody>
          <a:bodyPr wrap="square" rtlCol="0">
            <a:spAutoFit/>
          </a:bodyPr>
          <a:lstStyle/>
          <a:p>
            <a:r>
              <a:rPr lang="en-US" b="1" dirty="0">
                <a:latin typeface="Century Gothic" panose="020B0502020202020204" pitchFamily="34" charset="0"/>
              </a:rPr>
              <a:t>2.Content Format</a:t>
            </a:r>
            <a:r>
              <a:rPr lang="en-US" dirty="0">
                <a:latin typeface="Century Gothic" panose="020B0502020202020204" pitchFamily="34" charset="0"/>
              </a:rPr>
              <a:t>: Match your content style to the platform.</a:t>
            </a:r>
          </a:p>
          <a:p>
            <a:r>
              <a:rPr lang="en-US" dirty="0">
                <a:latin typeface="Century Gothic" panose="020B0502020202020204" pitchFamily="34" charset="0"/>
              </a:rPr>
              <a:t>Example: Use Instagram for visual content and LinkedIn for professional articles.</a:t>
            </a:r>
          </a:p>
          <a:p>
            <a:r>
              <a:rPr lang="en-US" b="1" dirty="0">
                <a:latin typeface="Century Gothic" panose="020B0502020202020204" pitchFamily="34" charset="0"/>
              </a:rPr>
              <a:t>3.Resources and Time</a:t>
            </a:r>
            <a:r>
              <a:rPr lang="en-US" dirty="0">
                <a:latin typeface="Century Gothic" panose="020B0502020202020204" pitchFamily="34" charset="0"/>
              </a:rPr>
              <a:t>: Focus on platforms where you can consistently maintain an active presence.</a:t>
            </a:r>
          </a:p>
          <a:p>
            <a:r>
              <a:rPr lang="en-US" dirty="0">
                <a:latin typeface="Century Gothic" panose="020B0502020202020204" pitchFamily="34" charset="0"/>
              </a:rPr>
              <a:t>Example: If you have limited time, prioritize LinkedIn for professional visibility.</a:t>
            </a:r>
          </a:p>
          <a:p>
            <a:r>
              <a:rPr lang="en-US" b="1" dirty="0">
                <a:latin typeface="Century Gothic" panose="020B0502020202020204" pitchFamily="34" charset="0"/>
              </a:rPr>
              <a:t>4.Goals</a:t>
            </a:r>
            <a:r>
              <a:rPr lang="en-US" dirty="0">
                <a:latin typeface="Century Gothic" panose="020B0502020202020204" pitchFamily="34" charset="0"/>
              </a:rPr>
              <a:t>: Determine what you want to achieve, whether it’s client acquisition, brand awareness, or thought leadership.</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351390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76738" y="1807706"/>
            <a:ext cx="5932372"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Creating Engaging Content</a:t>
            </a:r>
          </a:p>
          <a:p>
            <a:r>
              <a:rPr lang="en-US" dirty="0">
                <a:latin typeface="Century Gothic" panose="020B0502020202020204" pitchFamily="34" charset="0"/>
              </a:rPr>
              <a:t>Content is the heart of social media marketing. Sharing relevant, valuable, and interesting content helps you attract and retain followers while showcasing your expertise.</a:t>
            </a:r>
          </a:p>
          <a:p>
            <a:r>
              <a:rPr lang="en-US" b="1" dirty="0">
                <a:solidFill>
                  <a:srgbClr val="FF0000"/>
                </a:solidFill>
                <a:latin typeface="Century Gothic" panose="020B0502020202020204" pitchFamily="34" charset="0"/>
              </a:rPr>
              <a:t>A. Types of Content to Share</a:t>
            </a:r>
          </a:p>
          <a:p>
            <a:r>
              <a:rPr lang="en-US" dirty="0">
                <a:latin typeface="Century Gothic" panose="020B0502020202020204" pitchFamily="34" charset="0"/>
              </a:rPr>
              <a:t>1</a:t>
            </a:r>
            <a:r>
              <a:rPr lang="en-US" b="1" dirty="0">
                <a:latin typeface="Century Gothic" panose="020B0502020202020204" pitchFamily="34" charset="0"/>
              </a:rPr>
              <a:t>.Educational Articles and Blog Posts</a:t>
            </a:r>
            <a:r>
              <a:rPr lang="en-US" dirty="0">
                <a:latin typeface="Century Gothic" panose="020B0502020202020204" pitchFamily="34" charset="0"/>
              </a:rPr>
              <a:t>: Share links to informative articles or blog posts you’ve written or curated.</a:t>
            </a:r>
          </a:p>
          <a:p>
            <a:r>
              <a:rPr lang="en-US" dirty="0">
                <a:latin typeface="Century Gothic" panose="020B0502020202020204" pitchFamily="34" charset="0"/>
              </a:rPr>
              <a:t>Example: “5 Tips to Write a Standout College Application Essay.”</a:t>
            </a:r>
          </a:p>
          <a:p>
            <a:r>
              <a:rPr lang="en-US" dirty="0">
                <a:latin typeface="Century Gothic" panose="020B0502020202020204" pitchFamily="34" charset="0"/>
              </a:rPr>
              <a:t>2</a:t>
            </a:r>
            <a:r>
              <a:rPr lang="en-US" b="1" dirty="0">
                <a:latin typeface="Century Gothic" panose="020B0502020202020204" pitchFamily="34" charset="0"/>
              </a:rPr>
              <a:t>.Videos: Create short, engaging videos or longer, in-depth tutorials.</a:t>
            </a:r>
          </a:p>
          <a:p>
            <a:r>
              <a:rPr lang="en-US" dirty="0">
                <a:latin typeface="Century Gothic" panose="020B0502020202020204" pitchFamily="34" charset="0"/>
              </a:rPr>
              <a:t>Example: A 2-minute video on “How to Choose the Right School.”</a:t>
            </a:r>
          </a:p>
          <a:p>
            <a:endParaRPr lang="en-US" dirty="0"/>
          </a:p>
        </p:txBody>
      </p:sp>
      <p:sp>
        <p:nvSpPr>
          <p:cNvPr id="4" name="TextBox 3">
            <a:extLst>
              <a:ext uri="{FF2B5EF4-FFF2-40B4-BE49-F238E27FC236}">
                <a16:creationId xmlns:a16="http://schemas.microsoft.com/office/drawing/2014/main" id="{F9570A27-FB7B-43B4-A70D-7FA1609E65A5}"/>
              </a:ext>
            </a:extLst>
          </p:cNvPr>
          <p:cNvSpPr txBox="1"/>
          <p:nvPr/>
        </p:nvSpPr>
        <p:spPr>
          <a:xfrm>
            <a:off x="6429677" y="1946204"/>
            <a:ext cx="5149516" cy="4247317"/>
          </a:xfrm>
          <a:prstGeom prst="rect">
            <a:avLst/>
          </a:prstGeom>
          <a:noFill/>
        </p:spPr>
        <p:txBody>
          <a:bodyPr wrap="square" rtlCol="0">
            <a:spAutoFit/>
          </a:bodyPr>
          <a:lstStyle/>
          <a:p>
            <a:r>
              <a:rPr lang="en-US" dirty="0">
                <a:latin typeface="Century Gothic" panose="020B0502020202020204" pitchFamily="34" charset="0"/>
              </a:rPr>
              <a:t>3.</a:t>
            </a:r>
            <a:r>
              <a:rPr lang="en-US" b="1" dirty="0">
                <a:latin typeface="Century Gothic" panose="020B0502020202020204" pitchFamily="34" charset="0"/>
              </a:rPr>
              <a:t>Infographics</a:t>
            </a:r>
            <a:r>
              <a:rPr lang="en-US" dirty="0">
                <a:latin typeface="Century Gothic" panose="020B0502020202020204" pitchFamily="34" charset="0"/>
              </a:rPr>
              <a:t>: Use visuals to explain complex information or share statistics.</a:t>
            </a:r>
          </a:p>
          <a:p>
            <a:r>
              <a:rPr lang="en-US" dirty="0">
                <a:latin typeface="Century Gothic" panose="020B0502020202020204" pitchFamily="34" charset="0"/>
              </a:rPr>
              <a:t>Example: “The College Application Timeline” as a visual roadmap.</a:t>
            </a:r>
          </a:p>
          <a:p>
            <a:r>
              <a:rPr lang="en-US" dirty="0">
                <a:latin typeface="Century Gothic" panose="020B0502020202020204" pitchFamily="34" charset="0"/>
              </a:rPr>
              <a:t>4.</a:t>
            </a:r>
            <a:r>
              <a:rPr lang="en-US" b="1" dirty="0">
                <a:latin typeface="Century Gothic" panose="020B0502020202020204" pitchFamily="34" charset="0"/>
              </a:rPr>
              <a:t>Success Stories and Testimonials</a:t>
            </a:r>
            <a:r>
              <a:rPr lang="en-US" dirty="0">
                <a:latin typeface="Century Gothic" panose="020B0502020202020204" pitchFamily="34" charset="0"/>
              </a:rPr>
              <a:t>: Highlight client achievements or share quotes from satisfied clients.</a:t>
            </a:r>
          </a:p>
          <a:p>
            <a:r>
              <a:rPr lang="en-US" dirty="0">
                <a:latin typeface="Century Gothic" panose="020B0502020202020204" pitchFamily="34" charset="0"/>
              </a:rPr>
              <a:t>Example: “Meet Sarah, who secured a full scholarship with my guidance!”</a:t>
            </a:r>
          </a:p>
          <a:p>
            <a:r>
              <a:rPr lang="en-US" b="1" dirty="0">
                <a:latin typeface="Century Gothic" panose="020B0502020202020204" pitchFamily="34" charset="0"/>
              </a:rPr>
              <a:t>5.Behind-the-Scenes Posts</a:t>
            </a:r>
            <a:r>
              <a:rPr lang="en-US" dirty="0">
                <a:latin typeface="Century Gothic" panose="020B0502020202020204" pitchFamily="34" charset="0"/>
              </a:rPr>
              <a:t>:</a:t>
            </a:r>
          </a:p>
          <a:p>
            <a:r>
              <a:rPr lang="en-US" dirty="0">
                <a:latin typeface="Century Gothic" panose="020B0502020202020204" pitchFamily="34" charset="0"/>
              </a:rPr>
              <a:t>Show the human side of your work to build trust.</a:t>
            </a:r>
          </a:p>
          <a:p>
            <a:r>
              <a:rPr lang="en-US" dirty="0">
                <a:latin typeface="Century Gothic" panose="020B0502020202020204" pitchFamily="34" charset="0"/>
              </a:rPr>
              <a:t>Example: Share photos of your workspace or a day in your life as a consultant.</a:t>
            </a:r>
          </a:p>
          <a:p>
            <a:endParaRPr lang="en-US" dirty="0"/>
          </a:p>
        </p:txBody>
      </p:sp>
    </p:spTree>
    <p:extLst>
      <p:ext uri="{BB962C8B-B14F-4D97-AF65-F5344CB8AC3E}">
        <p14:creationId xmlns:p14="http://schemas.microsoft.com/office/powerpoint/2010/main" val="3310941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92241" y="1726028"/>
            <a:ext cx="5932372" cy="923330"/>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F9570A27-FB7B-43B4-A70D-7FA1609E65A5}"/>
              </a:ext>
            </a:extLst>
          </p:cNvPr>
          <p:cNvSpPr txBox="1"/>
          <p:nvPr/>
        </p:nvSpPr>
        <p:spPr>
          <a:xfrm>
            <a:off x="125587" y="1938335"/>
            <a:ext cx="5752699" cy="3416320"/>
          </a:xfrm>
          <a:prstGeom prst="rect">
            <a:avLst/>
          </a:prstGeom>
          <a:noFill/>
        </p:spPr>
        <p:txBody>
          <a:bodyPr wrap="square" rtlCol="0">
            <a:spAutoFit/>
          </a:bodyPr>
          <a:lstStyle/>
          <a:p>
            <a:r>
              <a:rPr lang="en-US" b="1" dirty="0">
                <a:latin typeface="Century Gothic" panose="020B0502020202020204" pitchFamily="34" charset="0"/>
              </a:rPr>
              <a:t>6.Interactive Content</a:t>
            </a:r>
            <a:r>
              <a:rPr lang="en-US" dirty="0">
                <a:latin typeface="Century Gothic" panose="020B0502020202020204" pitchFamily="34" charset="0"/>
              </a:rPr>
              <a:t>: Polls, quizzes, and Q&amp;A sessions encourage audience participation.</a:t>
            </a:r>
          </a:p>
          <a:p>
            <a:r>
              <a:rPr lang="en-US" dirty="0">
                <a:latin typeface="Century Gothic" panose="020B0502020202020204" pitchFamily="34" charset="0"/>
              </a:rPr>
              <a:t>Example: A poll asking, “What’s the biggest challenge in the admissions process?”</a:t>
            </a:r>
          </a:p>
          <a:p>
            <a:r>
              <a:rPr lang="en-US" dirty="0">
                <a:latin typeface="Century Gothic" panose="020B0502020202020204" pitchFamily="34" charset="0"/>
              </a:rPr>
              <a:t>7.Live Sessions: Host live Q&amp;A sessions or webinars on trending topics.</a:t>
            </a:r>
          </a:p>
          <a:p>
            <a:r>
              <a:rPr lang="en-US" dirty="0">
                <a:latin typeface="Century Gothic" panose="020B0502020202020204" pitchFamily="34" charset="0"/>
              </a:rPr>
              <a:t>Example: “Ask Me Anything About College Scholarships.”</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3" name="TextBox 2">
            <a:extLst>
              <a:ext uri="{FF2B5EF4-FFF2-40B4-BE49-F238E27FC236}">
                <a16:creationId xmlns:a16="http://schemas.microsoft.com/office/drawing/2014/main" id="{FA02F289-F399-4FF2-B34D-226452102EE5}"/>
              </a:ext>
            </a:extLst>
          </p:cNvPr>
          <p:cNvSpPr txBox="1"/>
          <p:nvPr/>
        </p:nvSpPr>
        <p:spPr>
          <a:xfrm>
            <a:off x="6246796" y="1726028"/>
            <a:ext cx="5752699"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Strategies for Engaging with Your Audience</a:t>
            </a:r>
          </a:p>
          <a:p>
            <a:r>
              <a:rPr lang="en-US" b="1" dirty="0">
                <a:latin typeface="Century Gothic" panose="020B0502020202020204" pitchFamily="34" charset="0"/>
              </a:rPr>
              <a:t>1.Know Your Audience’s Needs</a:t>
            </a:r>
            <a:r>
              <a:rPr lang="en-US" dirty="0">
                <a:latin typeface="Century Gothic" panose="020B0502020202020204" pitchFamily="34" charset="0"/>
              </a:rPr>
              <a:t>: Post content that addresses common pain points or questions.</a:t>
            </a:r>
          </a:p>
          <a:p>
            <a:r>
              <a:rPr lang="en-US" dirty="0">
                <a:latin typeface="Century Gothic" panose="020B0502020202020204" pitchFamily="34" charset="0"/>
              </a:rPr>
              <a:t>Example: Share tips for parents worried about financial aid.</a:t>
            </a:r>
          </a:p>
          <a:p>
            <a:r>
              <a:rPr lang="en-US" b="1" dirty="0">
                <a:latin typeface="Century Gothic" panose="020B0502020202020204" pitchFamily="34" charset="0"/>
              </a:rPr>
              <a:t>2.Be Consistent</a:t>
            </a:r>
            <a:r>
              <a:rPr lang="en-US" dirty="0">
                <a:latin typeface="Century Gothic" panose="020B0502020202020204" pitchFamily="34" charset="0"/>
              </a:rPr>
              <a:t>: Post regularly to maintain visibility and engagement.</a:t>
            </a:r>
          </a:p>
          <a:p>
            <a:r>
              <a:rPr lang="en-US" dirty="0">
                <a:latin typeface="Century Gothic" panose="020B0502020202020204" pitchFamily="34" charset="0"/>
              </a:rPr>
              <a:t>Create a content calendar to plan and schedule posts.</a:t>
            </a:r>
          </a:p>
          <a:p>
            <a:r>
              <a:rPr lang="en-US" b="1" dirty="0">
                <a:latin typeface="Century Gothic" panose="020B0502020202020204" pitchFamily="34" charset="0"/>
              </a:rPr>
              <a:t>3.Use Hashtags and Keywords</a:t>
            </a:r>
            <a:r>
              <a:rPr lang="en-US" dirty="0">
                <a:latin typeface="Century Gothic" panose="020B0502020202020204" pitchFamily="34" charset="0"/>
              </a:rPr>
              <a:t>: Incorporate relevant hashtags to increase discoverability.</a:t>
            </a:r>
          </a:p>
          <a:p>
            <a:r>
              <a:rPr lang="en-US" dirty="0">
                <a:latin typeface="Century Gothic" panose="020B0502020202020204" pitchFamily="34" charset="0"/>
              </a:rPr>
              <a:t>Example: #EducationConsultant, #CollegePrep, #ScholarshipTips.</a:t>
            </a:r>
          </a:p>
          <a:p>
            <a:endParaRPr lang="en-US" dirty="0"/>
          </a:p>
        </p:txBody>
      </p:sp>
    </p:spTree>
    <p:extLst>
      <p:ext uri="{BB962C8B-B14F-4D97-AF65-F5344CB8AC3E}">
        <p14:creationId xmlns:p14="http://schemas.microsoft.com/office/powerpoint/2010/main" val="3991972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Module-8:4</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34523" y="1978627"/>
            <a:ext cx="5601904" cy="4247317"/>
          </a:xfrm>
          <a:prstGeom prst="rect">
            <a:avLst/>
          </a:prstGeom>
          <a:noFill/>
        </p:spPr>
        <p:txBody>
          <a:bodyPr wrap="square" rtlCol="0">
            <a:spAutoFit/>
          </a:bodyPr>
          <a:lstStyle/>
          <a:p>
            <a:r>
              <a:rPr lang="en-US" b="1" dirty="0">
                <a:latin typeface="Century Gothic" panose="020B0502020202020204" pitchFamily="34" charset="0"/>
              </a:rPr>
              <a:t>4. Respond to Comments and Messages</a:t>
            </a:r>
            <a:r>
              <a:rPr lang="en-US" dirty="0">
                <a:latin typeface="Century Gothic" panose="020B0502020202020204" pitchFamily="34" charset="0"/>
              </a:rPr>
              <a:t>: Engage with your audience by replying promptly to questions or comments.</a:t>
            </a:r>
          </a:p>
          <a:p>
            <a:r>
              <a:rPr lang="en-US" b="1" dirty="0">
                <a:latin typeface="Century Gothic" panose="020B0502020202020204" pitchFamily="34" charset="0"/>
              </a:rPr>
              <a:t>5.Collaborate with Others: </a:t>
            </a:r>
            <a:r>
              <a:rPr lang="en-US" dirty="0">
                <a:latin typeface="Century Gothic" panose="020B0502020202020204" pitchFamily="34" charset="0"/>
              </a:rPr>
              <a:t>Partner with schools, organizations, or influencers to expand your reach.</a:t>
            </a:r>
          </a:p>
          <a:p>
            <a:r>
              <a:rPr lang="en-US" dirty="0">
                <a:latin typeface="Century Gothic" panose="020B0502020202020204" pitchFamily="34" charset="0"/>
              </a:rPr>
              <a:t>Example: Co-host a webinar with a local school counselor.</a:t>
            </a:r>
          </a:p>
          <a:p>
            <a:r>
              <a:rPr lang="en-US" b="1" dirty="0">
                <a:latin typeface="Century Gothic" panose="020B0502020202020204" pitchFamily="34" charset="0"/>
              </a:rPr>
              <a:t>6.Analyze Performance</a:t>
            </a:r>
            <a:r>
              <a:rPr lang="en-US" dirty="0">
                <a:latin typeface="Century Gothic" panose="020B0502020202020204" pitchFamily="34" charset="0"/>
              </a:rPr>
              <a:t>: Use platform analytics to track what content performs well and refine your strategy.</a:t>
            </a:r>
          </a:p>
          <a:p>
            <a:r>
              <a:rPr lang="en-US" dirty="0">
                <a:latin typeface="Century Gothic" panose="020B0502020202020204" pitchFamily="34" charset="0"/>
              </a:rPr>
              <a:t>Metrics to watch: likes, shares, comments, and reach.</a:t>
            </a:r>
          </a:p>
          <a:p>
            <a:endParaRPr lang="en-US" dirty="0">
              <a:latin typeface="Century Gothic" panose="020B0502020202020204" pitchFamily="34" charset="0"/>
            </a:endParaRPr>
          </a:p>
          <a:p>
            <a:endParaRPr lang="en-US" b="1" dirty="0">
              <a:solidFill>
                <a:srgbClr val="FF0000"/>
              </a:solidFill>
              <a:latin typeface="Century Gothic" panose="020B0502020202020204" pitchFamily="34" charset="0"/>
            </a:endParaRPr>
          </a:p>
        </p:txBody>
      </p:sp>
      <p:sp>
        <p:nvSpPr>
          <p:cNvPr id="4" name="TextBox 3">
            <a:extLst>
              <a:ext uri="{FF2B5EF4-FFF2-40B4-BE49-F238E27FC236}">
                <a16:creationId xmlns:a16="http://schemas.microsoft.com/office/drawing/2014/main" id="{F9570A27-FB7B-43B4-A70D-7FA1609E65A5}"/>
              </a:ext>
            </a:extLst>
          </p:cNvPr>
          <p:cNvSpPr txBox="1"/>
          <p:nvPr/>
        </p:nvSpPr>
        <p:spPr>
          <a:xfrm>
            <a:off x="6189044" y="1899461"/>
            <a:ext cx="5534526" cy="2862322"/>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Leveraging social media platforms effectively involves selecting the right platforms based on your audience and goals, and consistently creating engaging, high-value content. By maintaining an active presence and fostering interaction, education consultants can build trust, grow their client base, and enhance their professional brand.</a:t>
            </a:r>
          </a:p>
          <a:p>
            <a:endParaRPr lang="en-US" dirty="0"/>
          </a:p>
        </p:txBody>
      </p:sp>
    </p:spTree>
    <p:extLst>
      <p:ext uri="{BB962C8B-B14F-4D97-AF65-F5344CB8AC3E}">
        <p14:creationId xmlns:p14="http://schemas.microsoft.com/office/powerpoint/2010/main" val="2054180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BUILDING A PROFESSIONAL NETWORK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Module-8:5</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63628" y="1807705"/>
            <a:ext cx="11251934" cy="4247317"/>
          </a:xfrm>
          <a:prstGeom prst="rect">
            <a:avLst/>
          </a:prstGeom>
          <a:noFill/>
        </p:spPr>
        <p:txBody>
          <a:bodyPr wrap="square" rtlCol="0">
            <a:spAutoFit/>
          </a:bodyPr>
          <a:lstStyle/>
          <a:p>
            <a:r>
              <a:rPr lang="en-US" dirty="0">
                <a:latin typeface="Century Gothic" panose="020B0502020202020204" pitchFamily="34" charset="0"/>
              </a:rPr>
              <a:t>Professional network is vital for education consultants to enhance their brand, expand opportunities, and provide comprehensive solutions to clients. Networking, whether online or offline, fosters valuable connections and opens doors for collaborations that boost credibility and success.</a:t>
            </a:r>
          </a:p>
          <a:p>
            <a:r>
              <a:rPr lang="en-US" b="1" dirty="0">
                <a:solidFill>
                  <a:srgbClr val="FF0000"/>
                </a:solidFill>
                <a:latin typeface="Century Gothic" panose="020B0502020202020204" pitchFamily="34" charset="0"/>
              </a:rPr>
              <a:t>1. Networking Strategies for Education Consultants</a:t>
            </a:r>
          </a:p>
          <a:p>
            <a:r>
              <a:rPr lang="en-US" b="1" dirty="0">
                <a:latin typeface="Century Gothic" panose="020B0502020202020204" pitchFamily="34" charset="0"/>
              </a:rPr>
              <a:t>A. Importance of Networking in Building Your Brand</a:t>
            </a:r>
          </a:p>
          <a:p>
            <a:r>
              <a:rPr lang="en-US" dirty="0">
                <a:latin typeface="Century Gothic" panose="020B0502020202020204" pitchFamily="34" charset="0"/>
              </a:rPr>
              <a:t>1</a:t>
            </a:r>
            <a:r>
              <a:rPr lang="en-US" b="1" dirty="0">
                <a:latin typeface="Century Gothic" panose="020B0502020202020204" pitchFamily="34" charset="0"/>
              </a:rPr>
              <a:t>.Increases Visibility</a:t>
            </a:r>
            <a:r>
              <a:rPr lang="en-US" dirty="0">
                <a:latin typeface="Century Gothic" panose="020B0502020202020204" pitchFamily="34" charset="0"/>
              </a:rPr>
              <a:t>: Networking helps you establish your presence in the education industry.</a:t>
            </a:r>
          </a:p>
          <a:p>
            <a:r>
              <a:rPr lang="en-US" dirty="0">
                <a:latin typeface="Century Gothic" panose="020B0502020202020204" pitchFamily="34" charset="0"/>
              </a:rPr>
              <a:t>Regular interactions with professionals ensure you’re top-of-mind for referrals and opportunities.</a:t>
            </a:r>
          </a:p>
          <a:p>
            <a:r>
              <a:rPr lang="en-US" dirty="0">
                <a:latin typeface="Century Gothic" panose="020B0502020202020204" pitchFamily="34" charset="0"/>
              </a:rPr>
              <a:t>2.</a:t>
            </a:r>
            <a:r>
              <a:rPr lang="en-US" b="1" dirty="0">
                <a:latin typeface="Century Gothic" panose="020B0502020202020204" pitchFamily="34" charset="0"/>
              </a:rPr>
              <a:t>Enhances Credibility</a:t>
            </a:r>
            <a:r>
              <a:rPr lang="en-US" dirty="0">
                <a:latin typeface="Century Gothic" panose="020B0502020202020204" pitchFamily="34" charset="0"/>
              </a:rPr>
              <a:t>: Being connected to respected figures in your field builds your reputation.</a:t>
            </a:r>
          </a:p>
          <a:p>
            <a:r>
              <a:rPr lang="en-US" dirty="0">
                <a:latin typeface="Century Gothic" panose="020B0502020202020204" pitchFamily="34" charset="0"/>
              </a:rPr>
              <a:t>Clients trust consultants who are well-connected and knowledgeable.</a:t>
            </a:r>
          </a:p>
          <a:p>
            <a:r>
              <a:rPr lang="en-US" dirty="0">
                <a:latin typeface="Century Gothic" panose="020B0502020202020204" pitchFamily="34" charset="0"/>
              </a:rPr>
              <a:t>3</a:t>
            </a:r>
            <a:r>
              <a:rPr lang="en-US" b="1" dirty="0">
                <a:latin typeface="Century Gothic" panose="020B0502020202020204" pitchFamily="34" charset="0"/>
              </a:rPr>
              <a:t>.Opens Doors to Opportunities</a:t>
            </a:r>
            <a:r>
              <a:rPr lang="en-US" dirty="0">
                <a:latin typeface="Century Gothic" panose="020B0502020202020204" pitchFamily="34" charset="0"/>
              </a:rPr>
              <a:t>: Networking can lead to new clients, partnerships, and collaborations.</a:t>
            </a:r>
          </a:p>
          <a:p>
            <a:r>
              <a:rPr lang="en-US" dirty="0">
                <a:latin typeface="Century Gothic" panose="020B0502020202020204" pitchFamily="34" charset="0"/>
              </a:rPr>
              <a:t>Example: Speaking engagements, webinars, or guest articles.</a:t>
            </a:r>
          </a:p>
          <a:p>
            <a:r>
              <a:rPr lang="en-US" dirty="0">
                <a:latin typeface="Century Gothic" panose="020B0502020202020204" pitchFamily="34" charset="0"/>
              </a:rPr>
              <a:t>4</a:t>
            </a:r>
            <a:r>
              <a:rPr lang="en-US" b="1" dirty="0">
                <a:latin typeface="Century Gothic" panose="020B0502020202020204" pitchFamily="34" charset="0"/>
              </a:rPr>
              <a:t>.Facilitates Knowledge Sharing</a:t>
            </a:r>
            <a:r>
              <a:rPr lang="en-US" dirty="0">
                <a:latin typeface="Century Gothic" panose="020B0502020202020204" pitchFamily="34" charset="0"/>
              </a:rPr>
              <a:t>:</a:t>
            </a:r>
          </a:p>
          <a:p>
            <a:r>
              <a:rPr lang="en-US" dirty="0">
                <a:latin typeface="Century Gothic" panose="020B0502020202020204" pitchFamily="34" charset="0"/>
              </a:rPr>
              <a:t>Engaging with peers allows you to stay updated on trends and innovations in education consulting.</a:t>
            </a:r>
          </a:p>
          <a:p>
            <a:endParaRPr lang="en-US" dirty="0"/>
          </a:p>
        </p:txBody>
      </p:sp>
    </p:spTree>
    <p:extLst>
      <p:ext uri="{BB962C8B-B14F-4D97-AF65-F5344CB8AC3E}">
        <p14:creationId xmlns:p14="http://schemas.microsoft.com/office/powerpoint/2010/main" val="2925867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TECHNIQUES FOR EFFECTIVE NETWORKING ONLINE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Module-8:5</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0" y="1720989"/>
            <a:ext cx="7459579" cy="5078313"/>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solidFill>
                  <a:srgbClr val="FF0000"/>
                </a:solidFill>
                <a:latin typeface="Century Gothic" panose="020B0502020202020204" pitchFamily="34" charset="0"/>
              </a:rPr>
              <a:t>1.Leverage LinkedIn</a:t>
            </a:r>
            <a:r>
              <a:rPr lang="en-US" dirty="0">
                <a:latin typeface="Century Gothic" panose="020B0502020202020204" pitchFamily="34" charset="0"/>
              </a:rPr>
              <a:t>: Optimize your profile with keywords and achievements to attract attention.</a:t>
            </a:r>
          </a:p>
          <a:p>
            <a:r>
              <a:rPr lang="en-US" dirty="0">
                <a:latin typeface="Century Gothic" panose="020B0502020202020204" pitchFamily="34" charset="0"/>
              </a:rPr>
              <a:t>Join relevant groups (e.g., “Education Consultants Network”) to engage in discussions.</a:t>
            </a:r>
          </a:p>
          <a:p>
            <a:r>
              <a:rPr lang="en-US" dirty="0">
                <a:latin typeface="Century Gothic" panose="020B0502020202020204" pitchFamily="34" charset="0"/>
              </a:rPr>
              <a:t>Connect with professionals in education, counseling, and related fields.</a:t>
            </a:r>
          </a:p>
          <a:p>
            <a:r>
              <a:rPr lang="en-US" b="1" dirty="0">
                <a:solidFill>
                  <a:srgbClr val="FF0000"/>
                </a:solidFill>
                <a:latin typeface="Century Gothic" panose="020B0502020202020204" pitchFamily="34" charset="0"/>
              </a:rPr>
              <a:t>2.Participate in Webinars and Virtual Events</a:t>
            </a:r>
            <a:r>
              <a:rPr lang="en-US" dirty="0">
                <a:latin typeface="Century Gothic" panose="020B0502020202020204" pitchFamily="34" charset="0"/>
              </a:rPr>
              <a:t>: Attend and contribute to online seminars or forums in education.</a:t>
            </a:r>
          </a:p>
          <a:p>
            <a:r>
              <a:rPr lang="en-US" dirty="0">
                <a:latin typeface="Century Gothic" panose="020B0502020202020204" pitchFamily="34" charset="0"/>
              </a:rPr>
              <a:t>Use the chat or Q&amp;A sections to introduce yourself and share insights.</a:t>
            </a:r>
          </a:p>
          <a:p>
            <a:r>
              <a:rPr lang="en-US" b="1" dirty="0">
                <a:solidFill>
                  <a:srgbClr val="FF0000"/>
                </a:solidFill>
                <a:latin typeface="Century Gothic" panose="020B0502020202020204" pitchFamily="34" charset="0"/>
              </a:rPr>
              <a:t>3.Engage on Social Media</a:t>
            </a:r>
            <a:r>
              <a:rPr lang="en-US" dirty="0">
                <a:latin typeface="Century Gothic" panose="020B0502020202020204" pitchFamily="34" charset="0"/>
              </a:rPr>
              <a:t>: Actively comment on and share posts from influencers or organizations in the education space.</a:t>
            </a:r>
          </a:p>
          <a:p>
            <a:r>
              <a:rPr lang="en-US" dirty="0">
                <a:latin typeface="Century Gothic" panose="020B0502020202020204" pitchFamily="34" charset="0"/>
              </a:rPr>
              <a:t>Use platforms like Twitter or Facebook groups to join niche discussions.</a:t>
            </a:r>
          </a:p>
          <a:p>
            <a:r>
              <a:rPr lang="en-US" b="1" dirty="0">
                <a:solidFill>
                  <a:srgbClr val="FF0000"/>
                </a:solidFill>
                <a:latin typeface="Century Gothic" panose="020B0502020202020204" pitchFamily="34" charset="0"/>
              </a:rPr>
              <a:t>4.Host Online Events</a:t>
            </a:r>
            <a:r>
              <a:rPr lang="en-US" dirty="0">
                <a:solidFill>
                  <a:srgbClr val="FF0000"/>
                </a:solidFill>
                <a:latin typeface="Century Gothic" panose="020B0502020202020204" pitchFamily="34" charset="0"/>
              </a:rPr>
              <a:t>: </a:t>
            </a:r>
            <a:r>
              <a:rPr lang="en-US" dirty="0">
                <a:latin typeface="Century Gothic" panose="020B0502020202020204" pitchFamily="34" charset="0"/>
              </a:rPr>
              <a:t>Organize Q&amp;A sessions, live webinars, or panel discussions to showcase expertise and connect with others.</a:t>
            </a:r>
          </a:p>
          <a:p>
            <a:endParaRPr lang="en-US" dirty="0"/>
          </a:p>
        </p:txBody>
      </p:sp>
      <p:pic>
        <p:nvPicPr>
          <p:cNvPr id="3" name="Picture 2">
            <a:extLst>
              <a:ext uri="{FF2B5EF4-FFF2-40B4-BE49-F238E27FC236}">
                <a16:creationId xmlns:a16="http://schemas.microsoft.com/office/drawing/2014/main" id="{ECD45208-BE5C-4CF2-B321-21751BE916E8}"/>
              </a:ext>
            </a:extLst>
          </p:cNvPr>
          <p:cNvPicPr>
            <a:picLocks noChangeAspect="1"/>
          </p:cNvPicPr>
          <p:nvPr/>
        </p:nvPicPr>
        <p:blipFill>
          <a:blip r:embed="rId3"/>
          <a:stretch>
            <a:fillRect/>
          </a:stretch>
        </p:blipFill>
        <p:spPr>
          <a:xfrm>
            <a:off x="7676594" y="2283306"/>
            <a:ext cx="4298390" cy="3567664"/>
          </a:xfrm>
          <a:prstGeom prst="rect">
            <a:avLst/>
          </a:prstGeom>
        </p:spPr>
      </p:pic>
    </p:spTree>
    <p:extLst>
      <p:ext uri="{BB962C8B-B14F-4D97-AF65-F5344CB8AC3E}">
        <p14:creationId xmlns:p14="http://schemas.microsoft.com/office/powerpoint/2010/main" val="2220429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TECHNIQUES FOR EFFECTIVE NETWORKING OFFLINE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Module-8:5</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5750536" y="1947043"/>
            <a:ext cx="6179421"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1.Attend Industry Events</a:t>
            </a:r>
            <a:r>
              <a:rPr lang="en-US" dirty="0">
                <a:latin typeface="Century Gothic" panose="020B0502020202020204" pitchFamily="34" charset="0"/>
              </a:rPr>
              <a:t>: Participate in conferences, workshops, or education fairs.</a:t>
            </a:r>
          </a:p>
          <a:p>
            <a:r>
              <a:rPr lang="en-US" dirty="0">
                <a:latin typeface="Century Gothic" panose="020B0502020202020204" pitchFamily="34" charset="0"/>
              </a:rPr>
              <a:t>Example: Join events like college counseling conventions or educational expos.</a:t>
            </a:r>
          </a:p>
          <a:p>
            <a:r>
              <a:rPr lang="en-US" b="1" dirty="0">
                <a:solidFill>
                  <a:srgbClr val="FF0000"/>
                </a:solidFill>
                <a:latin typeface="Century Gothic" panose="020B0502020202020204" pitchFamily="34" charset="0"/>
              </a:rPr>
              <a:t>2.Join Local Organizations</a:t>
            </a:r>
            <a:r>
              <a:rPr lang="en-US" dirty="0">
                <a:latin typeface="Century Gothic" panose="020B0502020202020204" pitchFamily="34" charset="0"/>
              </a:rPr>
              <a:t>: Become a member of regional education or professional networks.</a:t>
            </a:r>
          </a:p>
          <a:p>
            <a:r>
              <a:rPr lang="en-US" dirty="0">
                <a:latin typeface="Century Gothic" panose="020B0502020202020204" pitchFamily="34" charset="0"/>
              </a:rPr>
              <a:t>Attend meet-ups or luncheons to meet like-minded professionals.</a:t>
            </a:r>
          </a:p>
          <a:p>
            <a:r>
              <a:rPr lang="en-US" b="1" dirty="0">
                <a:solidFill>
                  <a:srgbClr val="FF0000"/>
                </a:solidFill>
                <a:latin typeface="Century Gothic" panose="020B0502020202020204" pitchFamily="34" charset="0"/>
              </a:rPr>
              <a:t>3.Prepare and Follow Up: </a:t>
            </a:r>
            <a:r>
              <a:rPr lang="en-US" dirty="0">
                <a:latin typeface="Century Gothic" panose="020B0502020202020204" pitchFamily="34" charset="0"/>
              </a:rPr>
              <a:t>Carry business cards and prepare a short introduction about your services.</a:t>
            </a:r>
          </a:p>
          <a:p>
            <a:r>
              <a:rPr lang="en-US" dirty="0">
                <a:latin typeface="Century Gothic" panose="020B0502020202020204" pitchFamily="34" charset="0"/>
              </a:rPr>
              <a:t>After meeting someone, follow up with an email or connect on LinkedIn to keep the conversation going.</a:t>
            </a:r>
          </a:p>
          <a:p>
            <a:r>
              <a:rPr lang="en-US" b="1" dirty="0">
                <a:solidFill>
                  <a:srgbClr val="FF0000"/>
                </a:solidFill>
                <a:latin typeface="Century Gothic" panose="020B0502020202020204" pitchFamily="34" charset="0"/>
              </a:rPr>
              <a:t>4.Offer Value</a:t>
            </a:r>
            <a:r>
              <a:rPr lang="en-US" dirty="0">
                <a:latin typeface="Century Gothic" panose="020B0502020202020204" pitchFamily="34" charset="0"/>
              </a:rPr>
              <a:t>: Share resources, introduce connections, or volunteer to speak at events to make yourself memorable</a:t>
            </a:r>
            <a:r>
              <a:rPr lang="en-US" dirty="0"/>
              <a:t>.</a:t>
            </a:r>
          </a:p>
          <a:p>
            <a:endParaRPr lang="en-US" dirty="0"/>
          </a:p>
        </p:txBody>
      </p:sp>
      <p:pic>
        <p:nvPicPr>
          <p:cNvPr id="3" name="Picture 2">
            <a:extLst>
              <a:ext uri="{FF2B5EF4-FFF2-40B4-BE49-F238E27FC236}">
                <a16:creationId xmlns:a16="http://schemas.microsoft.com/office/drawing/2014/main" id="{79D735CC-AAE8-45BF-B989-1DA9A3519D20}"/>
              </a:ext>
            </a:extLst>
          </p:cNvPr>
          <p:cNvPicPr>
            <a:picLocks noChangeAspect="1"/>
          </p:cNvPicPr>
          <p:nvPr/>
        </p:nvPicPr>
        <p:blipFill>
          <a:blip r:embed="rId3"/>
          <a:stretch>
            <a:fillRect/>
          </a:stretch>
        </p:blipFill>
        <p:spPr>
          <a:xfrm>
            <a:off x="185042" y="1947043"/>
            <a:ext cx="5291734" cy="4143375"/>
          </a:xfrm>
          <a:prstGeom prst="rect">
            <a:avLst/>
          </a:prstGeom>
        </p:spPr>
      </p:pic>
    </p:spTree>
    <p:extLst>
      <p:ext uri="{BB962C8B-B14F-4D97-AF65-F5344CB8AC3E}">
        <p14:creationId xmlns:p14="http://schemas.microsoft.com/office/powerpoint/2010/main" val="309819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COLLABORATING WITH OTHER PROFESSIONALS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Module-8:5</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211754" y="1954854"/>
            <a:ext cx="11980246"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Collaborating with Other Professionals</a:t>
            </a:r>
          </a:p>
          <a:p>
            <a:r>
              <a:rPr lang="en-US" dirty="0">
                <a:latin typeface="Century Gothic" panose="020B0502020202020204" pitchFamily="34" charset="0"/>
              </a:rPr>
              <a:t>Collaboration is a powerful way to expand your reach, enhance your offerings, and strengthen your brand.</a:t>
            </a:r>
          </a:p>
          <a:p>
            <a:r>
              <a:rPr lang="en-US" b="1" dirty="0">
                <a:solidFill>
                  <a:srgbClr val="FF0000"/>
                </a:solidFill>
                <a:latin typeface="Century Gothic" panose="020B0502020202020204" pitchFamily="34" charset="0"/>
              </a:rPr>
              <a:t>A. Identifying Potential Collaboration Opportunities</a:t>
            </a:r>
          </a:p>
          <a:p>
            <a:r>
              <a:rPr lang="en-US" b="1" dirty="0">
                <a:solidFill>
                  <a:srgbClr val="FF0000"/>
                </a:solidFill>
                <a:latin typeface="Century Gothic" panose="020B0502020202020204" pitchFamily="34" charset="0"/>
              </a:rPr>
              <a:t>1.School Counselors</a:t>
            </a:r>
            <a:r>
              <a:rPr lang="en-US" dirty="0">
                <a:latin typeface="Century Gothic" panose="020B0502020202020204" pitchFamily="34" charset="0"/>
              </a:rPr>
              <a:t>: Partner with school counselors to provide supplemental support in areas like college admissions or scholarship guidance.</a:t>
            </a:r>
          </a:p>
          <a:p>
            <a:r>
              <a:rPr lang="en-US" b="1" dirty="0">
                <a:solidFill>
                  <a:srgbClr val="FF0000"/>
                </a:solidFill>
                <a:latin typeface="Century Gothic" panose="020B0502020202020204" pitchFamily="34" charset="0"/>
              </a:rPr>
              <a:t>2.Tutoring Services</a:t>
            </a:r>
            <a:r>
              <a:rPr lang="en-US" dirty="0">
                <a:latin typeface="Century Gothic" panose="020B0502020202020204" pitchFamily="34" charset="0"/>
              </a:rPr>
              <a:t>: Collaborate with tutoring companies to offer a comprehensive academic and admissions package.</a:t>
            </a:r>
          </a:p>
          <a:p>
            <a:r>
              <a:rPr lang="en-US" b="1" dirty="0">
                <a:solidFill>
                  <a:srgbClr val="FF0000"/>
                </a:solidFill>
                <a:latin typeface="Century Gothic" panose="020B0502020202020204" pitchFamily="34" charset="0"/>
              </a:rPr>
              <a:t>3.Career Counselors</a:t>
            </a:r>
            <a:r>
              <a:rPr lang="en-US" dirty="0">
                <a:latin typeface="Century Gothic" panose="020B0502020202020204" pitchFamily="34" charset="0"/>
              </a:rPr>
              <a:t>: Work with career experts to guide students on aligning academic choices with career aspirations.</a:t>
            </a:r>
          </a:p>
          <a:p>
            <a:r>
              <a:rPr lang="en-US" b="1" dirty="0">
                <a:solidFill>
                  <a:srgbClr val="FF0000"/>
                </a:solidFill>
                <a:latin typeface="Century Gothic" panose="020B0502020202020204" pitchFamily="34" charset="0"/>
              </a:rPr>
              <a:t>4.Test Prep Companies</a:t>
            </a:r>
            <a:r>
              <a:rPr lang="en-US" dirty="0">
                <a:latin typeface="Century Gothic" panose="020B0502020202020204" pitchFamily="34" charset="0"/>
              </a:rPr>
              <a:t>: Partner with SAT/ACT prep providers to offer a full suite of college readiness services.</a:t>
            </a:r>
          </a:p>
          <a:p>
            <a:r>
              <a:rPr lang="en-US" b="1" dirty="0">
                <a:solidFill>
                  <a:srgbClr val="FF0000"/>
                </a:solidFill>
                <a:latin typeface="Century Gothic" panose="020B0502020202020204" pitchFamily="34" charset="0"/>
              </a:rPr>
              <a:t>5.Educational Institutions</a:t>
            </a:r>
            <a:r>
              <a:rPr lang="en-US" dirty="0">
                <a:latin typeface="Century Gothic" panose="020B0502020202020204" pitchFamily="34" charset="0"/>
              </a:rPr>
              <a:t>: Develop relationships with schools, colleges, or universities to conduct workshops or consultations.</a:t>
            </a:r>
          </a:p>
          <a:p>
            <a:r>
              <a:rPr lang="en-US" b="1" dirty="0">
                <a:solidFill>
                  <a:srgbClr val="FF0000"/>
                </a:solidFill>
                <a:latin typeface="Century Gothic" panose="020B0502020202020204" pitchFamily="34" charset="0"/>
              </a:rPr>
              <a:t>6.Other Education Consultants</a:t>
            </a:r>
            <a:r>
              <a:rPr lang="en-US" dirty="0">
                <a:latin typeface="Century Gothic" panose="020B0502020202020204" pitchFamily="34" charset="0"/>
              </a:rPr>
              <a:t>: Team up with consultants in complementary niches (e.g., international admissions vs. local schools).</a:t>
            </a:r>
          </a:p>
          <a:p>
            <a:endParaRPr lang="en-US" dirty="0"/>
          </a:p>
        </p:txBody>
      </p:sp>
    </p:spTree>
    <p:extLst>
      <p:ext uri="{BB962C8B-B14F-4D97-AF65-F5344CB8AC3E}">
        <p14:creationId xmlns:p14="http://schemas.microsoft.com/office/powerpoint/2010/main" val="1933698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BENEFITS OF PARTNEERSHIPS IN ENHANCING YOUR BRAND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Module-8:5</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0" y="1807705"/>
            <a:ext cx="6689560" cy="5355312"/>
          </a:xfrm>
          <a:prstGeom prst="rect">
            <a:avLst/>
          </a:prstGeom>
          <a:noFill/>
        </p:spPr>
        <p:txBody>
          <a:bodyPr wrap="square" rtlCol="0">
            <a:spAutoFit/>
          </a:bodyPr>
          <a:lstStyle/>
          <a:p>
            <a:r>
              <a:rPr lang="en-US" dirty="0">
                <a:latin typeface="Century Gothic" panose="020B0502020202020204" pitchFamily="34" charset="0"/>
              </a:rPr>
              <a:t>B. </a:t>
            </a:r>
            <a:r>
              <a:rPr lang="en-US" b="1" dirty="0">
                <a:solidFill>
                  <a:srgbClr val="FF0000"/>
                </a:solidFill>
                <a:latin typeface="Century Gothic" panose="020B0502020202020204" pitchFamily="34" charset="0"/>
              </a:rPr>
              <a:t>Benefits of Partnerships in Enhancing Your Brand</a:t>
            </a:r>
          </a:p>
          <a:p>
            <a:r>
              <a:rPr lang="en-US" b="1" dirty="0">
                <a:latin typeface="Century Gothic" panose="020B0502020202020204" pitchFamily="34" charset="0"/>
              </a:rPr>
              <a:t>1.Broader Reach</a:t>
            </a:r>
            <a:r>
              <a:rPr lang="en-US" dirty="0">
                <a:latin typeface="Century Gothic" panose="020B0502020202020204" pitchFamily="34" charset="0"/>
              </a:rPr>
              <a:t>: Collaborating with established professionals exposes your brand to their network, increasing visibility.</a:t>
            </a:r>
          </a:p>
          <a:p>
            <a:r>
              <a:rPr lang="en-US" b="1" dirty="0">
                <a:latin typeface="Century Gothic" panose="020B0502020202020204" pitchFamily="34" charset="0"/>
              </a:rPr>
              <a:t>2.Enhanced Service Offerings</a:t>
            </a:r>
            <a:r>
              <a:rPr lang="en-US" dirty="0">
                <a:latin typeface="Century Gothic" panose="020B0502020202020204" pitchFamily="34" charset="0"/>
              </a:rPr>
              <a:t>: Partnerships allow you to offer a wider range of services, making you a one-stop solution for clients.</a:t>
            </a:r>
          </a:p>
          <a:p>
            <a:r>
              <a:rPr lang="en-US" dirty="0">
                <a:latin typeface="Century Gothic" panose="020B0502020202020204" pitchFamily="34" charset="0"/>
              </a:rPr>
              <a:t>Example: Pairing academic tutoring with admissions consulting.</a:t>
            </a:r>
          </a:p>
          <a:p>
            <a:r>
              <a:rPr lang="en-US" b="1" dirty="0">
                <a:latin typeface="Century Gothic" panose="020B0502020202020204" pitchFamily="34" charset="0"/>
              </a:rPr>
              <a:t>3.Mutual Credibility</a:t>
            </a:r>
            <a:r>
              <a:rPr lang="en-US" dirty="0">
                <a:latin typeface="Century Gothic" panose="020B0502020202020204" pitchFamily="34" charset="0"/>
              </a:rPr>
              <a:t>: Being associated with reputable organizations or professionals boosts your credibility.</a:t>
            </a:r>
          </a:p>
          <a:p>
            <a:r>
              <a:rPr lang="en-US" b="1" dirty="0">
                <a:latin typeface="Century Gothic" panose="020B0502020202020204" pitchFamily="34" charset="0"/>
              </a:rPr>
              <a:t>4.Shared Resources</a:t>
            </a:r>
            <a:r>
              <a:rPr lang="en-US" dirty="0">
                <a:latin typeface="Century Gothic" panose="020B0502020202020204" pitchFamily="34" charset="0"/>
              </a:rPr>
              <a:t>: Pooling resources like marketing, event hosting, or tools can reduce costs and enhance efficiency.</a:t>
            </a:r>
          </a:p>
          <a:p>
            <a:r>
              <a:rPr lang="en-US" b="1" dirty="0">
                <a:latin typeface="Century Gothic" panose="020B0502020202020204" pitchFamily="34" charset="0"/>
              </a:rPr>
              <a:t>5.Innovative Ideas</a:t>
            </a:r>
            <a:r>
              <a:rPr lang="en-US" dirty="0">
                <a:latin typeface="Century Gothic" panose="020B0502020202020204" pitchFamily="34" charset="0"/>
              </a:rPr>
              <a:t>: Collaborations foster fresh perspectives, helping you innovate and improve your services.</a:t>
            </a:r>
          </a:p>
          <a:p>
            <a:endParaRPr lang="en-US" dirty="0"/>
          </a:p>
          <a:p>
            <a:endParaRPr lang="en-US" dirty="0"/>
          </a:p>
        </p:txBody>
      </p:sp>
      <p:pic>
        <p:nvPicPr>
          <p:cNvPr id="3" name="Picture 2">
            <a:extLst>
              <a:ext uri="{FF2B5EF4-FFF2-40B4-BE49-F238E27FC236}">
                <a16:creationId xmlns:a16="http://schemas.microsoft.com/office/drawing/2014/main" id="{1F514268-A61F-4FDA-80F7-F1AB8A743305}"/>
              </a:ext>
            </a:extLst>
          </p:cNvPr>
          <p:cNvPicPr>
            <a:picLocks noChangeAspect="1"/>
          </p:cNvPicPr>
          <p:nvPr/>
        </p:nvPicPr>
        <p:blipFill>
          <a:blip r:embed="rId3"/>
          <a:stretch>
            <a:fillRect/>
          </a:stretch>
        </p:blipFill>
        <p:spPr>
          <a:xfrm>
            <a:off x="6400800" y="2065906"/>
            <a:ext cx="5498398" cy="3815122"/>
          </a:xfrm>
          <a:prstGeom prst="rect">
            <a:avLst/>
          </a:prstGeom>
        </p:spPr>
      </p:pic>
    </p:spTree>
    <p:extLst>
      <p:ext uri="{BB962C8B-B14F-4D97-AF65-F5344CB8AC3E}">
        <p14:creationId xmlns:p14="http://schemas.microsoft.com/office/powerpoint/2010/main" val="2661142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ACTIONANBLE TIPS FOR BUILDING YOUR NETWORK AND COLLABORATING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Module-8:5</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05877" y="1894422"/>
            <a:ext cx="11980246" cy="4524315"/>
          </a:xfrm>
          <a:prstGeom prst="rect">
            <a:avLst/>
          </a:prstGeom>
          <a:noFill/>
        </p:spPr>
        <p:txBody>
          <a:bodyPr wrap="square" rtlCol="0">
            <a:spAutoFit/>
          </a:bodyPr>
          <a:lstStyle/>
          <a:p>
            <a:endParaRPr lang="en-US" dirty="0"/>
          </a:p>
          <a:p>
            <a:r>
              <a:rPr lang="en-US" dirty="0">
                <a:latin typeface="Century Gothic" panose="020B0502020202020204" pitchFamily="34" charset="0"/>
              </a:rPr>
              <a:t>1</a:t>
            </a:r>
            <a:r>
              <a:rPr lang="en-US" dirty="0">
                <a:solidFill>
                  <a:srgbClr val="FF0000"/>
                </a:solidFill>
                <a:latin typeface="Century Gothic" panose="020B0502020202020204" pitchFamily="34" charset="0"/>
              </a:rPr>
              <a:t>.Be Proactive</a:t>
            </a:r>
            <a:r>
              <a:rPr lang="en-US" dirty="0">
                <a:latin typeface="Century Gothic" panose="020B0502020202020204" pitchFamily="34" charset="0"/>
              </a:rPr>
              <a:t>:</a:t>
            </a:r>
          </a:p>
          <a:p>
            <a:r>
              <a:rPr lang="en-US" dirty="0">
                <a:latin typeface="Century Gothic" panose="020B0502020202020204" pitchFamily="34" charset="0"/>
              </a:rPr>
              <a:t>Take the initiative to introduce yourself to others, both online and in person.</a:t>
            </a:r>
          </a:p>
          <a:p>
            <a:r>
              <a:rPr lang="en-US" dirty="0">
                <a:latin typeface="Century Gothic" panose="020B0502020202020204" pitchFamily="34" charset="0"/>
              </a:rPr>
              <a:t>Example: After attending an education webinar, message speakers or participants to discuss shared interests.</a:t>
            </a:r>
          </a:p>
          <a:p>
            <a:r>
              <a:rPr lang="en-US" dirty="0">
                <a:latin typeface="Century Gothic" panose="020B0502020202020204" pitchFamily="34" charset="0"/>
              </a:rPr>
              <a:t>2</a:t>
            </a:r>
            <a:r>
              <a:rPr lang="en-US" dirty="0">
                <a:solidFill>
                  <a:srgbClr val="FF0000"/>
                </a:solidFill>
                <a:latin typeface="Century Gothic" panose="020B0502020202020204" pitchFamily="34" charset="0"/>
              </a:rPr>
              <a:t>.Show Gratitude</a:t>
            </a:r>
            <a:r>
              <a:rPr lang="en-US" dirty="0">
                <a:latin typeface="Century Gothic" panose="020B0502020202020204" pitchFamily="34" charset="0"/>
              </a:rPr>
              <a:t>:</a:t>
            </a:r>
          </a:p>
          <a:p>
            <a:r>
              <a:rPr lang="en-US" dirty="0">
                <a:latin typeface="Century Gothic" panose="020B0502020202020204" pitchFamily="34" charset="0"/>
              </a:rPr>
              <a:t>Thank those who provide referrals or insights to strengthen relationships.</a:t>
            </a:r>
          </a:p>
          <a:p>
            <a:r>
              <a:rPr lang="en-US" dirty="0">
                <a:latin typeface="Century Gothic" panose="020B0502020202020204" pitchFamily="34" charset="0"/>
              </a:rPr>
              <a:t>3</a:t>
            </a:r>
            <a:r>
              <a:rPr lang="en-US" dirty="0">
                <a:solidFill>
                  <a:srgbClr val="FF0000"/>
                </a:solidFill>
                <a:latin typeface="Century Gothic" panose="020B0502020202020204" pitchFamily="34" charset="0"/>
              </a:rPr>
              <a:t>.Stay Engaged</a:t>
            </a:r>
            <a:r>
              <a:rPr lang="en-US" dirty="0">
                <a:latin typeface="Century Gothic" panose="020B0502020202020204" pitchFamily="34" charset="0"/>
              </a:rPr>
              <a:t>: Keep in touch with your network by sharing updates, congratulating achievements, or scheduling periodic check-ins.</a:t>
            </a:r>
          </a:p>
          <a:p>
            <a:r>
              <a:rPr lang="en-US" dirty="0">
                <a:latin typeface="Century Gothic" panose="020B0502020202020204" pitchFamily="34" charset="0"/>
              </a:rPr>
              <a:t>4.</a:t>
            </a:r>
            <a:r>
              <a:rPr lang="en-US" dirty="0">
                <a:solidFill>
                  <a:srgbClr val="FF0000"/>
                </a:solidFill>
                <a:latin typeface="Century Gothic" panose="020B0502020202020204" pitchFamily="34" charset="0"/>
              </a:rPr>
              <a:t>Align Goals in Collaborations</a:t>
            </a:r>
            <a:r>
              <a:rPr lang="en-US" dirty="0">
                <a:latin typeface="Century Gothic" panose="020B0502020202020204" pitchFamily="34" charset="0"/>
              </a:rPr>
              <a:t>: Ensure partnerships are mutually beneficial and align with your values and expertise.</a:t>
            </a:r>
          </a:p>
          <a:p>
            <a:r>
              <a:rPr lang="en-US" dirty="0">
                <a:latin typeface="Century Gothic" panose="020B0502020202020204" pitchFamily="34" charset="0"/>
              </a:rPr>
              <a:t>Example: Partner with a career counselor whose mission matches your focus on student success.</a:t>
            </a:r>
          </a:p>
          <a:p>
            <a:r>
              <a:rPr lang="en-US" dirty="0">
                <a:latin typeface="Century Gothic" panose="020B0502020202020204" pitchFamily="34" charset="0"/>
              </a:rPr>
              <a:t>5.</a:t>
            </a:r>
            <a:r>
              <a:rPr lang="en-US" dirty="0">
                <a:solidFill>
                  <a:srgbClr val="FF0000"/>
                </a:solidFill>
                <a:latin typeface="Century Gothic" panose="020B0502020202020204" pitchFamily="34" charset="0"/>
              </a:rPr>
              <a:t>Promote Collaborations</a:t>
            </a:r>
            <a:r>
              <a:rPr lang="en-US" dirty="0">
                <a:latin typeface="Century Gothic" panose="020B0502020202020204" pitchFamily="34" charset="0"/>
              </a:rPr>
              <a:t>: Announce partnerships on social media, your website, and newsletters to build excitement and awareness.</a:t>
            </a:r>
          </a:p>
          <a:p>
            <a:endParaRPr lang="en-US" dirty="0"/>
          </a:p>
          <a:p>
            <a:endParaRPr lang="en-US" dirty="0"/>
          </a:p>
        </p:txBody>
      </p:sp>
    </p:spTree>
    <p:extLst>
      <p:ext uri="{BB962C8B-B14F-4D97-AF65-F5344CB8AC3E}">
        <p14:creationId xmlns:p14="http://schemas.microsoft.com/office/powerpoint/2010/main" val="1111562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SHOWCASING YOUR EXPERTISE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Module-8:6</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4247317"/>
          </a:xfrm>
          <a:prstGeom prst="rect">
            <a:avLst/>
          </a:prstGeom>
          <a:noFill/>
        </p:spPr>
        <p:txBody>
          <a:bodyPr wrap="square" rtlCol="0">
            <a:spAutoFit/>
          </a:bodyPr>
          <a:lstStyle/>
          <a:p>
            <a:r>
              <a:rPr lang="en-US" dirty="0">
                <a:latin typeface="Century Gothic" panose="020B0502020202020204" pitchFamily="34" charset="0"/>
              </a:rPr>
              <a:t>Establishing yourself as a thought leader is essential for gaining credibility, attracting clients, and building a professional brand. By leveraging content marketing, testimonials, and case studies, education consultants can effectively demonstrate their expertise and impact.</a:t>
            </a:r>
          </a:p>
          <a:p>
            <a:r>
              <a:rPr lang="en-US" b="1" dirty="0">
                <a:solidFill>
                  <a:srgbClr val="FF0000"/>
                </a:solidFill>
                <a:latin typeface="Century Gothic" panose="020B0502020202020204" pitchFamily="34" charset="0"/>
              </a:rPr>
              <a:t>1. Content Marketing Strategies</a:t>
            </a:r>
          </a:p>
          <a:p>
            <a:r>
              <a:rPr lang="en-US" dirty="0">
                <a:latin typeface="Century Gothic" panose="020B0502020202020204" pitchFamily="34" charset="0"/>
              </a:rPr>
              <a:t>Content marketing involves creating and sharing valuable content that informs, educates, and engages your target audience. It positions you as an expert in your field and builds trust with potential clients.</a:t>
            </a:r>
          </a:p>
          <a:p>
            <a:r>
              <a:rPr lang="en-US" b="1" dirty="0">
                <a:latin typeface="Century Gothic" panose="020B0502020202020204" pitchFamily="34" charset="0"/>
              </a:rPr>
              <a:t>A. Creating Valuable Content to Establish Thought Leadership</a:t>
            </a:r>
          </a:p>
          <a:p>
            <a:r>
              <a:rPr lang="en-US" dirty="0">
                <a:latin typeface="Century Gothic" panose="020B0502020202020204" pitchFamily="34" charset="0"/>
              </a:rPr>
              <a:t>1.</a:t>
            </a:r>
            <a:r>
              <a:rPr lang="en-US" b="1" dirty="0">
                <a:latin typeface="Century Gothic" panose="020B0502020202020204" pitchFamily="34" charset="0"/>
              </a:rPr>
              <a:t>Define Your Audience Needs</a:t>
            </a:r>
            <a:r>
              <a:rPr lang="en-US" dirty="0">
                <a:latin typeface="Century Gothic" panose="020B0502020202020204" pitchFamily="34" charset="0"/>
              </a:rPr>
              <a:t>: Identify the specific concerns, challenges, and interests of your target audience.</a:t>
            </a:r>
          </a:p>
          <a:p>
            <a:r>
              <a:rPr lang="en-US" dirty="0">
                <a:latin typeface="Century Gothic" panose="020B0502020202020204" pitchFamily="34" charset="0"/>
              </a:rPr>
              <a:t>Example: Parents looking for scholarship advice or students navigating college admissions.</a:t>
            </a:r>
          </a:p>
          <a:p>
            <a:r>
              <a:rPr lang="en-US" dirty="0">
                <a:latin typeface="Century Gothic" panose="020B0502020202020204" pitchFamily="34" charset="0"/>
              </a:rPr>
              <a:t>2.</a:t>
            </a:r>
            <a:r>
              <a:rPr lang="en-US" b="1" dirty="0">
                <a:latin typeface="Century Gothic" panose="020B0502020202020204" pitchFamily="34" charset="0"/>
              </a:rPr>
              <a:t>Focus on Relevance and Value</a:t>
            </a:r>
            <a:r>
              <a:rPr lang="en-US" dirty="0">
                <a:latin typeface="Century Gothic" panose="020B0502020202020204" pitchFamily="34" charset="0"/>
              </a:rPr>
              <a:t>: Share actionable insights and practical advice.</a:t>
            </a:r>
          </a:p>
          <a:p>
            <a:r>
              <a:rPr lang="en-US" dirty="0">
                <a:latin typeface="Century Gothic" panose="020B0502020202020204" pitchFamily="34" charset="0"/>
              </a:rPr>
              <a:t>Example: “10 Common Mistakes to Avoid in College Applications.”</a:t>
            </a:r>
          </a:p>
          <a:p>
            <a:r>
              <a:rPr lang="en-US" dirty="0">
                <a:latin typeface="Century Gothic" panose="020B0502020202020204" pitchFamily="34" charset="0"/>
              </a:rPr>
              <a:t>3.</a:t>
            </a:r>
            <a:r>
              <a:rPr lang="en-US" b="1" dirty="0">
                <a:latin typeface="Century Gothic" panose="020B0502020202020204" pitchFamily="34" charset="0"/>
              </a:rPr>
              <a:t>Stay Consistent</a:t>
            </a:r>
            <a:r>
              <a:rPr lang="en-US" dirty="0">
                <a:latin typeface="Century Gothic" panose="020B0502020202020204" pitchFamily="34" charset="0"/>
              </a:rPr>
              <a:t>: Publish content regularly to keep your audience engaged and establish a reliable presence.</a:t>
            </a:r>
          </a:p>
          <a:p>
            <a:endParaRPr lang="en-US" dirty="0"/>
          </a:p>
        </p:txBody>
      </p:sp>
    </p:spTree>
    <p:extLst>
      <p:ext uri="{BB962C8B-B14F-4D97-AF65-F5344CB8AC3E}">
        <p14:creationId xmlns:p14="http://schemas.microsoft.com/office/powerpoint/2010/main" val="1077469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SHOWCASING YOUR EXPERTISE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Module-8:6</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4801314"/>
          </a:xfrm>
          <a:prstGeom prst="rect">
            <a:avLst/>
          </a:prstGeom>
          <a:noFill/>
        </p:spPr>
        <p:txBody>
          <a:bodyPr wrap="square" rtlCol="0">
            <a:spAutoFit/>
          </a:bodyPr>
          <a:lstStyle/>
          <a:p>
            <a:r>
              <a:rPr lang="en-US" b="1" dirty="0">
                <a:latin typeface="Century Gothic" panose="020B0502020202020204" pitchFamily="34" charset="0"/>
              </a:rPr>
              <a:t>B . Formats for Content</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.Blogs</a:t>
            </a:r>
            <a:r>
              <a:rPr lang="en-US" dirty="0">
                <a:latin typeface="Century Gothic" panose="020B0502020202020204" pitchFamily="34" charset="0"/>
              </a:rPr>
              <a:t>: Purpose: Provide in-depth information and solutions to common client problems.</a:t>
            </a:r>
          </a:p>
          <a:p>
            <a:r>
              <a:rPr lang="en-US" dirty="0">
                <a:latin typeface="Century Gothic" panose="020B0502020202020204" pitchFamily="34" charset="0"/>
              </a:rPr>
              <a:t>Topics: “How to Choose the Right College for Your Child.”, “A Guide to Financial Aid for Students.”</a:t>
            </a:r>
          </a:p>
          <a:p>
            <a:r>
              <a:rPr lang="en-US" dirty="0">
                <a:latin typeface="Century Gothic" panose="020B0502020202020204" pitchFamily="34" charset="0"/>
              </a:rPr>
              <a:t>Tips: Optimize with keywords for SEO., Use a conversational tone to engage readers.</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.Webinars</a:t>
            </a:r>
            <a:r>
              <a:rPr lang="en-US" dirty="0">
                <a:latin typeface="Century Gothic" panose="020B0502020202020204" pitchFamily="34" charset="0"/>
              </a:rPr>
              <a:t>: Purpose: Offer live, interactive sessions that address trending topics.</a:t>
            </a:r>
          </a:p>
          <a:p>
            <a:r>
              <a:rPr lang="en-US" dirty="0">
                <a:latin typeface="Century Gothic" panose="020B0502020202020204" pitchFamily="34" charset="0"/>
              </a:rPr>
              <a:t>Topics: “Mastering the College Essay.” “How to Maximize Your SAT/ACT Scores.”</a:t>
            </a:r>
          </a:p>
          <a:p>
            <a:r>
              <a:rPr lang="en-US" dirty="0">
                <a:latin typeface="Century Gothic" panose="020B0502020202020204" pitchFamily="34" charset="0"/>
              </a:rPr>
              <a:t>Tips: Promote webinars through email and social media, Include Q&amp;A segments to build personal connections.</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eBooks and Guides</a:t>
            </a:r>
            <a:r>
              <a:rPr lang="en-US" dirty="0">
                <a:latin typeface="Century Gothic" panose="020B0502020202020204" pitchFamily="34" charset="0"/>
              </a:rPr>
              <a:t>: Purpose: Provide comprehensive resources on specialized topics.</a:t>
            </a:r>
          </a:p>
          <a:p>
            <a:r>
              <a:rPr lang="en-US" dirty="0">
                <a:latin typeface="Century Gothic" panose="020B0502020202020204" pitchFamily="34" charset="0"/>
              </a:rPr>
              <a:t>Topics: “The Ultimate Guide to College Admissions.”, “Step-by-Step Scholarship Application Planner.”</a:t>
            </a:r>
          </a:p>
          <a:p>
            <a:r>
              <a:rPr lang="en-US" dirty="0">
                <a:latin typeface="Century Gothic" panose="020B0502020202020204" pitchFamily="34" charset="0"/>
              </a:rPr>
              <a:t>Tips: Offer eBooks as free downloads to collect leads (email addresses).</a:t>
            </a:r>
          </a:p>
          <a:p>
            <a:r>
              <a:rPr lang="en-US" dirty="0">
                <a:latin typeface="Century Gothic" panose="020B0502020202020204" pitchFamily="34" charset="0"/>
              </a:rPr>
              <a:t>Design them professionally for visual appeal.</a:t>
            </a:r>
          </a:p>
          <a:p>
            <a:r>
              <a:rPr lang="en-US" dirty="0">
                <a:latin typeface="Century Gothic" panose="020B0502020202020204" pitchFamily="34" charset="0"/>
              </a:rPr>
              <a:t>4.</a:t>
            </a:r>
            <a:r>
              <a:rPr lang="en-US" b="1" dirty="0">
                <a:solidFill>
                  <a:srgbClr val="FF0000"/>
                </a:solidFill>
                <a:latin typeface="Century Gothic" panose="020B0502020202020204" pitchFamily="34" charset="0"/>
              </a:rPr>
              <a:t>Videos</a:t>
            </a:r>
            <a:r>
              <a:rPr lang="en-US" dirty="0">
                <a:latin typeface="Century Gothic" panose="020B0502020202020204" pitchFamily="34" charset="0"/>
              </a:rPr>
              <a:t>: Purpose: Use dynamic visuals to explain concepts or share experiences.</a:t>
            </a:r>
          </a:p>
          <a:p>
            <a:r>
              <a:rPr lang="en-US" dirty="0">
                <a:latin typeface="Century Gothic" panose="020B0502020202020204" pitchFamily="34" charset="0"/>
              </a:rPr>
              <a:t>Types: Explainer videos (e.g., “How to Apply for Scholarships”). Behind-the-scenes insights (e.g., “A Day in the Life of an Education Consultant”).</a:t>
            </a:r>
          </a:p>
          <a:p>
            <a:r>
              <a:rPr lang="en-US" dirty="0">
                <a:latin typeface="Century Gothic" panose="020B0502020202020204" pitchFamily="34" charset="0"/>
              </a:rPr>
              <a:t>Tips: Keep videos short and engaging. Use platforms like YouTube or Instagram Reels for wider reach</a:t>
            </a:r>
          </a:p>
          <a:p>
            <a:endParaRPr lang="en-US" dirty="0"/>
          </a:p>
        </p:txBody>
      </p:sp>
    </p:spTree>
    <p:extLst>
      <p:ext uri="{BB962C8B-B14F-4D97-AF65-F5344CB8AC3E}">
        <p14:creationId xmlns:p14="http://schemas.microsoft.com/office/powerpoint/2010/main" val="4254095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SHOWCASING YOUR EXPERTISE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Module-8:6</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Utilizing Testimonials and Case Studies</a:t>
            </a:r>
          </a:p>
          <a:p>
            <a:r>
              <a:rPr lang="en-US" dirty="0">
                <a:latin typeface="Century Gothic" panose="020B0502020202020204" pitchFamily="34" charset="0"/>
              </a:rPr>
              <a:t>Testimonials and case studies are social proof that demonstrate your expertise and the real-world impact of your work.</a:t>
            </a:r>
          </a:p>
          <a:p>
            <a:r>
              <a:rPr lang="en-US" b="1" dirty="0">
                <a:latin typeface="Century Gothic" panose="020B0502020202020204" pitchFamily="34" charset="0"/>
              </a:rPr>
              <a:t>A. How to Collect Testimonials Effectively</a:t>
            </a:r>
          </a:p>
          <a:p>
            <a:r>
              <a:rPr lang="en-US" dirty="0">
                <a:latin typeface="Century Gothic" panose="020B0502020202020204" pitchFamily="34" charset="0"/>
              </a:rPr>
              <a:t>1</a:t>
            </a:r>
            <a:r>
              <a:rPr lang="en-US" b="1" dirty="0">
                <a:latin typeface="Century Gothic" panose="020B0502020202020204" pitchFamily="34" charset="0"/>
              </a:rPr>
              <a:t>.Ask at the Right Time</a:t>
            </a:r>
            <a:r>
              <a:rPr lang="en-US" dirty="0">
                <a:latin typeface="Century Gothic" panose="020B0502020202020204" pitchFamily="34" charset="0"/>
              </a:rPr>
              <a:t>: Request testimonials after a successful engagement or when a client expresses gratitude.</a:t>
            </a:r>
          </a:p>
          <a:p>
            <a:r>
              <a:rPr lang="en-US" dirty="0">
                <a:latin typeface="Century Gothic" panose="020B0502020202020204" pitchFamily="34" charset="0"/>
              </a:rPr>
              <a:t>Example: Following a student’s acceptance into their dream college.</a:t>
            </a:r>
          </a:p>
          <a:p>
            <a:r>
              <a:rPr lang="en-US" dirty="0">
                <a:latin typeface="Century Gothic" panose="020B0502020202020204" pitchFamily="34" charset="0"/>
              </a:rPr>
              <a:t>2.</a:t>
            </a:r>
            <a:r>
              <a:rPr lang="en-US" b="1" dirty="0">
                <a:latin typeface="Century Gothic" panose="020B0502020202020204" pitchFamily="34" charset="0"/>
              </a:rPr>
              <a:t>Provide Guidance</a:t>
            </a:r>
            <a:r>
              <a:rPr lang="en-US" dirty="0">
                <a:latin typeface="Century Gothic" panose="020B0502020202020204" pitchFamily="34" charset="0"/>
              </a:rPr>
              <a:t>: Offer clients a template or questions to make the process easier.</a:t>
            </a:r>
          </a:p>
          <a:p>
            <a:r>
              <a:rPr lang="en-US" dirty="0">
                <a:latin typeface="Century Gothic" panose="020B0502020202020204" pitchFamily="34" charset="0"/>
              </a:rPr>
              <a:t>Questions:</a:t>
            </a:r>
          </a:p>
          <a:p>
            <a:r>
              <a:rPr lang="en-US" dirty="0">
                <a:latin typeface="Century Gothic" panose="020B0502020202020204" pitchFamily="34" charset="0"/>
              </a:rPr>
              <a:t>“What was your biggest challenge before working with me?”</a:t>
            </a:r>
          </a:p>
          <a:p>
            <a:r>
              <a:rPr lang="en-US" dirty="0">
                <a:latin typeface="Century Gothic" panose="020B0502020202020204" pitchFamily="34" charset="0"/>
              </a:rPr>
              <a:t>“How did my services help you achieve your goals?”</a:t>
            </a:r>
          </a:p>
          <a:p>
            <a:r>
              <a:rPr lang="en-US" dirty="0">
                <a:latin typeface="Century Gothic" panose="020B0502020202020204" pitchFamily="34" charset="0"/>
              </a:rPr>
              <a:t>“What specific outcomes or results did you experience?”</a:t>
            </a:r>
          </a:p>
          <a:p>
            <a:r>
              <a:rPr lang="en-US" dirty="0">
                <a:latin typeface="Century Gothic" panose="020B0502020202020204" pitchFamily="34" charset="0"/>
              </a:rPr>
              <a:t>3.</a:t>
            </a:r>
            <a:r>
              <a:rPr lang="en-US" b="1" dirty="0">
                <a:latin typeface="Century Gothic" panose="020B0502020202020204" pitchFamily="34" charset="0"/>
              </a:rPr>
              <a:t>Highlight Specific Results</a:t>
            </a:r>
            <a:r>
              <a:rPr lang="en-US" dirty="0">
                <a:latin typeface="Century Gothic" panose="020B0502020202020204" pitchFamily="34" charset="0"/>
              </a:rPr>
              <a:t>:</a:t>
            </a:r>
          </a:p>
          <a:p>
            <a:r>
              <a:rPr lang="en-US" dirty="0">
                <a:latin typeface="Century Gothic" panose="020B0502020202020204" pitchFamily="34" charset="0"/>
              </a:rPr>
              <a:t>Encourage clients to mention tangible outcomes, such as improved SAT scores or admissions success.</a:t>
            </a:r>
          </a:p>
          <a:p>
            <a:r>
              <a:rPr lang="en-US" dirty="0">
                <a:latin typeface="Century Gothic" panose="020B0502020202020204" pitchFamily="34" charset="0"/>
              </a:rPr>
              <a:t>Example: “With their help, my son increased his SAT score by 150 points!”</a:t>
            </a:r>
          </a:p>
          <a:p>
            <a:r>
              <a:rPr lang="en-US" dirty="0">
                <a:latin typeface="Century Gothic" panose="020B0502020202020204" pitchFamily="34" charset="0"/>
              </a:rPr>
              <a:t>4.Seek Permission for Sharing: Always get explicit permission to use testimonials in marketing materials</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4094899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SHOWCASING YOUR EXPERTISE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Module-8:6</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250257" y="2091767"/>
            <a:ext cx="5581291" cy="3970318"/>
          </a:xfrm>
          <a:prstGeom prst="rect">
            <a:avLst/>
          </a:prstGeom>
          <a:noFill/>
        </p:spPr>
        <p:txBody>
          <a:bodyPr wrap="square" rtlCol="0">
            <a:spAutoFit/>
          </a:bodyPr>
          <a:lstStyle/>
          <a:p>
            <a:r>
              <a:rPr lang="en-US" b="1" dirty="0">
                <a:latin typeface="Century Gothic" panose="020B0502020202020204" pitchFamily="34" charset="0"/>
              </a:rPr>
              <a:t>B. Presenting Testimonials</a:t>
            </a:r>
          </a:p>
          <a:p>
            <a:r>
              <a:rPr lang="en-US" b="1" dirty="0">
                <a:latin typeface="Century Gothic" panose="020B0502020202020204" pitchFamily="34" charset="0"/>
              </a:rPr>
              <a:t>1.Visual Appeal</a:t>
            </a:r>
            <a:r>
              <a:rPr lang="en-US" dirty="0">
                <a:latin typeface="Century Gothic" panose="020B0502020202020204" pitchFamily="34" charset="0"/>
              </a:rPr>
              <a:t>: Use client photos or videos alongside testimonials to add authenticity.</a:t>
            </a:r>
          </a:p>
          <a:p>
            <a:r>
              <a:rPr lang="en-US" dirty="0">
                <a:latin typeface="Century Gothic" panose="020B0502020202020204" pitchFamily="34" charset="0"/>
              </a:rPr>
              <a:t>Example: A smiling student holding an acceptance letter.</a:t>
            </a:r>
          </a:p>
          <a:p>
            <a:r>
              <a:rPr lang="en-US" b="1" dirty="0">
                <a:latin typeface="Century Gothic" panose="020B0502020202020204" pitchFamily="34" charset="0"/>
              </a:rPr>
              <a:t>2.Highlight on Platforms</a:t>
            </a:r>
            <a:r>
              <a:rPr lang="en-US" dirty="0">
                <a:latin typeface="Century Gothic" panose="020B0502020202020204" pitchFamily="34" charset="0"/>
              </a:rPr>
              <a:t>: Include testimonials on your website, especially the homepage or services page.</a:t>
            </a:r>
          </a:p>
          <a:p>
            <a:r>
              <a:rPr lang="en-US" dirty="0">
                <a:latin typeface="Century Gothic" panose="020B0502020202020204" pitchFamily="34" charset="0"/>
              </a:rPr>
              <a:t>Share them on social media as posts or stories.</a:t>
            </a:r>
          </a:p>
          <a:p>
            <a:r>
              <a:rPr lang="en-US" b="1" dirty="0">
                <a:latin typeface="Century Gothic" panose="020B0502020202020204" pitchFamily="34" charset="0"/>
              </a:rPr>
              <a:t>3.Organize by Client Type</a:t>
            </a:r>
            <a:r>
              <a:rPr lang="en-US" dirty="0">
                <a:latin typeface="Century Gothic" panose="020B0502020202020204" pitchFamily="34" charset="0"/>
              </a:rPr>
              <a:t>:</a:t>
            </a:r>
          </a:p>
          <a:p>
            <a:r>
              <a:rPr lang="en-US" dirty="0">
                <a:latin typeface="Century Gothic" panose="020B0502020202020204" pitchFamily="34" charset="0"/>
              </a:rPr>
              <a:t>Group testimonials by client demographics (e.g., students, parents) for targeted marketing.</a:t>
            </a:r>
          </a:p>
          <a:p>
            <a:endParaRPr lang="en-US" dirty="0"/>
          </a:p>
          <a:p>
            <a:endParaRPr lang="en-US" dirty="0"/>
          </a:p>
        </p:txBody>
      </p:sp>
      <p:pic>
        <p:nvPicPr>
          <p:cNvPr id="2" name="Picture 1">
            <a:extLst>
              <a:ext uri="{FF2B5EF4-FFF2-40B4-BE49-F238E27FC236}">
                <a16:creationId xmlns:a16="http://schemas.microsoft.com/office/drawing/2014/main" id="{5FC12789-4C3F-4351-8390-9F178F3FD089}"/>
              </a:ext>
            </a:extLst>
          </p:cNvPr>
          <p:cNvPicPr>
            <a:picLocks noChangeAspect="1"/>
          </p:cNvPicPr>
          <p:nvPr/>
        </p:nvPicPr>
        <p:blipFill>
          <a:blip r:embed="rId3"/>
          <a:stretch>
            <a:fillRect/>
          </a:stretch>
        </p:blipFill>
        <p:spPr>
          <a:xfrm>
            <a:off x="7199697" y="2091767"/>
            <a:ext cx="3803984" cy="3803984"/>
          </a:xfrm>
          <a:prstGeom prst="rect">
            <a:avLst/>
          </a:prstGeom>
        </p:spPr>
      </p:pic>
    </p:spTree>
    <p:extLst>
      <p:ext uri="{BB962C8B-B14F-4D97-AF65-F5344CB8AC3E}">
        <p14:creationId xmlns:p14="http://schemas.microsoft.com/office/powerpoint/2010/main" val="209800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SHOWCASING YOUR EXPERTISE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Module-8:6</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32593"/>
            <a:ext cx="11858324" cy="4524315"/>
          </a:xfrm>
          <a:prstGeom prst="rect">
            <a:avLst/>
          </a:prstGeom>
          <a:noFill/>
        </p:spPr>
        <p:txBody>
          <a:bodyPr wrap="square" rtlCol="0">
            <a:spAutoFit/>
          </a:bodyPr>
          <a:lstStyle/>
          <a:p>
            <a:endParaRPr lang="en-US" b="1" dirty="0">
              <a:latin typeface="Century Gothic" panose="020B0502020202020204" pitchFamily="34" charset="0"/>
            </a:endParaRPr>
          </a:p>
          <a:p>
            <a:r>
              <a:rPr lang="en-US" b="1" dirty="0">
                <a:latin typeface="Century Gothic" panose="020B0502020202020204" pitchFamily="34" charset="0"/>
              </a:rPr>
              <a:t>C. Crafting Compelling Case Studies</a:t>
            </a:r>
          </a:p>
          <a:p>
            <a:r>
              <a:rPr lang="en-US" dirty="0">
                <a:latin typeface="Century Gothic" panose="020B0502020202020204" pitchFamily="34" charset="0"/>
              </a:rPr>
              <a:t>Case studies provide a detailed narrative of how you helped a client overcome challenges and achieve success. They serve as powerful evidence of your expertise.</a:t>
            </a:r>
          </a:p>
          <a:p>
            <a:r>
              <a:rPr lang="en-US" b="1" dirty="0">
                <a:solidFill>
                  <a:srgbClr val="FF0000"/>
                </a:solidFill>
                <a:latin typeface="Century Gothic" panose="020B0502020202020204" pitchFamily="34" charset="0"/>
              </a:rPr>
              <a:t>1.Identify Success Stories:</a:t>
            </a:r>
            <a:r>
              <a:rPr lang="en-US" dirty="0">
                <a:latin typeface="Century Gothic" panose="020B0502020202020204" pitchFamily="34" charset="0"/>
              </a:rPr>
              <a:t> Choose clients who have achieved significant results through your services.</a:t>
            </a:r>
          </a:p>
          <a:p>
            <a:r>
              <a:rPr lang="en-US" b="1" dirty="0">
                <a:solidFill>
                  <a:srgbClr val="FF0000"/>
                </a:solidFill>
                <a:latin typeface="Century Gothic" panose="020B0502020202020204" pitchFamily="34" charset="0"/>
              </a:rPr>
              <a:t>2.Structure of a Case Study</a:t>
            </a:r>
            <a:r>
              <a:rPr lang="en-US" dirty="0">
                <a:latin typeface="Century Gothic" panose="020B0502020202020204" pitchFamily="34" charset="0"/>
              </a:rPr>
              <a:t>: Introduction: Briefly describe the client and their initial challenge.</a:t>
            </a:r>
          </a:p>
          <a:p>
            <a:r>
              <a:rPr lang="en-US" dirty="0">
                <a:latin typeface="Century Gothic" panose="020B0502020202020204" pitchFamily="34" charset="0"/>
              </a:rPr>
              <a:t>Example: “Sarah was a high school senior struggling with her college applications.”</a:t>
            </a:r>
          </a:p>
          <a:p>
            <a:r>
              <a:rPr lang="en-US" dirty="0">
                <a:latin typeface="Century Gothic" panose="020B0502020202020204" pitchFamily="34" charset="0"/>
              </a:rPr>
              <a:t>Problem: Detail the specific obstacles the client faced.</a:t>
            </a:r>
          </a:p>
          <a:p>
            <a:r>
              <a:rPr lang="en-US" dirty="0">
                <a:latin typeface="Century Gothic" panose="020B0502020202020204" pitchFamily="34" charset="0"/>
              </a:rPr>
              <a:t>Example: Lack of clarity on application essays and financial aid options.</a:t>
            </a:r>
          </a:p>
          <a:p>
            <a:r>
              <a:rPr lang="en-US" dirty="0">
                <a:latin typeface="Century Gothic" panose="020B0502020202020204" pitchFamily="34" charset="0"/>
              </a:rPr>
              <a:t>Solution: Explain the steps you took to address their issues.</a:t>
            </a:r>
          </a:p>
          <a:p>
            <a:r>
              <a:rPr lang="en-US" dirty="0">
                <a:latin typeface="Century Gothic" panose="020B0502020202020204" pitchFamily="34" charset="0"/>
              </a:rPr>
              <a:t>Example: “I guided Sarah through brainstorming essay ideas and applying for scholarships.”</a:t>
            </a:r>
          </a:p>
          <a:p>
            <a:r>
              <a:rPr lang="en-US" dirty="0">
                <a:latin typeface="Century Gothic" panose="020B0502020202020204" pitchFamily="34" charset="0"/>
              </a:rPr>
              <a:t>Results: Highlight measurable outcomes or improvements.</a:t>
            </a:r>
          </a:p>
          <a:p>
            <a:r>
              <a:rPr lang="en-US" dirty="0">
                <a:latin typeface="Century Gothic" panose="020B0502020202020204" pitchFamily="34" charset="0"/>
              </a:rPr>
              <a:t>Example: “Sarah was admitted to her top-choice university with a full scholarship.”</a:t>
            </a:r>
          </a:p>
          <a:p>
            <a:endParaRPr lang="en-US" dirty="0"/>
          </a:p>
          <a:p>
            <a:endParaRPr lang="en-US" dirty="0"/>
          </a:p>
          <a:p>
            <a:endParaRPr lang="en-US" dirty="0"/>
          </a:p>
        </p:txBody>
      </p:sp>
    </p:spTree>
    <p:extLst>
      <p:ext uri="{BB962C8B-B14F-4D97-AF65-F5344CB8AC3E}">
        <p14:creationId xmlns:p14="http://schemas.microsoft.com/office/powerpoint/2010/main" val="3575633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SHOWCASING YOUR EXPERTISE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Module-8:6</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5078313"/>
          </a:xfrm>
          <a:prstGeom prst="rect">
            <a:avLst/>
          </a:prstGeom>
          <a:noFill/>
        </p:spPr>
        <p:txBody>
          <a:bodyPr wrap="square" rtlCol="0">
            <a:spAutoFit/>
          </a:bodyPr>
          <a:lstStyle/>
          <a:p>
            <a:endParaRPr lang="en-US" dirty="0"/>
          </a:p>
          <a:p>
            <a:endParaRPr lang="en-US" dirty="0"/>
          </a:p>
          <a:p>
            <a:r>
              <a:rPr lang="en-US" dirty="0">
                <a:latin typeface="Century Gothic" panose="020B0502020202020204" pitchFamily="34" charset="0"/>
              </a:rPr>
              <a:t>Make It Engaging: Include quotes from the client to add a personal touch.</a:t>
            </a:r>
          </a:p>
          <a:p>
            <a:r>
              <a:rPr lang="en-US" dirty="0">
                <a:latin typeface="Century Gothic" panose="020B0502020202020204" pitchFamily="34" charset="0"/>
              </a:rPr>
              <a:t>Use before-and-after metrics or visuals (e.g., graphs or charts) to showcase progress.</a:t>
            </a:r>
          </a:p>
          <a:p>
            <a:r>
              <a:rPr lang="en-US" dirty="0">
                <a:latin typeface="Century Gothic" panose="020B0502020202020204" pitchFamily="34" charset="0"/>
              </a:rPr>
              <a:t>4</a:t>
            </a:r>
            <a:r>
              <a:rPr lang="en-US" b="1" dirty="0">
                <a:solidFill>
                  <a:srgbClr val="FF0000"/>
                </a:solidFill>
                <a:latin typeface="Century Gothic" panose="020B0502020202020204" pitchFamily="34" charset="0"/>
              </a:rPr>
              <a:t>.Promote Strategically</a:t>
            </a:r>
            <a:r>
              <a:rPr lang="en-US" dirty="0">
                <a:latin typeface="Century Gothic" panose="020B0502020202020204" pitchFamily="34" charset="0"/>
              </a:rPr>
              <a:t>:</a:t>
            </a:r>
          </a:p>
          <a:p>
            <a:r>
              <a:rPr lang="en-US" dirty="0">
                <a:latin typeface="Century Gothic" panose="020B0502020202020204" pitchFamily="34" charset="0"/>
              </a:rPr>
              <a:t>Feature case studies on your website, in newsletters, and during presentations.</a:t>
            </a:r>
          </a:p>
          <a:p>
            <a:r>
              <a:rPr lang="en-US" dirty="0">
                <a:latin typeface="Century Gothic" panose="020B0502020202020204" pitchFamily="34" charset="0"/>
              </a:rPr>
              <a:t>Share them on LinkedIn to attract professional attention.</a:t>
            </a:r>
          </a:p>
          <a:p>
            <a:endParaRPr lang="en-US" b="1" dirty="0">
              <a:latin typeface="Century Gothic" panose="020B0502020202020204" pitchFamily="34" charset="0"/>
            </a:endParaRPr>
          </a:p>
          <a:p>
            <a:r>
              <a:rPr lang="en-US" dirty="0">
                <a:latin typeface="Century Gothic" panose="020B0502020202020204" pitchFamily="34" charset="0"/>
              </a:rPr>
              <a:t>By combining content marketing with authentic testimonials and detailed case studies, education consultants can effectively showcase their expertise and build trust with potential clients. High-quality content demonstrates thought leadership, while testimonials and case studies provide concrete evidence of your success. Together, these tools position you as a reliable, results-driven professional in the education consulting field.</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0046562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ENGAGING WITH YOUR AUDIENCE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Module-8:7</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53150" y="1795620"/>
            <a:ext cx="5607170" cy="4801314"/>
          </a:xfrm>
          <a:prstGeom prst="rect">
            <a:avLst/>
          </a:prstGeom>
          <a:noFill/>
        </p:spPr>
        <p:txBody>
          <a:bodyPr wrap="square" rtlCol="0">
            <a:spAutoFit/>
          </a:bodyPr>
          <a:lstStyle/>
          <a:p>
            <a:r>
              <a:rPr lang="en-US" b="1" dirty="0">
                <a:latin typeface="Century Gothic" panose="020B0502020202020204" pitchFamily="34" charset="0"/>
              </a:rPr>
              <a:t>Engaging with Your Audience</a:t>
            </a:r>
          </a:p>
          <a:p>
            <a:r>
              <a:rPr lang="en-US" dirty="0">
                <a:latin typeface="Century Gothic" panose="020B0502020202020204" pitchFamily="34" charset="0"/>
              </a:rPr>
              <a:t>As an education consultant, building and maintaining strong relationships with your audience is crucial to your success. One of the most effective ways to engage with your audience is </a:t>
            </a:r>
            <a:r>
              <a:rPr lang="en-US" b="1" dirty="0">
                <a:solidFill>
                  <a:srgbClr val="FF0000"/>
                </a:solidFill>
                <a:latin typeface="Century Gothic" panose="020B0502020202020204" pitchFamily="34" charset="0"/>
              </a:rPr>
              <a:t>through email marketing</a:t>
            </a:r>
            <a:r>
              <a:rPr lang="en-US" dirty="0">
                <a:latin typeface="Century Gothic" panose="020B0502020202020204" pitchFamily="34" charset="0"/>
              </a:rPr>
              <a:t>. This allows you to stay in touch with your clients and leads, provide valuable content, and foster ongoing communication. In this section, we will explore strategies for building an email list, engaging in regular communication, and using tools and platforms to make these efforts more effective.</a:t>
            </a:r>
          </a:p>
          <a:p>
            <a:r>
              <a:rPr lang="en-US" b="1" dirty="0">
                <a:latin typeface="Century Gothic" panose="020B0502020202020204" pitchFamily="34" charset="0"/>
              </a:rPr>
              <a:t>1. Building an Email List</a:t>
            </a:r>
          </a:p>
          <a:p>
            <a:r>
              <a:rPr lang="en-US" dirty="0">
                <a:latin typeface="Century Gothic" panose="020B0502020202020204" pitchFamily="34" charset="0"/>
              </a:rPr>
              <a:t>A. Importance of Email Marketing for Consultants</a:t>
            </a:r>
          </a:p>
          <a:p>
            <a:r>
              <a:rPr lang="en-US" dirty="0">
                <a:latin typeface="Century Gothic" panose="020B0502020202020204" pitchFamily="34" charset="0"/>
              </a:rPr>
              <a:t>Email marketing is one of the most powerful tools for education consultants for several reasons:</a:t>
            </a:r>
          </a:p>
          <a:p>
            <a:endParaRPr lang="en-US" dirty="0"/>
          </a:p>
        </p:txBody>
      </p:sp>
      <p:sp>
        <p:nvSpPr>
          <p:cNvPr id="2" name="TextBox 1">
            <a:extLst>
              <a:ext uri="{FF2B5EF4-FFF2-40B4-BE49-F238E27FC236}">
                <a16:creationId xmlns:a16="http://schemas.microsoft.com/office/drawing/2014/main" id="{6DA3313C-CCF5-44CD-A133-861EF9820579}"/>
              </a:ext>
            </a:extLst>
          </p:cNvPr>
          <p:cNvSpPr txBox="1"/>
          <p:nvPr/>
        </p:nvSpPr>
        <p:spPr>
          <a:xfrm>
            <a:off x="5943600" y="1720989"/>
            <a:ext cx="6176513" cy="4247317"/>
          </a:xfrm>
          <a:prstGeom prst="rect">
            <a:avLst/>
          </a:prstGeom>
          <a:noFill/>
        </p:spPr>
        <p:txBody>
          <a:bodyPr wrap="square" rtlCol="0">
            <a:spAutoFit/>
          </a:bodyPr>
          <a:lstStyle/>
          <a:p>
            <a:r>
              <a:rPr lang="en-US" b="1" dirty="0"/>
              <a:t>1</a:t>
            </a:r>
            <a:r>
              <a:rPr lang="en-US" b="1" dirty="0">
                <a:latin typeface="Century Gothic" panose="020B0502020202020204" pitchFamily="34" charset="0"/>
              </a:rPr>
              <a:t>.Direct Communication</a:t>
            </a:r>
            <a:r>
              <a:rPr lang="en-US" dirty="0">
                <a:latin typeface="Century Gothic" panose="020B0502020202020204" pitchFamily="34" charset="0"/>
              </a:rPr>
              <a:t>: Email allows you to communicate directly with your audience, offering personalized and relevant information.</a:t>
            </a:r>
          </a:p>
          <a:p>
            <a:r>
              <a:rPr lang="en-US" b="1" dirty="0">
                <a:latin typeface="Century Gothic" panose="020B0502020202020204" pitchFamily="34" charset="0"/>
              </a:rPr>
              <a:t>2.Cost-Effective</a:t>
            </a:r>
            <a:r>
              <a:rPr lang="en-US" dirty="0">
                <a:latin typeface="Century Gothic" panose="020B0502020202020204" pitchFamily="34" charset="0"/>
              </a:rPr>
              <a:t>: Compared to other marketing methods like advertising, email marketing has a low cost but a high return on investment (ROI).</a:t>
            </a:r>
          </a:p>
          <a:p>
            <a:r>
              <a:rPr lang="en-US" b="1" dirty="0">
                <a:latin typeface="Century Gothic" panose="020B0502020202020204" pitchFamily="34" charset="0"/>
              </a:rPr>
              <a:t>3.Nurture Relationships</a:t>
            </a:r>
            <a:r>
              <a:rPr lang="en-US" dirty="0">
                <a:latin typeface="Century Gothic" panose="020B0502020202020204" pitchFamily="34" charset="0"/>
              </a:rPr>
              <a:t>: Through regular emails, you can nurture relationships with potential clients, ensuring they keep you in mind when they're ready to engage your services.</a:t>
            </a:r>
          </a:p>
          <a:p>
            <a:r>
              <a:rPr lang="en-US" b="1" dirty="0">
                <a:latin typeface="Century Gothic" panose="020B0502020202020204" pitchFamily="34" charset="0"/>
              </a:rPr>
              <a:t>4.Trackable Results</a:t>
            </a:r>
            <a:r>
              <a:rPr lang="en-US" dirty="0">
                <a:latin typeface="Century Gothic" panose="020B0502020202020204" pitchFamily="34" charset="0"/>
              </a:rPr>
              <a:t>: Email platforms provide detailed analytics, helping you measure open rates, click rates, and conversions, so you can refine your strategy.</a:t>
            </a:r>
          </a:p>
          <a:p>
            <a:endParaRPr lang="en-US" dirty="0"/>
          </a:p>
        </p:txBody>
      </p:sp>
    </p:spTree>
    <p:extLst>
      <p:ext uri="{BB962C8B-B14F-4D97-AF65-F5344CB8AC3E}">
        <p14:creationId xmlns:p14="http://schemas.microsoft.com/office/powerpoint/2010/main" val="3712274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dirty="0">
                <a:latin typeface="Century Gothic" panose="020B0502020202020204" pitchFamily="34" charset="0"/>
              </a:rPr>
              <a:t> STRATEGIES FOR GROWING AND MANAGING YOUR EMAIL LIST</a:t>
            </a:r>
          </a:p>
          <a:p>
            <a:r>
              <a:rPr lang="en-US" b="1" dirty="0">
                <a:solidFill>
                  <a:schemeClr val="bg1"/>
                </a:solidFill>
                <a:latin typeface="Century Gothic" panose="020B0502020202020204" pitchFamily="34" charset="0"/>
              </a:rPr>
              <a: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Module-8:7</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5727940" cy="5355312"/>
          </a:xfrm>
          <a:prstGeom prst="rect">
            <a:avLst/>
          </a:prstGeom>
          <a:noFill/>
        </p:spPr>
        <p:txBody>
          <a:bodyPr wrap="square" rtlCol="0">
            <a:spAutoFit/>
          </a:bodyPr>
          <a:lstStyle/>
          <a:p>
            <a:r>
              <a:rPr lang="en-US" dirty="0">
                <a:latin typeface="Century Gothic" panose="020B0502020202020204" pitchFamily="34" charset="0"/>
              </a:rPr>
              <a:t>1.</a:t>
            </a:r>
            <a:r>
              <a:rPr lang="en-US" b="1" dirty="0">
                <a:latin typeface="Century Gothic" panose="020B0502020202020204" pitchFamily="34" charset="0"/>
              </a:rPr>
              <a:t>Offer Valuable Content</a:t>
            </a:r>
            <a:r>
              <a:rPr lang="en-US" dirty="0">
                <a:latin typeface="Century Gothic" panose="020B0502020202020204" pitchFamily="34" charset="0"/>
              </a:rPr>
              <a:t>: Incentivize people to sign up for your email list by offering valuable resources such as free guides, checklists, eBooks, or webinar access.</a:t>
            </a:r>
          </a:p>
          <a:p>
            <a:r>
              <a:rPr lang="en-US" dirty="0">
                <a:latin typeface="Century Gothic" panose="020B0502020202020204" pitchFamily="34" charset="0"/>
              </a:rPr>
              <a:t>Example: “Sign up for our newsletter and get a free College Application Checklist.”</a:t>
            </a:r>
          </a:p>
          <a:p>
            <a:r>
              <a:rPr lang="en-US" dirty="0">
                <a:latin typeface="Century Gothic" panose="020B0502020202020204" pitchFamily="34" charset="0"/>
              </a:rPr>
              <a:t>2.</a:t>
            </a:r>
            <a:r>
              <a:rPr lang="en-US" b="1" dirty="0">
                <a:latin typeface="Century Gothic" panose="020B0502020202020204" pitchFamily="34" charset="0"/>
              </a:rPr>
              <a:t>Use Opt-In Forms on Your Website</a:t>
            </a:r>
            <a:r>
              <a:rPr lang="en-US" dirty="0">
                <a:latin typeface="Century Gothic" panose="020B0502020202020204" pitchFamily="34" charset="0"/>
              </a:rPr>
              <a:t>: Place email sign-up forms prominently on your website, especially on high-traffic pages like your homepage, blog posts, or landing pages.</a:t>
            </a:r>
          </a:p>
          <a:p>
            <a:r>
              <a:rPr lang="en-US" dirty="0">
                <a:latin typeface="Century Gothic" panose="020B0502020202020204" pitchFamily="34" charset="0"/>
              </a:rPr>
              <a:t>Ensure the opt-in process is simple and quick.</a:t>
            </a:r>
          </a:p>
          <a:p>
            <a:r>
              <a:rPr lang="en-US" b="1" dirty="0">
                <a:latin typeface="Century Gothic" panose="020B0502020202020204" pitchFamily="34" charset="0"/>
              </a:rPr>
              <a:t>3.Leverage Social Media</a:t>
            </a:r>
            <a:r>
              <a:rPr lang="en-US" dirty="0">
                <a:latin typeface="Century Gothic" panose="020B0502020202020204" pitchFamily="34" charset="0"/>
              </a:rPr>
              <a:t>: Share your email sign-up link on social media platforms and invite followers to join your email list for exclusive content.</a:t>
            </a:r>
          </a:p>
          <a:p>
            <a:r>
              <a:rPr lang="en-US" dirty="0">
                <a:latin typeface="Century Gothic" panose="020B0502020202020204" pitchFamily="34" charset="0"/>
              </a:rPr>
              <a:t>You can also run social media ads targeting your ideal clients, encouraging them to join your list.</a:t>
            </a:r>
          </a:p>
          <a:p>
            <a:endParaRPr lang="en-US" dirty="0">
              <a:latin typeface="Century Gothic" panose="020B0502020202020204" pitchFamily="34" charset="0"/>
            </a:endParaRPr>
          </a:p>
          <a:p>
            <a:endParaRPr lang="en-US" dirty="0"/>
          </a:p>
        </p:txBody>
      </p:sp>
      <p:sp>
        <p:nvSpPr>
          <p:cNvPr id="2" name="TextBox 1">
            <a:extLst>
              <a:ext uri="{FF2B5EF4-FFF2-40B4-BE49-F238E27FC236}">
                <a16:creationId xmlns:a16="http://schemas.microsoft.com/office/drawing/2014/main" id="{D2264BC6-030A-45E5-B819-98F948129F3D}"/>
              </a:ext>
            </a:extLst>
          </p:cNvPr>
          <p:cNvSpPr txBox="1"/>
          <p:nvPr/>
        </p:nvSpPr>
        <p:spPr>
          <a:xfrm>
            <a:off x="6211019" y="1894422"/>
            <a:ext cx="5980981" cy="4247317"/>
          </a:xfrm>
          <a:prstGeom prst="rect">
            <a:avLst/>
          </a:prstGeom>
          <a:noFill/>
        </p:spPr>
        <p:txBody>
          <a:bodyPr wrap="square" rtlCol="0">
            <a:spAutoFit/>
          </a:bodyPr>
          <a:lstStyle/>
          <a:p>
            <a:r>
              <a:rPr lang="en-US" dirty="0">
                <a:latin typeface="Century Gothic" panose="020B0502020202020204" pitchFamily="34" charset="0"/>
              </a:rPr>
              <a:t>4.</a:t>
            </a:r>
            <a:r>
              <a:rPr lang="en-US" b="1" dirty="0">
                <a:latin typeface="Century Gothic" panose="020B0502020202020204" pitchFamily="34" charset="0"/>
              </a:rPr>
              <a:t>Host Webinars or Free Workshops</a:t>
            </a:r>
            <a:r>
              <a:rPr lang="en-US" dirty="0">
                <a:latin typeface="Century Gothic" panose="020B0502020202020204" pitchFamily="34" charset="0"/>
              </a:rPr>
              <a:t>: Offer free online events and ask participants to register via email. This is an excellent way to capture leads who are already interested in your services.</a:t>
            </a:r>
          </a:p>
          <a:p>
            <a:r>
              <a:rPr lang="en-US" dirty="0">
                <a:latin typeface="Century Gothic" panose="020B0502020202020204" pitchFamily="34" charset="0"/>
              </a:rPr>
              <a:t>Example: “Register for our free webinar on preparing for college applications.”</a:t>
            </a:r>
          </a:p>
          <a:p>
            <a:r>
              <a:rPr lang="en-US" dirty="0">
                <a:latin typeface="Century Gothic" panose="020B0502020202020204" pitchFamily="34" charset="0"/>
              </a:rPr>
              <a:t>5.</a:t>
            </a:r>
            <a:r>
              <a:rPr lang="en-US" b="1" dirty="0">
                <a:latin typeface="Century Gothic" panose="020B0502020202020204" pitchFamily="34" charset="0"/>
              </a:rPr>
              <a:t>Collaborate with Other Professionals</a:t>
            </a:r>
            <a:r>
              <a:rPr lang="en-US" dirty="0">
                <a:latin typeface="Century Gothic" panose="020B0502020202020204" pitchFamily="34" charset="0"/>
              </a:rPr>
              <a:t>: Partner with complementary businesses (e.g., tutoring centers, educational blogs) to offer co-branded resources that help both parties grow their email lists.</a:t>
            </a:r>
          </a:p>
          <a:p>
            <a:r>
              <a:rPr lang="en-US" dirty="0">
                <a:latin typeface="Century Gothic" panose="020B0502020202020204" pitchFamily="34" charset="0"/>
              </a:rPr>
              <a:t>6.</a:t>
            </a:r>
            <a:r>
              <a:rPr lang="en-US" b="1" dirty="0">
                <a:latin typeface="Century Gothic" panose="020B0502020202020204" pitchFamily="34" charset="0"/>
              </a:rPr>
              <a:t>Segment Your List</a:t>
            </a:r>
            <a:r>
              <a:rPr lang="en-US" dirty="0">
                <a:latin typeface="Century Gothic" panose="020B0502020202020204" pitchFamily="34" charset="0"/>
              </a:rPr>
              <a:t>: As your list grows, segment it based on interests or needs (e.g., high school students, parents, graduate school applicants) so you can send targeted messages.</a:t>
            </a:r>
          </a:p>
          <a:p>
            <a:endParaRPr lang="en-US" dirty="0"/>
          </a:p>
        </p:txBody>
      </p:sp>
    </p:spTree>
    <p:extLst>
      <p:ext uri="{BB962C8B-B14F-4D97-AF65-F5344CB8AC3E}">
        <p14:creationId xmlns:p14="http://schemas.microsoft.com/office/powerpoint/2010/main" val="692752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ENGAGING WITH YOUR AUDIENCE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Module-8:7</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1" y="1807706"/>
            <a:ext cx="7084195" cy="5355312"/>
          </a:xfrm>
          <a:prstGeom prst="rect">
            <a:avLst/>
          </a:prstGeom>
          <a:noFill/>
        </p:spPr>
        <p:txBody>
          <a:bodyPr wrap="square" rtlCol="0">
            <a:spAutoFit/>
          </a:bodyPr>
          <a:lstStyle/>
          <a:p>
            <a:r>
              <a:rPr lang="en-US" b="1" dirty="0">
                <a:latin typeface="Century Gothic" panose="020B0502020202020204" pitchFamily="34" charset="0"/>
              </a:rPr>
              <a:t>Regular Communication and Follow-Up</a:t>
            </a:r>
          </a:p>
          <a:p>
            <a:r>
              <a:rPr lang="en-US" dirty="0">
                <a:latin typeface="Century Gothic" panose="020B0502020202020204" pitchFamily="34" charset="0"/>
              </a:rPr>
              <a:t>A. Best Practices for Maintaining Communication with Clients and Leads</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Consistency is Key</a:t>
            </a:r>
            <a:r>
              <a:rPr lang="en-US" dirty="0">
                <a:latin typeface="Century Gothic" panose="020B0502020202020204" pitchFamily="34" charset="0"/>
              </a:rPr>
              <a:t>: Stay top-of-mind by emailing your subscribers consistently, whether it’s weekly, bi-weekly, or monthly. Too few emails can cause subscribers to forget about you, and too many can feel overwhelming.</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Provide Value in Every Email</a:t>
            </a:r>
            <a:r>
              <a:rPr lang="en-US" dirty="0">
                <a:latin typeface="Century Gothic" panose="020B0502020202020204" pitchFamily="34" charset="0"/>
              </a:rPr>
              <a:t>: Your emails should focus on providing value, not just selling. Include helpful tips, resources, industry news, or success stories.</a:t>
            </a:r>
          </a:p>
          <a:p>
            <a:r>
              <a:rPr lang="en-US" dirty="0">
                <a:latin typeface="Century Gothic" panose="020B0502020202020204" pitchFamily="34" charset="0"/>
              </a:rPr>
              <a:t>Example: “Here are 5 college essay tips from admissions experts to make your application stand out.”</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.Personalize Your Emails</a:t>
            </a:r>
            <a:r>
              <a:rPr lang="en-US" dirty="0">
                <a:latin typeface="Century Gothic" panose="020B0502020202020204" pitchFamily="34" charset="0"/>
              </a:rPr>
              <a:t>: Use the recipient’s name and tailor content to their specific needs whenever possible. Personalized emails have higher open and conversion rates.</a:t>
            </a:r>
          </a:p>
          <a:p>
            <a:r>
              <a:rPr lang="en-US" dirty="0">
                <a:latin typeface="Century Gothic" panose="020B0502020202020204" pitchFamily="34" charset="0"/>
              </a:rPr>
              <a:t>Example: “Hi [Name], here’s the scholarship advice you asked for.”</a:t>
            </a:r>
          </a:p>
          <a:p>
            <a:endParaRPr lang="en-US" dirty="0"/>
          </a:p>
          <a:p>
            <a:endParaRPr lang="en-US" dirty="0"/>
          </a:p>
        </p:txBody>
      </p:sp>
      <p:sp>
        <p:nvSpPr>
          <p:cNvPr id="2" name="TextBox 1">
            <a:extLst>
              <a:ext uri="{FF2B5EF4-FFF2-40B4-BE49-F238E27FC236}">
                <a16:creationId xmlns:a16="http://schemas.microsoft.com/office/drawing/2014/main" id="{2BEC679A-6AE1-481C-B203-C0A5BD238158}"/>
              </a:ext>
            </a:extLst>
          </p:cNvPr>
          <p:cNvSpPr txBox="1"/>
          <p:nvPr/>
        </p:nvSpPr>
        <p:spPr>
          <a:xfrm>
            <a:off x="6254151" y="1807706"/>
            <a:ext cx="5865962" cy="646331"/>
          </a:xfrm>
          <a:prstGeom prst="rect">
            <a:avLst/>
          </a:prstGeom>
          <a:noFill/>
        </p:spPr>
        <p:txBody>
          <a:bodyPr wrap="square" rtlCol="0">
            <a:spAutoFit/>
          </a:bodyPr>
          <a:lstStyle/>
          <a:p>
            <a:endParaRPr lang="en-US" dirty="0"/>
          </a:p>
          <a:p>
            <a:endParaRPr lang="en-US" dirty="0"/>
          </a:p>
        </p:txBody>
      </p:sp>
      <p:pic>
        <p:nvPicPr>
          <p:cNvPr id="5" name="Picture 4">
            <a:extLst>
              <a:ext uri="{FF2B5EF4-FFF2-40B4-BE49-F238E27FC236}">
                <a16:creationId xmlns:a16="http://schemas.microsoft.com/office/drawing/2014/main" id="{70CED6B1-00B1-4B1E-8E5F-2270E3316250}"/>
              </a:ext>
            </a:extLst>
          </p:cNvPr>
          <p:cNvPicPr>
            <a:picLocks noChangeAspect="1"/>
          </p:cNvPicPr>
          <p:nvPr/>
        </p:nvPicPr>
        <p:blipFill>
          <a:blip r:embed="rId3"/>
          <a:stretch>
            <a:fillRect/>
          </a:stretch>
        </p:blipFill>
        <p:spPr>
          <a:xfrm>
            <a:off x="7084194" y="1868138"/>
            <a:ext cx="4352624" cy="4352624"/>
          </a:xfrm>
          <a:prstGeom prst="rect">
            <a:avLst/>
          </a:prstGeom>
        </p:spPr>
      </p:pic>
    </p:spTree>
    <p:extLst>
      <p:ext uri="{BB962C8B-B14F-4D97-AF65-F5344CB8AC3E}">
        <p14:creationId xmlns:p14="http://schemas.microsoft.com/office/powerpoint/2010/main" val="2965550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ENGAGING WITH YOUR AUDIENCE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Module-8:7</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5113980" y="1842923"/>
            <a:ext cx="6952892" cy="5078313"/>
          </a:xfrm>
          <a:prstGeom prst="rect">
            <a:avLst/>
          </a:prstGeom>
          <a:noFill/>
        </p:spPr>
        <p:txBody>
          <a:bodyPr wrap="square" rtlCol="0">
            <a:spAutoFit/>
          </a:bodyPr>
          <a:lstStyle/>
          <a:p>
            <a:r>
              <a:rPr lang="en-US" dirty="0">
                <a:latin typeface="Century Gothic" panose="020B0502020202020204" pitchFamily="34" charset="0"/>
              </a:rPr>
              <a:t>4</a:t>
            </a:r>
            <a:r>
              <a:rPr lang="en-US" b="1" dirty="0">
                <a:solidFill>
                  <a:srgbClr val="FF0000"/>
                </a:solidFill>
                <a:latin typeface="Century Gothic" panose="020B0502020202020204" pitchFamily="34" charset="0"/>
              </a:rPr>
              <a:t>.Use Clear Calls to Action (CTAs</a:t>
            </a:r>
            <a:r>
              <a:rPr lang="en-US" dirty="0">
                <a:latin typeface="Century Gothic" panose="020B0502020202020204" pitchFamily="34" charset="0"/>
              </a:rPr>
              <a:t>): Each email should have a clear CTA, whether it's to schedule a consultation, download a resource, or register for an event.</a:t>
            </a:r>
          </a:p>
          <a:p>
            <a:r>
              <a:rPr lang="en-US" dirty="0">
                <a:latin typeface="Century Gothic" panose="020B0502020202020204" pitchFamily="34" charset="0"/>
              </a:rPr>
              <a:t>Example: “Click here to download our free college application timeline.”</a:t>
            </a:r>
          </a:p>
          <a:p>
            <a:r>
              <a:rPr lang="en-US" dirty="0">
                <a:latin typeface="Century Gothic" panose="020B0502020202020204" pitchFamily="34" charset="0"/>
              </a:rPr>
              <a:t>5</a:t>
            </a:r>
            <a:r>
              <a:rPr lang="en-US" b="1" dirty="0">
                <a:solidFill>
                  <a:srgbClr val="FF0000"/>
                </a:solidFill>
                <a:latin typeface="Century Gothic" panose="020B0502020202020204" pitchFamily="34" charset="0"/>
              </a:rPr>
              <a:t>.Provide Social Proof</a:t>
            </a:r>
            <a:r>
              <a:rPr lang="en-US" dirty="0">
                <a:latin typeface="Century Gothic" panose="020B0502020202020204" pitchFamily="34" charset="0"/>
              </a:rPr>
              <a:t>: Share client testimonials or case studies that highlight the results of working with you. This helps build trust and credibility.</a:t>
            </a:r>
          </a:p>
          <a:p>
            <a:r>
              <a:rPr lang="en-US" dirty="0">
                <a:latin typeface="Century Gothic" panose="020B0502020202020204" pitchFamily="34" charset="0"/>
              </a:rPr>
              <a:t>Example: “See how our guidance helped Emily get accepted to her top-choice school!”</a:t>
            </a:r>
          </a:p>
          <a:p>
            <a:r>
              <a:rPr lang="en-US" dirty="0">
                <a:latin typeface="Century Gothic" panose="020B0502020202020204" pitchFamily="34" charset="0"/>
              </a:rPr>
              <a:t>6.</a:t>
            </a:r>
            <a:r>
              <a:rPr lang="en-US" b="1" dirty="0">
                <a:solidFill>
                  <a:srgbClr val="FF0000"/>
                </a:solidFill>
                <a:latin typeface="Century Gothic" panose="020B0502020202020204" pitchFamily="34" charset="0"/>
              </a:rPr>
              <a:t>Follow Up Promptly</a:t>
            </a:r>
            <a:r>
              <a:rPr lang="en-US" dirty="0">
                <a:latin typeface="Century Gothic" panose="020B0502020202020204" pitchFamily="34" charset="0"/>
              </a:rPr>
              <a:t>: After consultations or initial inquiries, always follow up with a thank-you email or additional resources to keep the conversation going.</a:t>
            </a:r>
          </a:p>
          <a:p>
            <a:r>
              <a:rPr lang="en-US" dirty="0">
                <a:latin typeface="Century Gothic" panose="020B0502020202020204" pitchFamily="34" charset="0"/>
              </a:rPr>
              <a:t>Example: “Thank you for your time today! Here’s the information we discussed about the college admissions process.”</a:t>
            </a:r>
          </a:p>
          <a:p>
            <a:endParaRPr lang="en-US" dirty="0"/>
          </a:p>
          <a:p>
            <a:endParaRPr lang="en-US" dirty="0"/>
          </a:p>
        </p:txBody>
      </p:sp>
      <p:sp>
        <p:nvSpPr>
          <p:cNvPr id="2" name="TextBox 1">
            <a:extLst>
              <a:ext uri="{FF2B5EF4-FFF2-40B4-BE49-F238E27FC236}">
                <a16:creationId xmlns:a16="http://schemas.microsoft.com/office/drawing/2014/main" id="{2BEC679A-6AE1-481C-B203-C0A5BD238158}"/>
              </a:ext>
            </a:extLst>
          </p:cNvPr>
          <p:cNvSpPr txBox="1"/>
          <p:nvPr/>
        </p:nvSpPr>
        <p:spPr>
          <a:xfrm>
            <a:off x="7530860" y="2114275"/>
            <a:ext cx="5865962" cy="646331"/>
          </a:xfrm>
          <a:prstGeom prst="rect">
            <a:avLst/>
          </a:prstGeom>
          <a:noFill/>
        </p:spPr>
        <p:txBody>
          <a:bodyPr wrap="square" rtlCol="0">
            <a:spAutoFit/>
          </a:bodyPr>
          <a:lstStyle/>
          <a:p>
            <a:endParaRPr lang="en-US" dirty="0"/>
          </a:p>
          <a:p>
            <a:endParaRPr lang="en-US" dirty="0"/>
          </a:p>
        </p:txBody>
      </p:sp>
      <p:pic>
        <p:nvPicPr>
          <p:cNvPr id="4" name="Picture 3">
            <a:extLst>
              <a:ext uri="{FF2B5EF4-FFF2-40B4-BE49-F238E27FC236}">
                <a16:creationId xmlns:a16="http://schemas.microsoft.com/office/drawing/2014/main" id="{543E3C68-DE0C-42D7-95C2-653A37FC0639}"/>
              </a:ext>
            </a:extLst>
          </p:cNvPr>
          <p:cNvPicPr>
            <a:picLocks noChangeAspect="1"/>
          </p:cNvPicPr>
          <p:nvPr/>
        </p:nvPicPr>
        <p:blipFill>
          <a:blip r:embed="rId3"/>
          <a:stretch>
            <a:fillRect/>
          </a:stretch>
        </p:blipFill>
        <p:spPr>
          <a:xfrm>
            <a:off x="398819" y="2321472"/>
            <a:ext cx="4316342" cy="3273836"/>
          </a:xfrm>
          <a:prstGeom prst="rect">
            <a:avLst/>
          </a:prstGeom>
        </p:spPr>
      </p:pic>
    </p:spTree>
    <p:extLst>
      <p:ext uri="{BB962C8B-B14F-4D97-AF65-F5344CB8AC3E}">
        <p14:creationId xmlns:p14="http://schemas.microsoft.com/office/powerpoint/2010/main" val="610855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ENGAGING WITH YOUR AUDIENCE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Module-8:7</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1" y="1720989"/>
            <a:ext cx="6816663" cy="5078313"/>
          </a:xfrm>
          <a:prstGeom prst="rect">
            <a:avLst/>
          </a:prstGeom>
          <a:noFill/>
        </p:spPr>
        <p:txBody>
          <a:bodyPr wrap="square" rtlCol="0">
            <a:spAutoFit/>
          </a:bodyPr>
          <a:lstStyle/>
          <a:p>
            <a:r>
              <a:rPr lang="en-US" dirty="0">
                <a:latin typeface="Century Gothic" panose="020B0502020202020204" pitchFamily="34" charset="0"/>
              </a:rPr>
              <a:t>1.</a:t>
            </a:r>
            <a:r>
              <a:rPr lang="en-US" b="1" dirty="0">
                <a:solidFill>
                  <a:srgbClr val="FF0000"/>
                </a:solidFill>
                <a:latin typeface="Century Gothic" panose="020B0502020202020204" pitchFamily="34" charset="0"/>
              </a:rPr>
              <a:t>Email Marketing Platforms: </a:t>
            </a:r>
            <a:r>
              <a:rPr lang="en-US" dirty="0">
                <a:latin typeface="Century Gothic" panose="020B0502020202020204" pitchFamily="34" charset="0"/>
              </a:rPr>
              <a:t>Use tools like Mailchimp, Constant Contact, or Convert Kit to manage your email list, design email templates, and track performance. These platforms also allow you to set up automated email campaigns (e.g., welcome emails or drip campaigns).</a:t>
            </a:r>
          </a:p>
          <a:p>
            <a:r>
              <a:rPr lang="en-US" dirty="0">
                <a:latin typeface="Century Gothic" panose="020B0502020202020204" pitchFamily="34" charset="0"/>
              </a:rPr>
              <a:t>Features to Look for:</a:t>
            </a:r>
          </a:p>
          <a:p>
            <a:r>
              <a:rPr lang="en-US" dirty="0">
                <a:latin typeface="Century Gothic" panose="020B0502020202020204" pitchFamily="34" charset="0"/>
              </a:rPr>
              <a:t>Segmentation: Send targeted emails to specific groups within your list.</a:t>
            </a:r>
          </a:p>
          <a:p>
            <a:r>
              <a:rPr lang="en-US" dirty="0">
                <a:latin typeface="Century Gothic" panose="020B0502020202020204" pitchFamily="34" charset="0"/>
              </a:rPr>
              <a:t>Analytics: Track open rates, click rates, and conversions.</a:t>
            </a:r>
          </a:p>
          <a:p>
            <a:r>
              <a:rPr lang="en-US" dirty="0">
                <a:latin typeface="Century Gothic" panose="020B0502020202020204" pitchFamily="34" charset="0"/>
              </a:rPr>
              <a:t>Automation: Schedule and automate your emails, reducing manual work.</a:t>
            </a:r>
          </a:p>
          <a:p>
            <a:r>
              <a:rPr lang="en-US" b="1" dirty="0">
                <a:solidFill>
                  <a:srgbClr val="FF0000"/>
                </a:solidFill>
                <a:latin typeface="Century Gothic" panose="020B0502020202020204" pitchFamily="34" charset="0"/>
              </a:rPr>
              <a:t>2.CRM Systems (Customer Relationship Management</a:t>
            </a:r>
            <a:r>
              <a:rPr lang="en-US" dirty="0">
                <a:latin typeface="Century Gothic" panose="020B0502020202020204" pitchFamily="34" charset="0"/>
              </a:rPr>
              <a:t>):</a:t>
            </a:r>
          </a:p>
          <a:p>
            <a:r>
              <a:rPr lang="en-US" dirty="0">
                <a:latin typeface="Century Gothic" panose="020B0502020202020204" pitchFamily="34" charset="0"/>
              </a:rPr>
              <a:t>Use a CRM like HubSpot or </a:t>
            </a:r>
            <a:r>
              <a:rPr lang="en-US" dirty="0" err="1">
                <a:latin typeface="Century Gothic" panose="020B0502020202020204" pitchFamily="34" charset="0"/>
              </a:rPr>
              <a:t>Zoho</a:t>
            </a:r>
            <a:r>
              <a:rPr lang="en-US" dirty="0">
                <a:latin typeface="Century Gothic" panose="020B0502020202020204" pitchFamily="34" charset="0"/>
              </a:rPr>
              <a:t> to keep track of client communications, schedule follow-ups, and store client information in one place.</a:t>
            </a:r>
          </a:p>
          <a:p>
            <a:r>
              <a:rPr lang="en-US" dirty="0">
                <a:latin typeface="Century Gothic" panose="020B0502020202020204" pitchFamily="34" charset="0"/>
              </a:rPr>
              <a:t>A CRM helps maintain a clear history of interactions with each client, ensuring personalized and timely follow-ups.</a:t>
            </a:r>
          </a:p>
          <a:p>
            <a:endParaRPr lang="en-US" dirty="0"/>
          </a:p>
        </p:txBody>
      </p:sp>
      <p:pic>
        <p:nvPicPr>
          <p:cNvPr id="4" name="Picture 3">
            <a:extLst>
              <a:ext uri="{FF2B5EF4-FFF2-40B4-BE49-F238E27FC236}">
                <a16:creationId xmlns:a16="http://schemas.microsoft.com/office/drawing/2014/main" id="{AE543ADC-ECAF-40BF-8A6A-6C414250BA24}"/>
              </a:ext>
            </a:extLst>
          </p:cNvPr>
          <p:cNvPicPr>
            <a:picLocks noChangeAspect="1"/>
          </p:cNvPicPr>
          <p:nvPr/>
        </p:nvPicPr>
        <p:blipFill>
          <a:blip r:embed="rId3"/>
          <a:stretch>
            <a:fillRect/>
          </a:stretch>
        </p:blipFill>
        <p:spPr>
          <a:xfrm>
            <a:off x="6816661" y="2459967"/>
            <a:ext cx="4860787" cy="3219450"/>
          </a:xfrm>
          <a:prstGeom prst="rect">
            <a:avLst/>
          </a:prstGeom>
        </p:spPr>
      </p:pic>
    </p:spTree>
    <p:extLst>
      <p:ext uri="{BB962C8B-B14F-4D97-AF65-F5344CB8AC3E}">
        <p14:creationId xmlns:p14="http://schemas.microsoft.com/office/powerpoint/2010/main" val="523081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ENGAGING WITH YOUR AUDIENCE AS AN EDUCATION CONSULTANT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Module-8:7</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60385" y="1985517"/>
            <a:ext cx="11858324" cy="5632311"/>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 Putting It All Together: Practical Tips for Engaging with Your Audience</a:t>
            </a:r>
          </a:p>
          <a:p>
            <a:r>
              <a:rPr lang="en-US" dirty="0">
                <a:latin typeface="Century Gothic" panose="020B0502020202020204" pitchFamily="34" charset="0"/>
              </a:rPr>
              <a:t>1.</a:t>
            </a:r>
            <a:r>
              <a:rPr lang="en-US" b="1" dirty="0">
                <a:latin typeface="Century Gothic" panose="020B0502020202020204" pitchFamily="34" charset="0"/>
              </a:rPr>
              <a:t>Segment Your Email List</a:t>
            </a:r>
            <a:r>
              <a:rPr lang="en-US" dirty="0">
                <a:latin typeface="Century Gothic" panose="020B0502020202020204" pitchFamily="34" charset="0"/>
              </a:rPr>
              <a:t>: Don’t treat everyone the same. Segment your audience based on where they are in their journey (e.g., high school students vs. college-bound students) to send relevant content.</a:t>
            </a:r>
          </a:p>
          <a:p>
            <a:r>
              <a:rPr lang="en-US" dirty="0">
                <a:latin typeface="Century Gothic" panose="020B0502020202020204" pitchFamily="34" charset="0"/>
              </a:rPr>
              <a:t>2</a:t>
            </a:r>
            <a:r>
              <a:rPr lang="en-US" b="1" dirty="0">
                <a:latin typeface="Century Gothic" panose="020B0502020202020204" pitchFamily="34" charset="0"/>
              </a:rPr>
              <a:t>.Create Drip Campaigns</a:t>
            </a:r>
            <a:r>
              <a:rPr lang="en-US" dirty="0">
                <a:latin typeface="Century Gothic" panose="020B0502020202020204" pitchFamily="34" charset="0"/>
              </a:rPr>
              <a:t>: Develop automated email series that guide leads through a sequence of helpful information, eventually leading to a consultation or service purchase.</a:t>
            </a:r>
          </a:p>
          <a:p>
            <a:r>
              <a:rPr lang="en-US" dirty="0">
                <a:latin typeface="Century Gothic" panose="020B0502020202020204" pitchFamily="34" charset="0"/>
              </a:rPr>
              <a:t>Example: After someone downloads a free resource, follow up with a series of emails on the college application process, ending with an offer to book a consultation.</a:t>
            </a:r>
          </a:p>
          <a:p>
            <a:r>
              <a:rPr lang="en-US" dirty="0">
                <a:latin typeface="Century Gothic" panose="020B0502020202020204" pitchFamily="34" charset="0"/>
              </a:rPr>
              <a:t>3.</a:t>
            </a:r>
            <a:r>
              <a:rPr lang="en-US" b="1" dirty="0">
                <a:latin typeface="Century Gothic" panose="020B0502020202020204" pitchFamily="34" charset="0"/>
              </a:rPr>
              <a:t>Maintain Regular Communication</a:t>
            </a:r>
            <a:r>
              <a:rPr lang="en-US" dirty="0">
                <a:latin typeface="Century Gothic" panose="020B0502020202020204" pitchFamily="34" charset="0"/>
              </a:rPr>
              <a:t>: Set a schedule to send emails regularly. For example, send a monthly newsletter with updates, tips, and upcoming events.</a:t>
            </a:r>
          </a:p>
          <a:p>
            <a:r>
              <a:rPr lang="en-US" dirty="0">
                <a:latin typeface="Century Gothic" panose="020B0502020202020204" pitchFamily="34" charset="0"/>
              </a:rPr>
              <a:t>Example: A monthly roundup of “Top College Application Tips” or “Scholarship Opportunities for the Month.”</a:t>
            </a:r>
          </a:p>
          <a:p>
            <a:r>
              <a:rPr lang="en-US" dirty="0">
                <a:latin typeface="Century Gothic" panose="020B0502020202020204" pitchFamily="34" charset="0"/>
              </a:rPr>
              <a:t>4.</a:t>
            </a:r>
            <a:r>
              <a:rPr lang="en-US" b="1" dirty="0">
                <a:latin typeface="Century Gothic" panose="020B0502020202020204" pitchFamily="34" charset="0"/>
              </a:rPr>
              <a:t>Track and Analyze Metrics</a:t>
            </a:r>
            <a:r>
              <a:rPr lang="en-US" dirty="0">
                <a:latin typeface="Century Gothic" panose="020B0502020202020204" pitchFamily="34" charset="0"/>
              </a:rPr>
              <a:t>: Regularly review open rates, click-through rates, and conversions to assess the effectiveness of your emails. Use this data to improve future communication strategies.</a:t>
            </a:r>
          </a:p>
          <a:p>
            <a:r>
              <a:rPr lang="en-US" dirty="0">
                <a:latin typeface="Century Gothic" panose="020B0502020202020204" pitchFamily="34" charset="0"/>
              </a:rPr>
              <a:t>Experiment with A/B testing for subject lines, email design, or content.</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4562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1" y="1807706"/>
            <a:ext cx="6538823" cy="4801314"/>
          </a:xfrm>
          <a:prstGeom prst="rect">
            <a:avLst/>
          </a:prstGeom>
          <a:noFill/>
        </p:spPr>
        <p:txBody>
          <a:bodyPr wrap="square" rtlCol="0">
            <a:spAutoFit/>
          </a:bodyPr>
          <a:lstStyle/>
          <a:p>
            <a:r>
              <a:rPr lang="en-US" dirty="0">
                <a:latin typeface="Century Gothic" panose="020B0502020202020204" pitchFamily="34" charset="0"/>
              </a:rPr>
              <a:t>As an education consultant, your brand strategy needs to evolve over time to remain relevant and effective in reaching your audience. Monitoring brand </a:t>
            </a:r>
            <a:r>
              <a:rPr lang="en-US" b="1" dirty="0">
                <a:solidFill>
                  <a:srgbClr val="FF0000"/>
                </a:solidFill>
                <a:latin typeface="Century Gothic" panose="020B0502020202020204" pitchFamily="34" charset="0"/>
              </a:rPr>
              <a:t>success and adapting your strategy based on feedback are crucial for continuous improvement</a:t>
            </a:r>
            <a:r>
              <a:rPr lang="en-US" dirty="0">
                <a:solidFill>
                  <a:srgbClr val="FF0000"/>
                </a:solidFill>
                <a:latin typeface="Century Gothic" panose="020B0502020202020204" pitchFamily="34" charset="0"/>
              </a:rPr>
              <a:t>. </a:t>
            </a:r>
            <a:r>
              <a:rPr lang="en-US" dirty="0">
                <a:latin typeface="Century Gothic" panose="020B0502020202020204" pitchFamily="34" charset="0"/>
              </a:rPr>
              <a:t>This section explores how to measure the success of your brand, </a:t>
            </a:r>
            <a:r>
              <a:rPr lang="en-US" b="1" dirty="0">
                <a:solidFill>
                  <a:srgbClr val="FF0000"/>
                </a:solidFill>
                <a:latin typeface="Century Gothic" panose="020B0502020202020204" pitchFamily="34" charset="0"/>
              </a:rPr>
              <a:t>the key performance indicators (KPIs) to track, tools for measuring online presence and engagement, and how to gather and implement feedback to refine your strategy.</a:t>
            </a:r>
          </a:p>
          <a:p>
            <a:r>
              <a:rPr lang="en-US" b="1" dirty="0">
                <a:latin typeface="Century Gothic" panose="020B0502020202020204" pitchFamily="34" charset="0"/>
              </a:rPr>
              <a:t>1. Measuring Brand Success</a:t>
            </a:r>
          </a:p>
          <a:p>
            <a:r>
              <a:rPr lang="en-US" dirty="0">
                <a:latin typeface="Century Gothic" panose="020B0502020202020204" pitchFamily="34" charset="0"/>
              </a:rPr>
              <a:t>A. Key Performance Indicators (KPIs) to Track</a:t>
            </a:r>
          </a:p>
          <a:p>
            <a:r>
              <a:rPr lang="en-US" dirty="0">
                <a:latin typeface="Century Gothic" panose="020B0502020202020204" pitchFamily="34" charset="0"/>
              </a:rPr>
              <a:t>KPIs are measurable values that help you assess how well your brand is performing in specific areas. By tracking these metrics, you can understand what's working and what needs improvement. For education consultants, the following KPIs are essential to track:</a:t>
            </a:r>
          </a:p>
          <a:p>
            <a:endParaRPr lang="en-US" dirty="0"/>
          </a:p>
        </p:txBody>
      </p:sp>
      <p:sp>
        <p:nvSpPr>
          <p:cNvPr id="2" name="TextBox 1">
            <a:extLst>
              <a:ext uri="{FF2B5EF4-FFF2-40B4-BE49-F238E27FC236}">
                <a16:creationId xmlns:a16="http://schemas.microsoft.com/office/drawing/2014/main" id="{0276FA57-ABA6-4A29-BE40-953A690F8EFA}"/>
              </a:ext>
            </a:extLst>
          </p:cNvPr>
          <p:cNvSpPr txBox="1"/>
          <p:nvPr/>
        </p:nvSpPr>
        <p:spPr>
          <a:xfrm>
            <a:off x="6754482" y="1868138"/>
            <a:ext cx="5098212" cy="4524315"/>
          </a:xfrm>
          <a:prstGeom prst="rect">
            <a:avLst/>
          </a:prstGeom>
          <a:noFill/>
        </p:spPr>
        <p:txBody>
          <a:bodyPr wrap="square" rtlCol="0">
            <a:spAutoFit/>
          </a:bodyPr>
          <a:lstStyle/>
          <a:p>
            <a:r>
              <a:rPr lang="en-US" dirty="0">
                <a:latin typeface="Century Gothic" panose="020B0502020202020204" pitchFamily="34" charset="0"/>
              </a:rPr>
              <a:t>1</a:t>
            </a:r>
            <a:r>
              <a:rPr lang="en-US" b="1" dirty="0">
                <a:latin typeface="Century Gothic" panose="020B0502020202020204" pitchFamily="34" charset="0"/>
              </a:rPr>
              <a:t>.Website Traffic</a:t>
            </a:r>
            <a:r>
              <a:rPr lang="en-US" dirty="0">
                <a:latin typeface="Century Gothic" panose="020B0502020202020204" pitchFamily="34" charset="0"/>
              </a:rPr>
              <a:t>: Why it matters: A key indicator of your brand's reach. The more people visit your website, the more awareness your brand is generating.</a:t>
            </a:r>
          </a:p>
          <a:p>
            <a:r>
              <a:rPr lang="en-US" b="1" dirty="0">
                <a:latin typeface="Century Gothic" panose="020B0502020202020204" pitchFamily="34" charset="0"/>
              </a:rPr>
              <a:t>How to track</a:t>
            </a:r>
            <a:r>
              <a:rPr lang="en-US" dirty="0">
                <a:latin typeface="Century Gothic" panose="020B0502020202020204" pitchFamily="34" charset="0"/>
              </a:rPr>
              <a:t>: Use Google Analytics to track overall traffic, page views, and user behavior.</a:t>
            </a:r>
          </a:p>
          <a:p>
            <a:r>
              <a:rPr lang="en-US" dirty="0">
                <a:latin typeface="Century Gothic" panose="020B0502020202020204" pitchFamily="34" charset="0"/>
              </a:rPr>
              <a:t>2</a:t>
            </a:r>
            <a:r>
              <a:rPr lang="en-US" b="1" dirty="0">
                <a:latin typeface="Century Gothic" panose="020B0502020202020204" pitchFamily="34" charset="0"/>
              </a:rPr>
              <a:t>.Lead Generation</a:t>
            </a:r>
            <a:r>
              <a:rPr lang="en-US" dirty="0">
                <a:latin typeface="Century Gothic" panose="020B0502020202020204" pitchFamily="34" charset="0"/>
              </a:rPr>
              <a:t>: Why it matters: This measures how effectively your marketing efforts are converting visitors into potential clients.</a:t>
            </a:r>
          </a:p>
          <a:p>
            <a:r>
              <a:rPr lang="en-US" b="1" dirty="0">
                <a:latin typeface="Century Gothic" panose="020B0502020202020204" pitchFamily="34" charset="0"/>
              </a:rPr>
              <a:t>How to track</a:t>
            </a:r>
            <a:r>
              <a:rPr lang="en-US" dirty="0">
                <a:latin typeface="Century Gothic" panose="020B0502020202020204" pitchFamily="34" charset="0"/>
              </a:rPr>
              <a:t>: Track the number of form submissions, email sign-ups, or consultations booked through your website or landing pages.</a:t>
            </a:r>
          </a:p>
          <a:p>
            <a:endParaRPr lang="en-US" dirty="0"/>
          </a:p>
        </p:txBody>
      </p:sp>
    </p:spTree>
    <p:extLst>
      <p:ext uri="{BB962C8B-B14F-4D97-AF65-F5344CB8AC3E}">
        <p14:creationId xmlns:p14="http://schemas.microsoft.com/office/powerpoint/2010/main" val="474054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52235" y="1860657"/>
            <a:ext cx="6043765" cy="4801314"/>
          </a:xfrm>
          <a:prstGeom prst="rect">
            <a:avLst/>
          </a:prstGeom>
          <a:noFill/>
        </p:spPr>
        <p:txBody>
          <a:bodyPr wrap="square" rtlCol="0">
            <a:spAutoFit/>
          </a:bodyPr>
          <a:lstStyle/>
          <a:p>
            <a:r>
              <a:rPr lang="en-US" dirty="0">
                <a:latin typeface="Century Gothic" panose="020B0502020202020204" pitchFamily="34" charset="0"/>
              </a:rPr>
              <a:t>3. .</a:t>
            </a:r>
            <a:r>
              <a:rPr lang="en-US" b="1" dirty="0">
                <a:latin typeface="Century Gothic" panose="020B0502020202020204" pitchFamily="34" charset="0"/>
              </a:rPr>
              <a:t>Social Media Engagement</a:t>
            </a:r>
            <a:r>
              <a:rPr lang="en-US" dirty="0">
                <a:latin typeface="Century Gothic" panose="020B0502020202020204" pitchFamily="34" charset="0"/>
              </a:rPr>
              <a:t>:</a:t>
            </a:r>
          </a:p>
          <a:p>
            <a:r>
              <a:rPr lang="en-US" dirty="0">
                <a:latin typeface="Century Gothic" panose="020B0502020202020204" pitchFamily="34" charset="0"/>
              </a:rPr>
              <a:t>Why it matters: Engagement metrics (likes, shares, comments, etc.) show how well your audience is connecting with your brand on social media platforms.</a:t>
            </a:r>
          </a:p>
          <a:p>
            <a:r>
              <a:rPr lang="en-US" b="1" dirty="0">
                <a:latin typeface="Century Gothic" panose="020B0502020202020204" pitchFamily="34" charset="0"/>
              </a:rPr>
              <a:t>How to track</a:t>
            </a:r>
            <a:r>
              <a:rPr lang="en-US" dirty="0">
                <a:latin typeface="Century Gothic" panose="020B0502020202020204" pitchFamily="34" charset="0"/>
              </a:rPr>
              <a:t>: Use the native analytics tools on social platforms (e.g., Instagram Insights, LinkedIn Analytics) to track engagement rates, follower growth, and interaction patterns.</a:t>
            </a:r>
          </a:p>
          <a:p>
            <a:r>
              <a:rPr lang="en-US" dirty="0">
                <a:latin typeface="Century Gothic" panose="020B0502020202020204" pitchFamily="34" charset="0"/>
              </a:rPr>
              <a:t>4</a:t>
            </a:r>
            <a:r>
              <a:rPr lang="en-US" b="1" dirty="0">
                <a:latin typeface="Century Gothic" panose="020B0502020202020204" pitchFamily="34" charset="0"/>
              </a:rPr>
              <a:t>.Conversion Rate</a:t>
            </a:r>
            <a:r>
              <a:rPr lang="en-US" dirty="0">
                <a:latin typeface="Century Gothic" panose="020B0502020202020204" pitchFamily="34" charset="0"/>
              </a:rPr>
              <a:t>:</a:t>
            </a:r>
          </a:p>
          <a:p>
            <a:r>
              <a:rPr lang="en-US" dirty="0">
                <a:latin typeface="Century Gothic" panose="020B0502020202020204" pitchFamily="34" charset="0"/>
              </a:rPr>
              <a:t>Why it matters: This metric tracks the percentage of visitors or leads who take a desired action (e.g., scheduling a consultation, purchasing a service).</a:t>
            </a:r>
          </a:p>
          <a:p>
            <a:r>
              <a:rPr lang="en-US" b="1" dirty="0">
                <a:latin typeface="Century Gothic" panose="020B0502020202020204" pitchFamily="34" charset="0"/>
              </a:rPr>
              <a:t>How to track</a:t>
            </a:r>
            <a:r>
              <a:rPr lang="en-US" dirty="0">
                <a:latin typeface="Century Gothic" panose="020B0502020202020204" pitchFamily="34" charset="0"/>
              </a:rPr>
              <a:t>: Conversion tracking tools like Google Analytics or CRM systems can help you measure the number of conversions on your website.</a:t>
            </a:r>
          </a:p>
          <a:p>
            <a:endParaRPr lang="en-US" dirty="0"/>
          </a:p>
        </p:txBody>
      </p:sp>
      <p:pic>
        <p:nvPicPr>
          <p:cNvPr id="4" name="Picture 3">
            <a:extLst>
              <a:ext uri="{FF2B5EF4-FFF2-40B4-BE49-F238E27FC236}">
                <a16:creationId xmlns:a16="http://schemas.microsoft.com/office/drawing/2014/main" id="{A713183F-D915-4823-BDF2-B0692701AC00}"/>
              </a:ext>
            </a:extLst>
          </p:cNvPr>
          <p:cNvPicPr>
            <a:picLocks noChangeAspect="1"/>
          </p:cNvPicPr>
          <p:nvPr/>
        </p:nvPicPr>
        <p:blipFill>
          <a:blip r:embed="rId3"/>
          <a:stretch>
            <a:fillRect/>
          </a:stretch>
        </p:blipFill>
        <p:spPr>
          <a:xfrm>
            <a:off x="6583680" y="1954854"/>
            <a:ext cx="4881856" cy="3810000"/>
          </a:xfrm>
          <a:prstGeom prst="rect">
            <a:avLst/>
          </a:prstGeom>
        </p:spPr>
      </p:pic>
    </p:spTree>
    <p:extLst>
      <p:ext uri="{BB962C8B-B14F-4D97-AF65-F5344CB8AC3E}">
        <p14:creationId xmlns:p14="http://schemas.microsoft.com/office/powerpoint/2010/main" val="2221256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3503A7DD-D77C-4DD5-A779-8250BAF0791B}"/>
              </a:ext>
            </a:extLst>
          </p:cNvPr>
          <p:cNvSpPr txBox="1"/>
          <p:nvPr/>
        </p:nvSpPr>
        <p:spPr>
          <a:xfrm>
            <a:off x="0" y="2214652"/>
            <a:ext cx="11783592" cy="3693319"/>
          </a:xfrm>
          <a:prstGeom prst="rect">
            <a:avLst/>
          </a:prstGeom>
          <a:noFill/>
        </p:spPr>
        <p:txBody>
          <a:bodyPr wrap="square" rtlCol="0">
            <a:spAutoFit/>
          </a:bodyPr>
          <a:lstStyle/>
          <a:p>
            <a:r>
              <a:rPr lang="en-US" b="1" dirty="0">
                <a:latin typeface="Century Gothic" panose="020B0502020202020204" pitchFamily="34" charset="0"/>
              </a:rPr>
              <a:t>5.Client Retention Rate</a:t>
            </a:r>
            <a:r>
              <a:rPr lang="en-US" dirty="0">
                <a:latin typeface="Century Gothic" panose="020B0502020202020204" pitchFamily="34" charset="0"/>
              </a:rPr>
              <a:t>: Why it matters: Retaining clients is essential for the long-term growth of your business. High retention rates often indicate strong brand loyalty.</a:t>
            </a:r>
          </a:p>
          <a:p>
            <a:r>
              <a:rPr lang="en-US" b="1" dirty="0">
                <a:latin typeface="Century Gothic" panose="020B0502020202020204" pitchFamily="34" charset="0"/>
              </a:rPr>
              <a:t>How to track</a:t>
            </a:r>
            <a:r>
              <a:rPr lang="en-US" dirty="0">
                <a:latin typeface="Century Gothic" panose="020B0502020202020204" pitchFamily="34" charset="0"/>
              </a:rPr>
              <a:t>: Measure the number of clients who return for additional services or recommend you to others.</a:t>
            </a:r>
          </a:p>
          <a:p>
            <a:r>
              <a:rPr lang="en-US" dirty="0">
                <a:latin typeface="Century Gothic" panose="020B0502020202020204" pitchFamily="34" charset="0"/>
              </a:rPr>
              <a:t>6</a:t>
            </a:r>
            <a:r>
              <a:rPr lang="en-US" b="1" dirty="0">
                <a:latin typeface="Century Gothic" panose="020B0502020202020204" pitchFamily="34" charset="0"/>
              </a:rPr>
              <a:t>.Brand Awareness: </a:t>
            </a:r>
            <a:r>
              <a:rPr lang="en-US" dirty="0">
                <a:latin typeface="Century Gothic" panose="020B0502020202020204" pitchFamily="34" charset="0"/>
              </a:rPr>
              <a:t>Why it matters: Brand awareness indicates how well your brand is known in your target market.</a:t>
            </a:r>
          </a:p>
          <a:p>
            <a:r>
              <a:rPr lang="en-US" b="1" dirty="0">
                <a:latin typeface="Century Gothic" panose="020B0502020202020204" pitchFamily="34" charset="0"/>
              </a:rPr>
              <a:t>How to track</a:t>
            </a:r>
            <a:r>
              <a:rPr lang="en-US" dirty="0">
                <a:latin typeface="Century Gothic" panose="020B0502020202020204" pitchFamily="34" charset="0"/>
              </a:rPr>
              <a:t>: Conduct surveys or monitor brand mentions online to gauge awareness. Tools like Google Alerts or Mention can help track mentions across the web.</a:t>
            </a:r>
          </a:p>
          <a:p>
            <a:r>
              <a:rPr lang="en-US" b="1" dirty="0">
                <a:latin typeface="Century Gothic" panose="020B0502020202020204" pitchFamily="34" charset="0"/>
              </a:rPr>
              <a:t>7.Client Satisfaction</a:t>
            </a:r>
            <a:r>
              <a:rPr lang="en-US" dirty="0">
                <a:latin typeface="Century Gothic" panose="020B0502020202020204" pitchFamily="34" charset="0"/>
              </a:rPr>
              <a:t>: Why it matters: A satisfied client is more likely to refer others and continue using your services.</a:t>
            </a:r>
          </a:p>
          <a:p>
            <a:r>
              <a:rPr lang="en-US" b="1" dirty="0">
                <a:latin typeface="Century Gothic" panose="020B0502020202020204" pitchFamily="34" charset="0"/>
              </a:rPr>
              <a:t>How to track</a:t>
            </a:r>
            <a:r>
              <a:rPr lang="en-US" dirty="0">
                <a:latin typeface="Century Gothic" panose="020B0502020202020204" pitchFamily="34" charset="0"/>
              </a:rPr>
              <a:t>: Use client satisfaction surveys (e.g., Net Promoter Score) to evaluate how happy your clients are with your services</a:t>
            </a:r>
            <a:r>
              <a:rPr lang="en-US" dirty="0"/>
              <a:t>.</a:t>
            </a:r>
          </a:p>
          <a:p>
            <a:endParaRPr lang="en-US" dirty="0"/>
          </a:p>
        </p:txBody>
      </p:sp>
    </p:spTree>
    <p:extLst>
      <p:ext uri="{BB962C8B-B14F-4D97-AF65-F5344CB8AC3E}">
        <p14:creationId xmlns:p14="http://schemas.microsoft.com/office/powerpoint/2010/main" val="6026832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2281963"/>
            <a:ext cx="11973826" cy="3416320"/>
          </a:xfrm>
          <a:prstGeom prst="rect">
            <a:avLst/>
          </a:prstGeom>
          <a:noFill/>
        </p:spPr>
        <p:txBody>
          <a:bodyPr wrap="square" rtlCol="0">
            <a:spAutoFit/>
          </a:bodyPr>
          <a:lstStyle/>
          <a:p>
            <a:r>
              <a:rPr lang="en-US" dirty="0">
                <a:latin typeface="Century Gothic" panose="020B0502020202020204" pitchFamily="34" charset="0"/>
              </a:rPr>
              <a:t>B. </a:t>
            </a:r>
            <a:r>
              <a:rPr lang="en-US" b="1" dirty="0">
                <a:solidFill>
                  <a:srgbClr val="FF0000"/>
                </a:solidFill>
                <a:latin typeface="Century Gothic" panose="020B0502020202020204" pitchFamily="34" charset="0"/>
              </a:rPr>
              <a:t>Tools for Measuring Your Online Presence and Engagement</a:t>
            </a:r>
          </a:p>
          <a:p>
            <a:r>
              <a:rPr lang="en-US" dirty="0">
                <a:latin typeface="Century Gothic" panose="020B0502020202020204" pitchFamily="34" charset="0"/>
              </a:rPr>
              <a:t>Several tools are available to help you measure and track your brand's success online:</a:t>
            </a:r>
          </a:p>
          <a:p>
            <a:r>
              <a:rPr lang="en-US" b="1" dirty="0">
                <a:latin typeface="Century Gothic" panose="020B0502020202020204" pitchFamily="34" charset="0"/>
              </a:rPr>
              <a:t>1.Google Analytics</a:t>
            </a:r>
            <a:r>
              <a:rPr lang="en-US" dirty="0">
                <a:latin typeface="Century Gothic" panose="020B0502020202020204" pitchFamily="34" charset="0"/>
              </a:rPr>
              <a:t>: What it does: Tracks website traffic, user behavior, and conversion rates. It helps you understand where visitors come from, what they do on your site, and which pages perform the best.</a:t>
            </a:r>
          </a:p>
          <a:p>
            <a:r>
              <a:rPr lang="en-US" dirty="0">
                <a:latin typeface="Century Gothic" panose="020B0502020202020204" pitchFamily="34" charset="0"/>
              </a:rPr>
              <a:t>How it helps: It provides detailed data on how people are interacting with your website, which is essential for measuring your online presence.</a:t>
            </a:r>
          </a:p>
          <a:p>
            <a:r>
              <a:rPr lang="en-US" b="1" dirty="0">
                <a:latin typeface="Century Gothic" panose="020B0502020202020204" pitchFamily="34" charset="0"/>
              </a:rPr>
              <a:t>2.Social Media Analytics: </a:t>
            </a:r>
            <a:r>
              <a:rPr lang="en-US" dirty="0">
                <a:latin typeface="Century Gothic" panose="020B0502020202020204" pitchFamily="34" charset="0"/>
              </a:rPr>
              <a:t>What it does: Each social media platform has built-in analytics tools that provide insights into how your posts are performing.</a:t>
            </a:r>
          </a:p>
          <a:p>
            <a:r>
              <a:rPr lang="en-US" dirty="0">
                <a:latin typeface="Century Gothic" panose="020B0502020202020204" pitchFamily="34" charset="0"/>
              </a:rPr>
              <a:t>How it helps: These tools show engagement metrics, follower growth, and audience demographics, which help you understand how your brand is resonating on social platforms.</a:t>
            </a:r>
          </a:p>
          <a:p>
            <a:r>
              <a:rPr lang="en-US" dirty="0">
                <a:latin typeface="Century Gothic" panose="020B0502020202020204" pitchFamily="34" charset="0"/>
              </a:rPr>
              <a:t>Examples: Facebook Insights, Instagram Analytics, LinkedIn Analytics, Twitter Analytics.</a:t>
            </a:r>
          </a:p>
          <a:p>
            <a:endParaRPr lang="en-US" dirty="0"/>
          </a:p>
        </p:txBody>
      </p:sp>
    </p:spTree>
    <p:extLst>
      <p:ext uri="{BB962C8B-B14F-4D97-AF65-F5344CB8AC3E}">
        <p14:creationId xmlns:p14="http://schemas.microsoft.com/office/powerpoint/2010/main" val="21030393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15186"/>
            <a:ext cx="11852695" cy="4524315"/>
          </a:xfrm>
          <a:prstGeom prst="rect">
            <a:avLst/>
          </a:prstGeom>
          <a:noFill/>
        </p:spPr>
        <p:txBody>
          <a:bodyPr wrap="square" rtlCol="0">
            <a:spAutoFit/>
          </a:bodyPr>
          <a:lstStyle/>
          <a:p>
            <a:r>
              <a:rPr lang="en-US" dirty="0">
                <a:latin typeface="Century Gothic" panose="020B0502020202020204" pitchFamily="34" charset="0"/>
              </a:rPr>
              <a:t>3.</a:t>
            </a:r>
            <a:r>
              <a:rPr lang="en-US" b="1" dirty="0">
                <a:latin typeface="Century Gothic" panose="020B0502020202020204" pitchFamily="34" charset="0"/>
              </a:rPr>
              <a:t>Brand Monitoring Tools</a:t>
            </a:r>
            <a:r>
              <a:rPr lang="en-US" dirty="0">
                <a:latin typeface="Century Gothic" panose="020B0502020202020204" pitchFamily="34" charset="0"/>
              </a:rPr>
              <a:t>: What it does: These tools allow you to track mentions of your brand across the internet.</a:t>
            </a:r>
          </a:p>
          <a:p>
            <a:r>
              <a:rPr lang="en-US" dirty="0">
                <a:latin typeface="Century Gothic" panose="020B0502020202020204" pitchFamily="34" charset="0"/>
              </a:rPr>
              <a:t>How it helps: Monitoring mentions can help you gauge public perception, identify opportunities for engagement, and track the effectiveness of your branding campaigns.</a:t>
            </a:r>
          </a:p>
          <a:p>
            <a:r>
              <a:rPr lang="en-US" dirty="0">
                <a:latin typeface="Century Gothic" panose="020B0502020202020204" pitchFamily="34" charset="0"/>
              </a:rPr>
              <a:t>Examples: Google Alerts, Mention, Brand24.</a:t>
            </a:r>
          </a:p>
          <a:p>
            <a:r>
              <a:rPr lang="en-US" dirty="0">
                <a:latin typeface="Century Gothic" panose="020B0502020202020204" pitchFamily="34" charset="0"/>
              </a:rPr>
              <a:t>4.</a:t>
            </a:r>
            <a:r>
              <a:rPr lang="en-US" b="1" dirty="0">
                <a:latin typeface="Century Gothic" panose="020B0502020202020204" pitchFamily="34" charset="0"/>
              </a:rPr>
              <a:t>CRM Tools</a:t>
            </a:r>
            <a:r>
              <a:rPr lang="en-US" dirty="0">
                <a:latin typeface="Century Gothic" panose="020B0502020202020204" pitchFamily="34" charset="0"/>
              </a:rPr>
              <a:t>: What it does: Customer Relationship Management (CRM) tools track your interactions with clients and help manage lead generation, follow-ups, and client data.</a:t>
            </a:r>
          </a:p>
          <a:p>
            <a:r>
              <a:rPr lang="en-US" dirty="0">
                <a:latin typeface="Century Gothic" panose="020B0502020202020204" pitchFamily="34" charset="0"/>
              </a:rPr>
              <a:t>How it helps: CRM tools like HubSpot or </a:t>
            </a:r>
            <a:r>
              <a:rPr lang="en-US" dirty="0" err="1">
                <a:latin typeface="Century Gothic" panose="020B0502020202020204" pitchFamily="34" charset="0"/>
              </a:rPr>
              <a:t>Zoho</a:t>
            </a:r>
            <a:r>
              <a:rPr lang="en-US" dirty="0">
                <a:latin typeface="Century Gothic" panose="020B0502020202020204" pitchFamily="34" charset="0"/>
              </a:rPr>
              <a:t> allow you to track client acquisition, retention, and satisfaction, which are essential for measuring brand success.</a:t>
            </a:r>
          </a:p>
          <a:p>
            <a:r>
              <a:rPr lang="en-US" dirty="0">
                <a:latin typeface="Century Gothic" panose="020B0502020202020204" pitchFamily="34" charset="0"/>
              </a:rPr>
              <a:t>5.</a:t>
            </a:r>
            <a:r>
              <a:rPr lang="en-US" b="1" dirty="0">
                <a:latin typeface="Century Gothic" panose="020B0502020202020204" pitchFamily="34" charset="0"/>
              </a:rPr>
              <a:t>Email Marketing Analytics</a:t>
            </a:r>
            <a:r>
              <a:rPr lang="en-US" dirty="0">
                <a:latin typeface="Century Gothic" panose="020B0502020202020204" pitchFamily="34" charset="0"/>
              </a:rPr>
              <a:t>: What it does: Tracks the performance of your email marketing campaigns, such as open rates, click-through rates, and conversions.</a:t>
            </a:r>
          </a:p>
          <a:p>
            <a:r>
              <a:rPr lang="en-US" dirty="0">
                <a:latin typeface="Century Gothic" panose="020B0502020202020204" pitchFamily="34" charset="0"/>
              </a:rPr>
              <a:t>How it helps: These metrics give you insight into how well your email communication is engaging your audience.</a:t>
            </a:r>
          </a:p>
          <a:p>
            <a:r>
              <a:rPr lang="en-US" dirty="0">
                <a:latin typeface="Century Gothic" panose="020B0502020202020204" pitchFamily="34" charset="0"/>
              </a:rPr>
              <a:t>Examples: Mailchimp, ConvertKit, Constant Contact.</a:t>
            </a:r>
          </a:p>
          <a:p>
            <a:endParaRPr lang="en-US" dirty="0"/>
          </a:p>
          <a:p>
            <a:endParaRPr lang="en-US" dirty="0"/>
          </a:p>
        </p:txBody>
      </p:sp>
    </p:spTree>
    <p:extLst>
      <p:ext uri="{BB962C8B-B14F-4D97-AF65-F5344CB8AC3E}">
        <p14:creationId xmlns:p14="http://schemas.microsoft.com/office/powerpoint/2010/main" val="66176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954854"/>
            <a:ext cx="11858324" cy="4247317"/>
          </a:xfrm>
          <a:prstGeom prst="rect">
            <a:avLst/>
          </a:prstGeom>
          <a:noFill/>
        </p:spPr>
        <p:txBody>
          <a:bodyPr wrap="square" rtlCol="0">
            <a:spAutoFit/>
          </a:bodyPr>
          <a:lstStyle/>
          <a:p>
            <a:r>
              <a:rPr lang="en-US" dirty="0">
                <a:latin typeface="Century Gothic" panose="020B0502020202020204" pitchFamily="34" charset="0"/>
              </a:rPr>
              <a:t> </a:t>
            </a:r>
            <a:r>
              <a:rPr lang="en-US" b="1" dirty="0">
                <a:solidFill>
                  <a:srgbClr val="FF0000"/>
                </a:solidFill>
                <a:latin typeface="Century Gothic" panose="020B0502020202020204" pitchFamily="34" charset="0"/>
              </a:rPr>
              <a:t>Adapting Your Strategy Based on Feedback</a:t>
            </a:r>
          </a:p>
          <a:p>
            <a:r>
              <a:rPr lang="en-US" dirty="0">
                <a:latin typeface="Century Gothic" panose="020B0502020202020204" pitchFamily="34" charset="0"/>
              </a:rPr>
              <a:t>Feedback is a vital source of information for refining and improving your brand strategy. By actively seeking and analyzing feedback, you can identify areas for growth and make informed decisions.</a:t>
            </a:r>
          </a:p>
          <a:p>
            <a:r>
              <a:rPr lang="en-US" b="1" dirty="0">
                <a:latin typeface="Century Gothic" panose="020B0502020202020204" pitchFamily="34" charset="0"/>
              </a:rPr>
              <a:t>A. Importance of Feedback in Refining Your Brand</a:t>
            </a:r>
          </a:p>
          <a:p>
            <a:r>
              <a:rPr lang="en-US" b="1" dirty="0">
                <a:latin typeface="Century Gothic" panose="020B0502020202020204" pitchFamily="34" charset="0"/>
              </a:rPr>
              <a:t>1.Improving Services</a:t>
            </a:r>
            <a:r>
              <a:rPr lang="en-US" dirty="0">
                <a:latin typeface="Century Gothic" panose="020B0502020202020204" pitchFamily="34" charset="0"/>
              </a:rPr>
              <a:t>: Feedback helps you understand client pain points and areas where your services could be improved. If clients express frustration with a specific process, you can adjust it to provide a smoother experience.</a:t>
            </a:r>
          </a:p>
          <a:p>
            <a:r>
              <a:rPr lang="en-US" dirty="0">
                <a:latin typeface="Century Gothic" panose="020B0502020202020204" pitchFamily="34" charset="0"/>
              </a:rPr>
              <a:t>2</a:t>
            </a:r>
            <a:r>
              <a:rPr lang="en-US" b="1" dirty="0">
                <a:latin typeface="Century Gothic" panose="020B0502020202020204" pitchFamily="34" charset="0"/>
              </a:rPr>
              <a:t>.Strengthening Relationships</a:t>
            </a:r>
            <a:r>
              <a:rPr lang="en-US" dirty="0">
                <a:latin typeface="Century Gothic" panose="020B0502020202020204" pitchFamily="34" charset="0"/>
              </a:rPr>
              <a:t>: Asking for feedback shows clients that you value their opinions, which strengthens your relationship with them and fosters trust.</a:t>
            </a:r>
          </a:p>
          <a:p>
            <a:r>
              <a:rPr lang="en-US" b="1" dirty="0">
                <a:latin typeface="Century Gothic" panose="020B0502020202020204" pitchFamily="34" charset="0"/>
              </a:rPr>
              <a:t>3.Identifying Gaps</a:t>
            </a:r>
            <a:r>
              <a:rPr lang="en-US" dirty="0">
                <a:latin typeface="Century Gothic" panose="020B0502020202020204" pitchFamily="34" charset="0"/>
              </a:rPr>
              <a:t>: Client feedback can help identify gaps in your offerings or communication. For example, if many clients are asking for a specific service that you don’t currently offer, you can consider adding it to your portfolio.</a:t>
            </a:r>
          </a:p>
          <a:p>
            <a:r>
              <a:rPr lang="en-US" b="1" dirty="0">
                <a:latin typeface="Century Gothic" panose="020B0502020202020204" pitchFamily="34" charset="0"/>
              </a:rPr>
              <a:t>4.Building Client Loyalty</a:t>
            </a:r>
            <a:r>
              <a:rPr lang="en-US" dirty="0">
                <a:latin typeface="Century Gothic" panose="020B0502020202020204" pitchFamily="34" charset="0"/>
              </a:rPr>
              <a:t>: When clients feel heard and see improvements based on their feedback, it increases their loyalty to your brand.</a:t>
            </a:r>
          </a:p>
          <a:p>
            <a:endParaRPr lang="en-US" dirty="0"/>
          </a:p>
        </p:txBody>
      </p:sp>
    </p:spTree>
    <p:extLst>
      <p:ext uri="{BB962C8B-B14F-4D97-AF65-F5344CB8AC3E}">
        <p14:creationId xmlns:p14="http://schemas.microsoft.com/office/powerpoint/2010/main" val="1947745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5078313"/>
          </a:xfrm>
          <a:prstGeom prst="rect">
            <a:avLst/>
          </a:prstGeom>
          <a:noFill/>
        </p:spPr>
        <p:txBody>
          <a:bodyPr wrap="square" rtlCol="0">
            <a:spAutoFit/>
          </a:bodyPr>
          <a:lstStyle/>
          <a:p>
            <a:r>
              <a:rPr lang="en-US" dirty="0">
                <a:latin typeface="Century Gothic" panose="020B0502020202020204" pitchFamily="34" charset="0"/>
              </a:rPr>
              <a:t>B. </a:t>
            </a:r>
            <a:r>
              <a:rPr lang="en-US" b="1" dirty="0">
                <a:latin typeface="Century Gothic" panose="020B0502020202020204" pitchFamily="34" charset="0"/>
              </a:rPr>
              <a:t>Techniques for Gathering and Implementing Feedback</a:t>
            </a:r>
          </a:p>
          <a:p>
            <a:r>
              <a:rPr lang="en-US" b="1" dirty="0">
                <a:latin typeface="Century Gothic" panose="020B0502020202020204" pitchFamily="34" charset="0"/>
              </a:rPr>
              <a:t>1.Client Surveys</a:t>
            </a:r>
            <a:r>
              <a:rPr lang="en-US" dirty="0">
                <a:latin typeface="Century Gothic" panose="020B0502020202020204" pitchFamily="34" charset="0"/>
              </a:rPr>
              <a:t>: How to gather: Send out surveys after major interactions, such as completing a consultation or service. Use tools like SurveyMonkey or Google Forms to create simple, easy-to-understand surveys.</a:t>
            </a:r>
          </a:p>
          <a:p>
            <a:r>
              <a:rPr lang="en-US" dirty="0">
                <a:latin typeface="Century Gothic" panose="020B0502020202020204" pitchFamily="34" charset="0"/>
              </a:rPr>
              <a:t>What to ask:</a:t>
            </a:r>
          </a:p>
          <a:p>
            <a:r>
              <a:rPr lang="en-US" dirty="0">
                <a:latin typeface="Century Gothic" panose="020B0502020202020204" pitchFamily="34" charset="0"/>
              </a:rPr>
              <a:t>“What was the most helpful part of working with me?”</a:t>
            </a:r>
          </a:p>
          <a:p>
            <a:r>
              <a:rPr lang="en-US" dirty="0">
                <a:latin typeface="Century Gothic" panose="020B0502020202020204" pitchFamily="34" charset="0"/>
              </a:rPr>
              <a:t>“Is there any area where you feel my services could improve?”</a:t>
            </a:r>
          </a:p>
          <a:p>
            <a:r>
              <a:rPr lang="en-US" dirty="0">
                <a:latin typeface="Century Gothic" panose="020B0502020202020204" pitchFamily="34" charset="0"/>
              </a:rPr>
              <a:t>“Would you recommend my services to others?”</a:t>
            </a:r>
          </a:p>
          <a:p>
            <a:r>
              <a:rPr lang="en-US" b="1" dirty="0">
                <a:latin typeface="Century Gothic" panose="020B0502020202020204" pitchFamily="34" charset="0"/>
              </a:rPr>
              <a:t>Action</a:t>
            </a:r>
            <a:r>
              <a:rPr lang="en-US" dirty="0">
                <a:latin typeface="Century Gothic" panose="020B0502020202020204" pitchFamily="34" charset="0"/>
              </a:rPr>
              <a:t>: Use the data to identify recurring trends or issues. For example, if several clients mention that they’d appreciate more follow-up, you could implement a follow-up system to address this concern.</a:t>
            </a:r>
          </a:p>
          <a:p>
            <a:r>
              <a:rPr lang="en-US" b="1" dirty="0">
                <a:latin typeface="Century Gothic" panose="020B0502020202020204" pitchFamily="34" charset="0"/>
              </a:rPr>
              <a:t>2.Social Media Listening</a:t>
            </a:r>
            <a:r>
              <a:rPr lang="en-US" dirty="0">
                <a:latin typeface="Century Gothic" panose="020B0502020202020204" pitchFamily="34" charset="0"/>
              </a:rPr>
              <a:t>: How to gather: Monitor comments, messages, and mentions across your social media platforms to understand what people are saying about your brand.</a:t>
            </a:r>
          </a:p>
          <a:p>
            <a:r>
              <a:rPr lang="en-US" dirty="0">
                <a:latin typeface="Century Gothic" panose="020B0502020202020204" pitchFamily="34" charset="0"/>
              </a:rPr>
              <a:t>What to ask: Pay attention to what your audience is sharing or discussing about your brand. Are there any frequently asked questions or common complaints?</a:t>
            </a:r>
          </a:p>
          <a:p>
            <a:r>
              <a:rPr lang="en-US" b="1" dirty="0">
                <a:latin typeface="Century Gothic" panose="020B0502020202020204" pitchFamily="34" charset="0"/>
              </a:rPr>
              <a:t>Action</a:t>
            </a:r>
            <a:r>
              <a:rPr lang="en-US" dirty="0">
                <a:latin typeface="Century Gothic" panose="020B0502020202020204" pitchFamily="34" charset="0"/>
              </a:rPr>
              <a:t>: If you notice a trend, adapt your content or services accordingly. For example, if followers ask for more resources on a specific topic, you can create content around it.</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196263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2189280"/>
            <a:ext cx="11964202" cy="4801314"/>
          </a:xfrm>
          <a:prstGeom prst="rect">
            <a:avLst/>
          </a:prstGeom>
          <a:noFill/>
        </p:spPr>
        <p:txBody>
          <a:bodyPr wrap="square" rtlCol="0">
            <a:spAutoFit/>
          </a:bodyPr>
          <a:lstStyle/>
          <a:p>
            <a:r>
              <a:rPr lang="en-US" dirty="0">
                <a:latin typeface="Century Gothic" panose="020B0502020202020204" pitchFamily="34" charset="0"/>
              </a:rPr>
              <a:t>3.</a:t>
            </a:r>
            <a:r>
              <a:rPr lang="en-US" b="1" dirty="0">
                <a:latin typeface="Century Gothic" panose="020B0502020202020204" pitchFamily="34" charset="0"/>
              </a:rPr>
              <a:t>Client Reviews and Testimonials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How to gather</a:t>
            </a:r>
            <a:r>
              <a:rPr lang="en-US" dirty="0">
                <a:latin typeface="Century Gothic" panose="020B0502020202020204" pitchFamily="34" charset="0"/>
              </a:rPr>
              <a:t>: Encourage clients to leave reviews on platforms like Google, Facebook, or Yelp. Make it easy for them by providing links or templates.</a:t>
            </a:r>
          </a:p>
          <a:p>
            <a:r>
              <a:rPr lang="en-US" dirty="0">
                <a:latin typeface="Century Gothic" panose="020B0502020202020204" pitchFamily="34" charset="0"/>
              </a:rPr>
              <a:t>What to ask: Request feedback on your services, communication, and outcomes.</a:t>
            </a:r>
          </a:p>
          <a:p>
            <a:r>
              <a:rPr lang="en-US" dirty="0">
                <a:latin typeface="Century Gothic" panose="020B0502020202020204" pitchFamily="34" charset="0"/>
              </a:rPr>
              <a:t>Action: Use positive reviews to reinforce your strengths and work on the areas where clients may have given constructive feedback.</a:t>
            </a:r>
          </a:p>
          <a:p>
            <a:r>
              <a:rPr lang="en-US" b="1" dirty="0">
                <a:latin typeface="Century Gothic" panose="020B0502020202020204" pitchFamily="34" charset="0"/>
              </a:rPr>
              <a:t>4.Focus Groups or Interviews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How to gather</a:t>
            </a:r>
            <a:r>
              <a:rPr lang="en-US" dirty="0">
                <a:latin typeface="Century Gothic" panose="020B0502020202020204" pitchFamily="34" charset="0"/>
              </a:rPr>
              <a:t>: Conduct one-on-one interviews or focus group sessions with a small group of clients to gather more detailed feedback.</a:t>
            </a:r>
          </a:p>
          <a:p>
            <a:r>
              <a:rPr lang="en-US" dirty="0">
                <a:latin typeface="Century Gothic" panose="020B0502020202020204" pitchFamily="34" charset="0"/>
              </a:rPr>
              <a:t>What to ask: Ask in-depth questions about their experience, pain points, and what they expect from your services.</a:t>
            </a:r>
          </a:p>
          <a:p>
            <a:r>
              <a:rPr lang="en-US" dirty="0">
                <a:latin typeface="Century Gothic" panose="020B0502020202020204" pitchFamily="34" charset="0"/>
              </a:rPr>
              <a:t>Action: Use these conversations to refine your messaging, improve your services, or develop new offerings that better meet your clients' needs.</a:t>
            </a:r>
          </a:p>
          <a:p>
            <a:endParaRPr lang="en-US" dirty="0">
              <a:latin typeface="Century Gothic" panose="020B0502020202020204" pitchFamily="34" charset="0"/>
            </a:endParaRPr>
          </a:p>
          <a:p>
            <a:endParaRPr lang="en-US" dirty="0"/>
          </a:p>
          <a:p>
            <a:endParaRPr lang="en-US" dirty="0"/>
          </a:p>
          <a:p>
            <a:endParaRPr lang="en-US" dirty="0"/>
          </a:p>
        </p:txBody>
      </p:sp>
    </p:spTree>
    <p:extLst>
      <p:ext uri="{BB962C8B-B14F-4D97-AF65-F5344CB8AC3E}">
        <p14:creationId xmlns:p14="http://schemas.microsoft.com/office/powerpoint/2010/main" val="4119926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ADAPTING YOUR BRAND STRATEGY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5355312"/>
          </a:xfrm>
          <a:prstGeom prst="rect">
            <a:avLst/>
          </a:prstGeom>
          <a:noFill/>
        </p:spPr>
        <p:txBody>
          <a:bodyPr wrap="square" rtlCol="0">
            <a:spAutoFit/>
          </a:bodyPr>
          <a:lstStyle/>
          <a:p>
            <a:r>
              <a:rPr lang="en-US" dirty="0">
                <a:latin typeface="Century Gothic" panose="020B0502020202020204" pitchFamily="34" charset="0"/>
              </a:rPr>
              <a:t>Monitoring brand success and adapting your strategy based on feedback are ongoing processes that help you refine your approach and strengthen your brand. By tracking KPIs such as website traffic, social media engagement, and client retention, you can measure how well your brand is performing. Using tools like Google Analytics and CRM platforms allows you to monitor your online presence and gather feedback. Actively seeking and implementing feedback through surveys, social media, and client reviews ensures </a:t>
            </a:r>
            <a:r>
              <a:rPr lang="en-US" b="1" dirty="0">
                <a:solidFill>
                  <a:srgbClr val="FF0000"/>
                </a:solidFill>
                <a:latin typeface="Century Gothic" panose="020B0502020202020204" pitchFamily="34" charset="0"/>
              </a:rPr>
              <a:t>your brand remains relevant and client-focused, leading to continued growth and success as an education consultant.</a:t>
            </a:r>
          </a:p>
          <a:p>
            <a:endParaRPr lang="en-US" dirty="0">
              <a:latin typeface="Century Gothic" panose="020B0502020202020204" pitchFamily="34" charset="0"/>
            </a:endParaRPr>
          </a:p>
          <a:p>
            <a:r>
              <a:rPr lang="en-US" dirty="0">
                <a:latin typeface="Century Gothic" panose="020B0502020202020204" pitchFamily="34" charset="0"/>
              </a:rPr>
              <a:t>Building a professional brand and online presence is essential for education consultants to attract and retain clients. By defining your brand identity</a:t>
            </a:r>
            <a:r>
              <a:rPr lang="en-US" b="1" dirty="0">
                <a:solidFill>
                  <a:srgbClr val="FF0000"/>
                </a:solidFill>
                <a:latin typeface="Century Gothic" panose="020B0502020202020204" pitchFamily="34" charset="0"/>
              </a:rPr>
              <a:t>, developing a robust online presence, engaging with your audience, and continuously monitoring your strategy, you can establish yourself as a credible and trusted expert in the education consulting field</a:t>
            </a:r>
            <a:r>
              <a:rPr lang="en-US" dirty="0">
                <a:latin typeface="Century Gothic" panose="020B0502020202020204" pitchFamily="34" charset="0"/>
              </a:rPr>
              <a:t>. Implementing these strategies will help you foster meaningful relationships, showcase your expertise, and ultimately achieve your professional goals.</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a:p>
            <a:endParaRPr lang="en-US" dirty="0"/>
          </a:p>
          <a:p>
            <a:endParaRPr lang="en-US" dirty="0"/>
          </a:p>
        </p:txBody>
      </p:sp>
    </p:spTree>
    <p:extLst>
      <p:ext uri="{BB962C8B-B14F-4D97-AF65-F5344CB8AC3E}">
        <p14:creationId xmlns:p14="http://schemas.microsoft.com/office/powerpoint/2010/main" val="811571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49444" y="97697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ASSESSMENT QUESTIONS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Module-8:8</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B79B047-6DCB-461E-9C42-3FBF91296F85}"/>
              </a:ext>
            </a:extLst>
          </p:cNvPr>
          <p:cNvSpPr txBox="1"/>
          <p:nvPr/>
        </p:nvSpPr>
        <p:spPr>
          <a:xfrm>
            <a:off x="0" y="1807706"/>
            <a:ext cx="11858324" cy="5632311"/>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1.What are the key elements of a professional brand, and why are they important for education consultants?</a:t>
            </a:r>
          </a:p>
          <a:p>
            <a:r>
              <a:rPr lang="en-US" dirty="0">
                <a:latin typeface="Century Gothic" panose="020B0502020202020204" pitchFamily="34" charset="0"/>
              </a:rPr>
              <a:t>2.Describe how you would identify your unique selling proposition (USP) and craft a brand message tailored to your target audience.</a:t>
            </a:r>
          </a:p>
          <a:p>
            <a:r>
              <a:rPr lang="en-US" dirty="0">
                <a:latin typeface="Century Gothic" panose="020B0502020202020204" pitchFamily="34" charset="0"/>
              </a:rPr>
              <a:t>3.What strategies can you implement to create an engaging online presence, and how would you measure their effectiveness?</a:t>
            </a:r>
          </a:p>
          <a:p>
            <a:r>
              <a:rPr lang="en-US" dirty="0">
                <a:latin typeface="Century Gothic" panose="020B0502020202020204" pitchFamily="34" charset="0"/>
              </a:rPr>
              <a:t>4.What are the benefits of networking and collaboration for education consultants. How can you leverage these to enhance your brand?</a:t>
            </a:r>
          </a:p>
          <a:p>
            <a:r>
              <a:rPr lang="en-US" dirty="0">
                <a:latin typeface="Century Gothic" panose="020B0502020202020204" pitchFamily="34" charset="0"/>
              </a:rPr>
              <a:t>5.What are the key elements that should be included in an education consultant’s website to enhance professionalism and client engagement?</a:t>
            </a:r>
          </a:p>
          <a:p>
            <a:r>
              <a:rPr lang="en-US" dirty="0">
                <a:latin typeface="Century Gothic" panose="020B0502020202020204" pitchFamily="34" charset="0"/>
              </a:rPr>
              <a:t>6.How can education consultants gather and utilize client feedback to improve their services and strengthen their brand?</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92948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16102</TotalTime>
  <Words>8479</Words>
  <Application>Microsoft Office PowerPoint</Application>
  <PresentationFormat>Widescreen</PresentationFormat>
  <Paragraphs>665</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182</cp:revision>
  <dcterms:created xsi:type="dcterms:W3CDTF">2020-08-13T03:13:58Z</dcterms:created>
  <dcterms:modified xsi:type="dcterms:W3CDTF">2025-03-24T14:54:22Z</dcterms:modified>
</cp:coreProperties>
</file>