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439" r:id="rId3"/>
    <p:sldId id="356" r:id="rId4"/>
    <p:sldId id="358" r:id="rId5"/>
    <p:sldId id="357" r:id="rId6"/>
    <p:sldId id="359" r:id="rId7"/>
    <p:sldId id="317" r:id="rId8"/>
    <p:sldId id="440" r:id="rId9"/>
    <p:sldId id="441" r:id="rId10"/>
    <p:sldId id="442" r:id="rId11"/>
    <p:sldId id="443" r:id="rId12"/>
    <p:sldId id="360" r:id="rId13"/>
    <p:sldId id="444" r:id="rId14"/>
    <p:sldId id="445" r:id="rId15"/>
    <p:sldId id="446" r:id="rId16"/>
    <p:sldId id="447" r:id="rId17"/>
    <p:sldId id="362" r:id="rId18"/>
    <p:sldId id="448" r:id="rId19"/>
    <p:sldId id="449" r:id="rId20"/>
    <p:sldId id="450" r:id="rId21"/>
    <p:sldId id="451" r:id="rId22"/>
    <p:sldId id="452" r:id="rId23"/>
    <p:sldId id="460" r:id="rId24"/>
    <p:sldId id="461" r:id="rId25"/>
    <p:sldId id="462" r:id="rId26"/>
    <p:sldId id="463" r:id="rId27"/>
    <p:sldId id="464" r:id="rId28"/>
    <p:sldId id="491" r:id="rId29"/>
    <p:sldId id="453" r:id="rId30"/>
    <p:sldId id="454" r:id="rId31"/>
    <p:sldId id="455" r:id="rId32"/>
    <p:sldId id="456" r:id="rId33"/>
    <p:sldId id="457" r:id="rId34"/>
    <p:sldId id="458" r:id="rId35"/>
    <p:sldId id="459" r:id="rId36"/>
    <p:sldId id="465" r:id="rId37"/>
    <p:sldId id="466" r:id="rId38"/>
    <p:sldId id="467" r:id="rId39"/>
    <p:sldId id="468" r:id="rId40"/>
    <p:sldId id="469" r:id="rId41"/>
    <p:sldId id="470" r:id="rId42"/>
    <p:sldId id="471" r:id="rId43"/>
    <p:sldId id="472" r:id="rId44"/>
    <p:sldId id="473" r:id="rId45"/>
    <p:sldId id="474" r:id="rId46"/>
    <p:sldId id="475" r:id="rId47"/>
    <p:sldId id="476" r:id="rId48"/>
    <p:sldId id="477" r:id="rId49"/>
    <p:sldId id="478" r:id="rId50"/>
    <p:sldId id="479" r:id="rId51"/>
    <p:sldId id="480" r:id="rId52"/>
    <p:sldId id="481" r:id="rId53"/>
    <p:sldId id="482" r:id="rId54"/>
    <p:sldId id="483" r:id="rId55"/>
    <p:sldId id="484" r:id="rId56"/>
    <p:sldId id="485" r:id="rId57"/>
    <p:sldId id="486" r:id="rId58"/>
    <p:sldId id="487" r:id="rId59"/>
    <p:sldId id="488" r:id="rId60"/>
    <p:sldId id="489" r:id="rId61"/>
    <p:sldId id="490"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A0A"/>
    <a:srgbClr val="012EB8"/>
    <a:srgbClr val="012DB5"/>
    <a:srgbClr val="2F528F"/>
    <a:srgbClr val="0531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3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9989-B3AC-454B-91D1-2F813D957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919474-AD26-45CA-943C-62C7FE1CCA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144525-971E-4F8E-9FEE-0881902E95BC}"/>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DF5CE05A-E05D-417E-A7A5-02C581A60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605D6-0302-468C-9C15-CBEE643F4F4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2708526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33B6-B3E6-4533-82E0-D390FB927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263820-DA6F-4F1A-A93B-AEA932512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22E34-8877-46EB-B667-FA6D4D78546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696B3E5-C0FB-466C-B1E7-D6E4F2DD7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7C426-4EA8-44DE-8EC3-87AFA36DE4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78607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D549-E59F-4A4C-9130-6B9B123DB8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1CC7CB-13C1-43DD-8BB4-33654D1C10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B5D6CF-9F74-44C9-BBD6-2380342A0D35}"/>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3D37E094-35F9-48B0-8F06-D11337B27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D69C5-BA07-4AFB-B534-976B5A4E705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29403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774D-8F87-4F44-8C9F-D7A5BF486D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5950F3-477B-4112-8C06-53E90EBCD3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192302-3086-4FF7-8966-1A1A6A06E8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434FBF-3329-4D79-8DA0-79454FC6D99D}"/>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E8BB8F58-F7FE-4949-BFEA-8258BD30C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831273-F8A7-45CF-ABFD-681F657F90E4}"/>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97443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F4EF-284F-481C-998E-A27B706341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0DD437-F22A-40E8-B9FD-49880B61E4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C01C9E-7C80-4DE0-B432-1B1606A308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5B378-7151-4686-BA79-5490C971FF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DC6A4-AA91-4AFA-B0C2-A68E26D68D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06A13-E86E-4F14-8BEE-FA093C39225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8" name="Footer Placeholder 7">
            <a:extLst>
              <a:ext uri="{FF2B5EF4-FFF2-40B4-BE49-F238E27FC236}">
                <a16:creationId xmlns:a16="http://schemas.microsoft.com/office/drawing/2014/main" id="{F1F8E066-F339-4F4A-8C45-3A9213C935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05B1E9-193C-49A3-963D-A3EC084BC388}"/>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08336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B399-99B2-46BD-B5BF-189BE8506C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ED42C1-D87E-473E-A5AB-4B0A9173A221}"/>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4" name="Footer Placeholder 3">
            <a:extLst>
              <a:ext uri="{FF2B5EF4-FFF2-40B4-BE49-F238E27FC236}">
                <a16:creationId xmlns:a16="http://schemas.microsoft.com/office/drawing/2014/main" id="{AB1E8607-FE6F-4344-8CE7-3F6548392D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0B36EA-AB50-4BD8-9F59-EFE051D3179F}"/>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83226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B2B50E-4F49-49DA-85E4-85A518AE10D7}"/>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3" name="Footer Placeholder 2">
            <a:extLst>
              <a:ext uri="{FF2B5EF4-FFF2-40B4-BE49-F238E27FC236}">
                <a16:creationId xmlns:a16="http://schemas.microsoft.com/office/drawing/2014/main" id="{EFBCB720-9D6A-479F-8665-068A7CD9D6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BE0BD1-CCD5-45E6-BFF3-16B2104990D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1662193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B40C-5EC9-4CEB-BB1A-94366C9AB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9080E3-772D-40F7-B991-77FD38280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09A222-013A-472B-A62D-53FBE507C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639B5-611E-49EB-9627-88A8590B68C0}"/>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131F8BE2-3B8A-4203-847B-5D9CA8508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5E92E-3D2C-45B8-A14B-0DCCAE7EACD6}"/>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86639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8C6E-9EE4-417E-ACBD-1F641C582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43F36A-13B1-422C-94F7-56977857B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FD126A-F3AC-47DC-8E46-03163C832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C83A91-E7C6-4845-93B0-4BBCE684FD72}"/>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6" name="Footer Placeholder 5">
            <a:extLst>
              <a:ext uri="{FF2B5EF4-FFF2-40B4-BE49-F238E27FC236}">
                <a16:creationId xmlns:a16="http://schemas.microsoft.com/office/drawing/2014/main" id="{AD919400-B5B4-4ACA-871E-0EECC9DA0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3A9F1-B2E2-4D8F-AF9D-AF91A645ED6D}"/>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4797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B7F2-B958-405D-AB77-90FB23E886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34AE67-9BFE-429F-9BE8-CE0B1FB0DA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46936F-7D32-4E0A-806C-DC8BEE26DBDB}"/>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7331FD9E-B2FE-467C-822F-600397C30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6D14A-DAE1-46DA-A48E-7AF702F3D313}"/>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66097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9970E6-0E94-48B7-9BAB-0265AD78D6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006746-7377-4B04-BFCF-27671CFAF9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1FFF8-1E9D-4669-BEF4-7D7416D76E06}"/>
              </a:ext>
            </a:extLst>
          </p:cNvPr>
          <p:cNvSpPr>
            <a:spLocks noGrp="1"/>
          </p:cNvSpPr>
          <p:nvPr>
            <p:ph type="dt" sz="half" idx="10"/>
          </p:nvPr>
        </p:nvSpPr>
        <p:spPr/>
        <p:txBody>
          <a:body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B541D3E3-0E94-4F90-BB7B-8E53FA68D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DA8E-010D-4A1E-A2F3-A0BF468B4C92}"/>
              </a:ext>
            </a:extLst>
          </p:cNvPr>
          <p:cNvSpPr>
            <a:spLocks noGrp="1"/>
          </p:cNvSpPr>
          <p:nvPr>
            <p:ph type="sldNum" sz="quarter" idx="12"/>
          </p:nvPr>
        </p:nvSpPr>
        <p:spPr/>
        <p:txBody>
          <a:bodyPr/>
          <a:lstStyle/>
          <a:p>
            <a:fld id="{FEFB99BF-052E-48F8-B9F1-F0EF509F8525}" type="slidenum">
              <a:rPr lang="en-US" smtClean="0"/>
              <a:t>‹#›</a:t>
            </a:fld>
            <a:endParaRPr lang="en-US"/>
          </a:p>
        </p:txBody>
      </p:sp>
    </p:spTree>
    <p:extLst>
      <p:ext uri="{BB962C8B-B14F-4D97-AF65-F5344CB8AC3E}">
        <p14:creationId xmlns:p14="http://schemas.microsoft.com/office/powerpoint/2010/main" val="304406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27000">
              <a:schemeClr val="accent1">
                <a:lumMod val="5000"/>
                <a:lumOff val="95000"/>
              </a:schemeClr>
            </a:gs>
            <a:gs pos="5000">
              <a:srgbClr val="012EB8"/>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D73C-9369-4AF7-8B31-0974519B5A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A1418-EE9D-4B1A-BE3C-25275F95D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2719E-56DB-4391-9418-38BB65D0C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DC053-A57C-4FB9-BC60-BA8A9410A12E}" type="datetimeFigureOut">
              <a:rPr lang="en-US" smtClean="0"/>
              <a:t>3/24/2025</a:t>
            </a:fld>
            <a:endParaRPr lang="en-US"/>
          </a:p>
        </p:txBody>
      </p:sp>
      <p:sp>
        <p:nvSpPr>
          <p:cNvPr id="5" name="Footer Placeholder 4">
            <a:extLst>
              <a:ext uri="{FF2B5EF4-FFF2-40B4-BE49-F238E27FC236}">
                <a16:creationId xmlns:a16="http://schemas.microsoft.com/office/drawing/2014/main" id="{F1B8004A-4153-4B90-B2AE-5D450E4A71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505FB9-F923-49EF-AFD9-BC0FA62EE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B99BF-052E-48F8-B9F1-F0EF509F8525}" type="slidenum">
              <a:rPr lang="en-US" smtClean="0"/>
              <a:t>‹#›</a:t>
            </a:fld>
            <a:endParaRPr lang="en-US"/>
          </a:p>
        </p:txBody>
      </p:sp>
    </p:spTree>
    <p:extLst>
      <p:ext uri="{BB962C8B-B14F-4D97-AF65-F5344CB8AC3E}">
        <p14:creationId xmlns:p14="http://schemas.microsoft.com/office/powerpoint/2010/main" val="1309622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MARKETING CLIENT ACQUISITION AND RETENTION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E97DDAA0-353D-4821-9AB8-5D36E43CCC2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a:t>
            </a:r>
          </a:p>
        </p:txBody>
      </p:sp>
      <p:sp>
        <p:nvSpPr>
          <p:cNvPr id="20" name="Oval 19">
            <a:extLst>
              <a:ext uri="{FF2B5EF4-FFF2-40B4-BE49-F238E27FC236}">
                <a16:creationId xmlns:a16="http://schemas.microsoft.com/office/drawing/2014/main" id="{C88D7F57-B886-4BAF-9537-86ACC84400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B05AEA-95C7-461E-9EE8-287F97479AA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20CB8-4D90-47A9-8634-4D933DCF9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6B3C9B4-64BC-4426-B73B-D1A190C0A168}"/>
              </a:ext>
            </a:extLst>
          </p:cNvPr>
          <p:cNvSpPr txBox="1"/>
          <p:nvPr/>
        </p:nvSpPr>
        <p:spPr>
          <a:xfrm>
            <a:off x="265044" y="1765185"/>
            <a:ext cx="6851374" cy="369332"/>
          </a:xfrm>
          <a:prstGeom prst="rect">
            <a:avLst/>
          </a:prstGeom>
          <a:noFill/>
        </p:spPr>
        <p:txBody>
          <a:bodyPr wrap="square" rtlCol="0">
            <a:spAutoFit/>
          </a:bodyPr>
          <a:lstStyle/>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6DA00C14-C9FE-4737-9B1E-C3E1A0D9A229}"/>
              </a:ext>
            </a:extLst>
          </p:cNvPr>
          <p:cNvSpPr txBox="1"/>
          <p:nvPr/>
        </p:nvSpPr>
        <p:spPr>
          <a:xfrm>
            <a:off x="163630" y="1765185"/>
            <a:ext cx="7199697" cy="5078313"/>
          </a:xfrm>
          <a:prstGeom prst="rect">
            <a:avLst/>
          </a:prstGeom>
          <a:noFill/>
        </p:spPr>
        <p:txBody>
          <a:bodyPr wrap="square" rtlCol="0">
            <a:spAutoFit/>
          </a:bodyPr>
          <a:lstStyle/>
          <a:p>
            <a:r>
              <a:rPr lang="en-US" dirty="0">
                <a:latin typeface="Century Gothic" panose="020B0502020202020204" pitchFamily="34" charset="0"/>
              </a:rPr>
              <a:t>Marketing is essential for education consultants to establish a strong presence, </a:t>
            </a:r>
            <a:r>
              <a:rPr lang="en-US" b="1" dirty="0">
                <a:solidFill>
                  <a:srgbClr val="FF0000"/>
                </a:solidFill>
                <a:latin typeface="Century Gothic" panose="020B0502020202020204" pitchFamily="34" charset="0"/>
              </a:rPr>
              <a:t>attract clients, and build lasting relationships</a:t>
            </a:r>
            <a:r>
              <a:rPr lang="en-US" dirty="0">
                <a:latin typeface="Century Gothic" panose="020B0502020202020204" pitchFamily="34" charset="0"/>
              </a:rPr>
              <a:t>. By understanding the education consulting landscape and leveraging effective marketing strategies, consultants can differentiate themselves in a competitive market.</a:t>
            </a:r>
          </a:p>
          <a:p>
            <a:r>
              <a:rPr lang="en-US" dirty="0">
                <a:latin typeface="Century Gothic" panose="020B0502020202020204" pitchFamily="34" charset="0"/>
              </a:rPr>
              <a:t>1. </a:t>
            </a:r>
            <a:r>
              <a:rPr lang="en-US" b="1" dirty="0">
                <a:latin typeface="Century Gothic" panose="020B0502020202020204" pitchFamily="34" charset="0"/>
              </a:rPr>
              <a:t>Understanding the Education Consulting Landscape</a:t>
            </a:r>
          </a:p>
          <a:p>
            <a:r>
              <a:rPr lang="en-US" dirty="0">
                <a:latin typeface="Century Gothic" panose="020B0502020202020204" pitchFamily="34" charset="0"/>
              </a:rPr>
              <a:t>Education consulting is a dynamic field involving guidance to students, parents, schools, and organizations in areas such as career planning, college admissions, curriculum design, and more.</a:t>
            </a:r>
          </a:p>
          <a:p>
            <a:r>
              <a:rPr lang="en-US" b="1" dirty="0">
                <a:latin typeface="Century Gothic" panose="020B0502020202020204" pitchFamily="34" charset="0"/>
              </a:rPr>
              <a:t>Key Characteristics</a:t>
            </a:r>
            <a:r>
              <a:rPr lang="en-US" dirty="0">
                <a:latin typeface="Century Gothic" panose="020B0502020202020204" pitchFamily="34" charset="0"/>
              </a:rPr>
              <a:t>:</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Diverse Clientele</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Students seeking academic or career advice.</a:t>
            </a:r>
          </a:p>
          <a:p>
            <a:pPr marL="285750" indent="-285750">
              <a:buFont typeface="Arial" panose="020B0604020202020204" pitchFamily="34" charset="0"/>
              <a:buChar char="•"/>
            </a:pPr>
            <a:r>
              <a:rPr lang="en-US" dirty="0">
                <a:latin typeface="Century Gothic" panose="020B0502020202020204" pitchFamily="34" charset="0"/>
              </a:rPr>
              <a:t>Parents looking for guidance on school selection.</a:t>
            </a:r>
          </a:p>
          <a:p>
            <a:pPr marL="285750" indent="-285750">
              <a:buFont typeface="Arial" panose="020B0604020202020204" pitchFamily="34" charset="0"/>
              <a:buChar char="•"/>
            </a:pPr>
            <a:r>
              <a:rPr lang="en-US" dirty="0">
                <a:latin typeface="Century Gothic" panose="020B0502020202020204" pitchFamily="34" charset="0"/>
              </a:rPr>
              <a:t>Institutions requiring strategic planning or teacher training.</a:t>
            </a:r>
          </a:p>
          <a:p>
            <a:pPr marL="285750" indent="-285750">
              <a:buFont typeface="Arial" panose="020B0604020202020204" pitchFamily="34" charset="0"/>
              <a:buChar char="•"/>
            </a:pPr>
            <a:r>
              <a:rPr lang="en-US" dirty="0">
                <a:latin typeface="Century Gothic" panose="020B0502020202020204" pitchFamily="34" charset="0"/>
              </a:rPr>
              <a:t>Corporations developing educational programs for employees.</a:t>
            </a:r>
          </a:p>
          <a:p>
            <a:r>
              <a:rPr lang="en-US" dirty="0">
                <a:latin typeface="Century Gothic" panose="020B0502020202020204" pitchFamily="34" charset="0"/>
              </a:rPr>
              <a:t>	</a:t>
            </a:r>
          </a:p>
        </p:txBody>
      </p:sp>
      <p:pic>
        <p:nvPicPr>
          <p:cNvPr id="5" name="Picture 4">
            <a:extLst>
              <a:ext uri="{FF2B5EF4-FFF2-40B4-BE49-F238E27FC236}">
                <a16:creationId xmlns:a16="http://schemas.microsoft.com/office/drawing/2014/main" id="{7722741D-3DAB-4AD0-A29F-CD948041D36D}"/>
              </a:ext>
            </a:extLst>
          </p:cNvPr>
          <p:cNvPicPr>
            <a:picLocks noChangeAspect="1"/>
          </p:cNvPicPr>
          <p:nvPr/>
        </p:nvPicPr>
        <p:blipFill>
          <a:blip r:embed="rId3"/>
          <a:stretch>
            <a:fillRect/>
          </a:stretch>
        </p:blipFill>
        <p:spPr>
          <a:xfrm>
            <a:off x="7718448" y="2512194"/>
            <a:ext cx="3935340" cy="2951505"/>
          </a:xfrm>
          <a:prstGeom prst="rect">
            <a:avLst/>
          </a:prstGeom>
        </p:spPr>
      </p:pic>
    </p:spTree>
    <p:extLst>
      <p:ext uri="{BB962C8B-B14F-4D97-AF65-F5344CB8AC3E}">
        <p14:creationId xmlns:p14="http://schemas.microsoft.com/office/powerpoint/2010/main" val="1273342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58C402-E929-434F-8D0D-70444F2726F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A87A0BB4-90EC-46A0-B0DD-0AE8FECBE858}"/>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MARKETING CLIENT ACQUISITION AND RETENTION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E97DDAA0-353D-4821-9AB8-5D36E43CCC2D}"/>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a:t>
            </a:r>
          </a:p>
        </p:txBody>
      </p:sp>
      <p:sp>
        <p:nvSpPr>
          <p:cNvPr id="20" name="Oval 19">
            <a:extLst>
              <a:ext uri="{FF2B5EF4-FFF2-40B4-BE49-F238E27FC236}">
                <a16:creationId xmlns:a16="http://schemas.microsoft.com/office/drawing/2014/main" id="{C88D7F57-B886-4BAF-9537-86ACC8440003}"/>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EB05AEA-95C7-461E-9EE8-287F97479AAF}"/>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E20CB8-4D90-47A9-8634-4D933DCF9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C6B3C9B4-64BC-4426-B73B-D1A190C0A168}"/>
              </a:ext>
            </a:extLst>
          </p:cNvPr>
          <p:cNvSpPr txBox="1"/>
          <p:nvPr/>
        </p:nvSpPr>
        <p:spPr>
          <a:xfrm>
            <a:off x="265044" y="1765185"/>
            <a:ext cx="6851374" cy="369332"/>
          </a:xfrm>
          <a:prstGeom prst="rect">
            <a:avLst/>
          </a:prstGeom>
          <a:noFill/>
        </p:spPr>
        <p:txBody>
          <a:bodyPr wrap="square" rtlCol="0">
            <a:spAutoFit/>
          </a:bodyPr>
          <a:lstStyle/>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6DA00C14-C9FE-4737-9B1E-C3E1A0D9A229}"/>
              </a:ext>
            </a:extLst>
          </p:cNvPr>
          <p:cNvSpPr txBox="1"/>
          <p:nvPr/>
        </p:nvSpPr>
        <p:spPr>
          <a:xfrm>
            <a:off x="5810450" y="1818292"/>
            <a:ext cx="6381550"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Wide Range of Services</a:t>
            </a:r>
            <a:endParaRPr lang="en-US" dirty="0">
              <a:solidFill>
                <a:srgbClr val="FF0000"/>
              </a:solidFill>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College admissions counseling.</a:t>
            </a:r>
          </a:p>
          <a:p>
            <a:pPr marL="285750" indent="-285750">
              <a:buFont typeface="Arial" panose="020B0604020202020204" pitchFamily="34" charset="0"/>
              <a:buChar char="•"/>
            </a:pPr>
            <a:r>
              <a:rPr lang="en-US" dirty="0">
                <a:latin typeface="Century Gothic" panose="020B0502020202020204" pitchFamily="34" charset="0"/>
              </a:rPr>
              <a:t>Curriculum planning and school improvement consulting.</a:t>
            </a:r>
          </a:p>
          <a:p>
            <a:pPr marL="285750" indent="-285750">
              <a:buFont typeface="Arial" panose="020B0604020202020204" pitchFamily="34" charset="0"/>
              <a:buChar char="•"/>
            </a:pPr>
            <a:r>
              <a:rPr lang="en-US" dirty="0">
                <a:latin typeface="Century Gothic" panose="020B0502020202020204" pitchFamily="34" charset="0"/>
              </a:rPr>
              <a:t>Test preparation guidance.</a:t>
            </a:r>
          </a:p>
          <a:p>
            <a:pPr marL="285750" indent="-285750">
              <a:buFont typeface="Arial" panose="020B0604020202020204" pitchFamily="34" charset="0"/>
              <a:buChar char="•"/>
            </a:pPr>
            <a:r>
              <a:rPr lang="en-US" dirty="0">
                <a:latin typeface="Century Gothic" panose="020B0502020202020204" pitchFamily="34" charset="0"/>
              </a:rPr>
              <a:t>Study abroad consulting.</a:t>
            </a:r>
          </a:p>
          <a:p>
            <a:pPr marL="285750" indent="-285750">
              <a:buFont typeface="Arial" panose="020B0604020202020204" pitchFamily="34" charset="0"/>
              <a:buChar char="•"/>
            </a:pPr>
            <a:r>
              <a:rPr lang="en-US" dirty="0">
                <a:latin typeface="Century Gothic" panose="020B0502020202020204" pitchFamily="34" charset="0"/>
              </a:rPr>
              <a:t>Highly Competitive:</a:t>
            </a:r>
          </a:p>
          <a:p>
            <a:pPr marL="285750" indent="-285750">
              <a:buFont typeface="Arial" panose="020B0604020202020204" pitchFamily="34" charset="0"/>
              <a:buChar char="•"/>
            </a:pPr>
            <a:r>
              <a:rPr lang="en-US" dirty="0">
                <a:latin typeface="Century Gothic" panose="020B0502020202020204" pitchFamily="34" charset="0"/>
              </a:rPr>
              <a:t>Numerous consultants and agencies offer overlapping services.</a:t>
            </a:r>
          </a:p>
          <a:p>
            <a:pPr marL="285750" indent="-285750">
              <a:buFont typeface="Arial" panose="020B0604020202020204" pitchFamily="34" charset="0"/>
              <a:buChar char="•"/>
            </a:pPr>
            <a:r>
              <a:rPr lang="en-US" dirty="0">
                <a:latin typeface="Century Gothic" panose="020B0502020202020204" pitchFamily="34" charset="0"/>
              </a:rPr>
              <a:t>Clients often choose based on reputation, success stories, or unique expertise.</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Challenges in the Landscape</a:t>
            </a:r>
            <a:endParaRPr lang="en-US" dirty="0">
              <a:solidFill>
                <a:srgbClr val="FF0000"/>
              </a:solidFill>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Evolving educational trends and policies.</a:t>
            </a:r>
          </a:p>
          <a:p>
            <a:pPr marL="285750" indent="-285750">
              <a:buFont typeface="Arial" panose="020B0604020202020204" pitchFamily="34" charset="0"/>
              <a:buChar char="•"/>
            </a:pPr>
            <a:r>
              <a:rPr lang="en-US" dirty="0">
                <a:latin typeface="Century Gothic" panose="020B0502020202020204" pitchFamily="34" charset="0"/>
              </a:rPr>
              <a:t>Differentiating in a saturated market.</a:t>
            </a:r>
          </a:p>
          <a:p>
            <a:pPr marL="285750" indent="-285750">
              <a:buFont typeface="Arial" panose="020B0604020202020204" pitchFamily="34" charset="0"/>
              <a:buChar char="•"/>
            </a:pPr>
            <a:r>
              <a:rPr lang="en-US" dirty="0">
                <a:latin typeface="Century Gothic" panose="020B0502020202020204" pitchFamily="34" charset="0"/>
              </a:rPr>
              <a:t>Building trust with clients.</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36FA3AE7-8B37-47A7-BA2C-90E51DE26AD9}"/>
              </a:ext>
            </a:extLst>
          </p:cNvPr>
          <p:cNvPicPr>
            <a:picLocks noChangeAspect="1"/>
          </p:cNvPicPr>
          <p:nvPr/>
        </p:nvPicPr>
        <p:blipFill>
          <a:blip r:embed="rId3"/>
          <a:stretch>
            <a:fillRect/>
          </a:stretch>
        </p:blipFill>
        <p:spPr>
          <a:xfrm>
            <a:off x="563234" y="1949851"/>
            <a:ext cx="4410075" cy="4478794"/>
          </a:xfrm>
          <a:prstGeom prst="rect">
            <a:avLst/>
          </a:prstGeom>
        </p:spPr>
      </p:pic>
    </p:spTree>
    <p:extLst>
      <p:ext uri="{BB962C8B-B14F-4D97-AF65-F5344CB8AC3E}">
        <p14:creationId xmlns:p14="http://schemas.microsoft.com/office/powerpoint/2010/main" val="4205881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2244E-8FD5-4DE6-0515-554969AE86A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2416275-59CB-F9EE-4E1E-DC228E1A75D4}"/>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45BCC50A-0BAB-FB04-A160-6400661C6B61}"/>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MARKETING CLIENT ACQUISITION AND RETENTION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594EE81D-8166-65AA-F355-473BE8DA6627}"/>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a:t>
            </a:r>
          </a:p>
        </p:txBody>
      </p:sp>
      <p:sp>
        <p:nvSpPr>
          <p:cNvPr id="20" name="Oval 19">
            <a:extLst>
              <a:ext uri="{FF2B5EF4-FFF2-40B4-BE49-F238E27FC236}">
                <a16:creationId xmlns:a16="http://schemas.microsoft.com/office/drawing/2014/main" id="{5CDC48BF-29BE-7882-E44B-4B29E6A865B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E886546-DFFD-A53E-1109-7E20562290D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15B87B0-FB0E-49CA-FD8C-950DE330F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3053C44C-EA58-DB47-5B44-B2544E787593}"/>
              </a:ext>
            </a:extLst>
          </p:cNvPr>
          <p:cNvSpPr txBox="1"/>
          <p:nvPr/>
        </p:nvSpPr>
        <p:spPr>
          <a:xfrm>
            <a:off x="0" y="1769439"/>
            <a:ext cx="5888779" cy="5632311"/>
          </a:xfrm>
          <a:prstGeom prst="rect">
            <a:avLst/>
          </a:prstGeom>
          <a:noFill/>
        </p:spPr>
        <p:txBody>
          <a:bodyPr wrap="square" rtlCol="0">
            <a:spAutoFit/>
          </a:bodyPr>
          <a:lstStyle/>
          <a:p>
            <a:r>
              <a:rPr lang="en-US" b="1" dirty="0">
                <a:latin typeface="Century Gothic" panose="020B0502020202020204" pitchFamily="34" charset="0"/>
              </a:rPr>
              <a:t>2. The Role of Marketing in Client Acquisition and Retention</a:t>
            </a:r>
          </a:p>
          <a:p>
            <a:r>
              <a:rPr lang="en-US" dirty="0">
                <a:latin typeface="Century Gothic" panose="020B0502020202020204" pitchFamily="34" charset="0"/>
              </a:rPr>
              <a:t>Marketing is not just about promoting services; </a:t>
            </a:r>
            <a:r>
              <a:rPr lang="en-US" b="1" dirty="0">
                <a:solidFill>
                  <a:srgbClr val="FF0000"/>
                </a:solidFill>
                <a:latin typeface="Century Gothic" panose="020B0502020202020204" pitchFamily="34" charset="0"/>
              </a:rPr>
              <a:t>it’s about creating value for clients and maintaining strong relationships</a:t>
            </a:r>
            <a:r>
              <a:rPr lang="en-US" dirty="0">
                <a:latin typeface="Century Gothic" panose="020B0502020202020204" pitchFamily="34" charset="0"/>
              </a:rPr>
              <a:t>. For education consultants, marketing helps:</a:t>
            </a:r>
          </a:p>
          <a:p>
            <a:r>
              <a:rPr lang="en-US" dirty="0">
                <a:latin typeface="Century Gothic" panose="020B0502020202020204" pitchFamily="34" charset="0"/>
              </a:rPr>
              <a:t>●Communicate expertise and credibility.</a:t>
            </a:r>
          </a:p>
          <a:p>
            <a:r>
              <a:rPr lang="en-US" dirty="0">
                <a:latin typeface="Century Gothic" panose="020B0502020202020204" pitchFamily="34" charset="0"/>
              </a:rPr>
              <a:t>●Reach potential clients through targeted channels.</a:t>
            </a:r>
          </a:p>
          <a:p>
            <a:r>
              <a:rPr lang="en-US" dirty="0">
                <a:latin typeface="Century Gothic" panose="020B0502020202020204" pitchFamily="34" charset="0"/>
              </a:rPr>
              <a:t>●Retain existing clients by fostering trust and satisfaction.</a:t>
            </a:r>
          </a:p>
          <a:p>
            <a:r>
              <a:rPr lang="en-US" b="1" dirty="0">
                <a:latin typeface="Century Gothic" panose="020B0502020202020204" pitchFamily="34" charset="0"/>
              </a:rPr>
              <a:t>Marketing Strategies for Education Consultants</a:t>
            </a:r>
          </a:p>
          <a:p>
            <a:r>
              <a:rPr lang="en-US" dirty="0">
                <a:latin typeface="Century Gothic" panose="020B0502020202020204" pitchFamily="34" charset="0"/>
              </a:rPr>
              <a:t>A. </a:t>
            </a:r>
            <a:r>
              <a:rPr lang="en-US" b="1" dirty="0">
                <a:solidFill>
                  <a:srgbClr val="FF0000"/>
                </a:solidFill>
                <a:latin typeface="Century Gothic" panose="020B0502020202020204" pitchFamily="34" charset="0"/>
              </a:rPr>
              <a:t>Client Acquisition</a:t>
            </a:r>
          </a:p>
          <a:p>
            <a:r>
              <a:rPr lang="en-US" b="1" dirty="0">
                <a:solidFill>
                  <a:srgbClr val="FF0000"/>
                </a:solidFill>
                <a:latin typeface="Century Gothic" panose="020B0502020202020204" pitchFamily="34" charset="0"/>
              </a:rPr>
              <a:t>1.Building a Strong Online Presence</a:t>
            </a:r>
            <a:endParaRPr lang="en-US" dirty="0">
              <a:latin typeface="Century Gothic" panose="020B0502020202020204" pitchFamily="34" charset="0"/>
            </a:endParaRPr>
          </a:p>
          <a:p>
            <a:r>
              <a:rPr lang="en-US" b="1" dirty="0">
                <a:latin typeface="Century Gothic" panose="020B0502020202020204" pitchFamily="34" charset="0"/>
              </a:rPr>
              <a:t>Website</a:t>
            </a:r>
            <a:r>
              <a:rPr lang="en-US" dirty="0">
                <a:latin typeface="Century Gothic" panose="020B0502020202020204" pitchFamily="34" charset="0"/>
              </a:rPr>
              <a:t>: Create a professional, user-friendly site showcasing services, client testimonials, and case studies.</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38DC6DBC-7B27-E900-488B-5D1170C469B0}"/>
              </a:ext>
            </a:extLst>
          </p:cNvPr>
          <p:cNvSpPr txBox="1"/>
          <p:nvPr/>
        </p:nvSpPr>
        <p:spPr>
          <a:xfrm>
            <a:off x="6215550" y="1861797"/>
            <a:ext cx="5128589" cy="4524315"/>
          </a:xfrm>
          <a:prstGeom prst="rect">
            <a:avLst/>
          </a:prstGeom>
          <a:noFill/>
        </p:spPr>
        <p:txBody>
          <a:bodyPr wrap="square" rtlCol="0">
            <a:spAutoFit/>
          </a:bodyPr>
          <a:lstStyle/>
          <a:p>
            <a:r>
              <a:rPr lang="en-US" b="1" dirty="0">
                <a:latin typeface="Century Gothic" panose="020B0502020202020204" pitchFamily="34" charset="0"/>
              </a:rPr>
              <a:t>Search Engine Optimization (SEO</a:t>
            </a:r>
            <a:r>
              <a:rPr lang="en-US" dirty="0">
                <a:latin typeface="Century Gothic" panose="020B0502020202020204" pitchFamily="34" charset="0"/>
              </a:rPr>
              <a:t>):Optimize content to rank high on search engines for terms like “college admissions consultant” or “study abroad guidance.”</a:t>
            </a:r>
          </a:p>
          <a:p>
            <a:r>
              <a:rPr lang="en-US" b="1" dirty="0">
                <a:latin typeface="Century Gothic" panose="020B0502020202020204" pitchFamily="34" charset="0"/>
              </a:rPr>
              <a:t>Social Media Marketing</a:t>
            </a:r>
            <a:r>
              <a:rPr lang="en-US" dirty="0">
                <a:latin typeface="Century Gothic" panose="020B0502020202020204" pitchFamily="34" charset="0"/>
              </a:rPr>
              <a:t>: Use platforms like LinkedIn, Instagram, and Facebook to share success stories, expert tips, and client engagement activities.</a:t>
            </a:r>
          </a:p>
          <a:p>
            <a:r>
              <a:rPr lang="en-US" b="1" dirty="0">
                <a:solidFill>
                  <a:srgbClr val="FF0000"/>
                </a:solidFill>
                <a:latin typeface="Century Gothic" panose="020B0502020202020204" pitchFamily="34" charset="0"/>
              </a:rPr>
              <a:t>2. Content Marketing</a:t>
            </a:r>
            <a:r>
              <a:rPr lang="en-US" dirty="0">
                <a:latin typeface="Century Gothic" panose="020B0502020202020204" pitchFamily="34" charset="0"/>
              </a:rPr>
              <a:t>: Write blogs, create e-books, or produce videos that address common client concerns (e.g., “Top Tips for Acing College Admissions Essays”).</a:t>
            </a:r>
          </a:p>
          <a:p>
            <a:r>
              <a:rPr lang="en-US" b="1" dirty="0">
                <a:latin typeface="Century Gothic" panose="020B0502020202020204" pitchFamily="34" charset="0"/>
              </a:rPr>
              <a:t>Host webinars or workshops</a:t>
            </a:r>
            <a:r>
              <a:rPr lang="en-US" dirty="0">
                <a:latin typeface="Century Gothic" panose="020B0502020202020204" pitchFamily="34" charset="0"/>
              </a:rPr>
              <a:t> on topics like career planning or curriculum design.</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573509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8778-158A-6120-761F-9EEEA6922A0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0808DC5-8B01-8B3A-BAFB-1395443A318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1B52DF2D-DB0F-64E0-A9B5-3868FFAF6D19}"/>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MARKETING CLIENT ACQUISITION AND RETENTION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1B0B9124-FDC8-A244-65D2-47B66DFF3B14}"/>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a:t>
            </a:r>
          </a:p>
        </p:txBody>
      </p:sp>
      <p:sp>
        <p:nvSpPr>
          <p:cNvPr id="20" name="Oval 19">
            <a:extLst>
              <a:ext uri="{FF2B5EF4-FFF2-40B4-BE49-F238E27FC236}">
                <a16:creationId xmlns:a16="http://schemas.microsoft.com/office/drawing/2014/main" id="{9DDFCCFA-AE41-049B-BDC2-1DCB04EB20D4}"/>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D50E56E-7476-57B8-BCE3-BF7E387C2B4D}"/>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1EDEEF1-E78D-A33F-F031-D76B98B368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6353BBE6-CAB7-584B-BAE4-A718C01DF6E2}"/>
              </a:ext>
            </a:extLst>
          </p:cNvPr>
          <p:cNvSpPr txBox="1"/>
          <p:nvPr/>
        </p:nvSpPr>
        <p:spPr>
          <a:xfrm>
            <a:off x="178644" y="1903684"/>
            <a:ext cx="5764696"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3.Paid Advertising</a:t>
            </a:r>
            <a:endParaRPr lang="en-US" dirty="0">
              <a:latin typeface="Century Gothic" panose="020B0502020202020204" pitchFamily="34" charset="0"/>
            </a:endParaRPr>
          </a:p>
          <a:p>
            <a:r>
              <a:rPr lang="en-US" dirty="0">
                <a:latin typeface="Century Gothic" panose="020B0502020202020204" pitchFamily="34" charset="0"/>
              </a:rPr>
              <a:t>Use targeted ads on Google or social media platforms to reach specific demographics (e.g., parents of high school juniors).</a:t>
            </a:r>
          </a:p>
          <a:p>
            <a:r>
              <a:rPr lang="en-US" b="1" dirty="0">
                <a:solidFill>
                  <a:srgbClr val="FF0000"/>
                </a:solidFill>
                <a:latin typeface="Century Gothic" panose="020B0502020202020204" pitchFamily="34" charset="0"/>
              </a:rPr>
              <a:t>4.Networking</a:t>
            </a:r>
            <a:endParaRPr lang="en-US" dirty="0">
              <a:latin typeface="Century Gothic" panose="020B0502020202020204" pitchFamily="34" charset="0"/>
            </a:endParaRPr>
          </a:p>
          <a:p>
            <a:r>
              <a:rPr lang="en-US" dirty="0">
                <a:latin typeface="Century Gothic" panose="020B0502020202020204" pitchFamily="34" charset="0"/>
              </a:rPr>
              <a:t>Partner with schools, coaching centers, or local organizations.</a:t>
            </a:r>
          </a:p>
          <a:p>
            <a:r>
              <a:rPr lang="en-US" dirty="0">
                <a:latin typeface="Century Gothic" panose="020B0502020202020204" pitchFamily="34" charset="0"/>
              </a:rPr>
              <a:t>Attend education fairs and conferences to connect with potential clients.</a:t>
            </a:r>
          </a:p>
          <a:p>
            <a:r>
              <a:rPr lang="en-US" b="1" dirty="0">
                <a:solidFill>
                  <a:srgbClr val="FF0000"/>
                </a:solidFill>
                <a:latin typeface="Century Gothic" panose="020B0502020202020204" pitchFamily="34" charset="0"/>
              </a:rPr>
              <a:t>5.Testimonials and Referrals</a:t>
            </a:r>
            <a:r>
              <a:rPr lang="en-US" dirty="0">
                <a:latin typeface="Century Gothic" panose="020B0502020202020204" pitchFamily="34" charset="0"/>
              </a:rPr>
              <a:t>: Showcase success stories from past clients.</a:t>
            </a:r>
          </a:p>
          <a:p>
            <a:r>
              <a:rPr lang="en-US" dirty="0">
                <a:latin typeface="Century Gothic" panose="020B0502020202020204" pitchFamily="34" charset="0"/>
              </a:rPr>
              <a:t>Offer referral discounts to satisfied clients who bring new business.</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2BAE2ED9-4390-D780-A560-3047F02293AE}"/>
              </a:ext>
            </a:extLst>
          </p:cNvPr>
          <p:cNvSpPr txBox="1"/>
          <p:nvPr/>
        </p:nvSpPr>
        <p:spPr>
          <a:xfrm>
            <a:off x="6379180" y="1997426"/>
            <a:ext cx="5128589" cy="3970318"/>
          </a:xfrm>
          <a:prstGeom prst="rect">
            <a:avLst/>
          </a:prstGeom>
          <a:noFill/>
        </p:spPr>
        <p:txBody>
          <a:bodyPr wrap="square" rtlCol="0">
            <a:spAutoFit/>
          </a:bodyPr>
          <a:lstStyle/>
          <a:p>
            <a:r>
              <a:rPr lang="en-US" dirty="0">
                <a:latin typeface="Century Gothic" panose="020B0502020202020204" pitchFamily="34" charset="0"/>
              </a:rPr>
              <a:t>B. </a:t>
            </a:r>
            <a:r>
              <a:rPr lang="en-US" b="1" dirty="0">
                <a:solidFill>
                  <a:srgbClr val="FF0000"/>
                </a:solidFill>
                <a:latin typeface="Century Gothic" panose="020B0502020202020204" pitchFamily="34" charset="0"/>
              </a:rPr>
              <a:t>Client Retention</a:t>
            </a:r>
          </a:p>
          <a:p>
            <a:r>
              <a:rPr lang="en-US" dirty="0">
                <a:latin typeface="Century Gothic" panose="020B0502020202020204" pitchFamily="34" charset="0"/>
              </a:rPr>
              <a:t>1</a:t>
            </a:r>
            <a:r>
              <a:rPr lang="en-US" b="1" dirty="0">
                <a:latin typeface="Century Gothic" panose="020B0502020202020204" pitchFamily="34" charset="0"/>
              </a:rPr>
              <a:t>.</a:t>
            </a:r>
            <a:r>
              <a:rPr lang="en-US" b="1" dirty="0">
                <a:solidFill>
                  <a:srgbClr val="FF0000"/>
                </a:solidFill>
                <a:latin typeface="Century Gothic" panose="020B0502020202020204" pitchFamily="34" charset="0"/>
              </a:rPr>
              <a:t>Personalized Services</a:t>
            </a:r>
            <a:r>
              <a:rPr lang="en-US" dirty="0">
                <a:latin typeface="Century Gothic" panose="020B0502020202020204" pitchFamily="34" charset="0"/>
              </a:rPr>
              <a:t>: Customize solutions based on each client’s unique needs.</a:t>
            </a:r>
          </a:p>
          <a:p>
            <a:r>
              <a:rPr lang="en-US" dirty="0">
                <a:latin typeface="Century Gothic" panose="020B0502020202020204" pitchFamily="34" charset="0"/>
              </a:rPr>
              <a:t>Offer follow-up services, such as guidance post-admission or ongoing academic monitoring.</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Regular Communication</a:t>
            </a:r>
            <a:r>
              <a:rPr lang="en-US" dirty="0">
                <a:latin typeface="Century Gothic" panose="020B0502020202020204" pitchFamily="34" charset="0"/>
              </a:rPr>
              <a:t>: Send newsletters with educational updates or tips.</a:t>
            </a:r>
          </a:p>
          <a:p>
            <a:r>
              <a:rPr lang="en-US" dirty="0">
                <a:latin typeface="Century Gothic" panose="020B0502020202020204" pitchFamily="34" charset="0"/>
              </a:rPr>
              <a:t>Maintain active social media channels to engage clients.</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Customer Feedback</a:t>
            </a:r>
            <a:r>
              <a:rPr lang="en-US" dirty="0">
                <a:latin typeface="Century Gothic" panose="020B0502020202020204" pitchFamily="34" charset="0"/>
              </a:rPr>
              <a:t>: Use surveys to gather insights about client satisfaction and areas for improvement.</a:t>
            </a:r>
          </a:p>
          <a:p>
            <a:endParaRPr lang="en-US" dirty="0"/>
          </a:p>
        </p:txBody>
      </p:sp>
    </p:spTree>
    <p:extLst>
      <p:ext uri="{BB962C8B-B14F-4D97-AF65-F5344CB8AC3E}">
        <p14:creationId xmlns:p14="http://schemas.microsoft.com/office/powerpoint/2010/main" val="1312418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16A0-9F9A-D094-31F2-66AC15633C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2F156A2-AAF9-9CCA-F1C1-B6F88E8B919C}"/>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02AA8845-E716-24A4-373E-A4AFD2BBE7D7}"/>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MARKETING CLIENT ACQUISITION AND RETENTION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BAAA74E8-B38C-D965-8EB4-9DE34D686F58}"/>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Module-2:1</a:t>
            </a:r>
          </a:p>
        </p:txBody>
      </p:sp>
      <p:sp>
        <p:nvSpPr>
          <p:cNvPr id="20" name="Oval 19">
            <a:extLst>
              <a:ext uri="{FF2B5EF4-FFF2-40B4-BE49-F238E27FC236}">
                <a16:creationId xmlns:a16="http://schemas.microsoft.com/office/drawing/2014/main" id="{E68ECA18-5711-3DC9-7784-3C96C9D7B09F}"/>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FA6A893-0BA8-FC5C-BB7C-DB4F30B92907}"/>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E714CE-84EA-F712-E0F9-66AC4B8EA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B58E5E94-558B-2A12-8FCB-E91709E7B5AE}"/>
              </a:ext>
            </a:extLst>
          </p:cNvPr>
          <p:cNvSpPr txBox="1"/>
          <p:nvPr/>
        </p:nvSpPr>
        <p:spPr>
          <a:xfrm>
            <a:off x="106017" y="1958021"/>
            <a:ext cx="5764696"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4.Value-Added Offers</a:t>
            </a:r>
            <a:r>
              <a:rPr lang="en-US" dirty="0">
                <a:latin typeface="Century Gothic" panose="020B0502020202020204" pitchFamily="34" charset="0"/>
              </a:rPr>
              <a:t>: Provide free resources like college application templates, scholarship guides, or test preparation materials.</a:t>
            </a:r>
          </a:p>
          <a:p>
            <a:r>
              <a:rPr lang="en-US" b="1" dirty="0">
                <a:solidFill>
                  <a:srgbClr val="FF0000"/>
                </a:solidFill>
                <a:latin typeface="Century Gothic" panose="020B0502020202020204" pitchFamily="34" charset="0"/>
              </a:rPr>
              <a:t>5.Loyalty Programs</a:t>
            </a:r>
            <a:r>
              <a:rPr lang="en-US" dirty="0">
                <a:latin typeface="Century Gothic" panose="020B0502020202020204" pitchFamily="34" charset="0"/>
              </a:rPr>
              <a:t>: Reward long-term clients or those who refer others with discounts or exclusive services.</a:t>
            </a:r>
          </a:p>
          <a:p>
            <a:r>
              <a:rPr lang="en-US" dirty="0">
                <a:latin typeface="Century Gothic" panose="020B0502020202020204" pitchFamily="34" charset="0"/>
              </a:rPr>
              <a:t>________________________________________</a:t>
            </a:r>
          </a:p>
          <a:p>
            <a:r>
              <a:rPr lang="en-US" b="1" dirty="0">
                <a:solidFill>
                  <a:srgbClr val="FF0000"/>
                </a:solidFill>
                <a:latin typeface="Century Gothic" panose="020B0502020202020204" pitchFamily="34" charset="0"/>
              </a:rPr>
              <a:t>Differentiating Through Marketing</a:t>
            </a:r>
          </a:p>
          <a:p>
            <a:r>
              <a:rPr lang="en-US" dirty="0">
                <a:latin typeface="Century Gothic" panose="020B0502020202020204" pitchFamily="34" charset="0"/>
              </a:rPr>
              <a:t>1. </a:t>
            </a:r>
            <a:r>
              <a:rPr lang="en-US" b="1" dirty="0">
                <a:solidFill>
                  <a:srgbClr val="FF0000"/>
                </a:solidFill>
                <a:latin typeface="Century Gothic" panose="020B0502020202020204" pitchFamily="34" charset="0"/>
              </a:rPr>
              <a:t>Highlight Unique Selling Points (USPs):</a:t>
            </a:r>
          </a:p>
          <a:p>
            <a:r>
              <a:rPr lang="en-US" dirty="0">
                <a:latin typeface="Century Gothic" panose="020B0502020202020204" pitchFamily="34" charset="0"/>
              </a:rPr>
              <a:t>●Expertise in specific regions or education systems (e.g., U.S. admissions, IB curriculum).</a:t>
            </a:r>
          </a:p>
          <a:p>
            <a:r>
              <a:rPr lang="en-US" dirty="0">
                <a:latin typeface="Century Gothic" panose="020B0502020202020204" pitchFamily="34" charset="0"/>
              </a:rPr>
              <a:t>●Exceptional success rates (e.g., percentage of students admitted to top universities).</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2" name="TextBox 1">
            <a:extLst>
              <a:ext uri="{FF2B5EF4-FFF2-40B4-BE49-F238E27FC236}">
                <a16:creationId xmlns:a16="http://schemas.microsoft.com/office/drawing/2014/main" id="{E0A517FF-6479-367D-65F6-BE21727705BE}"/>
              </a:ext>
            </a:extLst>
          </p:cNvPr>
          <p:cNvSpPr txBox="1"/>
          <p:nvPr/>
        </p:nvSpPr>
        <p:spPr>
          <a:xfrm>
            <a:off x="6321288" y="1936586"/>
            <a:ext cx="5128589" cy="4524315"/>
          </a:xfrm>
          <a:prstGeom prst="rect">
            <a:avLst/>
          </a:prstGeom>
          <a:noFill/>
        </p:spPr>
        <p:txBody>
          <a:bodyPr wrap="square" rtlCol="0">
            <a:spAutoFit/>
          </a:bodyPr>
          <a:lstStyle/>
          <a:p>
            <a:r>
              <a:rPr lang="en-US" dirty="0">
                <a:latin typeface="Century Gothic" panose="020B0502020202020204" pitchFamily="34" charset="0"/>
              </a:rPr>
              <a:t>●Specialized services like visa assistance for study abroad clients.</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 Brand Positioning</a:t>
            </a:r>
            <a:r>
              <a:rPr lang="en-US" dirty="0">
                <a:latin typeface="Century Gothic" panose="020B0502020202020204" pitchFamily="34" charset="0"/>
              </a:rPr>
              <a:t>:</a:t>
            </a:r>
          </a:p>
          <a:p>
            <a:r>
              <a:rPr lang="en-US" dirty="0">
                <a:latin typeface="Century Gothic" panose="020B0502020202020204" pitchFamily="34" charset="0"/>
              </a:rPr>
              <a:t>●Develop a clear brand message, such as “Empowering students to achieve their dreams.”</a:t>
            </a:r>
          </a:p>
          <a:p>
            <a:r>
              <a:rPr lang="en-US" dirty="0">
                <a:latin typeface="Century Gothic" panose="020B0502020202020204" pitchFamily="34" charset="0"/>
              </a:rPr>
              <a:t>●Ensure consistency across all marketing channels.</a:t>
            </a:r>
          </a:p>
          <a:p>
            <a:r>
              <a:rPr lang="en-US" dirty="0">
                <a:latin typeface="Century Gothic" panose="020B0502020202020204" pitchFamily="34" charset="0"/>
              </a:rPr>
              <a:t>3. </a:t>
            </a:r>
            <a:r>
              <a:rPr lang="en-US" b="1" dirty="0">
                <a:solidFill>
                  <a:srgbClr val="FF0000"/>
                </a:solidFill>
                <a:latin typeface="Century Gothic" panose="020B0502020202020204" pitchFamily="34" charset="0"/>
              </a:rPr>
              <a:t>Leveraging Technology</a:t>
            </a:r>
            <a:r>
              <a:rPr lang="en-US" dirty="0">
                <a:solidFill>
                  <a:srgbClr val="FF0000"/>
                </a:solidFill>
                <a:latin typeface="Century Gothic" panose="020B0502020202020204" pitchFamily="34" charset="0"/>
              </a:rPr>
              <a:t>:</a:t>
            </a:r>
          </a:p>
          <a:p>
            <a:r>
              <a:rPr lang="en-US" dirty="0">
                <a:latin typeface="Century Gothic" panose="020B0502020202020204" pitchFamily="34" charset="0"/>
              </a:rPr>
              <a:t>●Use tools like CRM (Customer Relationship Management) software to manage leads and client interactions.</a:t>
            </a:r>
          </a:p>
          <a:p>
            <a:r>
              <a:rPr lang="en-US" dirty="0">
                <a:latin typeface="Century Gothic" panose="020B0502020202020204" pitchFamily="34" charset="0"/>
              </a:rPr>
              <a:t>●Offer virtual consulting services for remote clients.</a:t>
            </a:r>
          </a:p>
          <a:p>
            <a:r>
              <a:rPr lang="en-US" dirty="0">
                <a:latin typeface="Century Gothic" panose="020B0502020202020204" pitchFamily="34" charset="0"/>
              </a:rPr>
              <a:t>________________________________________</a:t>
            </a:r>
          </a:p>
          <a:p>
            <a:endParaRPr lang="en-US" dirty="0"/>
          </a:p>
        </p:txBody>
      </p:sp>
    </p:spTree>
    <p:extLst>
      <p:ext uri="{BB962C8B-B14F-4D97-AF65-F5344CB8AC3E}">
        <p14:creationId xmlns:p14="http://schemas.microsoft.com/office/powerpoint/2010/main" val="3516528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AD26E-4DFC-AEC7-BBDE-3AB717B269A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5C2A750-76E6-AB5B-CBCA-104CD930A5B5}"/>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0789F58-371D-F1C1-EF88-B1A496AF3B9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entury Gothic" panose="020B0502020202020204" pitchFamily="34" charset="0"/>
            </a:endParaRPr>
          </a:p>
          <a:p>
            <a:r>
              <a:rPr lang="en-US" b="1" dirty="0">
                <a:solidFill>
                  <a:schemeClr val="bg1"/>
                </a:solidFill>
                <a:latin typeface="Century Gothic" panose="020B0502020202020204" pitchFamily="34" charset="0"/>
              </a:rPr>
              <a:t>MARKETING CLIENT ACQUISITION AND RETENTION FOR EDUCATION CONSULTANTS </a:t>
            </a:r>
            <a:endParaRPr lang="en-US" sz="1800" b="1" dirty="0">
              <a:solidFill>
                <a:schemeClr val="bg1"/>
              </a:solidFill>
              <a:effectLst/>
              <a:latin typeface="Arial" panose="020B0604020202020204" pitchFamily="34" charset="0"/>
            </a:endParaRP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FCD09F8B-00ED-D0EF-CA1D-3CB1FB5556FF}"/>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a:t>
            </a:r>
          </a:p>
        </p:txBody>
      </p:sp>
      <p:sp>
        <p:nvSpPr>
          <p:cNvPr id="20" name="Oval 19">
            <a:extLst>
              <a:ext uri="{FF2B5EF4-FFF2-40B4-BE49-F238E27FC236}">
                <a16:creationId xmlns:a16="http://schemas.microsoft.com/office/drawing/2014/main" id="{E6C394ED-3B19-A4F8-8030-C28F0785F1E0}"/>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992B1AB-EC2D-6713-AB26-06284B6AB758}"/>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FDBEFF-724C-4F2D-5930-AC914E38B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4" name="TextBox 3">
            <a:extLst>
              <a:ext uri="{FF2B5EF4-FFF2-40B4-BE49-F238E27FC236}">
                <a16:creationId xmlns:a16="http://schemas.microsoft.com/office/drawing/2014/main" id="{9CDB7AC4-B99C-A4A4-1792-7CDC5A2D77F2}"/>
              </a:ext>
            </a:extLst>
          </p:cNvPr>
          <p:cNvSpPr txBox="1"/>
          <p:nvPr/>
        </p:nvSpPr>
        <p:spPr>
          <a:xfrm>
            <a:off x="215802" y="2383331"/>
            <a:ext cx="5764696" cy="3139321"/>
          </a:xfrm>
          <a:prstGeom prst="rect">
            <a:avLst/>
          </a:prstGeom>
          <a:noFill/>
        </p:spPr>
        <p:txBody>
          <a:bodyPr wrap="square" rtlCol="0">
            <a:spAutoFit/>
          </a:bodyPr>
          <a:lstStyle/>
          <a:p>
            <a:endParaRPr lang="en-US" b="1" dirty="0">
              <a:solidFill>
                <a:srgbClr val="FF0000"/>
              </a:solidFill>
              <a:latin typeface="Century Gothic" panose="020B0502020202020204" pitchFamily="34" charset="0"/>
            </a:endParaRPr>
          </a:p>
          <a:p>
            <a:r>
              <a:rPr lang="en-US" dirty="0">
                <a:latin typeface="Century Gothic" panose="020B0502020202020204" pitchFamily="34" charset="0"/>
              </a:rPr>
              <a:t>Marketing plays a pivotal role in the success of education consultants by helping them attract and retain clients while establishing themselves as leaders in their field. </a:t>
            </a:r>
          </a:p>
          <a:p>
            <a:endParaRPr lang="en-US" dirty="0">
              <a:latin typeface="Century Gothic" panose="020B0502020202020204" pitchFamily="34" charset="0"/>
            </a:endParaRPr>
          </a:p>
          <a:p>
            <a:r>
              <a:rPr lang="en-US" dirty="0">
                <a:latin typeface="Century Gothic" panose="020B0502020202020204" pitchFamily="34" charset="0"/>
              </a:rPr>
              <a:t>By understanding the landscape, targeting the right audience, and delivering exceptional value, consultants can thrive in an increasingly competitive market.</a:t>
            </a:r>
          </a:p>
          <a:p>
            <a:endParaRPr lang="en-US" dirty="0">
              <a:latin typeface="Century Gothic" panose="020B0502020202020204" pitchFamily="34" charset="0"/>
            </a:endParaRPr>
          </a:p>
        </p:txBody>
      </p:sp>
      <p:pic>
        <p:nvPicPr>
          <p:cNvPr id="2" name="Picture 1">
            <a:extLst>
              <a:ext uri="{FF2B5EF4-FFF2-40B4-BE49-F238E27FC236}">
                <a16:creationId xmlns:a16="http://schemas.microsoft.com/office/drawing/2014/main" id="{FB067BEE-A546-4BDE-8F58-D66F219D18C1}"/>
              </a:ext>
            </a:extLst>
          </p:cNvPr>
          <p:cNvPicPr>
            <a:picLocks noChangeAspect="1"/>
          </p:cNvPicPr>
          <p:nvPr/>
        </p:nvPicPr>
        <p:blipFill>
          <a:blip r:embed="rId3"/>
          <a:stretch>
            <a:fillRect/>
          </a:stretch>
        </p:blipFill>
        <p:spPr>
          <a:xfrm>
            <a:off x="6610726" y="2304464"/>
            <a:ext cx="4465320" cy="3451057"/>
          </a:xfrm>
          <a:prstGeom prst="rect">
            <a:avLst/>
          </a:prstGeom>
        </p:spPr>
      </p:pic>
    </p:spTree>
    <p:extLst>
      <p:ext uri="{BB962C8B-B14F-4D97-AF65-F5344CB8AC3E}">
        <p14:creationId xmlns:p14="http://schemas.microsoft.com/office/powerpoint/2010/main" val="3552969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IDENTIFYING YOUR TARGET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Module-7:2</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136707" y="1902444"/>
            <a:ext cx="7066733" cy="4801314"/>
          </a:xfrm>
          <a:prstGeom prst="rect">
            <a:avLst/>
          </a:prstGeom>
          <a:noFill/>
        </p:spPr>
        <p:txBody>
          <a:bodyPr wrap="square" rtlCol="0">
            <a:spAutoFit/>
          </a:bodyPr>
          <a:lstStyle/>
          <a:p>
            <a:r>
              <a:rPr lang="en-US" dirty="0">
                <a:latin typeface="Century Gothic" panose="020B0502020202020204" pitchFamily="34" charset="0"/>
              </a:rPr>
              <a:t>Identifying the right target market is essential for education consultants to provide tailored services, efficiently use resources, and build long-lasting relationships. This process involves defining the ideal client, understanding their needs, and using market research techniques to refine strategies.</a:t>
            </a:r>
          </a:p>
          <a:p>
            <a:r>
              <a:rPr lang="en-US" b="1" dirty="0">
                <a:solidFill>
                  <a:srgbClr val="FF0000"/>
                </a:solidFill>
                <a:latin typeface="Century Gothic" panose="020B0502020202020204" pitchFamily="34" charset="0"/>
              </a:rPr>
              <a:t>1. Defining Your Ideal Client</a:t>
            </a:r>
          </a:p>
          <a:p>
            <a:r>
              <a:rPr lang="en-US" dirty="0">
                <a:latin typeface="Century Gothic" panose="020B0502020202020204" pitchFamily="34" charset="0"/>
              </a:rPr>
              <a:t>An ideal client profile serves as a blueprint for whom you want to serve and how you can best meet their needs.</a:t>
            </a:r>
          </a:p>
          <a:p>
            <a:r>
              <a:rPr lang="en-US" dirty="0">
                <a:latin typeface="Century Gothic" panose="020B0502020202020204" pitchFamily="34" charset="0"/>
              </a:rPr>
              <a:t>Steps to Define Your Ideal Client:</a:t>
            </a:r>
          </a:p>
          <a:p>
            <a:r>
              <a:rPr lang="en-US" b="1" dirty="0">
                <a:solidFill>
                  <a:srgbClr val="FF0000"/>
                </a:solidFill>
                <a:latin typeface="Century Gothic" panose="020B0502020202020204" pitchFamily="34" charset="0"/>
              </a:rPr>
              <a:t>1.Segment Your Market</a:t>
            </a:r>
            <a:r>
              <a:rPr lang="en-US" dirty="0">
                <a:latin typeface="Century Gothic" panose="020B0502020202020204" pitchFamily="34" charset="0"/>
              </a:rPr>
              <a:t>:</a:t>
            </a:r>
          </a:p>
          <a:p>
            <a:r>
              <a:rPr lang="en-US" dirty="0">
                <a:latin typeface="Century Gothic" panose="020B0502020202020204" pitchFamily="34" charset="0"/>
              </a:rPr>
              <a:t>Break down the market into categories based on factors like:</a:t>
            </a:r>
          </a:p>
          <a:p>
            <a:r>
              <a:rPr lang="en-US" dirty="0">
                <a:latin typeface="Century Gothic" panose="020B0502020202020204" pitchFamily="34" charset="0"/>
              </a:rPr>
              <a:t>■Demographics: Age, location, income level, and education background.</a:t>
            </a:r>
          </a:p>
          <a:p>
            <a:r>
              <a:rPr lang="en-US" dirty="0">
                <a:latin typeface="Century Gothic" panose="020B0502020202020204" pitchFamily="34" charset="0"/>
              </a:rPr>
              <a:t>■Psychographics: Interests, values, and motivations.</a:t>
            </a:r>
          </a:p>
          <a:p>
            <a:r>
              <a:rPr lang="en-US" dirty="0">
                <a:latin typeface="Century Gothic" panose="020B0502020202020204" pitchFamily="34" charset="0"/>
              </a:rPr>
              <a:t>■Behavioral Traits: How they seek and consume educational consulting services.</a:t>
            </a:r>
          </a:p>
          <a:p>
            <a:endParaRPr lang="en-US" dirty="0"/>
          </a:p>
        </p:txBody>
      </p:sp>
      <p:pic>
        <p:nvPicPr>
          <p:cNvPr id="3" name="Picture 2">
            <a:extLst>
              <a:ext uri="{FF2B5EF4-FFF2-40B4-BE49-F238E27FC236}">
                <a16:creationId xmlns:a16="http://schemas.microsoft.com/office/drawing/2014/main" id="{FADF7581-4F33-4E3F-8516-9C7CC9B19730}"/>
              </a:ext>
            </a:extLst>
          </p:cNvPr>
          <p:cNvPicPr>
            <a:picLocks noChangeAspect="1"/>
          </p:cNvPicPr>
          <p:nvPr/>
        </p:nvPicPr>
        <p:blipFill>
          <a:blip r:embed="rId3"/>
          <a:stretch>
            <a:fillRect/>
          </a:stretch>
        </p:blipFill>
        <p:spPr>
          <a:xfrm>
            <a:off x="7340147" y="2407114"/>
            <a:ext cx="4435687" cy="3326765"/>
          </a:xfrm>
          <a:prstGeom prst="rect">
            <a:avLst/>
          </a:prstGeom>
        </p:spPr>
      </p:pic>
    </p:spTree>
    <p:extLst>
      <p:ext uri="{BB962C8B-B14F-4D97-AF65-F5344CB8AC3E}">
        <p14:creationId xmlns:p14="http://schemas.microsoft.com/office/powerpoint/2010/main" val="330689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IDENTIFYING YOUR TARGET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Module-7:2</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5736427" y="1959893"/>
            <a:ext cx="6285298" cy="4524315"/>
          </a:xfrm>
          <a:prstGeom prst="rect">
            <a:avLst/>
          </a:prstGeom>
          <a:noFill/>
        </p:spPr>
        <p:txBody>
          <a:bodyPr wrap="square" rtlCol="0">
            <a:spAutoFit/>
          </a:bodyPr>
          <a:lstStyle/>
          <a:p>
            <a:r>
              <a:rPr lang="en-US" dirty="0">
                <a:latin typeface="Century Gothic" panose="020B0502020202020204" pitchFamily="34" charset="0"/>
              </a:rPr>
              <a:t>2.</a:t>
            </a:r>
            <a:r>
              <a:rPr lang="en-US" b="1" dirty="0">
                <a:solidFill>
                  <a:srgbClr val="FF0000"/>
                </a:solidFill>
                <a:latin typeface="Century Gothic" panose="020B0502020202020204" pitchFamily="34" charset="0"/>
              </a:rPr>
              <a:t>Focus on Niche Areas:</a:t>
            </a:r>
          </a:p>
          <a:p>
            <a:r>
              <a:rPr lang="en-US" dirty="0">
                <a:latin typeface="Century Gothic" panose="020B0502020202020204" pitchFamily="34" charset="0"/>
              </a:rPr>
              <a:t>Specialize in a specific service, such as:</a:t>
            </a:r>
          </a:p>
          <a:p>
            <a:r>
              <a:rPr lang="en-US" dirty="0">
                <a:latin typeface="Century Gothic" panose="020B0502020202020204" pitchFamily="34" charset="0"/>
              </a:rPr>
              <a:t>■College admissions consulting.</a:t>
            </a:r>
          </a:p>
          <a:p>
            <a:r>
              <a:rPr lang="en-US" dirty="0">
                <a:latin typeface="Century Gothic" panose="020B0502020202020204" pitchFamily="34" charset="0"/>
              </a:rPr>
              <a:t>■Curriculum development for schools.</a:t>
            </a:r>
          </a:p>
          <a:p>
            <a:r>
              <a:rPr lang="en-US" dirty="0">
                <a:latin typeface="Century Gothic" panose="020B0502020202020204" pitchFamily="34" charset="0"/>
              </a:rPr>
              <a:t>■Study abroad guidance.</a:t>
            </a:r>
          </a:p>
          <a:p>
            <a:r>
              <a:rPr lang="en-US" dirty="0">
                <a:latin typeface="Century Gothic" panose="020B0502020202020204" pitchFamily="34" charset="0"/>
              </a:rPr>
              <a:t>■Career counseling.</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Create Client Personas</a:t>
            </a:r>
            <a:r>
              <a:rPr lang="en-US" dirty="0">
                <a:latin typeface="Century Gothic" panose="020B0502020202020204" pitchFamily="34" charset="0"/>
              </a:rPr>
              <a:t>:</a:t>
            </a:r>
          </a:p>
          <a:p>
            <a:r>
              <a:rPr lang="en-US" dirty="0">
                <a:latin typeface="Century Gothic" panose="020B0502020202020204" pitchFamily="34" charset="0"/>
              </a:rPr>
              <a:t>Develop detailed profiles of hypothetical ideal clients, including:</a:t>
            </a:r>
          </a:p>
          <a:p>
            <a:r>
              <a:rPr lang="en-US" dirty="0">
                <a:latin typeface="Century Gothic" panose="020B0502020202020204" pitchFamily="34" charset="0"/>
              </a:rPr>
              <a:t>■Student Persona: A high school junior seeking U.S. college admissions help.</a:t>
            </a:r>
          </a:p>
          <a:p>
            <a:r>
              <a:rPr lang="en-US" dirty="0">
                <a:latin typeface="Century Gothic" panose="020B0502020202020204" pitchFamily="34" charset="0"/>
              </a:rPr>
              <a:t>■Parent Persona: A parent looking for study abroad guidance for their child.</a:t>
            </a:r>
          </a:p>
          <a:p>
            <a:r>
              <a:rPr lang="en-US" dirty="0">
                <a:latin typeface="Century Gothic" panose="020B0502020202020204" pitchFamily="34" charset="0"/>
              </a:rPr>
              <a:t>■Institution Persona: A school needing teacher training or curriculum enhancement.</a:t>
            </a:r>
          </a:p>
          <a:p>
            <a:endParaRPr lang="en-US" dirty="0"/>
          </a:p>
        </p:txBody>
      </p:sp>
      <p:pic>
        <p:nvPicPr>
          <p:cNvPr id="3" name="Picture 2">
            <a:extLst>
              <a:ext uri="{FF2B5EF4-FFF2-40B4-BE49-F238E27FC236}">
                <a16:creationId xmlns:a16="http://schemas.microsoft.com/office/drawing/2014/main" id="{465175AC-1876-4C35-8BEA-033E81F96758}"/>
              </a:ext>
            </a:extLst>
          </p:cNvPr>
          <p:cNvPicPr>
            <a:picLocks noChangeAspect="1"/>
          </p:cNvPicPr>
          <p:nvPr/>
        </p:nvPicPr>
        <p:blipFill>
          <a:blip r:embed="rId3"/>
          <a:stretch>
            <a:fillRect/>
          </a:stretch>
        </p:blipFill>
        <p:spPr>
          <a:xfrm>
            <a:off x="170275" y="2065989"/>
            <a:ext cx="5245100" cy="3810000"/>
          </a:xfrm>
          <a:prstGeom prst="rect">
            <a:avLst/>
          </a:prstGeom>
        </p:spPr>
      </p:pic>
    </p:spTree>
    <p:extLst>
      <p:ext uri="{BB962C8B-B14F-4D97-AF65-F5344CB8AC3E}">
        <p14:creationId xmlns:p14="http://schemas.microsoft.com/office/powerpoint/2010/main" val="3425951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IDENTIFYING YOUR TARGET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Module-7:2</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192240" y="1726028"/>
            <a:ext cx="6777519" cy="5078313"/>
          </a:xfrm>
          <a:prstGeom prst="rect">
            <a:avLst/>
          </a:prstGeom>
          <a:noFill/>
        </p:spPr>
        <p:txBody>
          <a:bodyPr wrap="square" rtlCol="0">
            <a:spAutoFit/>
          </a:bodyPr>
          <a:lstStyle/>
          <a:p>
            <a:r>
              <a:rPr lang="en-US" dirty="0">
                <a:latin typeface="Century Gothic" panose="020B0502020202020204" pitchFamily="34" charset="0"/>
              </a:rPr>
              <a:t>2. </a:t>
            </a:r>
            <a:r>
              <a:rPr lang="en-US" b="1" dirty="0">
                <a:latin typeface="Century Gothic" panose="020B0502020202020204" pitchFamily="34" charset="0"/>
              </a:rPr>
              <a:t>Understanding Client Pain Points</a:t>
            </a:r>
          </a:p>
          <a:p>
            <a:r>
              <a:rPr lang="en-US" dirty="0">
                <a:latin typeface="Century Gothic" panose="020B0502020202020204" pitchFamily="34" charset="0"/>
              </a:rPr>
              <a:t>Pain points are the challenges or concerns that your clients face. Addressing these effectively helps build trust and demonstrates value.</a:t>
            </a:r>
          </a:p>
          <a:p>
            <a:r>
              <a:rPr lang="en-US" dirty="0">
                <a:latin typeface="Century Gothic" panose="020B0502020202020204" pitchFamily="34" charset="0"/>
              </a:rPr>
              <a:t>Common Client Pain Points in Education Consulting:</a:t>
            </a:r>
          </a:p>
          <a:p>
            <a:r>
              <a:rPr lang="en-US" b="1" dirty="0">
                <a:solidFill>
                  <a:srgbClr val="FF0000"/>
                </a:solidFill>
                <a:latin typeface="Century Gothic" panose="020B0502020202020204" pitchFamily="34" charset="0"/>
              </a:rPr>
              <a:t>1.Students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Confusion about career paths or college selection.</a:t>
            </a:r>
          </a:p>
          <a:p>
            <a:pPr marL="285750" indent="-285750">
              <a:buFont typeface="Arial" panose="020B0604020202020204" pitchFamily="34" charset="0"/>
              <a:buChar char="•"/>
            </a:pPr>
            <a:r>
              <a:rPr lang="en-US" dirty="0">
                <a:latin typeface="Century Gothic" panose="020B0502020202020204" pitchFamily="34" charset="0"/>
              </a:rPr>
              <a:t>Stress over entrance exams, essays, or deadlines.</a:t>
            </a:r>
          </a:p>
          <a:p>
            <a:pPr marL="285750" indent="-285750">
              <a:buFont typeface="Arial" panose="020B0604020202020204" pitchFamily="34" charset="0"/>
              <a:buChar char="•"/>
            </a:pPr>
            <a:r>
              <a:rPr lang="en-US" dirty="0">
                <a:latin typeface="Century Gothic" panose="020B0502020202020204" pitchFamily="34" charset="0"/>
              </a:rPr>
              <a:t>Lack of clarity about study abroad processes, such as visas or scholarships.</a:t>
            </a:r>
          </a:p>
          <a:p>
            <a:r>
              <a:rPr lang="en-US" b="1" dirty="0">
                <a:solidFill>
                  <a:srgbClr val="FF0000"/>
                </a:solidFill>
                <a:latin typeface="Century Gothic" panose="020B0502020202020204" pitchFamily="34" charset="0"/>
              </a:rPr>
              <a:t>2.Parents</a:t>
            </a:r>
            <a:r>
              <a:rPr lang="en-US" dirty="0">
                <a:solidFill>
                  <a:srgbClr val="FF0000"/>
                </a:solidFill>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Worry about affordability or return on investment for education.</a:t>
            </a:r>
          </a:p>
          <a:p>
            <a:pPr marL="285750" indent="-285750">
              <a:buFont typeface="Arial" panose="020B0604020202020204" pitchFamily="34" charset="0"/>
              <a:buChar char="•"/>
            </a:pPr>
            <a:r>
              <a:rPr lang="en-US" dirty="0">
                <a:latin typeface="Century Gothic" panose="020B0502020202020204" pitchFamily="34" charset="0"/>
              </a:rPr>
              <a:t>Anxiety over finding the right school or program for their child.</a:t>
            </a:r>
          </a:p>
          <a:p>
            <a:pPr marL="285750" indent="-285750">
              <a:buFont typeface="Arial" panose="020B0604020202020204" pitchFamily="34" charset="0"/>
              <a:buChar char="•"/>
            </a:pPr>
            <a:r>
              <a:rPr lang="en-US" dirty="0">
                <a:latin typeface="Century Gothic" panose="020B0502020202020204" pitchFamily="34" charset="0"/>
              </a:rPr>
              <a:t>Need for reliable guidance in unfamiliar systems (e.g., IB vs. AP curriculum).</a:t>
            </a:r>
          </a:p>
          <a:p>
            <a:endParaRPr lang="en-US" dirty="0"/>
          </a:p>
        </p:txBody>
      </p:sp>
      <p:sp>
        <p:nvSpPr>
          <p:cNvPr id="4" name="TextBox 3">
            <a:extLst>
              <a:ext uri="{FF2B5EF4-FFF2-40B4-BE49-F238E27FC236}">
                <a16:creationId xmlns:a16="http://schemas.microsoft.com/office/drawing/2014/main" id="{F9570A27-FB7B-43B4-A70D-7FA1609E65A5}"/>
              </a:ext>
            </a:extLst>
          </p:cNvPr>
          <p:cNvSpPr txBox="1"/>
          <p:nvPr/>
        </p:nvSpPr>
        <p:spPr>
          <a:xfrm>
            <a:off x="6969760" y="1807706"/>
            <a:ext cx="5222240"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3.Institutions</a:t>
            </a:r>
            <a:r>
              <a:rPr lang="en-US" dirty="0">
                <a:latin typeface="Century Gothic" panose="020B0502020202020204" pitchFamily="34" charset="0"/>
              </a:rPr>
              <a:t>:</a:t>
            </a:r>
          </a:p>
          <a:p>
            <a:pPr marL="285750" indent="-285750">
              <a:buFont typeface="Arial" panose="020B0604020202020204" pitchFamily="34" charset="0"/>
              <a:buChar char="•"/>
            </a:pPr>
            <a:r>
              <a:rPr lang="en-US" dirty="0">
                <a:latin typeface="Century Gothic" panose="020B0502020202020204" pitchFamily="34" charset="0"/>
              </a:rPr>
              <a:t>Struggles with modernizing curriculum or aligning it with new standards.</a:t>
            </a:r>
          </a:p>
          <a:p>
            <a:pPr marL="285750" indent="-285750">
              <a:buFont typeface="Arial" panose="020B0604020202020204" pitchFamily="34" charset="0"/>
              <a:buChar char="•"/>
            </a:pPr>
            <a:r>
              <a:rPr lang="en-US" dirty="0">
                <a:latin typeface="Century Gothic" panose="020B0502020202020204" pitchFamily="34" charset="0"/>
              </a:rPr>
              <a:t>Need for professional development for teachers.</a:t>
            </a:r>
          </a:p>
          <a:p>
            <a:pPr marL="285750" indent="-285750">
              <a:buFont typeface="Arial" panose="020B0604020202020204" pitchFamily="34" charset="0"/>
              <a:buChar char="•"/>
            </a:pPr>
            <a:r>
              <a:rPr lang="en-US" dirty="0">
                <a:latin typeface="Century Gothic" panose="020B0502020202020204" pitchFamily="34" charset="0"/>
              </a:rPr>
              <a:t>Gaps in achieving desired student outcomes.</a:t>
            </a:r>
          </a:p>
          <a:p>
            <a:pPr marL="285750" indent="-285750">
              <a:buFont typeface="Arial" panose="020B0604020202020204" pitchFamily="34" charset="0"/>
              <a:buChar char="•"/>
            </a:pPr>
            <a:r>
              <a:rPr lang="en-US" dirty="0">
                <a:latin typeface="Century Gothic" panose="020B0502020202020204" pitchFamily="34" charset="0"/>
              </a:rPr>
              <a:t>How to Address Pain Points:</a:t>
            </a:r>
          </a:p>
          <a:p>
            <a:pPr marL="285750" indent="-285750">
              <a:buFont typeface="Arial" panose="020B0604020202020204" pitchFamily="34" charset="0"/>
              <a:buChar char="•"/>
            </a:pPr>
            <a:r>
              <a:rPr lang="en-US" dirty="0">
                <a:latin typeface="Century Gothic" panose="020B0502020202020204" pitchFamily="34" charset="0"/>
              </a:rPr>
              <a:t>Provide clear, actionable solutions (e.g., a step-by-step college application checklist).</a:t>
            </a:r>
          </a:p>
          <a:p>
            <a:pPr marL="285750" indent="-285750">
              <a:buFont typeface="Arial" panose="020B0604020202020204" pitchFamily="34" charset="0"/>
              <a:buChar char="•"/>
            </a:pPr>
            <a:r>
              <a:rPr lang="en-US" dirty="0">
                <a:latin typeface="Century Gothic" panose="020B0502020202020204" pitchFamily="34" charset="0"/>
              </a:rPr>
              <a:t>Offer expert advice and success stories to reassure clients.</a:t>
            </a:r>
          </a:p>
          <a:p>
            <a:pPr marL="285750" indent="-285750">
              <a:buFont typeface="Arial" panose="020B0604020202020204" pitchFamily="34" charset="0"/>
              <a:buChar char="•"/>
            </a:pPr>
            <a:r>
              <a:rPr lang="en-US" dirty="0">
                <a:latin typeface="Century Gothic" panose="020B0502020202020204" pitchFamily="34" charset="0"/>
              </a:rPr>
              <a:t>Ensure transparent communication and regular updates throughout the process.</a:t>
            </a:r>
          </a:p>
          <a:p>
            <a:endParaRPr lang="en-US" dirty="0"/>
          </a:p>
        </p:txBody>
      </p:sp>
    </p:spTree>
    <p:extLst>
      <p:ext uri="{BB962C8B-B14F-4D97-AF65-F5344CB8AC3E}">
        <p14:creationId xmlns:p14="http://schemas.microsoft.com/office/powerpoint/2010/main" val="1351390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IDENTIFYING YOUR TARGET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Module-7:2</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163629" y="1807706"/>
            <a:ext cx="5932372"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3. Market Research Techniques</a:t>
            </a:r>
          </a:p>
          <a:p>
            <a:r>
              <a:rPr lang="en-US" dirty="0">
                <a:latin typeface="Century Gothic" panose="020B0502020202020204" pitchFamily="34" charset="0"/>
              </a:rPr>
              <a:t>Market research helps identify your target audience’s characteristics, preferences, and needs. It provides data-driven insights to refine services and marketing strategies.</a:t>
            </a:r>
          </a:p>
          <a:p>
            <a:r>
              <a:rPr lang="en-US" dirty="0">
                <a:latin typeface="Century Gothic" panose="020B0502020202020204" pitchFamily="34" charset="0"/>
              </a:rPr>
              <a:t>Techniques for Effective Market Research:</a:t>
            </a:r>
          </a:p>
          <a:p>
            <a:r>
              <a:rPr lang="en-US" b="1" dirty="0">
                <a:solidFill>
                  <a:srgbClr val="FF0000"/>
                </a:solidFill>
                <a:latin typeface="Century Gothic" panose="020B0502020202020204" pitchFamily="34" charset="0"/>
              </a:rPr>
              <a:t>A. Primary Research</a:t>
            </a:r>
          </a:p>
          <a:p>
            <a:r>
              <a:rPr lang="en-US" dirty="0">
                <a:latin typeface="Century Gothic" panose="020B0502020202020204" pitchFamily="34" charset="0"/>
              </a:rPr>
              <a:t>●Directly collect information from your target market.</a:t>
            </a:r>
          </a:p>
          <a:p>
            <a:r>
              <a:rPr lang="en-US" dirty="0">
                <a:latin typeface="Century Gothic" panose="020B0502020202020204" pitchFamily="34" charset="0"/>
              </a:rPr>
              <a:t>1.Surveys: Use online tools like Google Forms or SurveyMonkey.</a:t>
            </a:r>
          </a:p>
          <a:p>
            <a:r>
              <a:rPr lang="en-US" dirty="0">
                <a:latin typeface="Century Gothic" panose="020B0502020202020204" pitchFamily="34" charset="0"/>
              </a:rPr>
              <a:t>Ask questions about clients' goals, challenges, and preferences.</a:t>
            </a:r>
          </a:p>
          <a:p>
            <a:r>
              <a:rPr lang="en-US" dirty="0">
                <a:latin typeface="Century Gothic" panose="020B0502020202020204" pitchFamily="34" charset="0"/>
              </a:rPr>
              <a:t>2.Interviews</a:t>
            </a:r>
          </a:p>
          <a:p>
            <a:r>
              <a:rPr lang="en-US" dirty="0">
                <a:latin typeface="Century Gothic" panose="020B0502020202020204" pitchFamily="34" charset="0"/>
              </a:rPr>
              <a:t>Conduct one-on-one interviews with students, parents, or institutional representatives.</a:t>
            </a:r>
          </a:p>
          <a:p>
            <a:endParaRPr lang="en-US" dirty="0"/>
          </a:p>
        </p:txBody>
      </p:sp>
      <p:sp>
        <p:nvSpPr>
          <p:cNvPr id="4" name="TextBox 3">
            <a:extLst>
              <a:ext uri="{FF2B5EF4-FFF2-40B4-BE49-F238E27FC236}">
                <a16:creationId xmlns:a16="http://schemas.microsoft.com/office/drawing/2014/main" id="{F9570A27-FB7B-43B4-A70D-7FA1609E65A5}"/>
              </a:ext>
            </a:extLst>
          </p:cNvPr>
          <p:cNvSpPr txBox="1"/>
          <p:nvPr/>
        </p:nvSpPr>
        <p:spPr>
          <a:xfrm>
            <a:off x="5842535" y="1723431"/>
            <a:ext cx="6073540" cy="5078313"/>
          </a:xfrm>
          <a:prstGeom prst="rect">
            <a:avLst/>
          </a:prstGeom>
          <a:noFill/>
        </p:spPr>
        <p:txBody>
          <a:bodyPr wrap="square" rtlCol="0">
            <a:spAutoFit/>
          </a:bodyPr>
          <a:lstStyle/>
          <a:p>
            <a:r>
              <a:rPr lang="en-US" dirty="0">
                <a:latin typeface="Century Gothic" panose="020B0502020202020204" pitchFamily="34" charset="0"/>
              </a:rPr>
              <a:t>3.Focus Groups:</a:t>
            </a:r>
          </a:p>
          <a:p>
            <a:r>
              <a:rPr lang="en-US" dirty="0">
                <a:latin typeface="Century Gothic" panose="020B0502020202020204" pitchFamily="34" charset="0"/>
              </a:rPr>
              <a:t>Gather small groups to discuss their needs and expectations.</a:t>
            </a:r>
          </a:p>
          <a:p>
            <a:r>
              <a:rPr lang="en-US" b="1" dirty="0">
                <a:solidFill>
                  <a:srgbClr val="FF0000"/>
                </a:solidFill>
                <a:latin typeface="Century Gothic" panose="020B0502020202020204" pitchFamily="34" charset="0"/>
              </a:rPr>
              <a:t>B. Secondary Research</a:t>
            </a:r>
          </a:p>
          <a:p>
            <a:r>
              <a:rPr lang="en-US" dirty="0">
                <a:latin typeface="Century Gothic" panose="020B0502020202020204" pitchFamily="34" charset="0"/>
              </a:rPr>
              <a:t>●Leverage existing resources to gather insights.</a:t>
            </a:r>
          </a:p>
          <a:p>
            <a:r>
              <a:rPr lang="en-US" dirty="0">
                <a:latin typeface="Century Gothic" panose="020B0502020202020204" pitchFamily="34" charset="0"/>
              </a:rPr>
              <a:t>1.Online Databases: Access reports from educational organizations, think tanks, or government agencies.</a:t>
            </a:r>
          </a:p>
          <a:p>
            <a:r>
              <a:rPr lang="en-US" dirty="0">
                <a:latin typeface="Century Gothic" panose="020B0502020202020204" pitchFamily="34" charset="0"/>
              </a:rPr>
              <a:t>2.Competitor Analysis: Study what other consultants are offering, their pricing, and their marketing strategies.</a:t>
            </a:r>
          </a:p>
          <a:p>
            <a:r>
              <a:rPr lang="en-US" dirty="0">
                <a:latin typeface="Century Gothic" panose="020B0502020202020204" pitchFamily="34" charset="0"/>
              </a:rPr>
              <a:t>3.Industry Trends: Follow trends in education policies, popular study destinations, or in-demand careers.</a:t>
            </a:r>
          </a:p>
          <a:p>
            <a:r>
              <a:rPr lang="en-US" b="1" dirty="0">
                <a:solidFill>
                  <a:srgbClr val="FF0000"/>
                </a:solidFill>
                <a:latin typeface="Century Gothic" panose="020B0502020202020204" pitchFamily="34" charset="0"/>
              </a:rPr>
              <a:t>C. Digital Analytics</a:t>
            </a:r>
            <a:r>
              <a:rPr lang="en-US" dirty="0">
                <a:latin typeface="Century Gothic" panose="020B0502020202020204" pitchFamily="34" charset="0"/>
              </a:rPr>
              <a:t>: Track online behavior to understand audience preferences.</a:t>
            </a:r>
          </a:p>
          <a:p>
            <a:r>
              <a:rPr lang="en-US" dirty="0">
                <a:latin typeface="Century Gothic" panose="020B0502020202020204" pitchFamily="34" charset="0"/>
              </a:rPr>
              <a:t>1.Website Analytics: Use tools like Google Analytics to monitor visitor demographics and behaviors.</a:t>
            </a:r>
          </a:p>
          <a:p>
            <a:endParaRPr lang="en-US" dirty="0"/>
          </a:p>
        </p:txBody>
      </p:sp>
    </p:spTree>
    <p:extLst>
      <p:ext uri="{BB962C8B-B14F-4D97-AF65-F5344CB8AC3E}">
        <p14:creationId xmlns:p14="http://schemas.microsoft.com/office/powerpoint/2010/main" val="2054180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9BB3-6ECF-11D6-A4DB-E798C1986B6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F219ACA-AA82-B459-048C-B61C7024E961}"/>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D167AE6D-6C79-4B2B-872A-81038A547512}"/>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IDENTIFYING YOUR TARGET MARKET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A268CB02-1272-2FAE-39EA-39E20AB616CC}"/>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Module-7:2</a:t>
            </a:r>
          </a:p>
        </p:txBody>
      </p:sp>
      <p:sp>
        <p:nvSpPr>
          <p:cNvPr id="20" name="Oval 19">
            <a:extLst>
              <a:ext uri="{FF2B5EF4-FFF2-40B4-BE49-F238E27FC236}">
                <a16:creationId xmlns:a16="http://schemas.microsoft.com/office/drawing/2014/main" id="{94652EA7-2DFE-F234-1BA4-BD76B0B30F89}"/>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0BBF254-8091-5192-435B-2BA4032B355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E14AE75-D0E8-D653-EF9F-A980897C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12E24A10-9A06-EED3-7009-DCE22B1EF829}"/>
              </a:ext>
            </a:extLst>
          </p:cNvPr>
          <p:cNvSpPr txBox="1"/>
          <p:nvPr/>
        </p:nvSpPr>
        <p:spPr>
          <a:xfrm>
            <a:off x="0" y="2182670"/>
            <a:ext cx="5932372"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2:Social Media Insights</a:t>
            </a:r>
            <a:r>
              <a:rPr lang="en-US" dirty="0">
                <a:latin typeface="Century Gothic" panose="020B0502020202020204" pitchFamily="34" charset="0"/>
              </a:rPr>
              <a:t>: Platforms like Facebook and LinkedIn provide detailed audience analytics.</a:t>
            </a:r>
          </a:p>
          <a:p>
            <a:r>
              <a:rPr lang="en-US" b="1" dirty="0">
                <a:solidFill>
                  <a:srgbClr val="FF0000"/>
                </a:solidFill>
                <a:latin typeface="Century Gothic" panose="020B0502020202020204" pitchFamily="34" charset="0"/>
              </a:rPr>
              <a:t>3.Search Trends</a:t>
            </a:r>
            <a:r>
              <a:rPr lang="en-US" dirty="0">
                <a:latin typeface="Century Gothic" panose="020B0502020202020204" pitchFamily="34" charset="0"/>
              </a:rPr>
              <a:t>: Use tools like Google Trends to discover what prospective clients are searching for.</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Applying the Research Results</a:t>
            </a:r>
            <a:r>
              <a:rPr lang="en-US" dirty="0">
                <a:latin typeface="Century Gothic" panose="020B0502020202020204" pitchFamily="34" charset="0"/>
              </a:rPr>
              <a:t>:</a:t>
            </a:r>
          </a:p>
          <a:p>
            <a:r>
              <a:rPr lang="en-US" b="1" dirty="0">
                <a:latin typeface="Century Gothic" panose="020B0502020202020204" pitchFamily="34" charset="0"/>
              </a:rPr>
              <a:t>1. Refine Services: </a:t>
            </a:r>
            <a:r>
              <a:rPr lang="en-US" dirty="0">
                <a:latin typeface="Century Gothic" panose="020B0502020202020204" pitchFamily="34" charset="0"/>
              </a:rPr>
              <a:t>Adjust offerings based on identified client needs, such as including financial planning workshops for study abroad students.</a:t>
            </a:r>
          </a:p>
          <a:p>
            <a:r>
              <a:rPr lang="en-US" b="1" dirty="0">
                <a:latin typeface="Century Gothic" panose="020B0502020202020204" pitchFamily="34" charset="0"/>
              </a:rPr>
              <a:t>2.Tailor Marketing Strategies</a:t>
            </a:r>
            <a:r>
              <a:rPr lang="en-US" dirty="0">
                <a:latin typeface="Century Gothic" panose="020B0502020202020204" pitchFamily="34" charset="0"/>
              </a:rPr>
              <a:t>: Use the language, tone, and channels that resonate with your audience (e.g., Instagram for students, newsletters for parents).</a:t>
            </a:r>
          </a:p>
          <a:p>
            <a:endParaRPr lang="en-US" dirty="0"/>
          </a:p>
        </p:txBody>
      </p:sp>
      <p:sp>
        <p:nvSpPr>
          <p:cNvPr id="4" name="TextBox 3">
            <a:extLst>
              <a:ext uri="{FF2B5EF4-FFF2-40B4-BE49-F238E27FC236}">
                <a16:creationId xmlns:a16="http://schemas.microsoft.com/office/drawing/2014/main" id="{F9570A27-FB7B-43B4-A70D-7FA1609E65A5}"/>
              </a:ext>
            </a:extLst>
          </p:cNvPr>
          <p:cNvSpPr txBox="1"/>
          <p:nvPr/>
        </p:nvSpPr>
        <p:spPr>
          <a:xfrm>
            <a:off x="6259630" y="2157661"/>
            <a:ext cx="5752699" cy="3139321"/>
          </a:xfrm>
          <a:prstGeom prst="rect">
            <a:avLst/>
          </a:prstGeom>
          <a:noFill/>
        </p:spPr>
        <p:txBody>
          <a:bodyPr wrap="square" rtlCol="0">
            <a:spAutoFit/>
          </a:bodyPr>
          <a:lstStyle/>
          <a:p>
            <a:r>
              <a:rPr lang="en-US" b="1" dirty="0">
                <a:latin typeface="Century Gothic" panose="020B0502020202020204" pitchFamily="34" charset="0"/>
              </a:rPr>
              <a:t>3.Prioritize Efforts: </a:t>
            </a:r>
            <a:r>
              <a:rPr lang="en-US" dirty="0">
                <a:latin typeface="Century Gothic" panose="020B0502020202020204" pitchFamily="34" charset="0"/>
              </a:rPr>
              <a:t>Focus resources on the most promising client segments or geographic areas.</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Conclusion</a:t>
            </a:r>
          </a:p>
          <a:p>
            <a:r>
              <a:rPr lang="en-US" dirty="0">
                <a:latin typeface="Century Gothic" panose="020B0502020202020204" pitchFamily="34" charset="0"/>
              </a:rPr>
              <a:t>By defining your ideal client, understanding their pain points, and leveraging market research, you can effectively identify and serve your target market. This ensures that your education consulting services are aligned with client needs, making them more impactful and valued.</a:t>
            </a:r>
          </a:p>
          <a:p>
            <a:endParaRPr lang="en-US" dirty="0"/>
          </a:p>
        </p:txBody>
      </p:sp>
    </p:spTree>
    <p:extLst>
      <p:ext uri="{BB962C8B-B14F-4D97-AF65-F5344CB8AC3E}">
        <p14:creationId xmlns:p14="http://schemas.microsoft.com/office/powerpoint/2010/main" val="2925867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B0053-E69F-AE5A-6401-7604A34A265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136B0A4-6A75-81D3-4FBB-653B90E7D4E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6EA2A93-6581-757C-FA7C-445685016A6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A STRONG VALUE PROPOSITION  </a:t>
            </a:r>
          </a:p>
          <a:p>
            <a:endParaRPr lang="en-US" b="1" dirty="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81B4544F-317B-4F4E-B4F1-E6A288FA42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35" y="6271100"/>
            <a:ext cx="753565" cy="162326"/>
          </a:xfrm>
          <a:prstGeom prst="rect">
            <a:avLst/>
          </a:prstGeom>
        </p:spPr>
      </p:pic>
      <p:sp>
        <p:nvSpPr>
          <p:cNvPr id="18" name="Rectangle 17">
            <a:extLst>
              <a:ext uri="{FF2B5EF4-FFF2-40B4-BE49-F238E27FC236}">
                <a16:creationId xmlns:a16="http://schemas.microsoft.com/office/drawing/2014/main" id="{CFC9F739-8F00-2322-8FE6-B4E7A2D3B94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Module-7:3</a:t>
            </a:r>
          </a:p>
        </p:txBody>
      </p:sp>
      <p:sp>
        <p:nvSpPr>
          <p:cNvPr id="20" name="Oval 19">
            <a:extLst>
              <a:ext uri="{FF2B5EF4-FFF2-40B4-BE49-F238E27FC236}">
                <a16:creationId xmlns:a16="http://schemas.microsoft.com/office/drawing/2014/main" id="{B71F6F32-A282-41E0-72C4-C2A579CAFA5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BCC63CD-5C91-8C17-C995-4B045839311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B37B41B-52D9-F397-AD69-9A27D2009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9B28D97-D3FC-4621-2F47-281098383729}"/>
              </a:ext>
            </a:extLst>
          </p:cNvPr>
          <p:cNvSpPr txBox="1"/>
          <p:nvPr/>
        </p:nvSpPr>
        <p:spPr>
          <a:xfrm>
            <a:off x="384313" y="1959891"/>
            <a:ext cx="11092070" cy="3693319"/>
          </a:xfrm>
          <a:prstGeom prst="rect">
            <a:avLst/>
          </a:prstGeom>
          <a:noFill/>
        </p:spPr>
        <p:txBody>
          <a:bodyPr wrap="square" rtlCol="0">
            <a:spAutoFit/>
          </a:bodyPr>
          <a:lstStyle/>
          <a:p>
            <a:r>
              <a:rPr lang="en-US" dirty="0">
                <a:latin typeface="Century Gothic" panose="020B0502020202020204" pitchFamily="34" charset="0"/>
              </a:rPr>
              <a:t>A strong value proposition is critical for distinguishing your education consulting services from competitors. It defines </a:t>
            </a:r>
            <a:r>
              <a:rPr lang="en-US" b="1" dirty="0">
                <a:solidFill>
                  <a:srgbClr val="FF0000"/>
                </a:solidFill>
                <a:latin typeface="Century Gothic" panose="020B0502020202020204" pitchFamily="34" charset="0"/>
              </a:rPr>
              <a:t>the unique benefits you offer and why clients should choose you over others.</a:t>
            </a:r>
            <a:r>
              <a:rPr lang="en-US" dirty="0">
                <a:latin typeface="Century Gothic" panose="020B0502020202020204" pitchFamily="34" charset="0"/>
              </a:rPr>
              <a:t> Crafting and communicating a compelling Unique Value Proposition (UVP) can help you attract and retain clients effectively.</a:t>
            </a:r>
          </a:p>
          <a:p>
            <a:endParaRPr lang="en-US" dirty="0">
              <a:latin typeface="Century Gothic" panose="020B0502020202020204" pitchFamily="34" charset="0"/>
            </a:endParaRPr>
          </a:p>
          <a:p>
            <a:r>
              <a:rPr lang="en-US" dirty="0">
                <a:latin typeface="Century Gothic" panose="020B0502020202020204" pitchFamily="34" charset="0"/>
              </a:rPr>
              <a:t>1</a:t>
            </a:r>
            <a:r>
              <a:rPr lang="en-US" b="1" dirty="0">
                <a:latin typeface="Century Gothic" panose="020B0502020202020204" pitchFamily="34" charset="0"/>
              </a:rPr>
              <a:t>. Crafting Your Unique Value Proposition (UVP)</a:t>
            </a:r>
          </a:p>
          <a:p>
            <a:r>
              <a:rPr lang="en-US" dirty="0">
                <a:latin typeface="Century Gothic" panose="020B0502020202020204" pitchFamily="34" charset="0"/>
              </a:rPr>
              <a:t>A UVP is a concise statement that explains how your services solve a specific problem, deliver unique benefits, and add value to your clients.</a:t>
            </a:r>
          </a:p>
          <a:p>
            <a:r>
              <a:rPr lang="en-US" dirty="0">
                <a:latin typeface="Century Gothic" panose="020B0502020202020204" pitchFamily="34" charset="0"/>
              </a:rPr>
              <a:t>Steps to Craft Your UVP:</a:t>
            </a:r>
          </a:p>
          <a:p>
            <a:r>
              <a:rPr lang="en-US" dirty="0">
                <a:latin typeface="Century Gothic" panose="020B0502020202020204" pitchFamily="34" charset="0"/>
              </a:rPr>
              <a:t>A. Understand Your Audience</a:t>
            </a:r>
          </a:p>
          <a:p>
            <a:r>
              <a:rPr lang="en-US" dirty="0">
                <a:latin typeface="Century Gothic" panose="020B0502020202020204" pitchFamily="34" charset="0"/>
              </a:rPr>
              <a:t>●Identify your ideal client personas and their most pressing needs.</a:t>
            </a:r>
          </a:p>
          <a:p>
            <a:r>
              <a:rPr lang="en-US" dirty="0">
                <a:latin typeface="Century Gothic" panose="020B0502020202020204" pitchFamily="34" charset="0"/>
              </a:rPr>
              <a:t>●Consider the pain points and goals of students, parents, or institutions you serve.</a:t>
            </a:r>
          </a:p>
          <a:p>
            <a:endParaRPr lang="en-US" dirty="0">
              <a:latin typeface="Century Gothic" panose="020B0502020202020204" pitchFamily="34" charset="0"/>
            </a:endParaRPr>
          </a:p>
        </p:txBody>
      </p:sp>
    </p:spTree>
    <p:extLst>
      <p:ext uri="{BB962C8B-B14F-4D97-AF65-F5344CB8AC3E}">
        <p14:creationId xmlns:p14="http://schemas.microsoft.com/office/powerpoint/2010/main" val="2592101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B0053-E69F-AE5A-6401-7604A34A265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136B0A4-6A75-81D3-4FBB-653B90E7D4E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6EA2A93-6581-757C-FA7C-445685016A6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A STRONG VALUE PROPOSITION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FC9F739-8F00-2322-8FE6-B4E7A2D3B94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Module-7:3</a:t>
            </a:r>
          </a:p>
        </p:txBody>
      </p:sp>
      <p:sp>
        <p:nvSpPr>
          <p:cNvPr id="20" name="Oval 19">
            <a:extLst>
              <a:ext uri="{FF2B5EF4-FFF2-40B4-BE49-F238E27FC236}">
                <a16:creationId xmlns:a16="http://schemas.microsoft.com/office/drawing/2014/main" id="{B71F6F32-A282-41E0-72C4-C2A579CAFA5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BCC63CD-5C91-8C17-C995-4B045839311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B37B41B-52D9-F397-AD69-9A27D2009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9B28D97-D3FC-4621-2F47-281098383729}"/>
              </a:ext>
            </a:extLst>
          </p:cNvPr>
          <p:cNvSpPr txBox="1"/>
          <p:nvPr/>
        </p:nvSpPr>
        <p:spPr>
          <a:xfrm>
            <a:off x="786" y="1897641"/>
            <a:ext cx="7720813" cy="4801314"/>
          </a:xfrm>
          <a:prstGeom prst="rect">
            <a:avLst/>
          </a:prstGeom>
          <a:noFill/>
        </p:spPr>
        <p:txBody>
          <a:bodyPr wrap="square" rtlCol="0">
            <a:spAutoFit/>
          </a:bodyPr>
          <a:lstStyle/>
          <a:p>
            <a:r>
              <a:rPr lang="en-US" b="1" dirty="0">
                <a:latin typeface="Century Gothic" panose="020B0502020202020204" pitchFamily="34" charset="0"/>
              </a:rPr>
              <a:t>B. Identify Your Unique Strengths</a:t>
            </a:r>
          </a:p>
          <a:p>
            <a:r>
              <a:rPr lang="en-US" dirty="0">
                <a:latin typeface="Century Gothic" panose="020B0502020202020204" pitchFamily="34" charset="0"/>
              </a:rPr>
              <a:t>●Reflect on what sets you apart from competitors, such as:</a:t>
            </a:r>
          </a:p>
          <a:p>
            <a:r>
              <a:rPr lang="en-US" dirty="0">
                <a:latin typeface="Century Gothic" panose="020B0502020202020204" pitchFamily="34" charset="0"/>
              </a:rPr>
              <a:t>Expertise in specific education systems or admissions processes.</a:t>
            </a:r>
          </a:p>
          <a:p>
            <a:r>
              <a:rPr lang="en-US" dirty="0">
                <a:latin typeface="Century Gothic" panose="020B0502020202020204" pitchFamily="34" charset="0"/>
              </a:rPr>
              <a:t>Proven track record of success (e.g., high college acceptance rates).</a:t>
            </a:r>
          </a:p>
          <a:p>
            <a:r>
              <a:rPr lang="en-US" dirty="0">
                <a:latin typeface="Century Gothic" panose="020B0502020202020204" pitchFamily="34" charset="0"/>
              </a:rPr>
              <a:t>Personalized, hands-on approach to consulting.</a:t>
            </a:r>
          </a:p>
          <a:p>
            <a:r>
              <a:rPr lang="en-US" dirty="0">
                <a:latin typeface="Century Gothic" panose="020B0502020202020204" pitchFamily="34" charset="0"/>
              </a:rPr>
              <a:t>Specialized services (e.g., financial aid guidance, scholarship assistance).</a:t>
            </a:r>
          </a:p>
          <a:p>
            <a:r>
              <a:rPr lang="en-US" b="1" dirty="0">
                <a:latin typeface="Century Gothic" panose="020B0502020202020204" pitchFamily="34" charset="0"/>
              </a:rPr>
              <a:t>C. Focus on Outcomes</a:t>
            </a:r>
          </a:p>
          <a:p>
            <a:r>
              <a:rPr lang="en-US" dirty="0">
                <a:latin typeface="Century Gothic" panose="020B0502020202020204" pitchFamily="34" charset="0"/>
              </a:rPr>
              <a:t>●Highlight the results clients can expect from your services, such as:</a:t>
            </a:r>
          </a:p>
          <a:p>
            <a:r>
              <a:rPr lang="en-US" dirty="0">
                <a:latin typeface="Century Gothic" panose="020B0502020202020204" pitchFamily="34" charset="0"/>
              </a:rPr>
              <a:t>Improved student academic performance.</a:t>
            </a:r>
          </a:p>
          <a:p>
            <a:r>
              <a:rPr lang="en-US" dirty="0">
                <a:latin typeface="Century Gothic" panose="020B0502020202020204" pitchFamily="34" charset="0"/>
              </a:rPr>
              <a:t>Successful placement in top universities or programs.</a:t>
            </a:r>
          </a:p>
          <a:p>
            <a:r>
              <a:rPr lang="en-US" dirty="0">
                <a:latin typeface="Century Gothic" panose="020B0502020202020204" pitchFamily="34" charset="0"/>
              </a:rPr>
              <a:t>Efficient and stress-free application processes.</a:t>
            </a:r>
          </a:p>
          <a:p>
            <a:r>
              <a:rPr lang="en-US" b="1" dirty="0">
                <a:latin typeface="Century Gothic" panose="020B0502020202020204" pitchFamily="34" charset="0"/>
              </a:rPr>
              <a:t>D. Keep It Clear and Concise</a:t>
            </a:r>
          </a:p>
          <a:p>
            <a:r>
              <a:rPr lang="en-US" dirty="0">
                <a:latin typeface="Century Gothic" panose="020B0502020202020204" pitchFamily="34" charset="0"/>
              </a:rPr>
              <a:t>●Aim for a single sentence or short paragraph.</a:t>
            </a:r>
          </a:p>
          <a:p>
            <a:r>
              <a:rPr lang="en-US" dirty="0">
                <a:latin typeface="Century Gothic" panose="020B0502020202020204" pitchFamily="34" charset="0"/>
              </a:rPr>
              <a:t>●Avoid jargon and use simple, compelling language.</a:t>
            </a:r>
          </a:p>
          <a:p>
            <a:endParaRPr lang="en-US" dirty="0">
              <a:latin typeface="Century Gothic" panose="020B0502020202020204" pitchFamily="34" charset="0"/>
            </a:endParaRPr>
          </a:p>
        </p:txBody>
      </p:sp>
      <p:pic>
        <p:nvPicPr>
          <p:cNvPr id="3" name="Picture 2">
            <a:extLst>
              <a:ext uri="{FF2B5EF4-FFF2-40B4-BE49-F238E27FC236}">
                <a16:creationId xmlns:a16="http://schemas.microsoft.com/office/drawing/2014/main" id="{B6CC91D1-DE52-4483-B715-7095859CB838}"/>
              </a:ext>
            </a:extLst>
          </p:cNvPr>
          <p:cNvPicPr>
            <a:picLocks noChangeAspect="1"/>
          </p:cNvPicPr>
          <p:nvPr/>
        </p:nvPicPr>
        <p:blipFill>
          <a:blip r:embed="rId3"/>
          <a:stretch>
            <a:fillRect/>
          </a:stretch>
        </p:blipFill>
        <p:spPr>
          <a:xfrm>
            <a:off x="7852870" y="2645342"/>
            <a:ext cx="3965749" cy="2974312"/>
          </a:xfrm>
          <a:prstGeom prst="rect">
            <a:avLst/>
          </a:prstGeom>
        </p:spPr>
      </p:pic>
    </p:spTree>
    <p:extLst>
      <p:ext uri="{BB962C8B-B14F-4D97-AF65-F5344CB8AC3E}">
        <p14:creationId xmlns:p14="http://schemas.microsoft.com/office/powerpoint/2010/main" val="4130148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B0053-E69F-AE5A-6401-7604A34A265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136B0A4-6A75-81D3-4FBB-653B90E7D4E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6EA2A93-6581-757C-FA7C-445685016A6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A STRONG VALUE PROPOSITION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FC9F739-8F00-2322-8FE6-B4E7A2D3B94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Module-7:3</a:t>
            </a:r>
          </a:p>
        </p:txBody>
      </p:sp>
      <p:sp>
        <p:nvSpPr>
          <p:cNvPr id="20" name="Oval 19">
            <a:extLst>
              <a:ext uri="{FF2B5EF4-FFF2-40B4-BE49-F238E27FC236}">
                <a16:creationId xmlns:a16="http://schemas.microsoft.com/office/drawing/2014/main" id="{B71F6F32-A282-41E0-72C4-C2A579CAFA5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BCC63CD-5C91-8C17-C995-4B045839311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B37B41B-52D9-F397-AD69-9A27D2009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9B28D97-D3FC-4621-2F47-281098383729}"/>
              </a:ext>
            </a:extLst>
          </p:cNvPr>
          <p:cNvSpPr txBox="1"/>
          <p:nvPr/>
        </p:nvSpPr>
        <p:spPr>
          <a:xfrm>
            <a:off x="50407" y="1903685"/>
            <a:ext cx="5711687"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UVP Formula: [Who you serve] + [The problem you solve] + [The unique way you solve it] + [The benefits clients receive].</a:t>
            </a:r>
          </a:p>
          <a:p>
            <a:r>
              <a:rPr lang="en-US" dirty="0">
                <a:latin typeface="Century Gothic" panose="020B0502020202020204" pitchFamily="34" charset="0"/>
              </a:rPr>
              <a:t>Example UVPs</a:t>
            </a:r>
          </a:p>
          <a:p>
            <a:r>
              <a:rPr lang="en-US" dirty="0">
                <a:solidFill>
                  <a:srgbClr val="FF0000"/>
                </a:solidFill>
                <a:latin typeface="Century Gothic" panose="020B0502020202020204" pitchFamily="34" charset="0"/>
              </a:rPr>
              <a:t>For students</a:t>
            </a:r>
            <a:r>
              <a:rPr lang="en-US" dirty="0">
                <a:latin typeface="Century Gothic" panose="020B0502020202020204" pitchFamily="34" charset="0"/>
              </a:rPr>
              <a:t>: “Helping high school students secure admission to top universities through personalized guidance and proven strategies.”</a:t>
            </a:r>
          </a:p>
          <a:p>
            <a:r>
              <a:rPr lang="en-US" dirty="0">
                <a:solidFill>
                  <a:srgbClr val="FF0000"/>
                </a:solidFill>
                <a:latin typeface="Century Gothic" panose="020B0502020202020204" pitchFamily="34" charset="0"/>
              </a:rPr>
              <a:t>For parents</a:t>
            </a:r>
            <a:r>
              <a:rPr lang="en-US" dirty="0">
                <a:latin typeface="Century Gothic" panose="020B0502020202020204" pitchFamily="34" charset="0"/>
              </a:rPr>
              <a:t>: “Simplifying the school selection process with expert advice tailored to your child’s needs.”</a:t>
            </a:r>
          </a:p>
          <a:p>
            <a:r>
              <a:rPr lang="en-US" dirty="0">
                <a:solidFill>
                  <a:srgbClr val="FF0000"/>
                </a:solidFill>
                <a:latin typeface="Century Gothic" panose="020B0502020202020204" pitchFamily="34" charset="0"/>
              </a:rPr>
              <a:t>For institutions</a:t>
            </a:r>
            <a:r>
              <a:rPr lang="en-US" dirty="0">
                <a:latin typeface="Century Gothic" panose="020B0502020202020204" pitchFamily="34" charset="0"/>
              </a:rPr>
              <a:t>: “Empowering schools to deliver modern, effective curriculums through customized training and development programs.”</a:t>
            </a:r>
          </a:p>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7C74F378-1711-4B2E-B9A3-4CAB290788AA}"/>
              </a:ext>
            </a:extLst>
          </p:cNvPr>
          <p:cNvSpPr txBox="1"/>
          <p:nvPr/>
        </p:nvSpPr>
        <p:spPr>
          <a:xfrm>
            <a:off x="6185140" y="1726028"/>
            <a:ext cx="5711686"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 Communicating Your UVP Effectively</a:t>
            </a:r>
          </a:p>
          <a:p>
            <a:r>
              <a:rPr lang="en-US" dirty="0">
                <a:latin typeface="Century Gothic" panose="020B0502020202020204" pitchFamily="34" charset="0"/>
              </a:rPr>
              <a:t>Once you’ve crafted your UVP, the next step is to ensure it reaches your target audience in a compelling way.</a:t>
            </a:r>
          </a:p>
          <a:p>
            <a:r>
              <a:rPr lang="en-US" b="1" dirty="0">
                <a:solidFill>
                  <a:srgbClr val="FF0000"/>
                </a:solidFill>
                <a:latin typeface="Century Gothic" panose="020B0502020202020204" pitchFamily="34" charset="0"/>
              </a:rPr>
              <a:t>A. Include Your UVP in Marketing Materials</a:t>
            </a:r>
          </a:p>
          <a:p>
            <a:r>
              <a:rPr lang="en-US" b="1" dirty="0">
                <a:latin typeface="Century Gothic" panose="020B0502020202020204" pitchFamily="34" charset="0"/>
              </a:rPr>
              <a:t>1.Website</a:t>
            </a:r>
          </a:p>
          <a:p>
            <a:r>
              <a:rPr lang="en-US" dirty="0">
                <a:latin typeface="Century Gothic" panose="020B0502020202020204" pitchFamily="34" charset="0"/>
              </a:rPr>
              <a:t>Display your UVP prominently on the homepage.</a:t>
            </a:r>
          </a:p>
          <a:p>
            <a:r>
              <a:rPr lang="en-US" dirty="0">
                <a:latin typeface="Century Gothic" panose="020B0502020202020204" pitchFamily="34" charset="0"/>
              </a:rPr>
              <a:t>Create a dedicated section outlining how your services provide unique value.</a:t>
            </a:r>
          </a:p>
          <a:p>
            <a:r>
              <a:rPr lang="en-US" b="1" dirty="0">
                <a:latin typeface="Century Gothic" panose="020B0502020202020204" pitchFamily="34" charset="0"/>
              </a:rPr>
              <a:t>2.Social Media</a:t>
            </a:r>
          </a:p>
          <a:p>
            <a:r>
              <a:rPr lang="en-US" dirty="0">
                <a:latin typeface="Century Gothic" panose="020B0502020202020204" pitchFamily="34" charset="0"/>
              </a:rPr>
              <a:t>Use your UVP as part of your bio or in regular posts to reinforce your brand.</a:t>
            </a:r>
          </a:p>
          <a:p>
            <a:r>
              <a:rPr lang="en-US" dirty="0">
                <a:latin typeface="Century Gothic" panose="020B0502020202020204" pitchFamily="34" charset="0"/>
              </a:rPr>
              <a:t>Share testimonials and success stories that align with your UVP.</a:t>
            </a:r>
          </a:p>
          <a:p>
            <a:r>
              <a:rPr lang="en-US" b="1" dirty="0">
                <a:latin typeface="Century Gothic" panose="020B0502020202020204" pitchFamily="34" charset="0"/>
              </a:rPr>
              <a:t>3.Printed Collateral</a:t>
            </a:r>
            <a:r>
              <a:rPr lang="en-US" dirty="0">
                <a:latin typeface="Century Gothic" panose="020B0502020202020204" pitchFamily="34" charset="0"/>
              </a:rPr>
              <a:t>: Feature your UVP in brochures, flyers, and business cards for in-person networking.</a:t>
            </a:r>
          </a:p>
          <a:p>
            <a:endParaRPr lang="en-US" dirty="0">
              <a:latin typeface="Century Gothic" panose="020B0502020202020204" pitchFamily="34" charset="0"/>
            </a:endParaRPr>
          </a:p>
        </p:txBody>
      </p:sp>
    </p:spTree>
    <p:extLst>
      <p:ext uri="{BB962C8B-B14F-4D97-AF65-F5344CB8AC3E}">
        <p14:creationId xmlns:p14="http://schemas.microsoft.com/office/powerpoint/2010/main" val="351547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B0053-E69F-AE5A-6401-7604A34A265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136B0A4-6A75-81D3-4FBB-653B90E7D4E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6EA2A93-6581-757C-FA7C-445685016A6D}"/>
              </a:ext>
            </a:extLst>
          </p:cNvPr>
          <p:cNvSpPr/>
          <p:nvPr/>
        </p:nvSpPr>
        <p:spPr>
          <a:xfrm>
            <a:off x="935335" y="1013440"/>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A STRONG VALUE PROPOSITION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FC9F739-8F00-2322-8FE6-B4E7A2D3B94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Module-7:3</a:t>
            </a:r>
          </a:p>
        </p:txBody>
      </p:sp>
      <p:sp>
        <p:nvSpPr>
          <p:cNvPr id="20" name="Oval 19">
            <a:extLst>
              <a:ext uri="{FF2B5EF4-FFF2-40B4-BE49-F238E27FC236}">
                <a16:creationId xmlns:a16="http://schemas.microsoft.com/office/drawing/2014/main" id="{B71F6F32-A282-41E0-72C4-C2A579CAFA5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BCC63CD-5C91-8C17-C995-4B045839311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B37B41B-52D9-F397-AD69-9A27D2009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9B28D97-D3FC-4621-2F47-281098383729}"/>
              </a:ext>
            </a:extLst>
          </p:cNvPr>
          <p:cNvSpPr txBox="1"/>
          <p:nvPr/>
        </p:nvSpPr>
        <p:spPr>
          <a:xfrm>
            <a:off x="108390" y="2363641"/>
            <a:ext cx="5711687" cy="3416320"/>
          </a:xfrm>
          <a:prstGeom prst="rect">
            <a:avLst/>
          </a:prstGeom>
          <a:noFill/>
        </p:spPr>
        <p:txBody>
          <a:bodyPr wrap="square" rtlCol="0">
            <a:spAutoFit/>
          </a:bodyPr>
          <a:lstStyle/>
          <a:p>
            <a:r>
              <a:rPr lang="en-US" dirty="0">
                <a:latin typeface="Century Gothic" panose="020B0502020202020204" pitchFamily="34" charset="0"/>
              </a:rPr>
              <a:t>B. </a:t>
            </a:r>
            <a:r>
              <a:rPr lang="en-US" b="1" dirty="0">
                <a:solidFill>
                  <a:srgbClr val="FF0000"/>
                </a:solidFill>
                <a:latin typeface="Century Gothic" panose="020B0502020202020204" pitchFamily="34" charset="0"/>
              </a:rPr>
              <a:t>Incorporate Your UVP in Communication</a:t>
            </a:r>
          </a:p>
          <a:p>
            <a:r>
              <a:rPr lang="en-US" dirty="0">
                <a:latin typeface="Century Gothic" panose="020B0502020202020204" pitchFamily="34" charset="0"/>
              </a:rPr>
              <a:t>1.</a:t>
            </a:r>
            <a:r>
              <a:rPr lang="en-US" b="1" dirty="0">
                <a:latin typeface="Century Gothic" panose="020B0502020202020204" pitchFamily="34" charset="0"/>
              </a:rPr>
              <a:t>Sales Pitch</a:t>
            </a:r>
          </a:p>
          <a:p>
            <a:r>
              <a:rPr lang="en-US" dirty="0">
                <a:latin typeface="Century Gothic" panose="020B0502020202020204" pitchFamily="34" charset="0"/>
              </a:rPr>
              <a:t>Use your UVP as the foundation of your elevator pitch when meeting potential clients.</a:t>
            </a:r>
          </a:p>
          <a:p>
            <a:r>
              <a:rPr lang="en-US" dirty="0">
                <a:latin typeface="Century Gothic" panose="020B0502020202020204" pitchFamily="34" charset="0"/>
              </a:rPr>
              <a:t>Clearly explain the problem you solve and the benefits clients can expect.</a:t>
            </a:r>
          </a:p>
          <a:p>
            <a:r>
              <a:rPr lang="en-US" dirty="0">
                <a:latin typeface="Century Gothic" panose="020B0502020202020204" pitchFamily="34" charset="0"/>
              </a:rPr>
              <a:t>2.</a:t>
            </a:r>
            <a:r>
              <a:rPr lang="en-US" b="1" dirty="0">
                <a:latin typeface="Century Gothic" panose="020B0502020202020204" pitchFamily="34" charset="0"/>
              </a:rPr>
              <a:t>Consultations</a:t>
            </a:r>
          </a:p>
          <a:p>
            <a:r>
              <a:rPr lang="en-US" dirty="0">
                <a:latin typeface="Century Gothic" panose="020B0502020202020204" pitchFamily="34" charset="0"/>
              </a:rPr>
              <a:t>Reinforce your UVP during initial discussions to build credibility and trust.</a:t>
            </a:r>
          </a:p>
          <a:p>
            <a:r>
              <a:rPr lang="en-US" dirty="0">
                <a:latin typeface="Century Gothic" panose="020B0502020202020204" pitchFamily="34" charset="0"/>
              </a:rPr>
              <a:t>3.</a:t>
            </a:r>
            <a:r>
              <a:rPr lang="en-US" b="1" dirty="0">
                <a:latin typeface="Century Gothic" panose="020B0502020202020204" pitchFamily="34" charset="0"/>
              </a:rPr>
              <a:t>Follow-ups</a:t>
            </a:r>
          </a:p>
          <a:p>
            <a:r>
              <a:rPr lang="en-US" dirty="0">
                <a:latin typeface="Century Gothic" panose="020B0502020202020204" pitchFamily="34" charset="0"/>
              </a:rPr>
              <a:t>Send tailored emails that reiterate your UVP and address specific client needs.</a:t>
            </a:r>
          </a:p>
        </p:txBody>
      </p:sp>
      <p:sp>
        <p:nvSpPr>
          <p:cNvPr id="3" name="TextBox 2">
            <a:extLst>
              <a:ext uri="{FF2B5EF4-FFF2-40B4-BE49-F238E27FC236}">
                <a16:creationId xmlns:a16="http://schemas.microsoft.com/office/drawing/2014/main" id="{7C74F378-1711-4B2E-B9A3-4CAB290788AA}"/>
              </a:ext>
            </a:extLst>
          </p:cNvPr>
          <p:cNvSpPr txBox="1"/>
          <p:nvPr/>
        </p:nvSpPr>
        <p:spPr>
          <a:xfrm>
            <a:off x="6371925" y="2363641"/>
            <a:ext cx="5524901" cy="3139321"/>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 Leverage Storytelling</a:t>
            </a:r>
          </a:p>
          <a:p>
            <a:r>
              <a:rPr lang="en-US" dirty="0">
                <a:latin typeface="Century Gothic" panose="020B0502020202020204" pitchFamily="34" charset="0"/>
              </a:rPr>
              <a:t>●Share success stories and case studies that demonstrate the impact of your services.</a:t>
            </a:r>
          </a:p>
          <a:p>
            <a:r>
              <a:rPr lang="en-US" dirty="0">
                <a:latin typeface="Century Gothic" panose="020B0502020202020204" pitchFamily="34" charset="0"/>
              </a:rPr>
              <a:t>●Use relatable examples that align with the concerns of your audience.</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D. Engage Through Testimonials and Reviews</a:t>
            </a:r>
          </a:p>
          <a:p>
            <a:r>
              <a:rPr lang="en-US" dirty="0">
                <a:latin typeface="Century Gothic" panose="020B0502020202020204" pitchFamily="34" charset="0"/>
              </a:rPr>
              <a:t>●Highlight feedback from satisfied clients that reflects your UVP.</a:t>
            </a:r>
          </a:p>
          <a:p>
            <a:r>
              <a:rPr lang="en-US" dirty="0">
                <a:latin typeface="Century Gothic" panose="020B0502020202020204" pitchFamily="34" charset="0"/>
              </a:rPr>
              <a:t>●Feature reviews on your website, social media, and other platforms to build trust.</a:t>
            </a:r>
          </a:p>
        </p:txBody>
      </p:sp>
    </p:spTree>
    <p:extLst>
      <p:ext uri="{BB962C8B-B14F-4D97-AF65-F5344CB8AC3E}">
        <p14:creationId xmlns:p14="http://schemas.microsoft.com/office/powerpoint/2010/main" val="1803887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B0053-E69F-AE5A-6401-7604A34A265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136B0A4-6A75-81D3-4FBB-653B90E7D4E3}"/>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96EA2A93-6581-757C-FA7C-445685016A6D}"/>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A STRONG VALUE PROPOSITION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CFC9F739-8F00-2322-8FE6-B4E7A2D3B941}"/>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Module-7:3</a:t>
            </a:r>
          </a:p>
        </p:txBody>
      </p:sp>
      <p:sp>
        <p:nvSpPr>
          <p:cNvPr id="20" name="Oval 19">
            <a:extLst>
              <a:ext uri="{FF2B5EF4-FFF2-40B4-BE49-F238E27FC236}">
                <a16:creationId xmlns:a16="http://schemas.microsoft.com/office/drawing/2014/main" id="{B71F6F32-A282-41E0-72C4-C2A579CAFA5C}"/>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BCC63CD-5C91-8C17-C995-4B0458393112}"/>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B37B41B-52D9-F397-AD69-9A27D2009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09B28D97-D3FC-4621-2F47-281098383729}"/>
              </a:ext>
            </a:extLst>
          </p:cNvPr>
          <p:cNvSpPr txBox="1"/>
          <p:nvPr/>
        </p:nvSpPr>
        <p:spPr>
          <a:xfrm>
            <a:off x="108389" y="2075983"/>
            <a:ext cx="5711687" cy="2862322"/>
          </a:xfrm>
          <a:prstGeom prst="rect">
            <a:avLst/>
          </a:prstGeom>
          <a:noFill/>
        </p:spPr>
        <p:txBody>
          <a:bodyPr wrap="square" rtlCol="0">
            <a:spAutoFit/>
          </a:bodyPr>
          <a:lstStyle/>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E. Adapt for Different Audiences</a:t>
            </a:r>
          </a:p>
          <a:p>
            <a:r>
              <a:rPr lang="en-US" dirty="0">
                <a:latin typeface="Century Gothic" panose="020B0502020202020204" pitchFamily="34" charset="0"/>
              </a:rPr>
              <a:t>Customize how you present your UVP based on the audience:</a:t>
            </a:r>
          </a:p>
          <a:p>
            <a:r>
              <a:rPr lang="en-US" dirty="0">
                <a:solidFill>
                  <a:srgbClr val="FF0000"/>
                </a:solidFill>
                <a:latin typeface="Century Gothic" panose="020B0502020202020204" pitchFamily="34" charset="0"/>
              </a:rPr>
              <a:t>For students</a:t>
            </a:r>
            <a:r>
              <a:rPr lang="en-US" dirty="0">
                <a:latin typeface="Century Gothic" panose="020B0502020202020204" pitchFamily="34" charset="0"/>
              </a:rPr>
              <a:t>: Emphasize career outcomes and academic growth.</a:t>
            </a:r>
          </a:p>
          <a:p>
            <a:r>
              <a:rPr lang="en-US" dirty="0">
                <a:solidFill>
                  <a:srgbClr val="FF0000"/>
                </a:solidFill>
                <a:latin typeface="Century Gothic" panose="020B0502020202020204" pitchFamily="34" charset="0"/>
              </a:rPr>
              <a:t>For parents</a:t>
            </a:r>
            <a:r>
              <a:rPr lang="en-US" dirty="0">
                <a:latin typeface="Century Gothic" panose="020B0502020202020204" pitchFamily="34" charset="0"/>
              </a:rPr>
              <a:t>: Emphasize on peace of mind and reliable guidance.</a:t>
            </a:r>
          </a:p>
          <a:p>
            <a:r>
              <a:rPr lang="en-US" dirty="0">
                <a:solidFill>
                  <a:srgbClr val="FF0000"/>
                </a:solidFill>
                <a:latin typeface="Century Gothic" panose="020B0502020202020204" pitchFamily="34" charset="0"/>
              </a:rPr>
              <a:t>For institutions</a:t>
            </a:r>
            <a:r>
              <a:rPr lang="en-US" dirty="0">
                <a:latin typeface="Century Gothic" panose="020B0502020202020204" pitchFamily="34" charset="0"/>
              </a:rPr>
              <a:t>: Focus on efficiency and measurable results.</a:t>
            </a:r>
          </a:p>
        </p:txBody>
      </p:sp>
      <p:sp>
        <p:nvSpPr>
          <p:cNvPr id="3" name="TextBox 2">
            <a:extLst>
              <a:ext uri="{FF2B5EF4-FFF2-40B4-BE49-F238E27FC236}">
                <a16:creationId xmlns:a16="http://schemas.microsoft.com/office/drawing/2014/main" id="{7C74F378-1711-4B2E-B9A3-4CAB290788AA}"/>
              </a:ext>
            </a:extLst>
          </p:cNvPr>
          <p:cNvSpPr txBox="1"/>
          <p:nvPr/>
        </p:nvSpPr>
        <p:spPr>
          <a:xfrm>
            <a:off x="6371925" y="2157661"/>
            <a:ext cx="5524901" cy="3139321"/>
          </a:xfrm>
          <a:prstGeom prst="rect">
            <a:avLst/>
          </a:prstGeom>
          <a:noFill/>
        </p:spPr>
        <p:txBody>
          <a:bodyPr wrap="square" rtlCol="0">
            <a:spAutoFit/>
          </a:bodyPr>
          <a:lstStyle/>
          <a:p>
            <a:endParaRPr lang="en-US" b="1" dirty="0">
              <a:solidFill>
                <a:srgbClr val="FF0000"/>
              </a:solidFill>
              <a:latin typeface="Century Gothic" panose="020B0502020202020204" pitchFamily="34" charset="0"/>
            </a:endParaRPr>
          </a:p>
          <a:p>
            <a:r>
              <a:rPr lang="en-US" dirty="0">
                <a:latin typeface="Century Gothic" panose="020B0502020202020204" pitchFamily="34" charset="0"/>
              </a:rPr>
              <a:t>A strong UVP is the cornerstone of your education consulting business. By crafting a clear and compelling UVP and effectively communicating it across all touchpoints, you can attract the right clients, build trust, and stand out in a competitive market. </a:t>
            </a:r>
          </a:p>
          <a:p>
            <a:endParaRPr lang="en-US" dirty="0">
              <a:latin typeface="Century Gothic" panose="020B0502020202020204" pitchFamily="34" charset="0"/>
            </a:endParaRPr>
          </a:p>
          <a:p>
            <a:r>
              <a:rPr lang="en-US" dirty="0">
                <a:latin typeface="Century Gothic" panose="020B0502020202020204" pitchFamily="34" charset="0"/>
              </a:rPr>
              <a:t>Remember to revisit and refine your UVP periodically to stay aligned with evolving client needs and market trends.</a:t>
            </a:r>
          </a:p>
        </p:txBody>
      </p:sp>
    </p:spTree>
    <p:extLst>
      <p:ext uri="{BB962C8B-B14F-4D97-AF65-F5344CB8AC3E}">
        <p14:creationId xmlns:p14="http://schemas.microsoft.com/office/powerpoint/2010/main" val="3724711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COMPREHENSIVE MARKETING PLAN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Module-7:4</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217051" y="1815186"/>
            <a:ext cx="11757898" cy="4801314"/>
          </a:xfrm>
          <a:prstGeom prst="rect">
            <a:avLst/>
          </a:prstGeom>
          <a:noFill/>
        </p:spPr>
        <p:txBody>
          <a:bodyPr wrap="square" rtlCol="0">
            <a:spAutoFit/>
          </a:bodyPr>
          <a:lstStyle/>
          <a:p>
            <a:r>
              <a:rPr lang="en-US" dirty="0">
                <a:latin typeface="Century Gothic" panose="020B0502020202020204" pitchFamily="34" charset="0"/>
              </a:rPr>
              <a:t>A comprehensive marketing plan helps education consultants effectively reach and engage their target audience. It involves creating a strategy tailored to your goals and selecting the right channels to maximize impact.</a:t>
            </a:r>
          </a:p>
          <a:p>
            <a:r>
              <a:rPr lang="en-US" dirty="0">
                <a:latin typeface="Century Gothic" panose="020B0502020202020204" pitchFamily="34" charset="0"/>
              </a:rPr>
              <a:t>1</a:t>
            </a:r>
            <a:r>
              <a:rPr lang="en-US" b="1" dirty="0">
                <a:latin typeface="Century Gothic" panose="020B0502020202020204" pitchFamily="34" charset="0"/>
              </a:rPr>
              <a:t>. Creating a Marketing Strategy</a:t>
            </a:r>
          </a:p>
          <a:p>
            <a:r>
              <a:rPr lang="en-US" dirty="0">
                <a:latin typeface="Century Gothic" panose="020B0502020202020204" pitchFamily="34" charset="0"/>
              </a:rPr>
              <a:t>A marketing strategy outlines your approach to achieving your business goals by addressing who, what, and how you will market your services.</a:t>
            </a:r>
          </a:p>
          <a:p>
            <a:r>
              <a:rPr lang="en-US" dirty="0">
                <a:latin typeface="Century Gothic" panose="020B0502020202020204" pitchFamily="34" charset="0"/>
              </a:rPr>
              <a:t>Key Elements of a Marketing Strategy:</a:t>
            </a:r>
          </a:p>
          <a:p>
            <a:r>
              <a:rPr lang="en-US" dirty="0">
                <a:latin typeface="Century Gothic" panose="020B0502020202020204" pitchFamily="34" charset="0"/>
              </a:rPr>
              <a:t>A</a:t>
            </a:r>
            <a:r>
              <a:rPr lang="en-US" b="1" dirty="0">
                <a:solidFill>
                  <a:srgbClr val="FF0000"/>
                </a:solidFill>
                <a:latin typeface="Century Gothic" panose="020B0502020202020204" pitchFamily="34" charset="0"/>
              </a:rPr>
              <a:t>. Define Your Goals</a:t>
            </a:r>
          </a:p>
          <a:p>
            <a:r>
              <a:rPr lang="en-US" dirty="0">
                <a:latin typeface="Century Gothic" panose="020B0502020202020204" pitchFamily="34" charset="0"/>
              </a:rPr>
              <a:t>●Set specific, measurable, achievable, relevant, and time-bound (SMART) objectives.</a:t>
            </a:r>
          </a:p>
          <a:p>
            <a:r>
              <a:rPr lang="en-US" dirty="0">
                <a:latin typeface="Century Gothic" panose="020B0502020202020204" pitchFamily="34" charset="0"/>
              </a:rPr>
              <a:t>●Examples:</a:t>
            </a:r>
          </a:p>
          <a:p>
            <a:r>
              <a:rPr lang="en-US" dirty="0">
                <a:latin typeface="Century Gothic" panose="020B0502020202020204" pitchFamily="34" charset="0"/>
              </a:rPr>
              <a:t>Increase website traffic by 20% in six months.</a:t>
            </a:r>
          </a:p>
          <a:p>
            <a:r>
              <a:rPr lang="en-US" dirty="0">
                <a:latin typeface="Century Gothic" panose="020B0502020202020204" pitchFamily="34" charset="0"/>
              </a:rPr>
              <a:t>Secure 10 new clients within the next quarter.</a:t>
            </a:r>
          </a:p>
          <a:p>
            <a:r>
              <a:rPr lang="en-US" dirty="0">
                <a:latin typeface="Century Gothic" panose="020B0502020202020204" pitchFamily="34" charset="0"/>
              </a:rPr>
              <a:t>Boost engagement on social media by 30% within three months.</a:t>
            </a:r>
          </a:p>
          <a:p>
            <a:r>
              <a:rPr lang="en-US" dirty="0">
                <a:latin typeface="Century Gothic" panose="020B0502020202020204" pitchFamily="34" charset="0"/>
              </a:rPr>
              <a:t>B. </a:t>
            </a:r>
            <a:r>
              <a:rPr lang="en-US" b="1" dirty="0">
                <a:solidFill>
                  <a:srgbClr val="FF0000"/>
                </a:solidFill>
                <a:latin typeface="Century Gothic" panose="020B0502020202020204" pitchFamily="34" charset="0"/>
              </a:rPr>
              <a:t>Identify Your Target Audience</a:t>
            </a:r>
          </a:p>
          <a:p>
            <a:r>
              <a:rPr lang="en-US" dirty="0">
                <a:latin typeface="Century Gothic" panose="020B0502020202020204" pitchFamily="34" charset="0"/>
              </a:rPr>
              <a:t>●Define your ideal client personas (students, parents, institutions).</a:t>
            </a:r>
          </a:p>
          <a:p>
            <a:r>
              <a:rPr lang="en-US" dirty="0">
                <a:latin typeface="Century Gothic" panose="020B0502020202020204" pitchFamily="34" charset="0"/>
              </a:rPr>
              <a:t>●Understand their needs, pain points, and preferred communication channels.</a:t>
            </a:r>
          </a:p>
          <a:p>
            <a:endParaRPr lang="en-US" dirty="0"/>
          </a:p>
        </p:txBody>
      </p:sp>
    </p:spTree>
    <p:extLst>
      <p:ext uri="{BB962C8B-B14F-4D97-AF65-F5344CB8AC3E}">
        <p14:creationId xmlns:p14="http://schemas.microsoft.com/office/powerpoint/2010/main" val="812366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COMPREHENSIVE MARKETING PLAN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Module-7:4</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164595" y="1799683"/>
            <a:ext cx="11092070"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 Position Your Services</a:t>
            </a:r>
          </a:p>
          <a:p>
            <a:r>
              <a:rPr lang="en-US" dirty="0">
                <a:latin typeface="Century Gothic" panose="020B0502020202020204" pitchFamily="34" charset="0"/>
              </a:rPr>
              <a:t>●Highlight your Unique Value Proposition (UVP) to differentiate yourself.</a:t>
            </a:r>
          </a:p>
          <a:p>
            <a:r>
              <a:rPr lang="en-US" dirty="0">
                <a:latin typeface="Century Gothic" panose="020B0502020202020204" pitchFamily="34" charset="0"/>
              </a:rPr>
              <a:t>●Tailor messaging to emphasize the specific benefits clients will receive.</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D. Develop Key Messages</a:t>
            </a:r>
          </a:p>
          <a:p>
            <a:r>
              <a:rPr lang="en-US" dirty="0">
                <a:latin typeface="Century Gothic" panose="020B0502020202020204" pitchFamily="34" charset="0"/>
              </a:rPr>
              <a:t>●Craft clear and consistent messages for all marketing materials.</a:t>
            </a:r>
          </a:p>
          <a:p>
            <a:r>
              <a:rPr lang="en-US" dirty="0">
                <a:latin typeface="Century Gothic" panose="020B0502020202020204" pitchFamily="34" charset="0"/>
              </a:rPr>
              <a:t>Examples:</a:t>
            </a:r>
          </a:p>
          <a:p>
            <a:r>
              <a:rPr lang="en-US" dirty="0">
                <a:latin typeface="Century Gothic" panose="020B0502020202020204" pitchFamily="34" charset="0"/>
              </a:rPr>
              <a:t>“Simplify your child’s college application process with expert guidance.”</a:t>
            </a:r>
          </a:p>
          <a:p>
            <a:r>
              <a:rPr lang="en-US" dirty="0">
                <a:latin typeface="Century Gothic" panose="020B0502020202020204" pitchFamily="34" charset="0"/>
              </a:rPr>
              <a:t>“Helping schools create future-ready curriculums through personalized solutions.”</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E. Budget Allocation</a:t>
            </a:r>
          </a:p>
          <a:p>
            <a:r>
              <a:rPr lang="en-US" dirty="0">
                <a:latin typeface="Century Gothic" panose="020B0502020202020204" pitchFamily="34" charset="0"/>
              </a:rPr>
              <a:t>●Determine how much you will spend on marketing and allocate resources across different channels.</a:t>
            </a:r>
          </a:p>
          <a:p>
            <a:r>
              <a:rPr lang="en-US" dirty="0">
                <a:latin typeface="Century Gothic" panose="020B0502020202020204" pitchFamily="34" charset="0"/>
              </a:rPr>
              <a:t>●Prioritize channels with the highest ROI.</a:t>
            </a:r>
          </a:p>
          <a:p>
            <a:endParaRPr lang="en-US" dirty="0"/>
          </a:p>
          <a:p>
            <a:endParaRPr lang="en-US" dirty="0"/>
          </a:p>
        </p:txBody>
      </p:sp>
    </p:spTree>
    <p:extLst>
      <p:ext uri="{BB962C8B-B14F-4D97-AF65-F5344CB8AC3E}">
        <p14:creationId xmlns:p14="http://schemas.microsoft.com/office/powerpoint/2010/main" val="365120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COMPREHENSIVE MARKETING PLAN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Module-7:4</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97218" y="1723431"/>
            <a:ext cx="11092070" cy="5355312"/>
          </a:xfrm>
          <a:prstGeom prst="rect">
            <a:avLst/>
          </a:prstGeom>
          <a:noFill/>
        </p:spPr>
        <p:txBody>
          <a:bodyPr wrap="square" rtlCol="0">
            <a:spAutoFit/>
          </a:bodyPr>
          <a:lstStyle/>
          <a:p>
            <a:r>
              <a:rPr lang="en-US" dirty="0">
                <a:latin typeface="Century Gothic" panose="020B0502020202020204" pitchFamily="34" charset="0"/>
              </a:rPr>
              <a:t>2</a:t>
            </a:r>
            <a:r>
              <a:rPr lang="en-US" b="1" dirty="0">
                <a:solidFill>
                  <a:srgbClr val="FF0000"/>
                </a:solidFill>
                <a:latin typeface="Century Gothic" panose="020B0502020202020204" pitchFamily="34" charset="0"/>
              </a:rPr>
              <a:t>. Choosing Marketing Channels</a:t>
            </a:r>
          </a:p>
          <a:p>
            <a:r>
              <a:rPr lang="en-US" dirty="0">
                <a:latin typeface="Century Gothic" panose="020B0502020202020204" pitchFamily="34" charset="0"/>
              </a:rPr>
              <a:t>Selecting the right channels ensures your message reaches your target audience effectively.</a:t>
            </a:r>
          </a:p>
          <a:p>
            <a:r>
              <a:rPr lang="en-US" b="1" dirty="0">
                <a:solidFill>
                  <a:srgbClr val="FF0000"/>
                </a:solidFill>
                <a:latin typeface="Century Gothic" panose="020B0502020202020204" pitchFamily="34" charset="0"/>
              </a:rPr>
              <a:t>A. Digital Marketing Channels</a:t>
            </a:r>
          </a:p>
          <a:p>
            <a:r>
              <a:rPr lang="en-US" b="1" dirty="0">
                <a:latin typeface="Century Gothic" panose="020B0502020202020204" pitchFamily="34" charset="0"/>
              </a:rPr>
              <a:t>1.Website</a:t>
            </a:r>
          </a:p>
          <a:p>
            <a:r>
              <a:rPr lang="en-US" dirty="0">
                <a:latin typeface="Century Gothic" panose="020B0502020202020204" pitchFamily="34" charset="0"/>
              </a:rPr>
              <a:t>Act as your digital storefront with clear information about your services.</a:t>
            </a:r>
          </a:p>
          <a:p>
            <a:r>
              <a:rPr lang="en-US" dirty="0">
                <a:latin typeface="Century Gothic" panose="020B0502020202020204" pitchFamily="34" charset="0"/>
              </a:rPr>
              <a:t>Include client testimonials, success stories, and a blog for added value.</a:t>
            </a:r>
          </a:p>
          <a:p>
            <a:r>
              <a:rPr lang="en-US" b="1" dirty="0">
                <a:latin typeface="Century Gothic" panose="020B0502020202020204" pitchFamily="34" charset="0"/>
              </a:rPr>
              <a:t>2.Search Engine Optimization (SEO)</a:t>
            </a:r>
          </a:p>
          <a:p>
            <a:r>
              <a:rPr lang="en-US" dirty="0">
                <a:latin typeface="Century Gothic" panose="020B0502020202020204" pitchFamily="34" charset="0"/>
              </a:rPr>
              <a:t>Optimize your site for keywords like “college admissions consultant” or “study abroad guidance.”</a:t>
            </a:r>
          </a:p>
          <a:p>
            <a:r>
              <a:rPr lang="en-US" dirty="0">
                <a:latin typeface="Century Gothic" panose="020B0502020202020204" pitchFamily="34" charset="0"/>
              </a:rPr>
              <a:t>Use location-specific keywords for local audiences.</a:t>
            </a:r>
          </a:p>
          <a:p>
            <a:r>
              <a:rPr lang="en-US" b="1" dirty="0">
                <a:latin typeface="Century Gothic" panose="020B0502020202020204" pitchFamily="34" charset="0"/>
              </a:rPr>
              <a:t>3.Social Media</a:t>
            </a:r>
          </a:p>
          <a:p>
            <a:r>
              <a:rPr lang="en-US" dirty="0">
                <a:latin typeface="Century Gothic" panose="020B0502020202020204" pitchFamily="34" charset="0"/>
              </a:rPr>
              <a:t>Platforms like Instagram, Facebook, and LinkedIn allow targeted engagement.</a:t>
            </a:r>
          </a:p>
          <a:p>
            <a:r>
              <a:rPr lang="en-US" dirty="0">
                <a:latin typeface="Century Gothic" panose="020B0502020202020204" pitchFamily="34" charset="0"/>
              </a:rPr>
              <a:t>Share success stories, live sessions, and educational tips.</a:t>
            </a:r>
          </a:p>
          <a:p>
            <a:r>
              <a:rPr lang="en-US" b="1" dirty="0">
                <a:latin typeface="Century Gothic" panose="020B0502020202020204" pitchFamily="34" charset="0"/>
              </a:rPr>
              <a:t>4.Email Marketing</a:t>
            </a:r>
          </a:p>
          <a:p>
            <a:r>
              <a:rPr lang="en-US" dirty="0">
                <a:latin typeface="Century Gothic" panose="020B0502020202020204" pitchFamily="34" charset="0"/>
              </a:rPr>
              <a:t>Use newsletters to stay connected with past, current, and prospective clients.</a:t>
            </a:r>
          </a:p>
          <a:p>
            <a:r>
              <a:rPr lang="en-US" dirty="0">
                <a:latin typeface="Century Gothic" panose="020B0502020202020204" pitchFamily="34" charset="0"/>
              </a:rPr>
              <a:t>Share updates, tips, and exclusive offers.</a:t>
            </a:r>
          </a:p>
          <a:p>
            <a:r>
              <a:rPr lang="en-US" b="1" dirty="0">
                <a:latin typeface="Century Gothic" panose="020B0502020202020204" pitchFamily="34" charset="0"/>
              </a:rPr>
              <a:t>5.Online Ads: </a:t>
            </a:r>
            <a:r>
              <a:rPr lang="en-US" dirty="0">
                <a:latin typeface="Century Gothic" panose="020B0502020202020204" pitchFamily="34" charset="0"/>
              </a:rPr>
              <a:t>Use Google Ads or social media ads to reach specific demographics.</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665786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COMPREHENSIVE MARKETING PLAN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Module-7:4</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18599" y="1868138"/>
            <a:ext cx="11092070"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Traditional Marketing Channels</a:t>
            </a:r>
          </a:p>
          <a:p>
            <a:r>
              <a:rPr lang="en-US" b="1" dirty="0">
                <a:latin typeface="Century Gothic" panose="020B0502020202020204" pitchFamily="34" charset="0"/>
              </a:rPr>
              <a:t>1.Networking and Referrals</a:t>
            </a:r>
          </a:p>
          <a:p>
            <a:r>
              <a:rPr lang="en-US" dirty="0">
                <a:latin typeface="Century Gothic" panose="020B0502020202020204" pitchFamily="34" charset="0"/>
              </a:rPr>
              <a:t>Attend education fairs, conferences, and community events.</a:t>
            </a:r>
          </a:p>
          <a:p>
            <a:r>
              <a:rPr lang="en-US" dirty="0">
                <a:latin typeface="Century Gothic" panose="020B0502020202020204" pitchFamily="34" charset="0"/>
              </a:rPr>
              <a:t>Partner with schools, coaching centers, and local organizations.</a:t>
            </a:r>
          </a:p>
          <a:p>
            <a:r>
              <a:rPr lang="en-US" b="1" dirty="0">
                <a:latin typeface="Century Gothic" panose="020B0502020202020204" pitchFamily="34" charset="0"/>
              </a:rPr>
              <a:t>2.Print Media</a:t>
            </a:r>
          </a:p>
          <a:p>
            <a:r>
              <a:rPr lang="en-US" dirty="0">
                <a:latin typeface="Century Gothic" panose="020B0502020202020204" pitchFamily="34" charset="0"/>
              </a:rPr>
              <a:t>Use brochures, flyers, and posters for offline promotion.</a:t>
            </a:r>
          </a:p>
          <a:p>
            <a:r>
              <a:rPr lang="en-US" dirty="0">
                <a:latin typeface="Century Gothic" panose="020B0502020202020204" pitchFamily="34" charset="0"/>
              </a:rPr>
              <a:t>Advertise in local newspapers or magazines targeting parents and students.</a:t>
            </a:r>
          </a:p>
          <a:p>
            <a:r>
              <a:rPr lang="en-US" b="1" dirty="0">
                <a:solidFill>
                  <a:srgbClr val="FF0000"/>
                </a:solidFill>
                <a:latin typeface="Century Gothic" panose="020B0502020202020204" pitchFamily="34" charset="0"/>
              </a:rPr>
              <a:t>3.Word of Mouth</a:t>
            </a:r>
            <a:r>
              <a:rPr lang="en-US" dirty="0">
                <a:latin typeface="Century Gothic" panose="020B0502020202020204" pitchFamily="34" charset="0"/>
              </a:rPr>
              <a:t>:</a:t>
            </a:r>
          </a:p>
          <a:p>
            <a:r>
              <a:rPr lang="en-US" dirty="0">
                <a:latin typeface="Century Gothic" panose="020B0502020202020204" pitchFamily="34" charset="0"/>
              </a:rPr>
              <a:t>Encourage satisfied clients to refer your services.</a:t>
            </a:r>
          </a:p>
          <a:p>
            <a:r>
              <a:rPr lang="en-US" dirty="0">
                <a:latin typeface="Century Gothic" panose="020B0502020202020204" pitchFamily="34" charset="0"/>
              </a:rPr>
              <a:t>Offer referral discounts or rewards to incentivize word-of-mouth marketing.</a:t>
            </a:r>
          </a:p>
          <a:p>
            <a:r>
              <a:rPr lang="en-US" b="1" dirty="0">
                <a:solidFill>
                  <a:srgbClr val="FF0000"/>
                </a:solidFill>
                <a:latin typeface="Century Gothic" panose="020B0502020202020204" pitchFamily="34" charset="0"/>
              </a:rPr>
              <a:t>C. Hybrid Marketing Approaches</a:t>
            </a:r>
          </a:p>
          <a:p>
            <a:r>
              <a:rPr lang="en-US" b="1" dirty="0">
                <a:latin typeface="Century Gothic" panose="020B0502020202020204" pitchFamily="34" charset="0"/>
              </a:rPr>
              <a:t>1.Workshops and Webinars</a:t>
            </a:r>
            <a:r>
              <a:rPr lang="en-US" dirty="0">
                <a:latin typeface="Century Gothic" panose="020B0502020202020204" pitchFamily="34" charset="0"/>
              </a:rPr>
              <a:t>:</a:t>
            </a:r>
          </a:p>
          <a:p>
            <a:r>
              <a:rPr lang="en-US" dirty="0">
                <a:latin typeface="Century Gothic" panose="020B0502020202020204" pitchFamily="34" charset="0"/>
              </a:rPr>
              <a:t>Host free sessions on topics like career planning or application strategies.</a:t>
            </a:r>
          </a:p>
          <a:p>
            <a:r>
              <a:rPr lang="en-US" dirty="0">
                <a:latin typeface="Century Gothic" panose="020B0502020202020204" pitchFamily="34" charset="0"/>
              </a:rPr>
              <a:t>Combine online platforms (Zoom, YouTube) with in-person events.</a:t>
            </a:r>
          </a:p>
          <a:p>
            <a:r>
              <a:rPr lang="en-US" b="1" dirty="0">
                <a:latin typeface="Century Gothic" panose="020B0502020202020204" pitchFamily="34" charset="0"/>
              </a:rPr>
              <a:t>2.Partnerships</a:t>
            </a:r>
            <a:r>
              <a:rPr lang="en-US" dirty="0">
                <a:latin typeface="Century Gothic" panose="020B0502020202020204" pitchFamily="34" charset="0"/>
              </a:rPr>
              <a:t>:</a:t>
            </a:r>
          </a:p>
          <a:p>
            <a:r>
              <a:rPr lang="en-US" dirty="0">
                <a:latin typeface="Century Gothic" panose="020B0502020202020204" pitchFamily="34" charset="0"/>
              </a:rPr>
              <a:t>Collaborate with tutoring centers, language schools, or educational NGOs.</a:t>
            </a:r>
          </a:p>
          <a:p>
            <a:endParaRPr lang="en-US" dirty="0"/>
          </a:p>
          <a:p>
            <a:endParaRPr lang="en-US" dirty="0"/>
          </a:p>
        </p:txBody>
      </p:sp>
    </p:spTree>
    <p:extLst>
      <p:ext uri="{BB962C8B-B14F-4D97-AF65-F5344CB8AC3E}">
        <p14:creationId xmlns:p14="http://schemas.microsoft.com/office/powerpoint/2010/main" val="1108424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COMPREHENSIVE MARKETING PLAN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Module-7:4</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18599" y="1868138"/>
            <a:ext cx="11092070" cy="4247317"/>
          </a:xfrm>
          <a:prstGeom prst="rect">
            <a:avLst/>
          </a:prstGeom>
          <a:noFill/>
        </p:spPr>
        <p:txBody>
          <a:bodyPr wrap="square" rtlCol="0">
            <a:spAutoFit/>
          </a:bodyPr>
          <a:lstStyle/>
          <a:p>
            <a:r>
              <a:rPr lang="en-US" b="1" dirty="0">
                <a:latin typeface="Century Gothic" panose="020B0502020202020204" pitchFamily="34" charset="0"/>
              </a:rPr>
              <a:t>3. Steps to Develop Your Comprehensive Marketing Plan</a:t>
            </a:r>
          </a:p>
          <a:p>
            <a:r>
              <a:rPr lang="en-US" b="1" dirty="0">
                <a:solidFill>
                  <a:srgbClr val="FF0000"/>
                </a:solidFill>
                <a:latin typeface="Century Gothic" panose="020B0502020202020204" pitchFamily="34" charset="0"/>
              </a:rPr>
              <a:t>Step 1: Conduct a SWOT Analysis</a:t>
            </a:r>
          </a:p>
          <a:p>
            <a:r>
              <a:rPr lang="en-US" dirty="0">
                <a:latin typeface="Century Gothic" panose="020B0502020202020204" pitchFamily="34" charset="0"/>
              </a:rPr>
              <a:t>●Strengths: What do you do best (e.g., personalized services, high success rate)?</a:t>
            </a:r>
          </a:p>
          <a:p>
            <a:r>
              <a:rPr lang="en-US" dirty="0">
                <a:latin typeface="Century Gothic" panose="020B0502020202020204" pitchFamily="34" charset="0"/>
              </a:rPr>
              <a:t>●Weaknesses: What areas need improvement (e.g., online visibility)?</a:t>
            </a:r>
          </a:p>
          <a:p>
            <a:r>
              <a:rPr lang="en-US" dirty="0">
                <a:latin typeface="Century Gothic" panose="020B0502020202020204" pitchFamily="34" charset="0"/>
              </a:rPr>
              <a:t>●Opportunities: What market trends or gaps can you leverage?</a:t>
            </a:r>
          </a:p>
          <a:p>
            <a:r>
              <a:rPr lang="en-US" dirty="0">
                <a:latin typeface="Century Gothic" panose="020B0502020202020204" pitchFamily="34" charset="0"/>
              </a:rPr>
              <a:t>●Threats: What challenges do competitors or the market pose?</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Step 2: Outline Target Audiences and Channels</a:t>
            </a:r>
          </a:p>
          <a:p>
            <a:r>
              <a:rPr lang="en-US" dirty="0">
                <a:latin typeface="Century Gothic" panose="020B0502020202020204" pitchFamily="34" charset="0"/>
              </a:rPr>
              <a:t>●Define your audience segments (e.g., high school students, parents, institutions).</a:t>
            </a:r>
          </a:p>
          <a:p>
            <a:r>
              <a:rPr lang="en-US" dirty="0">
                <a:latin typeface="Century Gothic" panose="020B0502020202020204" pitchFamily="34" charset="0"/>
              </a:rPr>
              <a:t>●Choose the most effective channels to engage each group.</a:t>
            </a:r>
          </a:p>
          <a:p>
            <a:r>
              <a:rPr lang="en-US" b="1" dirty="0">
                <a:solidFill>
                  <a:srgbClr val="FF0000"/>
                </a:solidFill>
                <a:latin typeface="Century Gothic" panose="020B0502020202020204" pitchFamily="34" charset="0"/>
              </a:rPr>
              <a:t>Step 3: Create a Marketing Calendar</a:t>
            </a:r>
          </a:p>
          <a:p>
            <a:r>
              <a:rPr lang="en-US" dirty="0">
                <a:latin typeface="Century Gothic" panose="020B0502020202020204" pitchFamily="34" charset="0"/>
              </a:rPr>
              <a:t>●Plan campaigns and activities month-by-month.</a:t>
            </a:r>
          </a:p>
          <a:p>
            <a:r>
              <a:rPr lang="en-US" dirty="0">
                <a:latin typeface="Century Gothic" panose="020B0502020202020204" pitchFamily="34" charset="0"/>
              </a:rPr>
              <a:t>●Include events like admissions deadlines, back-to-school promotions, or exam seasons.</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2195370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DEVELOPING A COMPREHENSIVE MARKETING PLAN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Module-7:4</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18599" y="1868138"/>
            <a:ext cx="11092070" cy="3970318"/>
          </a:xfrm>
          <a:prstGeom prst="rect">
            <a:avLst/>
          </a:prstGeom>
          <a:noFill/>
        </p:spPr>
        <p:txBody>
          <a:bodyPr wrap="square" rtlCol="0">
            <a:spAutoFit/>
          </a:bodyPr>
          <a:lstStyle/>
          <a:p>
            <a:r>
              <a:rPr lang="en-US" b="1" dirty="0">
                <a:solidFill>
                  <a:srgbClr val="FF0000"/>
                </a:solidFill>
                <a:latin typeface="Century Gothic" panose="020B0502020202020204" pitchFamily="34" charset="0"/>
              </a:rPr>
              <a:t>Step 4: Set Metrics for Success</a:t>
            </a:r>
          </a:p>
          <a:p>
            <a:r>
              <a:rPr lang="en-US" dirty="0">
                <a:latin typeface="Century Gothic" panose="020B0502020202020204" pitchFamily="34" charset="0"/>
              </a:rPr>
              <a:t>Track performance using metrics like:</a:t>
            </a:r>
          </a:p>
          <a:p>
            <a:r>
              <a:rPr lang="en-US" dirty="0">
                <a:latin typeface="Century Gothic" panose="020B0502020202020204" pitchFamily="34" charset="0"/>
              </a:rPr>
              <a:t>Website traffic and lead conversion rates.</a:t>
            </a:r>
          </a:p>
          <a:p>
            <a:r>
              <a:rPr lang="en-US" dirty="0">
                <a:latin typeface="Century Gothic" panose="020B0502020202020204" pitchFamily="34" charset="0"/>
              </a:rPr>
              <a:t>Social media engagement (likes, shares, comments).</a:t>
            </a:r>
          </a:p>
          <a:p>
            <a:r>
              <a:rPr lang="en-US" dirty="0">
                <a:latin typeface="Century Gothic" panose="020B0502020202020204" pitchFamily="34" charset="0"/>
              </a:rPr>
              <a:t>ROI from advertising campaigns.</a:t>
            </a:r>
          </a:p>
          <a:p>
            <a:r>
              <a:rPr lang="en-US" dirty="0">
                <a:latin typeface="Century Gothic" panose="020B0502020202020204" pitchFamily="34" charset="0"/>
              </a:rPr>
              <a:t>Step 5: Execute, Monitor, and Refine</a:t>
            </a:r>
          </a:p>
          <a:p>
            <a:r>
              <a:rPr lang="en-US" dirty="0">
                <a:latin typeface="Century Gothic" panose="020B0502020202020204" pitchFamily="34" charset="0"/>
              </a:rPr>
              <a:t>Launch campaigns and monitor results regularly.</a:t>
            </a:r>
          </a:p>
          <a:p>
            <a:r>
              <a:rPr lang="en-US" dirty="0">
                <a:latin typeface="Century Gothic" panose="020B0502020202020204" pitchFamily="34" charset="0"/>
              </a:rPr>
              <a:t>Adjust strategies based on analytics and feedback.</a:t>
            </a:r>
          </a:p>
          <a:p>
            <a:endParaRPr lang="en-US" b="1" dirty="0">
              <a:latin typeface="Century Gothic" panose="020B0502020202020204" pitchFamily="34" charset="0"/>
            </a:endParaRPr>
          </a:p>
          <a:p>
            <a:r>
              <a:rPr lang="en-US" dirty="0">
                <a:latin typeface="Century Gothic" panose="020B0502020202020204" pitchFamily="34" charset="0"/>
              </a:rPr>
              <a:t>Developing a comprehensive marketing plan involves defining clear goals, crafting a strategy that aligns with your target audience’s needs, and selecting the most effective channels to reach them. By following this structured approach, education consultants can enhance visibility, attract more clients, and achieve long-term success in a competitive market.</a:t>
            </a:r>
          </a:p>
          <a:p>
            <a:endParaRPr lang="en-US" dirty="0"/>
          </a:p>
        </p:txBody>
      </p:sp>
    </p:spTree>
    <p:extLst>
      <p:ext uri="{BB962C8B-B14F-4D97-AF65-F5344CB8AC3E}">
        <p14:creationId xmlns:p14="http://schemas.microsoft.com/office/powerpoint/2010/main" val="2133942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LEVERAGING DIGITAL MARKETING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Module-7:5</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5" name="TextBox 34">
            <a:extLst>
              <a:ext uri="{FF2B5EF4-FFF2-40B4-BE49-F238E27FC236}">
                <a16:creationId xmlns:a16="http://schemas.microsoft.com/office/drawing/2014/main" id="{05FA6DCB-3A86-4AD3-8B07-757C418C47D2}"/>
              </a:ext>
            </a:extLst>
          </p:cNvPr>
          <p:cNvSpPr txBox="1"/>
          <p:nvPr/>
        </p:nvSpPr>
        <p:spPr>
          <a:xfrm>
            <a:off x="125128" y="2041571"/>
            <a:ext cx="11627318" cy="3693319"/>
          </a:xfrm>
          <a:prstGeom prst="rect">
            <a:avLst/>
          </a:prstGeom>
          <a:noFill/>
        </p:spPr>
        <p:txBody>
          <a:bodyPr wrap="square" rtlCol="0">
            <a:spAutoFit/>
          </a:bodyPr>
          <a:lstStyle/>
          <a:p>
            <a:r>
              <a:rPr lang="en-US" b="1" dirty="0">
                <a:latin typeface="Century Gothic" panose="020B0502020202020204" pitchFamily="34" charset="0"/>
              </a:rPr>
              <a:t>Leveraging Digital Marketing for Education Consultants</a:t>
            </a:r>
          </a:p>
          <a:p>
            <a:r>
              <a:rPr lang="en-US" dirty="0">
                <a:latin typeface="Century Gothic" panose="020B0502020202020204" pitchFamily="34" charset="0"/>
              </a:rPr>
              <a:t>Digital marketing is a powerful tool for education consultants to increase visibility, build credibility, and attract clients. By optimizing your online presence through websites, content marketing, and social media, you can effectively reach and engage your target audience.</a:t>
            </a:r>
          </a:p>
          <a:p>
            <a:endParaRPr lang="en-US" dirty="0">
              <a:latin typeface="Century Gothic" panose="020B0502020202020204" pitchFamily="34" charset="0"/>
            </a:endParaRPr>
          </a:p>
          <a:p>
            <a:r>
              <a:rPr lang="en-US" b="1" dirty="0">
                <a:solidFill>
                  <a:srgbClr val="FF0000"/>
                </a:solidFill>
                <a:latin typeface="Century Gothic" panose="020B0502020202020204" pitchFamily="34" charset="0"/>
              </a:rPr>
              <a:t>1. Website Optimization for Education Consultants</a:t>
            </a:r>
          </a:p>
          <a:p>
            <a:r>
              <a:rPr lang="en-US" dirty="0">
                <a:latin typeface="Century Gothic" panose="020B0502020202020204" pitchFamily="34" charset="0"/>
              </a:rPr>
              <a:t>A well-designed website serves as the foundation of your digital marketing efforts. It is often the first point of contact for potential clients.</a:t>
            </a:r>
          </a:p>
          <a:p>
            <a:r>
              <a:rPr lang="en-US" dirty="0">
                <a:latin typeface="Century Gothic" panose="020B0502020202020204" pitchFamily="34" charset="0"/>
              </a:rPr>
              <a:t>Key Elements of Website Optimization:</a:t>
            </a:r>
          </a:p>
          <a:p>
            <a:r>
              <a:rPr lang="en-US" b="1" dirty="0">
                <a:solidFill>
                  <a:srgbClr val="FF0000"/>
                </a:solidFill>
                <a:latin typeface="Century Gothic" panose="020B0502020202020204" pitchFamily="34" charset="0"/>
              </a:rPr>
              <a:t>A. User-Friendly Design</a:t>
            </a:r>
          </a:p>
          <a:p>
            <a:r>
              <a:rPr lang="en-US" dirty="0">
                <a:latin typeface="Century Gothic" panose="020B0502020202020204" pitchFamily="34" charset="0"/>
              </a:rPr>
              <a:t>●Ensure your website is easy to navigate, visually appealing, and mobile-friendly.</a:t>
            </a:r>
          </a:p>
          <a:p>
            <a:r>
              <a:rPr lang="en-US" dirty="0">
                <a:latin typeface="Century Gothic" panose="020B0502020202020204" pitchFamily="34" charset="0"/>
              </a:rPr>
              <a:t>●Organize information into clear sections, such as About Us, Services, Testimonials, and Contact.</a:t>
            </a:r>
          </a:p>
          <a:p>
            <a:endParaRPr lang="en-US" dirty="0"/>
          </a:p>
        </p:txBody>
      </p:sp>
    </p:spTree>
    <p:extLst>
      <p:ext uri="{BB962C8B-B14F-4D97-AF65-F5344CB8AC3E}">
        <p14:creationId xmlns:p14="http://schemas.microsoft.com/office/powerpoint/2010/main" val="525902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LEVERAGING DIGITAL MARKETING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Module-7:5</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5" name="TextBox 34">
            <a:extLst>
              <a:ext uri="{FF2B5EF4-FFF2-40B4-BE49-F238E27FC236}">
                <a16:creationId xmlns:a16="http://schemas.microsoft.com/office/drawing/2014/main" id="{05FA6DCB-3A86-4AD3-8B07-757C418C47D2}"/>
              </a:ext>
            </a:extLst>
          </p:cNvPr>
          <p:cNvSpPr txBox="1"/>
          <p:nvPr/>
        </p:nvSpPr>
        <p:spPr>
          <a:xfrm>
            <a:off x="125128" y="2041571"/>
            <a:ext cx="11627318"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SEO (Search Engine Optimization</a:t>
            </a:r>
            <a:r>
              <a:rPr lang="en-US" dirty="0">
                <a:latin typeface="Century Gothic" panose="020B0502020202020204" pitchFamily="34" charset="0"/>
              </a:rPr>
              <a:t>)</a:t>
            </a:r>
          </a:p>
          <a:p>
            <a:r>
              <a:rPr lang="en-US" dirty="0">
                <a:latin typeface="Century Gothic" panose="020B0502020202020204" pitchFamily="34" charset="0"/>
              </a:rPr>
              <a:t>●Use keywords that clients might search for, such as “education consultant near me,” “college admissions help,” or “study abroad guidance.”</a:t>
            </a:r>
          </a:p>
          <a:p>
            <a:r>
              <a:rPr lang="en-US" dirty="0">
                <a:latin typeface="Century Gothic" panose="020B0502020202020204" pitchFamily="34" charset="0"/>
              </a:rPr>
              <a:t>●Include location-specific . terms if your services cater to a specific region.</a:t>
            </a:r>
          </a:p>
          <a:p>
            <a:r>
              <a:rPr lang="en-US" dirty="0">
                <a:latin typeface="Century Gothic" panose="020B0502020202020204" pitchFamily="34" charset="0"/>
              </a:rPr>
              <a:t>●Add meta descriptions and alt text for images to improve search engine ranking.</a:t>
            </a:r>
          </a:p>
          <a:p>
            <a:r>
              <a:rPr lang="en-US" b="1" dirty="0">
                <a:solidFill>
                  <a:srgbClr val="FF0000"/>
                </a:solidFill>
                <a:latin typeface="Century Gothic" panose="020B0502020202020204" pitchFamily="34" charset="0"/>
              </a:rPr>
              <a:t>C. Content That Builds Trust</a:t>
            </a:r>
          </a:p>
          <a:p>
            <a:r>
              <a:rPr lang="en-US" dirty="0">
                <a:latin typeface="Century Gothic" panose="020B0502020202020204" pitchFamily="34" charset="0"/>
              </a:rPr>
              <a:t>●Showcase:</a:t>
            </a:r>
          </a:p>
          <a:p>
            <a:r>
              <a:rPr lang="en-US" dirty="0">
                <a:latin typeface="Century Gothic" panose="020B0502020202020204" pitchFamily="34" charset="0"/>
              </a:rPr>
              <a:t>○Testimonials: Success stories from satisfied clients.</a:t>
            </a:r>
          </a:p>
          <a:p>
            <a:r>
              <a:rPr lang="en-US" dirty="0">
                <a:latin typeface="Century Gothic" panose="020B0502020202020204" pitchFamily="34" charset="0"/>
              </a:rPr>
              <a:t>○Case Studies: Detailed examples of how you’ve helped past clients achieve their goals.</a:t>
            </a:r>
          </a:p>
          <a:p>
            <a:r>
              <a:rPr lang="en-US" dirty="0">
                <a:latin typeface="Century Gothic" panose="020B0502020202020204" pitchFamily="34" charset="0"/>
              </a:rPr>
              <a:t>○FAQs: Address common questions and concerns.</a:t>
            </a:r>
          </a:p>
          <a:p>
            <a:r>
              <a:rPr lang="en-US" b="1" dirty="0">
                <a:solidFill>
                  <a:srgbClr val="FF0000"/>
                </a:solidFill>
                <a:latin typeface="Century Gothic" panose="020B0502020202020204" pitchFamily="34" charset="0"/>
              </a:rPr>
              <a:t>D. Call-to-Action (CTA)</a:t>
            </a:r>
          </a:p>
          <a:p>
            <a:r>
              <a:rPr lang="en-US" dirty="0">
                <a:latin typeface="Century Gothic" panose="020B0502020202020204" pitchFamily="34" charset="0"/>
              </a:rPr>
              <a:t>●Use clear and compelling CTAs, such as:</a:t>
            </a:r>
          </a:p>
          <a:p>
            <a:r>
              <a:rPr lang="en-US" dirty="0">
                <a:latin typeface="Century Gothic" panose="020B0502020202020204" pitchFamily="34" charset="0"/>
              </a:rPr>
              <a:t>○“Schedule a Free Consultation.”</a:t>
            </a:r>
          </a:p>
          <a:p>
            <a:r>
              <a:rPr lang="en-US" dirty="0">
                <a:latin typeface="Century Gothic" panose="020B0502020202020204" pitchFamily="34" charset="0"/>
              </a:rPr>
              <a:t>○“Download Our College Application Checklist.”</a:t>
            </a:r>
          </a:p>
          <a:p>
            <a:r>
              <a:rPr lang="en-US" dirty="0">
                <a:latin typeface="Century Gothic" panose="020B0502020202020204" pitchFamily="34" charset="0"/>
              </a:rPr>
              <a:t>○“Contact Us Today.”</a:t>
            </a:r>
          </a:p>
          <a:p>
            <a:endParaRPr lang="en-US" dirty="0"/>
          </a:p>
        </p:txBody>
      </p:sp>
    </p:spTree>
    <p:extLst>
      <p:ext uri="{BB962C8B-B14F-4D97-AF65-F5344CB8AC3E}">
        <p14:creationId xmlns:p14="http://schemas.microsoft.com/office/powerpoint/2010/main" val="188260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LEVERAGING DIGITAL MARKETING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Module-7:5</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5" name="TextBox 34">
            <a:extLst>
              <a:ext uri="{FF2B5EF4-FFF2-40B4-BE49-F238E27FC236}">
                <a16:creationId xmlns:a16="http://schemas.microsoft.com/office/drawing/2014/main" id="{05FA6DCB-3A86-4AD3-8B07-757C418C47D2}"/>
              </a:ext>
            </a:extLst>
          </p:cNvPr>
          <p:cNvSpPr txBox="1"/>
          <p:nvPr/>
        </p:nvSpPr>
        <p:spPr>
          <a:xfrm>
            <a:off x="125128" y="2041571"/>
            <a:ext cx="5419024" cy="4524315"/>
          </a:xfrm>
          <a:prstGeom prst="rect">
            <a:avLst/>
          </a:prstGeom>
          <a:noFill/>
        </p:spPr>
        <p:txBody>
          <a:bodyPr wrap="square" rtlCol="0">
            <a:spAutoFit/>
          </a:bodyPr>
          <a:lstStyle/>
          <a:p>
            <a:r>
              <a:rPr lang="en-US" b="1" dirty="0">
                <a:latin typeface="Century Gothic" panose="020B0502020202020204" pitchFamily="34" charset="0"/>
              </a:rPr>
              <a:t>E. Contact Information</a:t>
            </a:r>
          </a:p>
          <a:p>
            <a:r>
              <a:rPr lang="en-US" dirty="0">
                <a:latin typeface="Century Gothic" panose="020B0502020202020204" pitchFamily="34" charset="0"/>
              </a:rPr>
              <a:t>●Make it easy for clients to reach you: Include a contact form, email address, phone number, and links to social media.</a:t>
            </a:r>
          </a:p>
          <a:p>
            <a:r>
              <a:rPr lang="en-US" dirty="0">
                <a:latin typeface="Century Gothic" panose="020B0502020202020204" pitchFamily="34" charset="0"/>
              </a:rPr>
              <a:t>Use a live chat feature for immediate assistance.</a:t>
            </a:r>
          </a:p>
          <a:p>
            <a:r>
              <a:rPr lang="en-US" b="1" dirty="0">
                <a:latin typeface="Century Gothic" panose="020B0502020202020204" pitchFamily="34" charset="0"/>
              </a:rPr>
              <a:t>F. Performance Optimization</a:t>
            </a:r>
          </a:p>
          <a:p>
            <a:r>
              <a:rPr lang="en-US" dirty="0">
                <a:latin typeface="Century Gothic" panose="020B0502020202020204" pitchFamily="34" charset="0"/>
              </a:rPr>
              <a:t>●Ensure fast loading times, as slow websites can deter visitors.</a:t>
            </a:r>
          </a:p>
          <a:p>
            <a:r>
              <a:rPr lang="en-US" dirty="0">
                <a:latin typeface="Century Gothic" panose="020B0502020202020204" pitchFamily="34" charset="0"/>
              </a:rPr>
              <a:t>●Regularly update content to keep it relevant and engaging.</a:t>
            </a:r>
          </a:p>
          <a:p>
            <a:r>
              <a:rPr lang="en-US" b="1" dirty="0">
                <a:solidFill>
                  <a:srgbClr val="FF0000"/>
                </a:solidFill>
                <a:latin typeface="Century Gothic" panose="020B0502020202020204" pitchFamily="34" charset="0"/>
              </a:rPr>
              <a:t>2. Content Marketing Strategies</a:t>
            </a:r>
          </a:p>
          <a:p>
            <a:r>
              <a:rPr lang="en-US" dirty="0">
                <a:latin typeface="Century Gothic" panose="020B0502020202020204" pitchFamily="34" charset="0"/>
              </a:rPr>
              <a:t>Content marketing helps establish you as an expert in the education consulting field while providing value to your audience.</a:t>
            </a:r>
          </a:p>
          <a:p>
            <a:endParaRPr lang="en-US" dirty="0"/>
          </a:p>
        </p:txBody>
      </p:sp>
      <p:sp>
        <p:nvSpPr>
          <p:cNvPr id="3" name="TextBox 2">
            <a:extLst>
              <a:ext uri="{FF2B5EF4-FFF2-40B4-BE49-F238E27FC236}">
                <a16:creationId xmlns:a16="http://schemas.microsoft.com/office/drawing/2014/main" id="{B98D2CA7-DF03-4FC8-B921-287492122C03}"/>
              </a:ext>
            </a:extLst>
          </p:cNvPr>
          <p:cNvSpPr txBox="1"/>
          <p:nvPr/>
        </p:nvSpPr>
        <p:spPr>
          <a:xfrm>
            <a:off x="5910878" y="1743618"/>
            <a:ext cx="6155994" cy="5078313"/>
          </a:xfrm>
          <a:prstGeom prst="rect">
            <a:avLst/>
          </a:prstGeom>
          <a:noFill/>
        </p:spPr>
        <p:txBody>
          <a:bodyPr wrap="square" rtlCol="0">
            <a:spAutoFit/>
          </a:bodyPr>
          <a:lstStyle/>
          <a:p>
            <a:r>
              <a:rPr lang="en-US" dirty="0">
                <a:latin typeface="Century Gothic" panose="020B0502020202020204" pitchFamily="34" charset="0"/>
              </a:rPr>
              <a:t>Key Strategies:</a:t>
            </a:r>
          </a:p>
          <a:p>
            <a:r>
              <a:rPr lang="en-US" b="1" dirty="0">
                <a:latin typeface="Century Gothic" panose="020B0502020202020204" pitchFamily="34" charset="0"/>
              </a:rPr>
              <a:t>A. Blogging</a:t>
            </a:r>
          </a:p>
          <a:p>
            <a:r>
              <a:rPr lang="en-US" dirty="0">
                <a:latin typeface="Century Gothic" panose="020B0502020202020204" pitchFamily="34" charset="0"/>
              </a:rPr>
              <a:t>●Write articles on topics relevant to your audience, such as:</a:t>
            </a:r>
          </a:p>
          <a:p>
            <a:r>
              <a:rPr lang="en-US" dirty="0">
                <a:latin typeface="Century Gothic" panose="020B0502020202020204" pitchFamily="34" charset="0"/>
              </a:rPr>
              <a:t>“Top Tips for Writing a College Admissions Essay.”</a:t>
            </a:r>
          </a:p>
          <a:p>
            <a:r>
              <a:rPr lang="en-US" dirty="0">
                <a:latin typeface="Century Gothic" panose="020B0502020202020204" pitchFamily="34" charset="0"/>
              </a:rPr>
              <a:t>“How to Choose the Right Study Abroad Program.”</a:t>
            </a:r>
          </a:p>
          <a:p>
            <a:r>
              <a:rPr lang="en-US" dirty="0">
                <a:latin typeface="Century Gothic" panose="020B0502020202020204" pitchFamily="34" charset="0"/>
              </a:rPr>
              <a:t>“Scholarships Every Student Should Know About.”</a:t>
            </a:r>
          </a:p>
          <a:p>
            <a:r>
              <a:rPr lang="en-US" dirty="0">
                <a:latin typeface="Century Gothic" panose="020B0502020202020204" pitchFamily="34" charset="0"/>
              </a:rPr>
              <a:t>Focus on actionable advice, insights, and trends in education.</a:t>
            </a:r>
          </a:p>
          <a:p>
            <a:r>
              <a:rPr lang="en-US" b="1" dirty="0">
                <a:latin typeface="Century Gothic" panose="020B0502020202020204" pitchFamily="34" charset="0"/>
              </a:rPr>
              <a:t>B. E-books and Guides</a:t>
            </a:r>
          </a:p>
          <a:p>
            <a:r>
              <a:rPr lang="en-US" dirty="0">
                <a:latin typeface="Century Gothic" panose="020B0502020202020204" pitchFamily="34" charset="0"/>
              </a:rPr>
              <a:t>●Offer free downloadable resources in exchange for email sign-ups:</a:t>
            </a:r>
          </a:p>
          <a:p>
            <a:r>
              <a:rPr lang="en-US" dirty="0">
                <a:latin typeface="Century Gothic" panose="020B0502020202020204" pitchFamily="34" charset="0"/>
              </a:rPr>
              <a:t>Examples:</a:t>
            </a:r>
          </a:p>
          <a:p>
            <a:r>
              <a:rPr lang="en-US" dirty="0">
                <a:latin typeface="Century Gothic" panose="020B0502020202020204" pitchFamily="34" charset="0"/>
              </a:rPr>
              <a:t>“The Ultimate Guide to SAT/ACT Preparation.”</a:t>
            </a:r>
          </a:p>
          <a:p>
            <a:r>
              <a:rPr lang="en-US" dirty="0">
                <a:latin typeface="Century Gothic" panose="020B0502020202020204" pitchFamily="34" charset="0"/>
              </a:rPr>
              <a:t>“Step-by-Step Guide to College Applications.”</a:t>
            </a:r>
          </a:p>
          <a:p>
            <a:r>
              <a:rPr lang="en-US" dirty="0">
                <a:latin typeface="Century Gothic" panose="020B0502020202020204" pitchFamily="34" charset="0"/>
              </a:rPr>
              <a:t>Use these resources to capture leads and nurture potential clients.</a:t>
            </a:r>
          </a:p>
          <a:p>
            <a:endParaRPr lang="en-US" dirty="0"/>
          </a:p>
        </p:txBody>
      </p:sp>
    </p:spTree>
    <p:extLst>
      <p:ext uri="{BB962C8B-B14F-4D97-AF65-F5344CB8AC3E}">
        <p14:creationId xmlns:p14="http://schemas.microsoft.com/office/powerpoint/2010/main" val="3297069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LEVERAGING DIGITAL MARKETING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Module-7:5</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5" name="TextBox 34">
            <a:extLst>
              <a:ext uri="{FF2B5EF4-FFF2-40B4-BE49-F238E27FC236}">
                <a16:creationId xmlns:a16="http://schemas.microsoft.com/office/drawing/2014/main" id="{05FA6DCB-3A86-4AD3-8B07-757C418C47D2}"/>
              </a:ext>
            </a:extLst>
          </p:cNvPr>
          <p:cNvSpPr txBox="1"/>
          <p:nvPr/>
        </p:nvSpPr>
        <p:spPr>
          <a:xfrm>
            <a:off x="-9856" y="1735599"/>
            <a:ext cx="5746283" cy="5632311"/>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 Video Content</a:t>
            </a:r>
          </a:p>
          <a:p>
            <a:r>
              <a:rPr lang="en-US" dirty="0">
                <a:latin typeface="Century Gothic" panose="020B0502020202020204" pitchFamily="34" charset="0"/>
              </a:rPr>
              <a:t>Create short, engaging videos on platforms like YouTube or Instagram, such as:</a:t>
            </a:r>
          </a:p>
          <a:p>
            <a:r>
              <a:rPr lang="en-US" dirty="0">
                <a:latin typeface="Century Gothic" panose="020B0502020202020204" pitchFamily="34" charset="0"/>
              </a:rPr>
              <a:t>Tips for acing interviews.</a:t>
            </a:r>
          </a:p>
          <a:p>
            <a:r>
              <a:rPr lang="en-US" dirty="0">
                <a:latin typeface="Century Gothic" panose="020B0502020202020204" pitchFamily="34" charset="0"/>
              </a:rPr>
              <a:t>Explainers on visa processes for studying abroad.</a:t>
            </a:r>
          </a:p>
          <a:p>
            <a:r>
              <a:rPr lang="en-US" dirty="0">
                <a:latin typeface="Century Gothic" panose="020B0502020202020204" pitchFamily="34" charset="0"/>
              </a:rPr>
              <a:t>Behind-the-scenes of your consulting process.</a:t>
            </a:r>
          </a:p>
          <a:p>
            <a:r>
              <a:rPr lang="en-US" b="1" dirty="0">
                <a:solidFill>
                  <a:srgbClr val="FF0000"/>
                </a:solidFill>
                <a:latin typeface="Century Gothic" panose="020B0502020202020204" pitchFamily="34" charset="0"/>
              </a:rPr>
              <a:t>D. Webinars and Workshops</a:t>
            </a:r>
          </a:p>
          <a:p>
            <a:r>
              <a:rPr lang="en-US" dirty="0">
                <a:latin typeface="Century Gothic" panose="020B0502020202020204" pitchFamily="34" charset="0"/>
              </a:rPr>
              <a:t>Host live or recorded sessions on topics like:</a:t>
            </a:r>
          </a:p>
          <a:p>
            <a:r>
              <a:rPr lang="en-US" dirty="0">
                <a:latin typeface="Century Gothic" panose="020B0502020202020204" pitchFamily="34" charset="0"/>
              </a:rPr>
              <a:t>Career counseling.</a:t>
            </a:r>
          </a:p>
          <a:p>
            <a:r>
              <a:rPr lang="en-US" dirty="0">
                <a:latin typeface="Century Gothic" panose="020B0502020202020204" pitchFamily="34" charset="0"/>
              </a:rPr>
              <a:t>Admissions strategies for specific universities.</a:t>
            </a:r>
          </a:p>
          <a:p>
            <a:r>
              <a:rPr lang="en-US" dirty="0">
                <a:latin typeface="Century Gothic" panose="020B0502020202020204" pitchFamily="34" charset="0"/>
              </a:rPr>
              <a:t>How parents can support their child’s academic journey.</a:t>
            </a:r>
          </a:p>
          <a:p>
            <a:r>
              <a:rPr lang="en-US" b="1" dirty="0">
                <a:solidFill>
                  <a:srgbClr val="FF0000"/>
                </a:solidFill>
                <a:latin typeface="Century Gothic" panose="020B0502020202020204" pitchFamily="34" charset="0"/>
              </a:rPr>
              <a:t>E. Email Marketing</a:t>
            </a:r>
          </a:p>
          <a:p>
            <a:r>
              <a:rPr lang="en-US" dirty="0">
                <a:latin typeface="Century Gothic" panose="020B0502020202020204" pitchFamily="34" charset="0"/>
              </a:rPr>
              <a:t>Send newsletters with:</a:t>
            </a:r>
          </a:p>
          <a:p>
            <a:r>
              <a:rPr lang="en-US" dirty="0">
                <a:latin typeface="Century Gothic" panose="020B0502020202020204" pitchFamily="34" charset="0"/>
              </a:rPr>
              <a:t>Education updates.</a:t>
            </a:r>
          </a:p>
          <a:p>
            <a:r>
              <a:rPr lang="en-US" dirty="0">
                <a:latin typeface="Century Gothic" panose="020B0502020202020204" pitchFamily="34" charset="0"/>
              </a:rPr>
              <a:t>Tips and resources.</a:t>
            </a:r>
          </a:p>
          <a:p>
            <a:r>
              <a:rPr lang="en-US" dirty="0">
                <a:latin typeface="Century Gothic" panose="020B0502020202020204" pitchFamily="34" charset="0"/>
              </a:rPr>
              <a:t>Announcements for upcoming events or promotions.</a:t>
            </a:r>
          </a:p>
          <a:p>
            <a:r>
              <a:rPr lang="en-US" dirty="0"/>
              <a:t>________________________________________</a:t>
            </a:r>
          </a:p>
          <a:p>
            <a:endParaRPr lang="en-US" dirty="0"/>
          </a:p>
        </p:txBody>
      </p:sp>
      <p:sp>
        <p:nvSpPr>
          <p:cNvPr id="3" name="TextBox 2">
            <a:extLst>
              <a:ext uri="{FF2B5EF4-FFF2-40B4-BE49-F238E27FC236}">
                <a16:creationId xmlns:a16="http://schemas.microsoft.com/office/drawing/2014/main" id="{B98D2CA7-DF03-4FC8-B921-287492122C03}"/>
              </a:ext>
            </a:extLst>
          </p:cNvPr>
          <p:cNvSpPr txBox="1"/>
          <p:nvPr/>
        </p:nvSpPr>
        <p:spPr>
          <a:xfrm>
            <a:off x="5736427" y="1807706"/>
            <a:ext cx="6290978" cy="5355312"/>
          </a:xfrm>
          <a:prstGeom prst="rect">
            <a:avLst/>
          </a:prstGeom>
          <a:noFill/>
        </p:spPr>
        <p:txBody>
          <a:bodyPr wrap="square" rtlCol="0">
            <a:spAutoFit/>
          </a:bodyPr>
          <a:lstStyle/>
          <a:p>
            <a:r>
              <a:rPr lang="en-US" b="1" dirty="0">
                <a:solidFill>
                  <a:srgbClr val="FF0000"/>
                </a:solidFill>
                <a:latin typeface="Century Gothic" panose="020B0502020202020204" pitchFamily="34" charset="0"/>
              </a:rPr>
              <a:t>3. Social Media Marketing</a:t>
            </a:r>
          </a:p>
          <a:p>
            <a:r>
              <a:rPr lang="en-US" dirty="0">
                <a:latin typeface="Century Gothic" panose="020B0502020202020204" pitchFamily="34" charset="0"/>
              </a:rPr>
              <a:t>Social media platforms allow education consultants to connect with clients, build relationships, and grow their brand.</a:t>
            </a:r>
          </a:p>
          <a:p>
            <a:r>
              <a:rPr lang="en-US" b="1" dirty="0">
                <a:solidFill>
                  <a:srgbClr val="FF0000"/>
                </a:solidFill>
                <a:latin typeface="Century Gothic" panose="020B0502020202020204" pitchFamily="34" charset="0"/>
              </a:rPr>
              <a:t>Key Social Media Platforms and Strategies:</a:t>
            </a:r>
          </a:p>
          <a:p>
            <a:r>
              <a:rPr lang="en-US" b="1" dirty="0">
                <a:latin typeface="Century Gothic" panose="020B0502020202020204" pitchFamily="34" charset="0"/>
              </a:rPr>
              <a:t>A. Instagram</a:t>
            </a:r>
          </a:p>
          <a:p>
            <a:r>
              <a:rPr lang="en-US" dirty="0">
                <a:latin typeface="Century Gothic" panose="020B0502020202020204" pitchFamily="34" charset="0"/>
              </a:rPr>
              <a:t>Post visually appealing content, such as:</a:t>
            </a:r>
          </a:p>
          <a:p>
            <a:r>
              <a:rPr lang="en-US" dirty="0">
                <a:latin typeface="Century Gothic" panose="020B0502020202020204" pitchFamily="34" charset="0"/>
              </a:rPr>
              <a:t>Inspirational success stories of past clients.</a:t>
            </a:r>
          </a:p>
          <a:p>
            <a:r>
              <a:rPr lang="en-US" dirty="0">
                <a:latin typeface="Century Gothic" panose="020B0502020202020204" pitchFamily="34" charset="0"/>
              </a:rPr>
              <a:t>Infographics with tips for students.</a:t>
            </a:r>
          </a:p>
          <a:p>
            <a:r>
              <a:rPr lang="en-US" dirty="0">
                <a:latin typeface="Century Gothic" panose="020B0502020202020204" pitchFamily="34" charset="0"/>
              </a:rPr>
              <a:t>Behind-the-scenes of workshops or consultations.</a:t>
            </a:r>
          </a:p>
          <a:p>
            <a:r>
              <a:rPr lang="en-US" dirty="0">
                <a:latin typeface="Century Gothic" panose="020B0502020202020204" pitchFamily="34" charset="0"/>
              </a:rPr>
              <a:t>Use reels and stories for quick, engaging updates.</a:t>
            </a:r>
          </a:p>
          <a:p>
            <a:r>
              <a:rPr lang="en-US" b="1" dirty="0">
                <a:latin typeface="Century Gothic" panose="020B0502020202020204" pitchFamily="34" charset="0"/>
              </a:rPr>
              <a:t>B. Facebook</a:t>
            </a:r>
          </a:p>
          <a:p>
            <a:r>
              <a:rPr lang="en-US" dirty="0">
                <a:latin typeface="Century Gothic" panose="020B0502020202020204" pitchFamily="34" charset="0"/>
              </a:rPr>
              <a:t>Create a business page with all your contact information and services.</a:t>
            </a:r>
          </a:p>
          <a:p>
            <a:r>
              <a:rPr lang="en-US" dirty="0">
                <a:latin typeface="Century Gothic" panose="020B0502020202020204" pitchFamily="34" charset="0"/>
              </a:rPr>
              <a:t>Share posts, testimonials, and upcoming events.</a:t>
            </a:r>
          </a:p>
          <a:p>
            <a:r>
              <a:rPr lang="en-US" dirty="0">
                <a:latin typeface="Century Gothic" panose="020B0502020202020204" pitchFamily="34" charset="0"/>
              </a:rPr>
              <a:t>Join parenting groups or education-related forums to connect with potential clients.</a:t>
            </a:r>
          </a:p>
          <a:p>
            <a:endParaRPr lang="en-US" dirty="0"/>
          </a:p>
          <a:p>
            <a:endParaRPr lang="en-US" dirty="0"/>
          </a:p>
        </p:txBody>
      </p:sp>
    </p:spTree>
    <p:extLst>
      <p:ext uri="{BB962C8B-B14F-4D97-AF65-F5344CB8AC3E}">
        <p14:creationId xmlns:p14="http://schemas.microsoft.com/office/powerpoint/2010/main" val="421947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LEVERAGING DIGITAL MARKETING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Module-7:5</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5" name="TextBox 34">
            <a:extLst>
              <a:ext uri="{FF2B5EF4-FFF2-40B4-BE49-F238E27FC236}">
                <a16:creationId xmlns:a16="http://schemas.microsoft.com/office/drawing/2014/main" id="{05FA6DCB-3A86-4AD3-8B07-757C418C47D2}"/>
              </a:ext>
            </a:extLst>
          </p:cNvPr>
          <p:cNvSpPr txBox="1"/>
          <p:nvPr/>
        </p:nvSpPr>
        <p:spPr>
          <a:xfrm>
            <a:off x="0" y="1726028"/>
            <a:ext cx="5419024" cy="5078313"/>
          </a:xfrm>
          <a:prstGeom prst="rect">
            <a:avLst/>
          </a:prstGeom>
          <a:noFill/>
        </p:spPr>
        <p:txBody>
          <a:bodyPr wrap="square" rtlCol="0">
            <a:spAutoFit/>
          </a:bodyPr>
          <a:lstStyle/>
          <a:p>
            <a:r>
              <a:rPr lang="en-US" b="1" dirty="0">
                <a:latin typeface="Century Gothic" panose="020B0502020202020204" pitchFamily="34" charset="0"/>
              </a:rPr>
              <a:t>C. LinkedIn</a:t>
            </a:r>
          </a:p>
          <a:p>
            <a:r>
              <a:rPr lang="en-US" dirty="0">
                <a:latin typeface="Century Gothic" panose="020B0502020202020204" pitchFamily="34" charset="0"/>
              </a:rPr>
              <a:t>Build a professional profile showcasing your expertise.</a:t>
            </a:r>
          </a:p>
          <a:p>
            <a:r>
              <a:rPr lang="en-US" dirty="0">
                <a:latin typeface="Century Gothic" panose="020B0502020202020204" pitchFamily="34" charset="0"/>
              </a:rPr>
              <a:t>Share articles, blogs, or achievements to establish authority.</a:t>
            </a:r>
          </a:p>
          <a:p>
            <a:r>
              <a:rPr lang="en-US" dirty="0">
                <a:latin typeface="Century Gothic" panose="020B0502020202020204" pitchFamily="34" charset="0"/>
              </a:rPr>
              <a:t>Network with schools, educators, and other consultants.</a:t>
            </a:r>
          </a:p>
          <a:p>
            <a:r>
              <a:rPr lang="en-US" b="1" dirty="0">
                <a:latin typeface="Century Gothic" panose="020B0502020202020204" pitchFamily="34" charset="0"/>
              </a:rPr>
              <a:t>D. YouTube</a:t>
            </a:r>
          </a:p>
          <a:p>
            <a:r>
              <a:rPr lang="en-US" dirty="0">
                <a:latin typeface="Century Gothic" panose="020B0502020202020204" pitchFamily="34" charset="0"/>
              </a:rPr>
              <a:t>Post longer-form content, such as:</a:t>
            </a:r>
          </a:p>
          <a:p>
            <a:r>
              <a:rPr lang="en-US" dirty="0">
                <a:latin typeface="Century Gothic" panose="020B0502020202020204" pitchFamily="34" charset="0"/>
              </a:rPr>
              <a:t>Detailed guides on admissions processes.</a:t>
            </a:r>
          </a:p>
          <a:p>
            <a:r>
              <a:rPr lang="en-US" dirty="0">
                <a:latin typeface="Century Gothic" panose="020B0502020202020204" pitchFamily="34" charset="0"/>
              </a:rPr>
              <a:t>Testimonials from satisfied clients.</a:t>
            </a:r>
          </a:p>
          <a:p>
            <a:r>
              <a:rPr lang="en-US" dirty="0">
                <a:latin typeface="Century Gothic" panose="020B0502020202020204" pitchFamily="34" charset="0"/>
              </a:rPr>
              <a:t>Recorded webinars or Q&amp;A sessions.</a:t>
            </a:r>
          </a:p>
          <a:p>
            <a:r>
              <a:rPr lang="en-US" b="1" dirty="0">
                <a:latin typeface="Century Gothic" panose="020B0502020202020204" pitchFamily="34" charset="0"/>
              </a:rPr>
              <a:t>E. TikTok </a:t>
            </a:r>
            <a:r>
              <a:rPr lang="en-US" dirty="0">
                <a:latin typeface="Century Gothic" panose="020B0502020202020204" pitchFamily="34" charset="0"/>
              </a:rPr>
              <a:t>(Optional for Younger Audiences)</a:t>
            </a:r>
          </a:p>
          <a:p>
            <a:r>
              <a:rPr lang="en-US" dirty="0">
                <a:latin typeface="Century Gothic" panose="020B0502020202020204" pitchFamily="34" charset="0"/>
              </a:rPr>
              <a:t>Share short, engaging videos:</a:t>
            </a:r>
          </a:p>
          <a:p>
            <a:r>
              <a:rPr lang="en-US" dirty="0">
                <a:latin typeface="Century Gothic" panose="020B0502020202020204" pitchFamily="34" charset="0"/>
              </a:rPr>
              <a:t>Quick study tips.</a:t>
            </a:r>
          </a:p>
          <a:p>
            <a:r>
              <a:rPr lang="en-US" dirty="0">
                <a:latin typeface="Century Gothic" panose="020B0502020202020204" pitchFamily="34" charset="0"/>
              </a:rPr>
              <a:t>Fun facts about universities.</a:t>
            </a:r>
          </a:p>
          <a:p>
            <a:r>
              <a:rPr lang="en-US" dirty="0">
                <a:latin typeface="Century Gothic" panose="020B0502020202020204" pitchFamily="34" charset="0"/>
              </a:rPr>
              <a:t>Application myths debunked.</a:t>
            </a:r>
          </a:p>
          <a:p>
            <a:endParaRPr lang="en-US" dirty="0"/>
          </a:p>
        </p:txBody>
      </p:sp>
      <p:sp>
        <p:nvSpPr>
          <p:cNvPr id="3" name="TextBox 2">
            <a:extLst>
              <a:ext uri="{FF2B5EF4-FFF2-40B4-BE49-F238E27FC236}">
                <a16:creationId xmlns:a16="http://schemas.microsoft.com/office/drawing/2014/main" id="{B98D2CA7-DF03-4FC8-B921-287492122C03}"/>
              </a:ext>
            </a:extLst>
          </p:cNvPr>
          <p:cNvSpPr txBox="1"/>
          <p:nvPr/>
        </p:nvSpPr>
        <p:spPr>
          <a:xfrm>
            <a:off x="5943600" y="1761819"/>
            <a:ext cx="6390640" cy="5078313"/>
          </a:xfrm>
          <a:prstGeom prst="rect">
            <a:avLst/>
          </a:prstGeom>
          <a:noFill/>
        </p:spPr>
        <p:txBody>
          <a:bodyPr wrap="square" rtlCol="0">
            <a:spAutoFit/>
          </a:bodyPr>
          <a:lstStyle/>
          <a:p>
            <a:r>
              <a:rPr lang="en-US" b="1" dirty="0">
                <a:latin typeface="Century Gothic" panose="020B0502020202020204" pitchFamily="34" charset="0"/>
              </a:rPr>
              <a:t>Tips for Social Media Success</a:t>
            </a:r>
            <a:r>
              <a:rPr lang="en-US" dirty="0">
                <a:latin typeface="Century Gothic" panose="020B0502020202020204" pitchFamily="34" charset="0"/>
              </a:rPr>
              <a:t>:</a:t>
            </a:r>
          </a:p>
          <a:p>
            <a:r>
              <a:rPr lang="en-US" b="1" dirty="0">
                <a:solidFill>
                  <a:srgbClr val="FF0A0A"/>
                </a:solidFill>
                <a:latin typeface="Century Gothic" panose="020B0502020202020204" pitchFamily="34" charset="0"/>
              </a:rPr>
              <a:t>1.Consistency</a:t>
            </a:r>
            <a:r>
              <a:rPr lang="en-US" dirty="0">
                <a:latin typeface="Century Gothic" panose="020B0502020202020204" pitchFamily="34" charset="0"/>
              </a:rPr>
              <a:t>: Post regularly to keep your audience engaged.</a:t>
            </a:r>
          </a:p>
          <a:p>
            <a:r>
              <a:rPr lang="en-US" b="1" dirty="0">
                <a:solidFill>
                  <a:srgbClr val="FF0A0A"/>
                </a:solidFill>
                <a:latin typeface="Century Gothic" panose="020B0502020202020204" pitchFamily="34" charset="0"/>
              </a:rPr>
              <a:t>2.Hashtags</a:t>
            </a:r>
            <a:r>
              <a:rPr lang="en-US" dirty="0">
                <a:latin typeface="Century Gothic" panose="020B0502020202020204" pitchFamily="34" charset="0"/>
              </a:rPr>
              <a:t>: Use relevant hashtags to increase visibility (#CollegeCounseling, #StudyAbroadTips).</a:t>
            </a:r>
          </a:p>
          <a:p>
            <a:r>
              <a:rPr lang="en-US" b="1" dirty="0">
                <a:solidFill>
                  <a:srgbClr val="FF0A0A"/>
                </a:solidFill>
                <a:latin typeface="Century Gothic" panose="020B0502020202020204" pitchFamily="34" charset="0"/>
              </a:rPr>
              <a:t>3.Engagement</a:t>
            </a:r>
            <a:r>
              <a:rPr lang="en-US" dirty="0">
                <a:latin typeface="Century Gothic" panose="020B0502020202020204" pitchFamily="34" charset="0"/>
              </a:rPr>
              <a:t>: Respond to comments, messages, and questions promptly.</a:t>
            </a:r>
          </a:p>
          <a:p>
            <a:r>
              <a:rPr lang="en-US" b="1" dirty="0">
                <a:solidFill>
                  <a:srgbClr val="FF0A0A"/>
                </a:solidFill>
                <a:latin typeface="Century Gothic" panose="020B0502020202020204" pitchFamily="34" charset="0"/>
              </a:rPr>
              <a:t>4. Integrating Digital Marketing Efforts</a:t>
            </a:r>
          </a:p>
          <a:p>
            <a:r>
              <a:rPr lang="en-US" dirty="0">
                <a:latin typeface="Century Gothic" panose="020B0502020202020204" pitchFamily="34" charset="0"/>
              </a:rPr>
              <a:t>Cross-Promotion: Share blogs or videos on social media to drive traffic to your website.</a:t>
            </a:r>
          </a:p>
          <a:p>
            <a:r>
              <a:rPr lang="en-US" dirty="0">
                <a:latin typeface="Century Gothic" panose="020B0502020202020204" pitchFamily="34" charset="0"/>
              </a:rPr>
              <a:t>Analytics: Use tools like Google Analytics, social media insights, or email open rates to monitor performance and adjust strategies.</a:t>
            </a:r>
          </a:p>
          <a:p>
            <a:r>
              <a:rPr lang="en-US" dirty="0">
                <a:latin typeface="Century Gothic" panose="020B0502020202020204" pitchFamily="34" charset="0"/>
              </a:rPr>
              <a:t>Retargeting: Use ads to re-engage visitors who left your website without taking action.</a:t>
            </a:r>
          </a:p>
          <a:p>
            <a:endParaRPr lang="en-US" dirty="0"/>
          </a:p>
          <a:p>
            <a:endParaRPr lang="en-US" dirty="0"/>
          </a:p>
          <a:p>
            <a:endParaRPr lang="en-US" dirty="0"/>
          </a:p>
        </p:txBody>
      </p:sp>
    </p:spTree>
    <p:extLst>
      <p:ext uri="{BB962C8B-B14F-4D97-AF65-F5344CB8AC3E}">
        <p14:creationId xmlns:p14="http://schemas.microsoft.com/office/powerpoint/2010/main" val="3793726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LEVERAGING DIGITAL MARKETING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Module-7:5</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277116"/>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5" name="TextBox 34">
            <a:extLst>
              <a:ext uri="{FF2B5EF4-FFF2-40B4-BE49-F238E27FC236}">
                <a16:creationId xmlns:a16="http://schemas.microsoft.com/office/drawing/2014/main" id="{05FA6DCB-3A86-4AD3-8B07-757C418C47D2}"/>
              </a:ext>
            </a:extLst>
          </p:cNvPr>
          <p:cNvSpPr txBox="1"/>
          <p:nvPr/>
        </p:nvSpPr>
        <p:spPr>
          <a:xfrm>
            <a:off x="164595" y="2546650"/>
            <a:ext cx="5419024" cy="3139321"/>
          </a:xfrm>
          <a:prstGeom prst="rect">
            <a:avLst/>
          </a:prstGeom>
          <a:noFill/>
        </p:spPr>
        <p:txBody>
          <a:bodyPr wrap="square" rtlCol="0">
            <a:spAutoFit/>
          </a:bodyPr>
          <a:lstStyle/>
          <a:p>
            <a:endParaRPr lang="en-US" b="1" dirty="0">
              <a:solidFill>
                <a:srgbClr val="FF0000"/>
              </a:solidFill>
              <a:latin typeface="Century Gothic" panose="020B0502020202020204" pitchFamily="34" charset="0"/>
            </a:endParaRPr>
          </a:p>
          <a:p>
            <a:r>
              <a:rPr lang="en-US" dirty="0">
                <a:latin typeface="Century Gothic" panose="020B0502020202020204" pitchFamily="34" charset="0"/>
              </a:rPr>
              <a:t>Leveraging digital marketing involves optimizing your website, delivering valuable content, and engaging with your audience on social media. </a:t>
            </a:r>
          </a:p>
          <a:p>
            <a:endParaRPr lang="en-US" dirty="0">
              <a:latin typeface="Century Gothic" panose="020B0502020202020204" pitchFamily="34" charset="0"/>
            </a:endParaRPr>
          </a:p>
          <a:p>
            <a:r>
              <a:rPr lang="en-US" dirty="0">
                <a:latin typeface="Century Gothic" panose="020B0502020202020204" pitchFamily="34" charset="0"/>
              </a:rPr>
              <a:t>By integrating these efforts into a cohesive strategy, education consultants can effectively reach </a:t>
            </a:r>
            <a:r>
              <a:rPr lang="en-US" b="1" dirty="0">
                <a:solidFill>
                  <a:srgbClr val="FF0A0A"/>
                </a:solidFill>
                <a:latin typeface="Century Gothic" panose="020B0502020202020204" pitchFamily="34" charset="0"/>
              </a:rPr>
              <a:t>their target market, build trust</a:t>
            </a:r>
            <a:r>
              <a:rPr lang="en-US" dirty="0">
                <a:latin typeface="Century Gothic" panose="020B0502020202020204" pitchFamily="34" charset="0"/>
              </a:rPr>
              <a:t>, and </a:t>
            </a:r>
            <a:r>
              <a:rPr lang="en-US" b="1" dirty="0">
                <a:solidFill>
                  <a:srgbClr val="FF0A0A"/>
                </a:solidFill>
                <a:latin typeface="Century Gothic" panose="020B0502020202020204" pitchFamily="34" charset="0"/>
              </a:rPr>
              <a:t>grow their client base.</a:t>
            </a:r>
          </a:p>
          <a:p>
            <a:endParaRPr lang="en-US" dirty="0"/>
          </a:p>
        </p:txBody>
      </p:sp>
      <p:pic>
        <p:nvPicPr>
          <p:cNvPr id="4" name="Picture 3">
            <a:extLst>
              <a:ext uri="{FF2B5EF4-FFF2-40B4-BE49-F238E27FC236}">
                <a16:creationId xmlns:a16="http://schemas.microsoft.com/office/drawing/2014/main" id="{0D05E045-85EF-4754-99DC-605610E30FCB}"/>
              </a:ext>
            </a:extLst>
          </p:cNvPr>
          <p:cNvPicPr>
            <a:picLocks noChangeAspect="1"/>
          </p:cNvPicPr>
          <p:nvPr/>
        </p:nvPicPr>
        <p:blipFill>
          <a:blip r:embed="rId3"/>
          <a:stretch>
            <a:fillRect/>
          </a:stretch>
        </p:blipFill>
        <p:spPr>
          <a:xfrm>
            <a:off x="6189043" y="2195438"/>
            <a:ext cx="5067621" cy="3429000"/>
          </a:xfrm>
          <a:prstGeom prst="rect">
            <a:avLst/>
          </a:prstGeom>
        </p:spPr>
      </p:pic>
    </p:spTree>
    <p:extLst>
      <p:ext uri="{BB962C8B-B14F-4D97-AF65-F5344CB8AC3E}">
        <p14:creationId xmlns:p14="http://schemas.microsoft.com/office/powerpoint/2010/main" val="2458198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CLIENT RELATIONSHIPS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Module-7:6</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18599" y="1868138"/>
            <a:ext cx="11092070" cy="4247317"/>
          </a:xfrm>
          <a:prstGeom prst="rect">
            <a:avLst/>
          </a:prstGeom>
          <a:noFill/>
        </p:spPr>
        <p:txBody>
          <a:bodyPr wrap="square" rtlCol="0">
            <a:spAutoFit/>
          </a:bodyPr>
          <a:lstStyle/>
          <a:p>
            <a:r>
              <a:rPr lang="en-US" dirty="0">
                <a:latin typeface="Century Gothic" panose="020B0502020202020204" pitchFamily="34" charset="0"/>
              </a:rPr>
              <a:t>Strong client relationships are at the core of a successful education consulting business. Building trust, networking effectively, and fostering collaborative partnerships help enhance client satisfaction, boost referrals, and create long-term success.</a:t>
            </a:r>
          </a:p>
          <a:p>
            <a:r>
              <a:rPr lang="en-US" dirty="0">
                <a:latin typeface="Century Gothic" panose="020B0502020202020204" pitchFamily="34" charset="0"/>
              </a:rPr>
              <a:t>1</a:t>
            </a:r>
            <a:r>
              <a:rPr lang="en-US" dirty="0">
                <a:solidFill>
                  <a:srgbClr val="FF0000"/>
                </a:solidFill>
                <a:latin typeface="Century Gothic" panose="020B0502020202020204" pitchFamily="34" charset="0"/>
              </a:rPr>
              <a:t>. </a:t>
            </a:r>
            <a:r>
              <a:rPr lang="en-US" b="1" dirty="0">
                <a:solidFill>
                  <a:srgbClr val="FF0000"/>
                </a:solidFill>
                <a:latin typeface="Century Gothic" panose="020B0502020202020204" pitchFamily="34" charset="0"/>
              </a:rPr>
              <a:t>Building Strong Client Relationships</a:t>
            </a:r>
          </a:p>
          <a:p>
            <a:r>
              <a:rPr lang="en-US" b="1" dirty="0">
                <a:latin typeface="Century Gothic" panose="020B0502020202020204" pitchFamily="34" charset="0"/>
              </a:rPr>
              <a:t>A. Establish Trust from the Beginning</a:t>
            </a:r>
          </a:p>
          <a:p>
            <a:r>
              <a:rPr lang="en-US" dirty="0">
                <a:latin typeface="Century Gothic" panose="020B0502020202020204" pitchFamily="34" charset="0"/>
              </a:rPr>
              <a:t>1.Be Transparent: Clearly outline your services, pricing, and process.</a:t>
            </a:r>
          </a:p>
          <a:p>
            <a:r>
              <a:rPr lang="en-US" dirty="0">
                <a:latin typeface="Century Gothic" panose="020B0502020202020204" pitchFamily="34" charset="0"/>
              </a:rPr>
              <a:t>Set realistic expectations for outcomes.</a:t>
            </a:r>
          </a:p>
          <a:p>
            <a:r>
              <a:rPr lang="en-US" dirty="0">
                <a:latin typeface="Century Gothic" panose="020B0502020202020204" pitchFamily="34" charset="0"/>
              </a:rPr>
              <a:t>2</a:t>
            </a:r>
            <a:r>
              <a:rPr lang="en-US" b="1" dirty="0">
                <a:latin typeface="Century Gothic" panose="020B0502020202020204" pitchFamily="34" charset="0"/>
              </a:rPr>
              <a:t>.</a:t>
            </a:r>
            <a:r>
              <a:rPr lang="en-US" dirty="0">
                <a:latin typeface="Century Gothic" panose="020B0502020202020204" pitchFamily="34" charset="0"/>
              </a:rPr>
              <a:t>Demonstrate Expertise</a:t>
            </a:r>
          </a:p>
          <a:p>
            <a:r>
              <a:rPr lang="en-US" dirty="0">
                <a:latin typeface="Century Gothic" panose="020B0502020202020204" pitchFamily="34" charset="0"/>
              </a:rPr>
              <a:t>Share success stories, certifications, and industry knowledge.</a:t>
            </a:r>
          </a:p>
          <a:p>
            <a:r>
              <a:rPr lang="en-US" dirty="0">
                <a:latin typeface="Century Gothic" panose="020B0502020202020204" pitchFamily="34" charset="0"/>
              </a:rPr>
              <a:t>Offer free initial consultations to showcase your abilities.</a:t>
            </a:r>
          </a:p>
          <a:p>
            <a:r>
              <a:rPr lang="en-US" b="1" dirty="0">
                <a:latin typeface="Century Gothic" panose="020B0502020202020204" pitchFamily="34" charset="0"/>
              </a:rPr>
              <a:t>B. Maintain Open Communication</a:t>
            </a:r>
          </a:p>
          <a:p>
            <a:r>
              <a:rPr lang="en-US" dirty="0">
                <a:latin typeface="Century Gothic" panose="020B0502020202020204" pitchFamily="34" charset="0"/>
              </a:rPr>
              <a:t>1.Listen Actively:</a:t>
            </a:r>
          </a:p>
          <a:p>
            <a:r>
              <a:rPr lang="en-US" dirty="0">
                <a:latin typeface="Century Gothic" panose="020B0502020202020204" pitchFamily="34" charset="0"/>
              </a:rPr>
              <a:t>Understand client concerns, needs, and goals.</a:t>
            </a:r>
          </a:p>
          <a:p>
            <a:r>
              <a:rPr lang="en-US" dirty="0">
                <a:latin typeface="Century Gothic" panose="020B0502020202020204" pitchFamily="34" charset="0"/>
              </a:rPr>
              <a:t>Ask clarifying questions to show attentiveness.</a:t>
            </a:r>
          </a:p>
          <a:p>
            <a:endParaRPr lang="en-US" dirty="0"/>
          </a:p>
        </p:txBody>
      </p:sp>
    </p:spTree>
    <p:extLst>
      <p:ext uri="{BB962C8B-B14F-4D97-AF65-F5344CB8AC3E}">
        <p14:creationId xmlns:p14="http://schemas.microsoft.com/office/powerpoint/2010/main" val="3590045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CLIENT RELATIONSHIPS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Module-7:6</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299349" y="1897641"/>
            <a:ext cx="11092070" cy="4801314"/>
          </a:xfrm>
          <a:prstGeom prst="rect">
            <a:avLst/>
          </a:prstGeom>
          <a:noFill/>
        </p:spPr>
        <p:txBody>
          <a:bodyPr wrap="square" rtlCol="0">
            <a:spAutoFit/>
          </a:bodyPr>
          <a:lstStyle/>
          <a:p>
            <a:r>
              <a:rPr lang="en-US" dirty="0">
                <a:latin typeface="Century Gothic" panose="020B0502020202020204" pitchFamily="34" charset="0"/>
              </a:rPr>
              <a:t>2.Regular Updates:</a:t>
            </a:r>
          </a:p>
          <a:p>
            <a:r>
              <a:rPr lang="en-US" dirty="0">
                <a:latin typeface="Century Gothic" panose="020B0502020202020204" pitchFamily="34" charset="0"/>
              </a:rPr>
              <a:t>Provide progress reports, milestones, and actionable feedback.</a:t>
            </a:r>
          </a:p>
          <a:p>
            <a:r>
              <a:rPr lang="en-US" dirty="0">
                <a:latin typeface="Century Gothic" panose="020B0502020202020204" pitchFamily="34" charset="0"/>
              </a:rPr>
              <a:t>Use tools like email, messaging apps, or client portals for updates.</a:t>
            </a:r>
          </a:p>
          <a:p>
            <a:r>
              <a:rPr lang="en-US" b="1" dirty="0">
                <a:latin typeface="Century Gothic" panose="020B0502020202020204" pitchFamily="34" charset="0"/>
              </a:rPr>
              <a:t>C. Provide Personalized Solutions</a:t>
            </a:r>
          </a:p>
          <a:p>
            <a:r>
              <a:rPr lang="en-US" dirty="0">
                <a:latin typeface="Century Gothic" panose="020B0502020202020204" pitchFamily="34" charset="0"/>
              </a:rPr>
              <a:t>Tailor recommendations based on the client’s unique situation, such as:</a:t>
            </a:r>
          </a:p>
          <a:p>
            <a:r>
              <a:rPr lang="en-US" dirty="0">
                <a:latin typeface="Century Gothic" panose="020B0502020202020204" pitchFamily="34" charset="0"/>
              </a:rPr>
              <a:t>Custom college lists based on a student’s interests and goals.</a:t>
            </a:r>
          </a:p>
          <a:p>
            <a:r>
              <a:rPr lang="en-US" dirty="0">
                <a:latin typeface="Century Gothic" panose="020B0502020202020204" pitchFamily="34" charset="0"/>
              </a:rPr>
              <a:t>Specialized support for school curriculum development.</a:t>
            </a:r>
          </a:p>
          <a:p>
            <a:r>
              <a:rPr lang="en-US" b="1" dirty="0">
                <a:latin typeface="Century Gothic" panose="020B0502020202020204" pitchFamily="34" charset="0"/>
              </a:rPr>
              <a:t>D. Exceed Expectations</a:t>
            </a:r>
          </a:p>
          <a:p>
            <a:r>
              <a:rPr lang="en-US" dirty="0">
                <a:latin typeface="Century Gothic" panose="020B0502020202020204" pitchFamily="34" charset="0"/>
              </a:rPr>
              <a:t>Go the Extra Mile:</a:t>
            </a:r>
          </a:p>
          <a:p>
            <a:r>
              <a:rPr lang="en-US" dirty="0">
                <a:latin typeface="Century Gothic" panose="020B0502020202020204" pitchFamily="34" charset="0"/>
              </a:rPr>
              <a:t>Provide additional resources, like study guides or interview tips.</a:t>
            </a:r>
          </a:p>
          <a:p>
            <a:r>
              <a:rPr lang="en-US" dirty="0">
                <a:latin typeface="Century Gothic" panose="020B0502020202020204" pitchFamily="34" charset="0"/>
              </a:rPr>
              <a:t>Celebrate client milestones (e.g., admission success).</a:t>
            </a:r>
          </a:p>
          <a:p>
            <a:r>
              <a:rPr lang="en-US" b="1" dirty="0">
                <a:latin typeface="Century Gothic" panose="020B0502020202020204" pitchFamily="34" charset="0"/>
              </a:rPr>
              <a:t>Be Accessible</a:t>
            </a:r>
            <a:r>
              <a:rPr lang="en-US" dirty="0">
                <a:latin typeface="Century Gothic" panose="020B0502020202020204" pitchFamily="34" charset="0"/>
              </a:rPr>
              <a:t>:</a:t>
            </a:r>
          </a:p>
          <a:p>
            <a:r>
              <a:rPr lang="en-US" dirty="0">
                <a:latin typeface="Century Gothic" panose="020B0502020202020204" pitchFamily="34" charset="0"/>
              </a:rPr>
              <a:t>Respond promptly to queries and concerns.</a:t>
            </a:r>
          </a:p>
          <a:p>
            <a:r>
              <a:rPr lang="en-US" dirty="0">
                <a:latin typeface="Century Gothic" panose="020B0502020202020204" pitchFamily="34" charset="0"/>
              </a:rPr>
              <a:t>Offer flexible scheduling for consultations.</a:t>
            </a:r>
          </a:p>
          <a:p>
            <a:endParaRPr lang="en-US" dirty="0"/>
          </a:p>
          <a:p>
            <a:endParaRPr lang="en-US" dirty="0"/>
          </a:p>
          <a:p>
            <a:endParaRPr lang="en-US" dirty="0"/>
          </a:p>
        </p:txBody>
      </p:sp>
    </p:spTree>
    <p:extLst>
      <p:ext uri="{BB962C8B-B14F-4D97-AF65-F5344CB8AC3E}">
        <p14:creationId xmlns:p14="http://schemas.microsoft.com/office/powerpoint/2010/main" val="1792147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CLIENT RELATIONSHIPS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Module-7:6</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18599" y="1868138"/>
            <a:ext cx="11092070"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 Networking Strategies</a:t>
            </a:r>
          </a:p>
          <a:p>
            <a:r>
              <a:rPr lang="en-US" dirty="0">
                <a:latin typeface="Century Gothic" panose="020B0502020202020204" pitchFamily="34" charset="0"/>
              </a:rPr>
              <a:t>Networking allows education consultants to expand their reach, establish credibility, and connect with potential clients or partners.</a:t>
            </a:r>
          </a:p>
          <a:p>
            <a:r>
              <a:rPr lang="en-US" b="1" dirty="0">
                <a:latin typeface="Century Gothic" panose="020B0502020202020204" pitchFamily="34" charset="0"/>
              </a:rPr>
              <a:t>A. In-Person Networking</a:t>
            </a:r>
          </a:p>
          <a:p>
            <a:r>
              <a:rPr lang="en-US" b="1" dirty="0">
                <a:solidFill>
                  <a:srgbClr val="FF0000"/>
                </a:solidFill>
                <a:latin typeface="Century Gothic" panose="020B0502020202020204" pitchFamily="34" charset="0"/>
              </a:rPr>
              <a:t>1.Attend Events</a:t>
            </a:r>
            <a:endParaRPr lang="en-US" dirty="0">
              <a:latin typeface="Century Gothic" panose="020B0502020202020204" pitchFamily="34" charset="0"/>
            </a:endParaRPr>
          </a:p>
          <a:p>
            <a:r>
              <a:rPr lang="en-US" dirty="0">
                <a:latin typeface="Century Gothic" panose="020B0502020202020204" pitchFamily="34" charset="0"/>
              </a:rPr>
              <a:t>Join education fairs, workshops, and seminars to meet students, parents, and educators.</a:t>
            </a:r>
          </a:p>
          <a:p>
            <a:r>
              <a:rPr lang="en-US" dirty="0">
                <a:latin typeface="Century Gothic" panose="020B0502020202020204" pitchFamily="34" charset="0"/>
              </a:rPr>
              <a:t>Participate in local community events to connect with families.</a:t>
            </a:r>
          </a:p>
          <a:p>
            <a:r>
              <a:rPr lang="en-US" b="1" dirty="0">
                <a:solidFill>
                  <a:srgbClr val="FF0000"/>
                </a:solidFill>
                <a:latin typeface="Century Gothic" panose="020B0502020202020204" pitchFamily="34" charset="0"/>
              </a:rPr>
              <a:t>2.Join Professional Organizations</a:t>
            </a:r>
            <a:endParaRPr lang="en-US" dirty="0">
              <a:latin typeface="Century Gothic" panose="020B0502020202020204" pitchFamily="34" charset="0"/>
            </a:endParaRPr>
          </a:p>
          <a:p>
            <a:r>
              <a:rPr lang="en-US" dirty="0">
                <a:latin typeface="Century Gothic" panose="020B0502020202020204" pitchFamily="34" charset="0"/>
              </a:rPr>
              <a:t>Become a member of associations like NACAC (National Association for College Admission Counseling) or IECA (Independent Educational Consultants Association).</a:t>
            </a:r>
          </a:p>
          <a:p>
            <a:r>
              <a:rPr lang="en-US" dirty="0">
                <a:latin typeface="Century Gothic" panose="020B0502020202020204" pitchFamily="34" charset="0"/>
              </a:rPr>
              <a:t>Engage in meetings and conferences to build industry relationships.</a:t>
            </a:r>
          </a:p>
          <a:p>
            <a:r>
              <a:rPr lang="en-US" b="1" dirty="0">
                <a:solidFill>
                  <a:srgbClr val="FF0000"/>
                </a:solidFill>
                <a:latin typeface="Century Gothic" panose="020B0502020202020204" pitchFamily="34" charset="0"/>
              </a:rPr>
              <a:t>3.Organize Workshops</a:t>
            </a:r>
            <a:endParaRPr lang="en-US" dirty="0">
              <a:latin typeface="Century Gothic" panose="020B0502020202020204" pitchFamily="34" charset="0"/>
            </a:endParaRPr>
          </a:p>
          <a:p>
            <a:r>
              <a:rPr lang="en-US" dirty="0">
                <a:latin typeface="Century Gothic" panose="020B0502020202020204" pitchFamily="34" charset="0"/>
              </a:rPr>
              <a:t>Host events on topics like “How to Write the Perfect College Essay” or “Study Abroad Essentials.”</a:t>
            </a:r>
          </a:p>
          <a:p>
            <a:r>
              <a:rPr lang="en-US" dirty="0">
                <a:latin typeface="Century Gothic" panose="020B0502020202020204" pitchFamily="34" charset="0"/>
              </a:rPr>
              <a:t>Invite schools or community organizations to collaborate.</a:t>
            </a:r>
          </a:p>
          <a:p>
            <a:endParaRPr lang="en-US" dirty="0"/>
          </a:p>
        </p:txBody>
      </p:sp>
    </p:spTree>
    <p:extLst>
      <p:ext uri="{BB962C8B-B14F-4D97-AF65-F5344CB8AC3E}">
        <p14:creationId xmlns:p14="http://schemas.microsoft.com/office/powerpoint/2010/main" val="25869533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CLIENT RELATIONSHIPS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Module-7:6</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18598" y="1868138"/>
            <a:ext cx="11873401" cy="4801314"/>
          </a:xfrm>
          <a:prstGeom prst="rect">
            <a:avLst/>
          </a:prstGeom>
          <a:noFill/>
        </p:spPr>
        <p:txBody>
          <a:bodyPr wrap="square" rtlCol="0">
            <a:spAutoFit/>
          </a:bodyPr>
          <a:lstStyle/>
          <a:p>
            <a:r>
              <a:rPr lang="en-US" b="1" dirty="0">
                <a:latin typeface="Century Gothic" panose="020B0502020202020204" pitchFamily="34" charset="0"/>
              </a:rPr>
              <a:t>B. Online Networking</a:t>
            </a:r>
          </a:p>
          <a:p>
            <a:r>
              <a:rPr lang="en-US" b="1" dirty="0">
                <a:solidFill>
                  <a:srgbClr val="FF0000"/>
                </a:solidFill>
                <a:latin typeface="Century Gothic" panose="020B0502020202020204" pitchFamily="34" charset="0"/>
              </a:rPr>
              <a:t>1.Social Media Engagement</a:t>
            </a:r>
            <a:r>
              <a:rPr lang="en-US" dirty="0">
                <a:latin typeface="Century Gothic" panose="020B0502020202020204" pitchFamily="34" charset="0"/>
              </a:rPr>
              <a:t>:</a:t>
            </a:r>
          </a:p>
          <a:p>
            <a:r>
              <a:rPr lang="en-US" dirty="0">
                <a:latin typeface="Century Gothic" panose="020B0502020202020204" pitchFamily="34" charset="0"/>
              </a:rPr>
              <a:t>Join relevant groups on LinkedIn, Facebook, or Instagram.</a:t>
            </a:r>
          </a:p>
          <a:p>
            <a:r>
              <a:rPr lang="en-US" dirty="0">
                <a:latin typeface="Century Gothic" panose="020B0502020202020204" pitchFamily="34" charset="0"/>
              </a:rPr>
              <a:t>Share valuable content and comment on discussions to build your presence.</a:t>
            </a:r>
          </a:p>
          <a:p>
            <a:r>
              <a:rPr lang="en-US" b="1" dirty="0">
                <a:solidFill>
                  <a:srgbClr val="FF0000"/>
                </a:solidFill>
                <a:latin typeface="Century Gothic" panose="020B0502020202020204" pitchFamily="34" charset="0"/>
              </a:rPr>
              <a:t>2.Email Outreach</a:t>
            </a:r>
            <a:r>
              <a:rPr lang="en-US" dirty="0">
                <a:latin typeface="Century Gothic" panose="020B0502020202020204" pitchFamily="34" charset="0"/>
              </a:rPr>
              <a:t>:</a:t>
            </a:r>
          </a:p>
          <a:p>
            <a:r>
              <a:rPr lang="en-US" dirty="0">
                <a:latin typeface="Century Gothic" panose="020B0502020202020204" pitchFamily="34" charset="0"/>
              </a:rPr>
              <a:t>Send introductory emails to potential collaborators, such as schools or tutoring centers.</a:t>
            </a:r>
          </a:p>
          <a:p>
            <a:r>
              <a:rPr lang="en-US" dirty="0">
                <a:latin typeface="Century Gothic" panose="020B0502020202020204" pitchFamily="34" charset="0"/>
              </a:rPr>
              <a:t>Follow up with past clients to encourage referrals or repeat business.</a:t>
            </a:r>
          </a:p>
          <a:p>
            <a:r>
              <a:rPr lang="en-US" b="1" dirty="0">
                <a:solidFill>
                  <a:srgbClr val="FF0000"/>
                </a:solidFill>
                <a:latin typeface="Century Gothic" panose="020B0502020202020204" pitchFamily="34" charset="0"/>
              </a:rPr>
              <a:t>3.Participate in Forums</a:t>
            </a:r>
            <a:r>
              <a:rPr lang="en-US" dirty="0">
                <a:latin typeface="Century Gothic" panose="020B0502020202020204" pitchFamily="34" charset="0"/>
              </a:rPr>
              <a:t>:</a:t>
            </a:r>
          </a:p>
          <a:p>
            <a:r>
              <a:rPr lang="en-US" dirty="0">
                <a:latin typeface="Century Gothic" panose="020B0502020202020204" pitchFamily="34" charset="0"/>
              </a:rPr>
              <a:t>Engage in education-focused platforms like Reddit, Quora, or niche industry forums.</a:t>
            </a:r>
          </a:p>
          <a:p>
            <a:r>
              <a:rPr lang="en-US" b="1" dirty="0">
                <a:latin typeface="Century Gothic" panose="020B0502020202020204" pitchFamily="34" charset="0"/>
              </a:rPr>
              <a:t>3. Creating Collaborative Partnerships</a:t>
            </a:r>
          </a:p>
          <a:p>
            <a:r>
              <a:rPr lang="en-US" dirty="0">
                <a:latin typeface="Century Gothic" panose="020B0502020202020204" pitchFamily="34" charset="0"/>
              </a:rPr>
              <a:t>Collaborative partnerships enhance your offerings, expand your network, and increase your credibility.</a:t>
            </a:r>
          </a:p>
          <a:p>
            <a:r>
              <a:rPr lang="en-US" dirty="0">
                <a:latin typeface="Century Gothic" panose="020B0502020202020204" pitchFamily="34" charset="0"/>
              </a:rPr>
              <a:t>A. Partner with Schools and Institutions</a:t>
            </a:r>
          </a:p>
          <a:p>
            <a:r>
              <a:rPr lang="en-US" b="1" dirty="0">
                <a:solidFill>
                  <a:srgbClr val="FF0000"/>
                </a:solidFill>
                <a:latin typeface="Century Gothic" panose="020B0502020202020204" pitchFamily="34" charset="0"/>
              </a:rPr>
              <a:t>1.Curriculum Support</a:t>
            </a:r>
            <a:r>
              <a:rPr lang="en-US" dirty="0">
                <a:latin typeface="Century Gothic" panose="020B0502020202020204" pitchFamily="34" charset="0"/>
              </a:rPr>
              <a:t>:</a:t>
            </a:r>
          </a:p>
          <a:p>
            <a:r>
              <a:rPr lang="en-US" dirty="0">
                <a:latin typeface="Century Gothic" panose="020B0502020202020204" pitchFamily="34" charset="0"/>
              </a:rPr>
              <a:t>Offer consulting services for curriculum design, teacher training, or student development programs.</a:t>
            </a:r>
          </a:p>
          <a:p>
            <a:r>
              <a:rPr lang="en-US" b="1" dirty="0">
                <a:solidFill>
                  <a:srgbClr val="FF0000"/>
                </a:solidFill>
                <a:latin typeface="Century Gothic" panose="020B0502020202020204" pitchFamily="34" charset="0"/>
              </a:rPr>
              <a:t>2.Workshops and Events</a:t>
            </a:r>
            <a:r>
              <a:rPr lang="en-US" dirty="0">
                <a:latin typeface="Century Gothic" panose="020B0502020202020204" pitchFamily="34" charset="0"/>
              </a:rPr>
              <a:t>:</a:t>
            </a:r>
          </a:p>
          <a:p>
            <a:r>
              <a:rPr lang="en-US" dirty="0">
                <a:latin typeface="Century Gothic" panose="020B0502020202020204" pitchFamily="34" charset="0"/>
              </a:rPr>
              <a:t>Collaborate to host events like college fairs or career counseling sessions.</a:t>
            </a:r>
          </a:p>
          <a:p>
            <a:endParaRPr lang="en-US" dirty="0"/>
          </a:p>
        </p:txBody>
      </p:sp>
    </p:spTree>
    <p:extLst>
      <p:ext uri="{BB962C8B-B14F-4D97-AF65-F5344CB8AC3E}">
        <p14:creationId xmlns:p14="http://schemas.microsoft.com/office/powerpoint/2010/main" val="3206392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CLIENT RELATIONSHIPS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Module-7:6</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297261" y="2041571"/>
            <a:ext cx="11597477"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3.Referral Agreements</a:t>
            </a:r>
          </a:p>
          <a:p>
            <a:r>
              <a:rPr lang="en-US" dirty="0">
                <a:latin typeface="Century Gothic" panose="020B0502020202020204" pitchFamily="34" charset="0"/>
              </a:rPr>
              <a:t>Establish mutual referral systems where schools recommend your services to families.</a:t>
            </a:r>
          </a:p>
          <a:p>
            <a:r>
              <a:rPr lang="en-US" b="1" dirty="0">
                <a:latin typeface="Century Gothic" panose="020B0502020202020204" pitchFamily="34" charset="0"/>
              </a:rPr>
              <a:t>B. Collaborate with Tutoring and Coaching Centers</a:t>
            </a:r>
          </a:p>
          <a:p>
            <a:r>
              <a:rPr lang="en-US" dirty="0">
                <a:latin typeface="Century Gothic" panose="020B0502020202020204" pitchFamily="34" charset="0"/>
              </a:rPr>
              <a:t>Work with SAT/ACT prep centers, language schools, or extracurricular activity providers.</a:t>
            </a:r>
          </a:p>
          <a:p>
            <a:r>
              <a:rPr lang="en-US" dirty="0">
                <a:latin typeface="Century Gothic" panose="020B0502020202020204" pitchFamily="34" charset="0"/>
              </a:rPr>
              <a:t>Offer package deals combining consulting services with test prep or skill-building.</a:t>
            </a:r>
          </a:p>
          <a:p>
            <a:r>
              <a:rPr lang="en-US" b="1" dirty="0">
                <a:latin typeface="Century Gothic" panose="020B0502020202020204" pitchFamily="34" charset="0"/>
              </a:rPr>
              <a:t>C. Team Up with Other Education Professionals</a:t>
            </a:r>
          </a:p>
          <a:p>
            <a:r>
              <a:rPr lang="en-US" dirty="0">
                <a:latin typeface="Century Gothic" panose="020B0502020202020204" pitchFamily="34" charset="0"/>
              </a:rPr>
              <a:t>Financial Planners: Help families plan for tuition and scholarships.</a:t>
            </a:r>
          </a:p>
          <a:p>
            <a:r>
              <a:rPr lang="en-US" b="1" dirty="0">
                <a:solidFill>
                  <a:srgbClr val="FF0000"/>
                </a:solidFill>
                <a:latin typeface="Century Gothic" panose="020B0502020202020204" pitchFamily="34" charset="0"/>
              </a:rPr>
              <a:t>2.Career Counselors</a:t>
            </a:r>
            <a:r>
              <a:rPr lang="en-US" dirty="0">
                <a:latin typeface="Century Gothic" panose="020B0502020202020204" pitchFamily="34" charset="0"/>
              </a:rPr>
              <a:t>: Collaborate to align college choices with long-term career goals.</a:t>
            </a:r>
          </a:p>
          <a:p>
            <a:r>
              <a:rPr lang="en-US" dirty="0">
                <a:latin typeface="Century Gothic" panose="020B0502020202020204" pitchFamily="34" charset="0"/>
              </a:rPr>
              <a:t>3.Immigration Consultants:</a:t>
            </a:r>
          </a:p>
          <a:p>
            <a:r>
              <a:rPr lang="en-US" dirty="0">
                <a:latin typeface="Century Gothic" panose="020B0502020202020204" pitchFamily="34" charset="0"/>
              </a:rPr>
              <a:t>Assist with visa processing for study-abroad clients.</a:t>
            </a:r>
          </a:p>
          <a:p>
            <a:r>
              <a:rPr lang="en-US" b="1" dirty="0">
                <a:latin typeface="Century Gothic" panose="020B0502020202020204" pitchFamily="34" charset="0"/>
              </a:rPr>
              <a:t>D. Engage with Technology Partners</a:t>
            </a:r>
          </a:p>
          <a:p>
            <a:r>
              <a:rPr lang="en-US" b="1" dirty="0">
                <a:solidFill>
                  <a:srgbClr val="FF0000"/>
                </a:solidFill>
                <a:latin typeface="Century Gothic" panose="020B0502020202020204" pitchFamily="34" charset="0"/>
              </a:rPr>
              <a:t>1.EdTech Tools</a:t>
            </a:r>
            <a:r>
              <a:rPr lang="en-US" dirty="0">
                <a:latin typeface="Century Gothic" panose="020B0502020202020204" pitchFamily="34" charset="0"/>
              </a:rPr>
              <a:t>: Use tools like application trackers or virtual learning platforms to enhance client experiences.</a:t>
            </a:r>
          </a:p>
          <a:p>
            <a:r>
              <a:rPr lang="en-US" b="1" dirty="0">
                <a:solidFill>
                  <a:srgbClr val="FF0000"/>
                </a:solidFill>
                <a:latin typeface="Century Gothic" panose="020B0502020202020204" pitchFamily="34" charset="0"/>
              </a:rPr>
              <a:t>2.CRM Systems</a:t>
            </a:r>
            <a:r>
              <a:rPr lang="en-US" dirty="0">
                <a:latin typeface="Century Gothic" panose="020B0502020202020204" pitchFamily="34" charset="0"/>
              </a:rPr>
              <a:t>: Partner with CRM providers to manage client relationships and streamline operations.</a:t>
            </a:r>
          </a:p>
          <a:p>
            <a:endParaRPr lang="en-US" dirty="0"/>
          </a:p>
          <a:p>
            <a:endParaRPr lang="en-US" dirty="0"/>
          </a:p>
        </p:txBody>
      </p:sp>
    </p:spTree>
    <p:extLst>
      <p:ext uri="{BB962C8B-B14F-4D97-AF65-F5344CB8AC3E}">
        <p14:creationId xmlns:p14="http://schemas.microsoft.com/office/powerpoint/2010/main" val="879135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CLIENT RELATIONSHIPS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Module-7:6</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18599" y="1868138"/>
            <a:ext cx="11092070"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4. Sustaining Relationships for Long-Term Success</a:t>
            </a:r>
          </a:p>
          <a:p>
            <a:r>
              <a:rPr lang="en-US" b="1" dirty="0">
                <a:latin typeface="Century Gothic" panose="020B0502020202020204" pitchFamily="34" charset="0"/>
              </a:rPr>
              <a:t>A. Stay Connected</a:t>
            </a:r>
          </a:p>
          <a:p>
            <a:r>
              <a:rPr lang="en-US" dirty="0">
                <a:latin typeface="Century Gothic" panose="020B0502020202020204" pitchFamily="34" charset="0"/>
              </a:rPr>
              <a:t>1.Follow-Up Post-Service:</a:t>
            </a:r>
          </a:p>
          <a:p>
            <a:r>
              <a:rPr lang="en-US" dirty="0">
                <a:latin typeface="Century Gothic" panose="020B0502020202020204" pitchFamily="34" charset="0"/>
              </a:rPr>
              <a:t>Check in periodically with former clients to maintain rapport.</a:t>
            </a:r>
          </a:p>
          <a:p>
            <a:r>
              <a:rPr lang="en-US" dirty="0">
                <a:latin typeface="Century Gothic" panose="020B0502020202020204" pitchFamily="34" charset="0"/>
              </a:rPr>
              <a:t>Celebrate their achievements, such as college acceptances or career milestones.</a:t>
            </a:r>
          </a:p>
          <a:p>
            <a:r>
              <a:rPr lang="en-US" dirty="0">
                <a:latin typeface="Century Gothic" panose="020B0502020202020204" pitchFamily="34" charset="0"/>
              </a:rPr>
              <a:t>2.Social Media Interaction:</a:t>
            </a:r>
          </a:p>
          <a:p>
            <a:r>
              <a:rPr lang="en-US" dirty="0">
                <a:latin typeface="Century Gothic" panose="020B0502020202020204" pitchFamily="34" charset="0"/>
              </a:rPr>
              <a:t>Engage with clients by liking or commenting on their posts.</a:t>
            </a:r>
          </a:p>
          <a:p>
            <a:r>
              <a:rPr lang="en-US" dirty="0">
                <a:latin typeface="Century Gothic" panose="020B0502020202020204" pitchFamily="34" charset="0"/>
              </a:rPr>
              <a:t>Share their success stories (with permission) on your platforms.</a:t>
            </a:r>
          </a:p>
          <a:p>
            <a:r>
              <a:rPr lang="en-US" b="1" dirty="0">
                <a:latin typeface="Century Gothic" panose="020B0502020202020204" pitchFamily="34" charset="0"/>
              </a:rPr>
              <a:t>B. Encourage Referrals and Testimonials</a:t>
            </a:r>
          </a:p>
          <a:p>
            <a:r>
              <a:rPr lang="en-US" dirty="0">
                <a:latin typeface="Century Gothic" panose="020B0502020202020204" pitchFamily="34" charset="0"/>
              </a:rPr>
              <a:t>1.Referral Incentives:</a:t>
            </a:r>
          </a:p>
          <a:p>
            <a:r>
              <a:rPr lang="en-US" dirty="0">
                <a:latin typeface="Century Gothic" panose="020B0502020202020204" pitchFamily="34" charset="0"/>
              </a:rPr>
              <a:t>Offer discounts or perks for clients who refer others to your services.</a:t>
            </a:r>
          </a:p>
          <a:p>
            <a:r>
              <a:rPr lang="en-US" dirty="0">
                <a:latin typeface="Century Gothic" panose="020B0502020202020204" pitchFamily="34" charset="0"/>
              </a:rPr>
              <a:t>2.Request Reviews: Ask satisfied clients to leave testimonials on your website, Google, or LinkedIn.</a:t>
            </a:r>
          </a:p>
          <a:p>
            <a:r>
              <a:rPr lang="en-US" dirty="0">
                <a:latin typeface="Century Gothic" panose="020B0502020202020204" pitchFamily="34" charset="0"/>
              </a:rPr>
              <a:t>C. Adapt to Evolving Needs</a:t>
            </a:r>
          </a:p>
          <a:p>
            <a:r>
              <a:rPr lang="en-US" dirty="0">
                <a:latin typeface="Century Gothic" panose="020B0502020202020204" pitchFamily="34" charset="0"/>
              </a:rPr>
              <a:t>Stay updated on industry trends and educational policies.</a:t>
            </a:r>
          </a:p>
          <a:p>
            <a:r>
              <a:rPr lang="en-US" dirty="0">
                <a:latin typeface="Century Gothic" panose="020B0502020202020204" pitchFamily="34" charset="0"/>
              </a:rPr>
              <a:t>Continuously enhance your services to align with changing client expectations.</a:t>
            </a:r>
          </a:p>
        </p:txBody>
      </p:sp>
    </p:spTree>
    <p:extLst>
      <p:ext uri="{BB962C8B-B14F-4D97-AF65-F5344CB8AC3E}">
        <p14:creationId xmlns:p14="http://schemas.microsoft.com/office/powerpoint/2010/main" val="2730074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BUILDING CLIENT RELATIONSHIPS FOR EDUCATION CONSULTING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Module-7:6</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453353" y="2048805"/>
            <a:ext cx="5177426" cy="4801314"/>
          </a:xfrm>
          <a:prstGeom prst="rect">
            <a:avLst/>
          </a:prstGeom>
          <a:noFill/>
        </p:spPr>
        <p:txBody>
          <a:bodyPr wrap="square" rtlCol="0">
            <a:spAutoFit/>
          </a:bodyPr>
          <a:lstStyle/>
          <a:p>
            <a:endParaRPr lang="en-US" b="1" dirty="0">
              <a:latin typeface="Century Gothic" panose="020B0502020202020204" pitchFamily="34" charset="0"/>
            </a:endParaRPr>
          </a:p>
          <a:p>
            <a:r>
              <a:rPr lang="en-US" dirty="0">
                <a:latin typeface="Century Gothic" panose="020B0502020202020204" pitchFamily="34" charset="0"/>
              </a:rPr>
              <a:t>Building strong client relationships, leveraging networking opportunities, and creating collaborative partnerships are essential for sustained growth as an education consultant. </a:t>
            </a:r>
          </a:p>
          <a:p>
            <a:endParaRPr lang="en-US" dirty="0">
              <a:latin typeface="Century Gothic" panose="020B0502020202020204" pitchFamily="34" charset="0"/>
            </a:endParaRPr>
          </a:p>
          <a:p>
            <a:r>
              <a:rPr lang="en-US" dirty="0">
                <a:latin typeface="Century Gothic" panose="020B0502020202020204" pitchFamily="34" charset="0"/>
              </a:rPr>
              <a:t>By </a:t>
            </a:r>
            <a:r>
              <a:rPr lang="en-US" b="1" dirty="0">
                <a:solidFill>
                  <a:srgbClr val="FF0000"/>
                </a:solidFill>
                <a:latin typeface="Century Gothic" panose="020B0502020202020204" pitchFamily="34" charset="0"/>
              </a:rPr>
              <a:t>prioritizing trust</a:t>
            </a:r>
            <a:r>
              <a:rPr lang="en-US" dirty="0">
                <a:latin typeface="Century Gothic" panose="020B0502020202020204" pitchFamily="34" charset="0"/>
              </a:rPr>
              <a:t>, </a:t>
            </a:r>
            <a:r>
              <a:rPr lang="en-US" b="1" dirty="0">
                <a:solidFill>
                  <a:srgbClr val="FF0000"/>
                </a:solidFill>
                <a:latin typeface="Century Gothic" panose="020B0502020202020204" pitchFamily="34" charset="0"/>
              </a:rPr>
              <a:t>open communication, and personalized solutions</a:t>
            </a:r>
            <a:r>
              <a:rPr lang="en-US" dirty="0">
                <a:latin typeface="Century Gothic" panose="020B0502020202020204" pitchFamily="34" charset="0"/>
              </a:rPr>
              <a:t>, you can foster loyalty and expand your influence within the education community. These efforts not only enhance client satisfaction but also establish your reputation as a trusted and impactful consultant.</a:t>
            </a:r>
          </a:p>
          <a:p>
            <a:endParaRPr lang="en-US" dirty="0">
              <a:latin typeface="Century Gothic" panose="020B0502020202020204" pitchFamily="34" charset="0"/>
            </a:endParaRPr>
          </a:p>
          <a:p>
            <a:endParaRPr lang="en-US" dirty="0"/>
          </a:p>
          <a:p>
            <a:endParaRPr lang="en-US" dirty="0"/>
          </a:p>
        </p:txBody>
      </p:sp>
      <p:pic>
        <p:nvPicPr>
          <p:cNvPr id="4" name="Picture 3">
            <a:extLst>
              <a:ext uri="{FF2B5EF4-FFF2-40B4-BE49-F238E27FC236}">
                <a16:creationId xmlns:a16="http://schemas.microsoft.com/office/drawing/2014/main" id="{353AAB3F-00D3-4AC1-B987-06F423FBDE47}"/>
              </a:ext>
            </a:extLst>
          </p:cNvPr>
          <p:cNvPicPr>
            <a:picLocks noChangeAspect="1"/>
          </p:cNvPicPr>
          <p:nvPr/>
        </p:nvPicPr>
        <p:blipFill>
          <a:blip r:embed="rId3"/>
          <a:stretch>
            <a:fillRect/>
          </a:stretch>
        </p:blipFill>
        <p:spPr>
          <a:xfrm>
            <a:off x="6352673" y="2352179"/>
            <a:ext cx="5086675" cy="3209925"/>
          </a:xfrm>
          <a:prstGeom prst="rect">
            <a:avLst/>
          </a:prstGeom>
        </p:spPr>
      </p:pic>
    </p:spTree>
    <p:extLst>
      <p:ext uri="{BB962C8B-B14F-4D97-AF65-F5344CB8AC3E}">
        <p14:creationId xmlns:p14="http://schemas.microsoft.com/office/powerpoint/2010/main" val="171092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CLIENT ACUQUISITION TACTICS FOR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Module-7:7</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95602" y="1970626"/>
            <a:ext cx="11092070" cy="4801314"/>
          </a:xfrm>
          <a:prstGeom prst="rect">
            <a:avLst/>
          </a:prstGeom>
          <a:noFill/>
        </p:spPr>
        <p:txBody>
          <a:bodyPr wrap="square" rtlCol="0">
            <a:spAutoFit/>
          </a:bodyPr>
          <a:lstStyle/>
          <a:p>
            <a:r>
              <a:rPr lang="en-US" b="1" dirty="0">
                <a:latin typeface="Century Gothic" panose="020B0502020202020204" pitchFamily="34" charset="0"/>
              </a:rPr>
              <a:t>How to Offer Free Consultations</a:t>
            </a:r>
            <a:r>
              <a:rPr lang="en-US" dirty="0">
                <a:latin typeface="Century Gothic" panose="020B0502020202020204" pitchFamily="34" charset="0"/>
              </a:rPr>
              <a:t>:</a:t>
            </a:r>
          </a:p>
          <a:p>
            <a:r>
              <a:rPr lang="en-US" b="1" dirty="0">
                <a:latin typeface="Century Gothic" panose="020B0502020202020204" pitchFamily="34" charset="0"/>
              </a:rPr>
              <a:t>1.Structure the Consultation</a:t>
            </a:r>
            <a:r>
              <a:rPr lang="en-US" dirty="0">
                <a:latin typeface="Century Gothic" panose="020B0502020202020204" pitchFamily="34" charset="0"/>
              </a:rPr>
              <a:t>:</a:t>
            </a:r>
          </a:p>
          <a:p>
            <a:r>
              <a:rPr lang="en-US" dirty="0">
                <a:latin typeface="Century Gothic" panose="020B0502020202020204" pitchFamily="34" charset="0"/>
              </a:rPr>
              <a:t>Limit the session to 20–30 minutes.</a:t>
            </a:r>
          </a:p>
          <a:p>
            <a:r>
              <a:rPr lang="en-US" dirty="0">
                <a:latin typeface="Century Gothic" panose="020B0502020202020204" pitchFamily="34" charset="0"/>
              </a:rPr>
              <a:t>Use the time to:</a:t>
            </a:r>
          </a:p>
          <a:p>
            <a:r>
              <a:rPr lang="en-US" dirty="0">
                <a:latin typeface="Century Gothic" panose="020B0502020202020204" pitchFamily="34" charset="0"/>
              </a:rPr>
              <a:t>■Understand client needs.</a:t>
            </a:r>
          </a:p>
          <a:p>
            <a:r>
              <a:rPr lang="en-US" dirty="0">
                <a:latin typeface="Century Gothic" panose="020B0502020202020204" pitchFamily="34" charset="0"/>
              </a:rPr>
              <a:t>■Highlight your services and potential outcomes.</a:t>
            </a:r>
          </a:p>
          <a:p>
            <a:r>
              <a:rPr lang="en-US" dirty="0">
                <a:latin typeface="Century Gothic" panose="020B0502020202020204" pitchFamily="34" charset="0"/>
              </a:rPr>
              <a:t>■Answer key questions.</a:t>
            </a:r>
          </a:p>
          <a:p>
            <a:endParaRPr lang="en-US" dirty="0">
              <a:latin typeface="Century Gothic" panose="020B0502020202020204" pitchFamily="34" charset="0"/>
            </a:endParaRPr>
          </a:p>
          <a:p>
            <a:r>
              <a:rPr lang="en-US" b="1" dirty="0">
                <a:latin typeface="Century Gothic" panose="020B0502020202020204" pitchFamily="34" charset="0"/>
              </a:rPr>
              <a:t>2.Make it Easy to Book:</a:t>
            </a:r>
          </a:p>
          <a:p>
            <a:r>
              <a:rPr lang="en-US" dirty="0">
                <a:latin typeface="Century Gothic" panose="020B0502020202020204" pitchFamily="34" charset="0"/>
              </a:rPr>
              <a:t>Use scheduling tools like Calendly or Acuity to streamline the process.</a:t>
            </a:r>
          </a:p>
          <a:p>
            <a:r>
              <a:rPr lang="en-US" dirty="0">
                <a:latin typeface="Century Gothic" panose="020B0502020202020204" pitchFamily="34" charset="0"/>
              </a:rPr>
              <a:t>Promote consultation offers on your website, social media, and emails.</a:t>
            </a:r>
          </a:p>
          <a:p>
            <a:endParaRPr lang="en-US" dirty="0">
              <a:latin typeface="Century Gothic" panose="020B0502020202020204" pitchFamily="34" charset="0"/>
            </a:endParaRPr>
          </a:p>
          <a:p>
            <a:r>
              <a:rPr lang="en-US" b="1" dirty="0">
                <a:latin typeface="Century Gothic" panose="020B0502020202020204" pitchFamily="34" charset="0"/>
              </a:rPr>
              <a:t>3.Follow Up</a:t>
            </a:r>
            <a:r>
              <a:rPr lang="en-US" dirty="0">
                <a:latin typeface="Century Gothic" panose="020B0502020202020204" pitchFamily="34" charset="0"/>
              </a:rPr>
              <a:t>:</a:t>
            </a:r>
          </a:p>
          <a:p>
            <a:r>
              <a:rPr lang="en-US" dirty="0">
                <a:latin typeface="Century Gothic" panose="020B0502020202020204" pitchFamily="34" charset="0"/>
              </a:rPr>
              <a:t>After the consultation, send a thank-you email summarizing the discussion and next steps.</a:t>
            </a:r>
          </a:p>
          <a:p>
            <a:r>
              <a:rPr lang="en-US" dirty="0">
                <a:latin typeface="Century Gothic" panose="020B0502020202020204" pitchFamily="34" charset="0"/>
              </a:rPr>
              <a:t>Include a call-to-action (CTA) encouraging them to sign up for your services.</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3874187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CLIENT ACUQUISITION TACTICS FOR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Module-7:7</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85976" y="2041571"/>
            <a:ext cx="5591312" cy="4247317"/>
          </a:xfrm>
          <a:prstGeom prst="rect">
            <a:avLst/>
          </a:prstGeom>
          <a:noFill/>
        </p:spPr>
        <p:txBody>
          <a:bodyPr wrap="square" rtlCol="0">
            <a:spAutoFit/>
          </a:bodyPr>
          <a:lstStyle/>
          <a:p>
            <a:r>
              <a:rPr lang="en-US" b="1" dirty="0">
                <a:latin typeface="Century Gothic" panose="020B0502020202020204" pitchFamily="34" charset="0"/>
              </a:rPr>
              <a:t>B. Workshops</a:t>
            </a:r>
          </a:p>
          <a:p>
            <a:r>
              <a:rPr lang="en-US" dirty="0">
                <a:latin typeface="Century Gothic" panose="020B0502020202020204" pitchFamily="34" charset="0"/>
              </a:rPr>
              <a:t>Hosting workshops positions you as an authority and engages a larger audience at once.</a:t>
            </a:r>
          </a:p>
          <a:p>
            <a:r>
              <a:rPr lang="en-US" b="1" dirty="0">
                <a:latin typeface="Century Gothic" panose="020B0502020202020204" pitchFamily="34" charset="0"/>
              </a:rPr>
              <a:t>Benefits of Free Workshops</a:t>
            </a:r>
            <a:r>
              <a:rPr lang="en-US" dirty="0">
                <a:latin typeface="Century Gothic" panose="020B0502020202020204" pitchFamily="34" charset="0"/>
              </a:rPr>
              <a:t>:</a:t>
            </a:r>
          </a:p>
          <a:p>
            <a:r>
              <a:rPr lang="en-US" dirty="0">
                <a:latin typeface="Century Gothic" panose="020B0502020202020204" pitchFamily="34" charset="0"/>
              </a:rPr>
              <a:t>1.Showcase Expertise:</a:t>
            </a:r>
          </a:p>
          <a:p>
            <a:r>
              <a:rPr lang="en-US" dirty="0">
                <a:latin typeface="Century Gothic" panose="020B0502020202020204" pitchFamily="34" charset="0"/>
              </a:rPr>
              <a:t>Provide valuable insights on a specific topic.</a:t>
            </a:r>
          </a:p>
          <a:p>
            <a:r>
              <a:rPr lang="en-US" dirty="0">
                <a:latin typeface="Century Gothic" panose="020B0502020202020204" pitchFamily="34" charset="0"/>
              </a:rPr>
              <a:t>Establish yourself as a thought leader in your field.</a:t>
            </a:r>
          </a:p>
          <a:p>
            <a:r>
              <a:rPr lang="en-US" dirty="0">
                <a:latin typeface="Century Gothic" panose="020B0502020202020204" pitchFamily="34" charset="0"/>
              </a:rPr>
              <a:t>2.Generate Leads:</a:t>
            </a:r>
          </a:p>
          <a:p>
            <a:r>
              <a:rPr lang="en-US" dirty="0">
                <a:latin typeface="Century Gothic" panose="020B0502020202020204" pitchFamily="34" charset="0"/>
              </a:rPr>
              <a:t>Collect contact information from participants for follow-ups.</a:t>
            </a:r>
          </a:p>
          <a:p>
            <a:r>
              <a:rPr lang="en-US" dirty="0">
                <a:latin typeface="Century Gothic" panose="020B0502020202020204" pitchFamily="34" charset="0"/>
              </a:rPr>
              <a:t>3.Create Brand Awareness:</a:t>
            </a:r>
          </a:p>
          <a:p>
            <a:r>
              <a:rPr lang="en-US" dirty="0">
                <a:latin typeface="Century Gothic" panose="020B0502020202020204" pitchFamily="34" charset="0"/>
              </a:rPr>
              <a:t>Reach potential clients who may not have considered consulting services before.</a:t>
            </a:r>
          </a:p>
          <a:p>
            <a:endParaRPr lang="en-US" dirty="0"/>
          </a:p>
        </p:txBody>
      </p:sp>
      <p:pic>
        <p:nvPicPr>
          <p:cNvPr id="4" name="Picture 3">
            <a:extLst>
              <a:ext uri="{FF2B5EF4-FFF2-40B4-BE49-F238E27FC236}">
                <a16:creationId xmlns:a16="http://schemas.microsoft.com/office/drawing/2014/main" id="{77491588-E6EA-4A69-BB15-33D230AAE404}"/>
              </a:ext>
            </a:extLst>
          </p:cNvPr>
          <p:cNvPicPr>
            <a:picLocks noChangeAspect="1"/>
          </p:cNvPicPr>
          <p:nvPr/>
        </p:nvPicPr>
        <p:blipFill>
          <a:blip r:embed="rId3"/>
          <a:stretch>
            <a:fillRect/>
          </a:stretch>
        </p:blipFill>
        <p:spPr>
          <a:xfrm>
            <a:off x="6897934" y="2157661"/>
            <a:ext cx="3954274" cy="3756560"/>
          </a:xfrm>
          <a:prstGeom prst="rect">
            <a:avLst/>
          </a:prstGeom>
        </p:spPr>
      </p:pic>
    </p:spTree>
    <p:extLst>
      <p:ext uri="{BB962C8B-B14F-4D97-AF65-F5344CB8AC3E}">
        <p14:creationId xmlns:p14="http://schemas.microsoft.com/office/powerpoint/2010/main" val="2508721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CLIENT ACUQUISITION TACTICS FOR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Module-7:7</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85976" y="1815186"/>
            <a:ext cx="11092070"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How to Host Workshops</a:t>
            </a:r>
          </a:p>
          <a:p>
            <a:r>
              <a:rPr lang="en-US" dirty="0">
                <a:latin typeface="Century Gothic" panose="020B0502020202020204" pitchFamily="34" charset="0"/>
              </a:rPr>
              <a:t>1.Choose Relevant Topics:</a:t>
            </a:r>
          </a:p>
          <a:p>
            <a:r>
              <a:rPr lang="en-US" dirty="0">
                <a:latin typeface="Century Gothic" panose="020B0502020202020204" pitchFamily="34" charset="0"/>
              </a:rPr>
              <a:t>Focus on issues your audience cares about, such as:</a:t>
            </a:r>
          </a:p>
          <a:p>
            <a:r>
              <a:rPr lang="en-US" dirty="0">
                <a:latin typeface="Century Gothic" panose="020B0502020202020204" pitchFamily="34" charset="0"/>
              </a:rPr>
              <a:t>■“Top Tips for College Applications.”</a:t>
            </a:r>
          </a:p>
          <a:p>
            <a:r>
              <a:rPr lang="en-US" dirty="0">
                <a:latin typeface="Century Gothic" panose="020B0502020202020204" pitchFamily="34" charset="0"/>
              </a:rPr>
              <a:t>■“How to Choose the Best School for Your Child.”</a:t>
            </a:r>
          </a:p>
          <a:p>
            <a:r>
              <a:rPr lang="en-US" dirty="0">
                <a:latin typeface="Century Gothic" panose="020B0502020202020204" pitchFamily="34" charset="0"/>
              </a:rPr>
              <a:t>■“Navigating Study Abroad Programs.”</a:t>
            </a:r>
          </a:p>
          <a:p>
            <a:r>
              <a:rPr lang="en-US" b="1" dirty="0">
                <a:solidFill>
                  <a:srgbClr val="FF0000"/>
                </a:solidFill>
                <a:latin typeface="Century Gothic" panose="020B0502020202020204" pitchFamily="34" charset="0"/>
              </a:rPr>
              <a:t>2.Promote Effectively</a:t>
            </a:r>
            <a:r>
              <a:rPr lang="en-US" dirty="0">
                <a:latin typeface="Century Gothic" panose="020B0502020202020204" pitchFamily="34" charset="0"/>
              </a:rPr>
              <a:t>:</a:t>
            </a:r>
          </a:p>
          <a:p>
            <a:r>
              <a:rPr lang="en-US" dirty="0">
                <a:latin typeface="Century Gothic" panose="020B0502020202020204" pitchFamily="34" charset="0"/>
              </a:rPr>
              <a:t>Advertise workshops on your website, social media, and through email campaigns.</a:t>
            </a:r>
          </a:p>
          <a:p>
            <a:r>
              <a:rPr lang="en-US" dirty="0">
                <a:latin typeface="Century Gothic" panose="020B0502020202020204" pitchFamily="34" charset="0"/>
              </a:rPr>
              <a:t>Offer free registration with a sign-up form to collect participant details.</a:t>
            </a:r>
          </a:p>
          <a:p>
            <a:r>
              <a:rPr lang="en-US" b="1" dirty="0">
                <a:solidFill>
                  <a:srgbClr val="FF0000"/>
                </a:solidFill>
                <a:latin typeface="Century Gothic" panose="020B0502020202020204" pitchFamily="34" charset="0"/>
              </a:rPr>
              <a:t>3.Engage During the Event</a:t>
            </a:r>
            <a:r>
              <a:rPr lang="en-US" dirty="0">
                <a:latin typeface="Century Gothic" panose="020B0502020202020204" pitchFamily="34" charset="0"/>
              </a:rPr>
              <a:t>:</a:t>
            </a:r>
          </a:p>
          <a:p>
            <a:r>
              <a:rPr lang="en-US" dirty="0">
                <a:latin typeface="Century Gothic" panose="020B0502020202020204" pitchFamily="34" charset="0"/>
              </a:rPr>
              <a:t>Use interactive elements like Q&amp;A sessions or polls.</a:t>
            </a:r>
          </a:p>
          <a:p>
            <a:r>
              <a:rPr lang="en-US" dirty="0">
                <a:latin typeface="Century Gothic" panose="020B0502020202020204" pitchFamily="34" charset="0"/>
              </a:rPr>
              <a:t>Share examples or case studies for added impact.</a:t>
            </a:r>
          </a:p>
          <a:p>
            <a:r>
              <a:rPr lang="en-US" b="1" dirty="0">
                <a:solidFill>
                  <a:srgbClr val="FF0000"/>
                </a:solidFill>
                <a:latin typeface="Century Gothic" panose="020B0502020202020204" pitchFamily="34" charset="0"/>
              </a:rPr>
              <a:t>4.Follow Up</a:t>
            </a:r>
            <a:r>
              <a:rPr lang="en-US" dirty="0">
                <a:latin typeface="Century Gothic" panose="020B0502020202020204" pitchFamily="34" charset="0"/>
              </a:rPr>
              <a:t>:</a:t>
            </a:r>
          </a:p>
          <a:p>
            <a:r>
              <a:rPr lang="en-US" dirty="0">
                <a:latin typeface="Century Gothic" panose="020B0502020202020204" pitchFamily="34" charset="0"/>
              </a:rPr>
              <a:t>Send participants thank-you emails and additional resources.</a:t>
            </a:r>
          </a:p>
          <a:p>
            <a:r>
              <a:rPr lang="en-US" dirty="0">
                <a:latin typeface="Century Gothic" panose="020B0502020202020204" pitchFamily="34" charset="0"/>
              </a:rPr>
              <a:t>Offer a discounted service package as a workshop follow-up incentive.</a:t>
            </a:r>
          </a:p>
          <a:p>
            <a:endParaRPr lang="en-US" dirty="0"/>
          </a:p>
        </p:txBody>
      </p:sp>
    </p:spTree>
    <p:extLst>
      <p:ext uri="{BB962C8B-B14F-4D97-AF65-F5344CB8AC3E}">
        <p14:creationId xmlns:p14="http://schemas.microsoft.com/office/powerpoint/2010/main" val="33577991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CLIENT ACUQUISITION TACTICS FOR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Module-7:7</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76351" y="2136567"/>
            <a:ext cx="11092070" cy="4247317"/>
          </a:xfrm>
          <a:prstGeom prst="rect">
            <a:avLst/>
          </a:prstGeom>
          <a:noFill/>
        </p:spPr>
        <p:txBody>
          <a:bodyPr wrap="square" rtlCol="0">
            <a:spAutoFit/>
          </a:bodyPr>
          <a:lstStyle/>
          <a:p>
            <a:r>
              <a:rPr lang="en-US" b="1" dirty="0"/>
              <a:t> </a:t>
            </a:r>
            <a:r>
              <a:rPr lang="en-US" b="1" dirty="0">
                <a:latin typeface="Century Gothic" panose="020B0502020202020204" pitchFamily="34" charset="0"/>
              </a:rPr>
              <a:t>2. Utilizing Email Marketing</a:t>
            </a:r>
          </a:p>
          <a:p>
            <a:r>
              <a:rPr lang="en-US" dirty="0">
                <a:latin typeface="Century Gothic" panose="020B0502020202020204" pitchFamily="34" charset="0"/>
              </a:rPr>
              <a:t>Email marketing is a cost-effective way to nurture leads, build relationships, and convert prospects into clients.</a:t>
            </a:r>
          </a:p>
          <a:p>
            <a:r>
              <a:rPr lang="en-US" b="1" dirty="0">
                <a:solidFill>
                  <a:srgbClr val="FF0000"/>
                </a:solidFill>
                <a:latin typeface="Century Gothic" panose="020B0502020202020204" pitchFamily="34" charset="0"/>
              </a:rPr>
              <a:t>A. Building an Email List</a:t>
            </a:r>
          </a:p>
          <a:p>
            <a:r>
              <a:rPr lang="en-US" dirty="0">
                <a:latin typeface="Century Gothic" panose="020B0502020202020204" pitchFamily="34" charset="0"/>
              </a:rPr>
              <a:t>1.Collect Emails Strategically:</a:t>
            </a:r>
          </a:p>
          <a:p>
            <a:r>
              <a:rPr lang="en-US" dirty="0">
                <a:latin typeface="Century Gothic" panose="020B0502020202020204" pitchFamily="34" charset="0"/>
              </a:rPr>
              <a:t>Use website sign-up forms offering free resources (e.g., e-books or guides).</a:t>
            </a:r>
          </a:p>
          <a:p>
            <a:r>
              <a:rPr lang="en-US" dirty="0">
                <a:latin typeface="Century Gothic" panose="020B0502020202020204" pitchFamily="34" charset="0"/>
              </a:rPr>
              <a:t>Collect emails during free consultations or workshops.</a:t>
            </a:r>
          </a:p>
          <a:p>
            <a:r>
              <a:rPr lang="en-US" dirty="0">
                <a:latin typeface="Century Gothic" panose="020B0502020202020204" pitchFamily="34" charset="0"/>
              </a:rPr>
              <a:t>2.Segment Your Audience:</a:t>
            </a:r>
          </a:p>
          <a:p>
            <a:r>
              <a:rPr lang="en-US" dirty="0">
                <a:latin typeface="Century Gothic" panose="020B0502020202020204" pitchFamily="34" charset="0"/>
              </a:rPr>
              <a:t>Group contacts based on their interests or stage in the client journey (e.g., prospective clients, current clients, or past clients).</a:t>
            </a:r>
          </a:p>
          <a:p>
            <a:r>
              <a:rPr lang="en-US" b="1" dirty="0">
                <a:solidFill>
                  <a:srgbClr val="FF0000"/>
                </a:solidFill>
                <a:latin typeface="Century Gothic" panose="020B0502020202020204" pitchFamily="34" charset="0"/>
              </a:rPr>
              <a:t>B. Crafting Effective Email Campaigns</a:t>
            </a:r>
          </a:p>
          <a:p>
            <a:r>
              <a:rPr lang="en-US" dirty="0">
                <a:latin typeface="Century Gothic" panose="020B0502020202020204" pitchFamily="34" charset="0"/>
              </a:rPr>
              <a:t>1.Welcome Emails:</a:t>
            </a:r>
          </a:p>
          <a:p>
            <a:r>
              <a:rPr lang="en-US" dirty="0">
                <a:latin typeface="Century Gothic" panose="020B0502020202020204" pitchFamily="34" charset="0"/>
              </a:rPr>
              <a:t>Send an automated email immediately after someone joins your list.</a:t>
            </a:r>
          </a:p>
          <a:p>
            <a:r>
              <a:rPr lang="en-US" dirty="0">
                <a:latin typeface="Century Gothic" panose="020B0502020202020204" pitchFamily="34" charset="0"/>
              </a:rPr>
              <a:t>Include a brief introduction, your services, and a call-to-action (e.g., “Book a Free Consultation”).</a:t>
            </a:r>
          </a:p>
          <a:p>
            <a:endParaRPr lang="en-US" dirty="0"/>
          </a:p>
        </p:txBody>
      </p:sp>
    </p:spTree>
    <p:extLst>
      <p:ext uri="{BB962C8B-B14F-4D97-AF65-F5344CB8AC3E}">
        <p14:creationId xmlns:p14="http://schemas.microsoft.com/office/powerpoint/2010/main" val="603951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CLIENT ACUQUISITION TACTICS FOR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Module-7:7</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549965" y="1899461"/>
            <a:ext cx="11092070" cy="4801314"/>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2.Educational Emails</a:t>
            </a:r>
          </a:p>
          <a:p>
            <a:r>
              <a:rPr lang="en-US" dirty="0">
                <a:latin typeface="Century Gothic" panose="020B0502020202020204" pitchFamily="34" charset="0"/>
              </a:rPr>
              <a:t>Share useful content, such as:</a:t>
            </a:r>
          </a:p>
          <a:p>
            <a:r>
              <a:rPr lang="en-US" dirty="0">
                <a:latin typeface="Century Gothic" panose="020B0502020202020204" pitchFamily="34" charset="0"/>
              </a:rPr>
              <a:t>■Blog posts (e.g., “5 Mistakes to Avoid in College Applications”).</a:t>
            </a:r>
          </a:p>
          <a:p>
            <a:r>
              <a:rPr lang="en-US" dirty="0">
                <a:latin typeface="Century Gothic" panose="020B0502020202020204" pitchFamily="34" charset="0"/>
              </a:rPr>
              <a:t>■Checklists (e.g., “The Ultimate Study Abroad Packing List”).</a:t>
            </a:r>
          </a:p>
          <a:p>
            <a:r>
              <a:rPr lang="en-US" dirty="0">
                <a:latin typeface="Century Gothic" panose="020B0502020202020204" pitchFamily="34" charset="0"/>
              </a:rPr>
              <a:t>Position yourself as a valuable resource for their education journey.</a:t>
            </a:r>
          </a:p>
          <a:p>
            <a:r>
              <a:rPr lang="en-US" b="1" dirty="0">
                <a:solidFill>
                  <a:srgbClr val="FF0000"/>
                </a:solidFill>
                <a:latin typeface="Century Gothic" panose="020B0502020202020204" pitchFamily="34" charset="0"/>
              </a:rPr>
              <a:t>3.Promotional Emails</a:t>
            </a:r>
            <a:endParaRPr lang="en-US" b="1" dirty="0">
              <a:latin typeface="Century Gothic" panose="020B0502020202020204" pitchFamily="34" charset="0"/>
            </a:endParaRPr>
          </a:p>
          <a:p>
            <a:r>
              <a:rPr lang="en-US" dirty="0">
                <a:latin typeface="Century Gothic" panose="020B0502020202020204" pitchFamily="34" charset="0"/>
              </a:rPr>
              <a:t>Announce limited-time offers, discounts, or upcoming workshops.</a:t>
            </a:r>
          </a:p>
          <a:p>
            <a:r>
              <a:rPr lang="en-US" dirty="0">
                <a:latin typeface="Century Gothic" panose="020B0502020202020204" pitchFamily="34" charset="0"/>
              </a:rPr>
              <a:t>Use CTAs like “Reserve Your Spot” or “Sign Up Now.”</a:t>
            </a:r>
          </a:p>
          <a:p>
            <a:r>
              <a:rPr lang="en-US" b="1" dirty="0">
                <a:solidFill>
                  <a:srgbClr val="FF0000"/>
                </a:solidFill>
                <a:latin typeface="Century Gothic" panose="020B0502020202020204" pitchFamily="34" charset="0"/>
              </a:rPr>
              <a:t>C. Personalization and Consistency</a:t>
            </a:r>
          </a:p>
          <a:p>
            <a:r>
              <a:rPr lang="en-US" dirty="0">
                <a:latin typeface="Century Gothic" panose="020B0502020202020204" pitchFamily="34" charset="0"/>
              </a:rPr>
              <a:t>1.Personalized Messages:</a:t>
            </a:r>
          </a:p>
          <a:p>
            <a:r>
              <a:rPr lang="en-US" dirty="0">
                <a:latin typeface="Century Gothic" panose="020B0502020202020204" pitchFamily="34" charset="0"/>
              </a:rPr>
              <a:t>Address recipients by name and tailor content based on their preferences.</a:t>
            </a:r>
          </a:p>
          <a:p>
            <a:r>
              <a:rPr lang="en-US" dirty="0">
                <a:latin typeface="Century Gothic" panose="020B0502020202020204" pitchFamily="34" charset="0"/>
              </a:rPr>
              <a:t>Example: “Hi Sarah, here are 3 tips to ace your college essay this year.”</a:t>
            </a:r>
          </a:p>
          <a:p>
            <a:r>
              <a:rPr lang="en-US" dirty="0">
                <a:latin typeface="Century Gothic" panose="020B0502020202020204" pitchFamily="34" charset="0"/>
              </a:rPr>
              <a:t>2.Consistent Schedule:</a:t>
            </a:r>
          </a:p>
          <a:p>
            <a:r>
              <a:rPr lang="en-US" dirty="0">
                <a:latin typeface="Century Gothic" panose="020B0502020202020204" pitchFamily="34" charset="0"/>
              </a:rPr>
              <a:t>Send emails regularly (e.g., biweekly or monthly) to stay top-of-mind.</a:t>
            </a:r>
          </a:p>
          <a:p>
            <a:r>
              <a:rPr lang="en-US" dirty="0">
                <a:latin typeface="Century Gothic" panose="020B0502020202020204" pitchFamily="34" charset="0"/>
              </a:rPr>
              <a:t>Use a mix of educational and promotional content.</a:t>
            </a:r>
          </a:p>
          <a:p>
            <a:endParaRPr lang="en-US" dirty="0"/>
          </a:p>
          <a:p>
            <a:endParaRPr lang="en-US" dirty="0"/>
          </a:p>
        </p:txBody>
      </p:sp>
    </p:spTree>
    <p:extLst>
      <p:ext uri="{BB962C8B-B14F-4D97-AF65-F5344CB8AC3E}">
        <p14:creationId xmlns:p14="http://schemas.microsoft.com/office/powerpoint/2010/main" val="3666400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CLIENT ACUQUISITION TACTICS FOR EDUCATION CONSULTANTS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Module-7:7</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85976" y="1815186"/>
            <a:ext cx="5504685" cy="5078313"/>
          </a:xfrm>
          <a:prstGeom prst="rect">
            <a:avLst/>
          </a:prstGeom>
          <a:noFill/>
        </p:spPr>
        <p:txBody>
          <a:bodyPr wrap="square" rtlCol="0">
            <a:spAutoFit/>
          </a:bodyPr>
          <a:lstStyle/>
          <a:p>
            <a:r>
              <a:rPr lang="en-US" b="1" dirty="0">
                <a:latin typeface="Century Gothic" panose="020B0502020202020204" pitchFamily="34" charset="0"/>
              </a:rPr>
              <a:t>D. Tools for Email Marketing</a:t>
            </a:r>
          </a:p>
          <a:p>
            <a:r>
              <a:rPr lang="en-US" dirty="0">
                <a:latin typeface="Century Gothic" panose="020B0502020202020204" pitchFamily="34" charset="0"/>
              </a:rPr>
              <a:t>Use platforms like Mailchimp, Constant Contact, or Convert Kit to manage your campaigns.</a:t>
            </a:r>
          </a:p>
          <a:p>
            <a:r>
              <a:rPr lang="en-US" dirty="0">
                <a:latin typeface="Century Gothic" panose="020B0502020202020204" pitchFamily="34" charset="0"/>
              </a:rPr>
              <a:t>Track metrics like open rates, click-through rates, and conversions to refine your strategy.</a:t>
            </a:r>
          </a:p>
          <a:p>
            <a:endParaRPr lang="en-US" b="1" dirty="0">
              <a:solidFill>
                <a:srgbClr val="FF0000"/>
              </a:solidFill>
              <a:latin typeface="Century Gothic" panose="020B0502020202020204" pitchFamily="34" charset="0"/>
            </a:endParaRPr>
          </a:p>
          <a:p>
            <a:r>
              <a:rPr lang="en-US" dirty="0">
                <a:latin typeface="Century Gothic" panose="020B0502020202020204" pitchFamily="34" charset="0"/>
              </a:rPr>
              <a:t>By offering free consultations or workshops and utilizing email marketing effectively, education consultants can attract new clients and showcase their expertise</a:t>
            </a:r>
            <a:r>
              <a:rPr lang="en-US" b="1" dirty="0">
                <a:solidFill>
                  <a:srgbClr val="FF0000"/>
                </a:solidFill>
                <a:latin typeface="Century Gothic" panose="020B0502020202020204" pitchFamily="34" charset="0"/>
              </a:rPr>
              <a:t>. These strategies not only build trust and credibility but also create opportunities for long-term client relationships</a:t>
            </a:r>
            <a:r>
              <a:rPr lang="en-US" dirty="0">
                <a:latin typeface="Century Gothic" panose="020B0502020202020204" pitchFamily="34" charset="0"/>
              </a:rPr>
              <a:t>. Integrating these tactics into your overall marketing plan will help you grow your business and establish a strong presence in the education consulting industry.</a:t>
            </a:r>
          </a:p>
          <a:p>
            <a:endParaRPr lang="en-US" dirty="0"/>
          </a:p>
        </p:txBody>
      </p:sp>
      <p:pic>
        <p:nvPicPr>
          <p:cNvPr id="4" name="Picture 3">
            <a:extLst>
              <a:ext uri="{FF2B5EF4-FFF2-40B4-BE49-F238E27FC236}">
                <a16:creationId xmlns:a16="http://schemas.microsoft.com/office/drawing/2014/main" id="{8CC35AF0-87DF-46CA-A65F-A8E6D3210775}"/>
              </a:ext>
            </a:extLst>
          </p:cNvPr>
          <p:cNvPicPr>
            <a:picLocks noChangeAspect="1"/>
          </p:cNvPicPr>
          <p:nvPr/>
        </p:nvPicPr>
        <p:blipFill>
          <a:blip r:embed="rId3"/>
          <a:stretch>
            <a:fillRect/>
          </a:stretch>
        </p:blipFill>
        <p:spPr>
          <a:xfrm>
            <a:off x="6622181" y="2530328"/>
            <a:ext cx="4829246" cy="2762250"/>
          </a:xfrm>
          <a:prstGeom prst="rect">
            <a:avLst/>
          </a:prstGeom>
        </p:spPr>
      </p:pic>
    </p:spTree>
    <p:extLst>
      <p:ext uri="{BB962C8B-B14F-4D97-AF65-F5344CB8AC3E}">
        <p14:creationId xmlns:p14="http://schemas.microsoft.com/office/powerpoint/2010/main" val="1977328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Module-7:8</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85976" y="1807706"/>
            <a:ext cx="11092070" cy="4524315"/>
          </a:xfrm>
          <a:prstGeom prst="rect">
            <a:avLst/>
          </a:prstGeom>
          <a:noFill/>
        </p:spPr>
        <p:txBody>
          <a:bodyPr wrap="square" rtlCol="0">
            <a:spAutoFit/>
          </a:bodyPr>
          <a:lstStyle/>
          <a:p>
            <a:r>
              <a:rPr lang="en-US" b="1" dirty="0">
                <a:solidFill>
                  <a:srgbClr val="FF0000"/>
                </a:solidFill>
                <a:latin typeface="Century Gothic" panose="020B0502020202020204" pitchFamily="34" charset="0"/>
              </a:rPr>
              <a:t>7.8: Retaining Clients Through Exceptional Service</a:t>
            </a:r>
          </a:p>
          <a:p>
            <a:r>
              <a:rPr lang="en-US" dirty="0">
                <a:latin typeface="Century Gothic" panose="020B0502020202020204" pitchFamily="34" charset="0"/>
              </a:rPr>
              <a:t>Retaining clients is vital for the sustained success of education consultants. By consistently delivering high-quality service and value, gathering feedback, and leveraging testimonials, you can build lasting relationships and a strong reputation.</a:t>
            </a:r>
          </a:p>
          <a:p>
            <a:r>
              <a:rPr lang="en-US" b="1" dirty="0">
                <a:latin typeface="Century Gothic" panose="020B0502020202020204" pitchFamily="34" charset="0"/>
              </a:rPr>
              <a:t>1. Delivering Quality and Value</a:t>
            </a:r>
          </a:p>
          <a:p>
            <a:r>
              <a:rPr lang="en-US" dirty="0">
                <a:latin typeface="Century Gothic" panose="020B0502020202020204" pitchFamily="34" charset="0"/>
              </a:rPr>
              <a:t>Providing exceptional service ensures clients feel their investment is worthwhile, fostering loyalty and encouraging referrals.</a:t>
            </a:r>
          </a:p>
          <a:p>
            <a:r>
              <a:rPr lang="en-US" b="1" dirty="0">
                <a:solidFill>
                  <a:srgbClr val="FF0000"/>
                </a:solidFill>
                <a:latin typeface="Century Gothic" panose="020B0502020202020204" pitchFamily="34" charset="0"/>
              </a:rPr>
              <a:t>A. Understand Client Needs</a:t>
            </a:r>
          </a:p>
          <a:p>
            <a:r>
              <a:rPr lang="en-US" dirty="0">
                <a:latin typeface="Century Gothic" panose="020B0502020202020204" pitchFamily="34" charset="0"/>
              </a:rPr>
              <a:t>●Conduct a thorough assessment of each client’s goals, challenges, and priorities.</a:t>
            </a:r>
          </a:p>
          <a:p>
            <a:r>
              <a:rPr lang="en-US" dirty="0">
                <a:latin typeface="Century Gothic" panose="020B0502020202020204" pitchFamily="34" charset="0"/>
              </a:rPr>
              <a:t>●Offer personalized solutions tailored to their specific requirements, such as:</a:t>
            </a:r>
          </a:p>
          <a:p>
            <a:r>
              <a:rPr lang="en-US" dirty="0">
                <a:latin typeface="Century Gothic" panose="020B0502020202020204" pitchFamily="34" charset="0"/>
              </a:rPr>
              <a:t>Customized college application strategies.</a:t>
            </a:r>
          </a:p>
          <a:p>
            <a:r>
              <a:rPr lang="en-US" dirty="0">
                <a:latin typeface="Century Gothic" panose="020B0502020202020204" pitchFamily="34" charset="0"/>
              </a:rPr>
              <a:t>Step-by-step plans for academic improvement.</a:t>
            </a:r>
          </a:p>
          <a:p>
            <a:r>
              <a:rPr lang="en-US" b="1" dirty="0">
                <a:solidFill>
                  <a:srgbClr val="FF0000"/>
                </a:solidFill>
                <a:latin typeface="Century Gothic" panose="020B0502020202020204" pitchFamily="34" charset="0"/>
              </a:rPr>
              <a:t>B. Stay Knowledgeable and Updated</a:t>
            </a:r>
          </a:p>
          <a:p>
            <a:r>
              <a:rPr lang="en-US" dirty="0">
                <a:latin typeface="Century Gothic" panose="020B0502020202020204" pitchFamily="34" charset="0"/>
              </a:rPr>
              <a:t>●Keep abreast of the latest trends in education, admissions policies, and curriculum changes.</a:t>
            </a:r>
          </a:p>
          <a:p>
            <a:r>
              <a:rPr lang="en-US" dirty="0">
                <a:latin typeface="Century Gothic" panose="020B0502020202020204" pitchFamily="34" charset="0"/>
              </a:rPr>
              <a:t>●Attend industry workshops, seminars, and professional development programs to refine your skills.</a:t>
            </a:r>
          </a:p>
          <a:p>
            <a:endParaRPr lang="en-US" dirty="0"/>
          </a:p>
        </p:txBody>
      </p:sp>
    </p:spTree>
    <p:extLst>
      <p:ext uri="{BB962C8B-B14F-4D97-AF65-F5344CB8AC3E}">
        <p14:creationId xmlns:p14="http://schemas.microsoft.com/office/powerpoint/2010/main" val="15634506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Module-7:8</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85976" y="1807706"/>
            <a:ext cx="11092070" cy="5355312"/>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 Exceed Expectations</a:t>
            </a:r>
          </a:p>
          <a:p>
            <a:r>
              <a:rPr lang="en-US" dirty="0">
                <a:latin typeface="Century Gothic" panose="020B0502020202020204" pitchFamily="34" charset="0"/>
              </a:rPr>
              <a:t>Go beyond the standard service:</a:t>
            </a:r>
          </a:p>
          <a:p>
            <a:r>
              <a:rPr lang="en-US" dirty="0">
                <a:latin typeface="Century Gothic" panose="020B0502020202020204" pitchFamily="34" charset="0"/>
              </a:rPr>
              <a:t>Provide extra resources (e.g., checklists, templates, or guides).</a:t>
            </a:r>
          </a:p>
          <a:p>
            <a:r>
              <a:rPr lang="en-US" dirty="0">
                <a:latin typeface="Century Gothic" panose="020B0502020202020204" pitchFamily="34" charset="0"/>
              </a:rPr>
              <a:t>Send reminders for important deadlines, such as application submissions or scholarship opportunities.</a:t>
            </a:r>
          </a:p>
          <a:p>
            <a:r>
              <a:rPr lang="en-US" dirty="0">
                <a:latin typeface="Century Gothic" panose="020B0502020202020204" pitchFamily="34" charset="0"/>
              </a:rPr>
              <a:t>Deliver results ahead of schedule whenever possible.</a:t>
            </a:r>
          </a:p>
          <a:p>
            <a:r>
              <a:rPr lang="en-US" b="1" dirty="0">
                <a:solidFill>
                  <a:srgbClr val="FF0000"/>
                </a:solidFill>
                <a:latin typeface="Century Gothic" panose="020B0502020202020204" pitchFamily="34" charset="0"/>
              </a:rPr>
              <a:t>D. Communicate Regularly</a:t>
            </a:r>
          </a:p>
          <a:p>
            <a:r>
              <a:rPr lang="en-US" dirty="0">
                <a:latin typeface="Century Gothic" panose="020B0502020202020204" pitchFamily="34" charset="0"/>
              </a:rPr>
              <a:t>Maintain consistent communication through emails, calls, or progress updates.</a:t>
            </a:r>
          </a:p>
          <a:p>
            <a:r>
              <a:rPr lang="en-US" dirty="0">
                <a:latin typeface="Century Gothic" panose="020B0502020202020204" pitchFamily="34" charset="0"/>
              </a:rPr>
              <a:t>Be responsive to client inquiries, addressing their concerns promptly and professionally.</a:t>
            </a:r>
          </a:p>
          <a:p>
            <a:r>
              <a:rPr lang="en-US" b="1" dirty="0">
                <a:latin typeface="Century Gothic" panose="020B0502020202020204" pitchFamily="34" charset="0"/>
              </a:rPr>
              <a:t>2. Gathering Feedback</a:t>
            </a:r>
          </a:p>
          <a:p>
            <a:r>
              <a:rPr lang="en-US" dirty="0">
                <a:latin typeface="Century Gothic" panose="020B0502020202020204" pitchFamily="34" charset="0"/>
              </a:rPr>
              <a:t>Feedback allows you to refine your services, meet client expectations, and demonstrate your commitment to continuous improvement.</a:t>
            </a:r>
          </a:p>
          <a:p>
            <a:r>
              <a:rPr lang="en-US" b="1" dirty="0">
                <a:solidFill>
                  <a:srgbClr val="FF0000"/>
                </a:solidFill>
                <a:latin typeface="Century Gothic" panose="020B0502020202020204" pitchFamily="34" charset="0"/>
              </a:rPr>
              <a:t>A. Importance of Feedback</a:t>
            </a:r>
          </a:p>
          <a:p>
            <a:r>
              <a:rPr lang="en-US" dirty="0">
                <a:latin typeface="Century Gothic" panose="020B0502020202020204" pitchFamily="34" charset="0"/>
              </a:rPr>
              <a:t>1.Identify Strengths and Weaknesses:</a:t>
            </a:r>
          </a:p>
          <a:p>
            <a:r>
              <a:rPr lang="en-US" dirty="0">
                <a:latin typeface="Century Gothic" panose="020B0502020202020204" pitchFamily="34" charset="0"/>
              </a:rPr>
              <a:t>Understand what clients value most about your services.</a:t>
            </a:r>
          </a:p>
          <a:p>
            <a:r>
              <a:rPr lang="en-US" dirty="0">
                <a:latin typeface="Century Gothic" panose="020B0502020202020204" pitchFamily="34" charset="0"/>
              </a:rPr>
              <a:t>Pinpoint areas for improvement to enhance client satisfaction.</a:t>
            </a:r>
          </a:p>
          <a:p>
            <a:endParaRPr lang="en-US" dirty="0">
              <a:latin typeface="Century Gothic" panose="020B0502020202020204" pitchFamily="34" charset="0"/>
            </a:endParaRPr>
          </a:p>
          <a:p>
            <a:endParaRPr lang="en-US" dirty="0"/>
          </a:p>
          <a:p>
            <a:endParaRPr lang="en-US" dirty="0"/>
          </a:p>
        </p:txBody>
      </p:sp>
    </p:spTree>
    <p:extLst>
      <p:ext uri="{BB962C8B-B14F-4D97-AF65-F5344CB8AC3E}">
        <p14:creationId xmlns:p14="http://schemas.microsoft.com/office/powerpoint/2010/main" val="657572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Module-7:8</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08974" y="1779687"/>
            <a:ext cx="11092070"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2.Build Trust</a:t>
            </a:r>
          </a:p>
          <a:p>
            <a:r>
              <a:rPr lang="en-US" dirty="0">
                <a:latin typeface="Century Gothic" panose="020B0502020202020204" pitchFamily="34" charset="0"/>
              </a:rPr>
              <a:t>Actively seeking feedback shows clients that their opinions matter.</a:t>
            </a:r>
          </a:p>
          <a:p>
            <a:r>
              <a:rPr lang="en-US" dirty="0">
                <a:latin typeface="Century Gothic" panose="020B0502020202020204" pitchFamily="34" charset="0"/>
              </a:rPr>
              <a:t>3.Stay Competitive:</a:t>
            </a:r>
          </a:p>
          <a:p>
            <a:r>
              <a:rPr lang="en-US" dirty="0">
                <a:latin typeface="Century Gothic" panose="020B0502020202020204" pitchFamily="34" charset="0"/>
              </a:rPr>
              <a:t>Adjust your offerings to align with evolving client needs and market trends.</a:t>
            </a:r>
          </a:p>
          <a:p>
            <a:r>
              <a:rPr lang="en-US" b="1" dirty="0">
                <a:solidFill>
                  <a:srgbClr val="FF0000"/>
                </a:solidFill>
                <a:latin typeface="Century Gothic" panose="020B0502020202020204" pitchFamily="34" charset="0"/>
              </a:rPr>
              <a:t>B. How to Gather Feedback</a:t>
            </a:r>
          </a:p>
          <a:p>
            <a:r>
              <a:rPr lang="en-US" dirty="0">
                <a:latin typeface="Century Gothic" panose="020B0502020202020204" pitchFamily="34" charset="0"/>
              </a:rPr>
              <a:t>1.Surveys:</a:t>
            </a:r>
          </a:p>
          <a:p>
            <a:r>
              <a:rPr lang="en-US" dirty="0">
                <a:latin typeface="Century Gothic" panose="020B0502020202020204" pitchFamily="34" charset="0"/>
              </a:rPr>
              <a:t>Send online surveys using tools like Google Forms or SurveyMonkey.</a:t>
            </a:r>
          </a:p>
          <a:p>
            <a:r>
              <a:rPr lang="en-US" dirty="0">
                <a:latin typeface="Century Gothic" panose="020B0502020202020204" pitchFamily="34" charset="0"/>
              </a:rPr>
              <a:t>Include questions about their experience, satisfaction levels, and suggestions for improvement.</a:t>
            </a:r>
          </a:p>
          <a:p>
            <a:r>
              <a:rPr lang="en-US" dirty="0">
                <a:latin typeface="Century Gothic" panose="020B0502020202020204" pitchFamily="34" charset="0"/>
              </a:rPr>
              <a:t>Example Questions:</a:t>
            </a:r>
          </a:p>
          <a:p>
            <a:r>
              <a:rPr lang="en-US" dirty="0">
                <a:latin typeface="Century Gothic" panose="020B0502020202020204" pitchFamily="34" charset="0"/>
              </a:rPr>
              <a:t>■“How would you rate the quality of our services?”</a:t>
            </a:r>
          </a:p>
          <a:p>
            <a:r>
              <a:rPr lang="en-US" dirty="0">
                <a:latin typeface="Century Gothic" panose="020B0502020202020204" pitchFamily="34" charset="0"/>
              </a:rPr>
              <a:t>■“What could we do to make your experience better?”</a:t>
            </a:r>
          </a:p>
          <a:p>
            <a:r>
              <a:rPr lang="en-US" b="1" dirty="0">
                <a:solidFill>
                  <a:srgbClr val="FF0000"/>
                </a:solidFill>
                <a:latin typeface="Century Gothic" panose="020B0502020202020204" pitchFamily="34" charset="0"/>
              </a:rPr>
              <a:t>2.One-on-One Discussions</a:t>
            </a:r>
            <a:r>
              <a:rPr lang="en-US" dirty="0">
                <a:latin typeface="Century Gothic" panose="020B0502020202020204" pitchFamily="34" charset="0"/>
              </a:rPr>
              <a:t>:</a:t>
            </a:r>
          </a:p>
          <a:p>
            <a:r>
              <a:rPr lang="en-US" dirty="0">
                <a:latin typeface="Century Gothic" panose="020B0502020202020204" pitchFamily="34" charset="0"/>
              </a:rPr>
              <a:t>Schedule follow-up meetings or calls to discuss their experience.</a:t>
            </a:r>
          </a:p>
          <a:p>
            <a:r>
              <a:rPr lang="en-US" dirty="0">
                <a:latin typeface="Century Gothic" panose="020B0502020202020204" pitchFamily="34" charset="0"/>
              </a:rPr>
              <a:t>Ask open-ended questions to encourage detailed responses.</a:t>
            </a:r>
          </a:p>
          <a:p>
            <a:r>
              <a:rPr lang="en-US" dirty="0">
                <a:latin typeface="Century Gothic" panose="020B0502020202020204" pitchFamily="34" charset="0"/>
              </a:rPr>
              <a:t>3.Post-Service Check-Ins:</a:t>
            </a:r>
          </a:p>
          <a:p>
            <a:r>
              <a:rPr lang="en-US" dirty="0">
                <a:latin typeface="Century Gothic" panose="020B0502020202020204" pitchFamily="34" charset="0"/>
              </a:rPr>
              <a:t>Follow up a few weeks or months after completing your service to gauge long-term satisfaction.</a:t>
            </a:r>
          </a:p>
          <a:p>
            <a:r>
              <a:rPr lang="en-US" dirty="0"/>
              <a:t>________________________________________</a:t>
            </a:r>
          </a:p>
          <a:p>
            <a:endParaRPr lang="en-US" dirty="0"/>
          </a:p>
        </p:txBody>
      </p:sp>
    </p:spTree>
    <p:extLst>
      <p:ext uri="{BB962C8B-B14F-4D97-AF65-F5344CB8AC3E}">
        <p14:creationId xmlns:p14="http://schemas.microsoft.com/office/powerpoint/2010/main" val="24180571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Module-7:8</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164595" y="1999663"/>
            <a:ext cx="5082139" cy="4524315"/>
          </a:xfrm>
          <a:prstGeom prst="rect">
            <a:avLst/>
          </a:prstGeom>
          <a:noFill/>
        </p:spPr>
        <p:txBody>
          <a:bodyPr wrap="square" rtlCol="0">
            <a:spAutoFit/>
          </a:bodyPr>
          <a:lstStyle/>
          <a:p>
            <a:r>
              <a:rPr lang="en-US" dirty="0">
                <a:latin typeface="Century Gothic" panose="020B0502020202020204" pitchFamily="34" charset="0"/>
              </a:rPr>
              <a:t>3. </a:t>
            </a:r>
            <a:r>
              <a:rPr lang="en-US" b="1" dirty="0">
                <a:latin typeface="Century Gothic" panose="020B0502020202020204" pitchFamily="34" charset="0"/>
              </a:rPr>
              <a:t>Leveraging Testimonials</a:t>
            </a:r>
          </a:p>
          <a:p>
            <a:r>
              <a:rPr lang="en-US" dirty="0">
                <a:latin typeface="Century Gothic" panose="020B0502020202020204" pitchFamily="34" charset="0"/>
              </a:rPr>
              <a:t>Testimonials are a powerful tool for building credibility and attracting new clients.</a:t>
            </a:r>
          </a:p>
          <a:p>
            <a:r>
              <a:rPr lang="en-US" b="1" dirty="0">
                <a:solidFill>
                  <a:srgbClr val="FF0000"/>
                </a:solidFill>
                <a:latin typeface="Century Gothic" panose="020B0502020202020204" pitchFamily="34" charset="0"/>
              </a:rPr>
              <a:t>A. Why Testimonials Matter</a:t>
            </a:r>
          </a:p>
          <a:p>
            <a:r>
              <a:rPr lang="en-US" dirty="0">
                <a:latin typeface="Century Gothic" panose="020B0502020202020204" pitchFamily="34" charset="0"/>
              </a:rPr>
              <a:t>1.Establish Trust:</a:t>
            </a:r>
          </a:p>
          <a:p>
            <a:r>
              <a:rPr lang="en-US" dirty="0">
                <a:latin typeface="Century Gothic" panose="020B0502020202020204" pitchFamily="34" charset="0"/>
              </a:rPr>
              <a:t>Real experiences from satisfied clients validate your expertise and reliability.</a:t>
            </a:r>
          </a:p>
          <a:p>
            <a:r>
              <a:rPr lang="en-US" dirty="0">
                <a:latin typeface="Century Gothic" panose="020B0502020202020204" pitchFamily="34" charset="0"/>
              </a:rPr>
              <a:t>2.Increase Conversion Rates:</a:t>
            </a:r>
          </a:p>
          <a:p>
            <a:r>
              <a:rPr lang="en-US" dirty="0">
                <a:latin typeface="Century Gothic" panose="020B0502020202020204" pitchFamily="34" charset="0"/>
              </a:rPr>
              <a:t>Potential clients are more likely to choose your services when they see positive feedback from others.</a:t>
            </a:r>
          </a:p>
          <a:p>
            <a:r>
              <a:rPr lang="en-US" dirty="0">
                <a:latin typeface="Century Gothic" panose="020B0502020202020204" pitchFamily="34" charset="0"/>
              </a:rPr>
              <a:t>3.Boost Marketing Efforts:</a:t>
            </a:r>
          </a:p>
          <a:p>
            <a:r>
              <a:rPr lang="en-US" dirty="0">
                <a:latin typeface="Century Gothic" panose="020B0502020202020204" pitchFamily="34" charset="0"/>
              </a:rPr>
              <a:t>Testimonials can be shared across your website, social media, and promotional materials.</a:t>
            </a:r>
          </a:p>
          <a:p>
            <a:endParaRPr lang="en-US" dirty="0"/>
          </a:p>
        </p:txBody>
      </p:sp>
      <p:sp>
        <p:nvSpPr>
          <p:cNvPr id="4" name="TextBox 3">
            <a:extLst>
              <a:ext uri="{FF2B5EF4-FFF2-40B4-BE49-F238E27FC236}">
                <a16:creationId xmlns:a16="http://schemas.microsoft.com/office/drawing/2014/main" id="{73BE1C1C-5C76-47D8-8751-C7D9C7BBD444}"/>
              </a:ext>
            </a:extLst>
          </p:cNvPr>
          <p:cNvSpPr txBox="1"/>
          <p:nvPr/>
        </p:nvSpPr>
        <p:spPr>
          <a:xfrm>
            <a:off x="6017474" y="2003026"/>
            <a:ext cx="5616980" cy="4247317"/>
          </a:xfrm>
          <a:prstGeom prst="rect">
            <a:avLst/>
          </a:prstGeom>
          <a:noFill/>
        </p:spPr>
        <p:txBody>
          <a:bodyPr wrap="square" rtlCol="0">
            <a:spAutoFit/>
          </a:bodyPr>
          <a:lstStyle/>
          <a:p>
            <a:r>
              <a:rPr lang="en-US" b="1" dirty="0">
                <a:solidFill>
                  <a:srgbClr val="FF0000"/>
                </a:solidFill>
                <a:latin typeface="Century Gothic" panose="020B0502020202020204" pitchFamily="34" charset="0"/>
              </a:rPr>
              <a:t>B. How to Request Testimonials</a:t>
            </a:r>
          </a:p>
          <a:p>
            <a:r>
              <a:rPr lang="en-US" dirty="0">
                <a:latin typeface="Century Gothic" panose="020B0502020202020204" pitchFamily="34" charset="0"/>
              </a:rPr>
              <a:t>1.Timing Matters:</a:t>
            </a:r>
          </a:p>
          <a:p>
            <a:r>
              <a:rPr lang="en-US" dirty="0">
                <a:latin typeface="Century Gothic" panose="020B0502020202020204" pitchFamily="34" charset="0"/>
              </a:rPr>
              <a:t>Ask for testimonials immediately after a successful service outcome, such as an admission acceptance or completed project.</a:t>
            </a:r>
          </a:p>
          <a:p>
            <a:r>
              <a:rPr lang="en-US" dirty="0">
                <a:latin typeface="Century Gothic" panose="020B0502020202020204" pitchFamily="34" charset="0"/>
              </a:rPr>
              <a:t>2.Be Specific:</a:t>
            </a:r>
          </a:p>
          <a:p>
            <a:r>
              <a:rPr lang="en-US" dirty="0">
                <a:latin typeface="Century Gothic" panose="020B0502020202020204" pitchFamily="34" charset="0"/>
              </a:rPr>
              <a:t>Provide prompts or questions to guide their response:</a:t>
            </a:r>
          </a:p>
          <a:p>
            <a:r>
              <a:rPr lang="en-US" dirty="0">
                <a:latin typeface="Century Gothic" panose="020B0502020202020204" pitchFamily="34" charset="0"/>
              </a:rPr>
              <a:t>“What was the most valuable aspect of our service?”</a:t>
            </a:r>
          </a:p>
          <a:p>
            <a:r>
              <a:rPr lang="en-US" dirty="0">
                <a:latin typeface="Century Gothic" panose="020B0502020202020204" pitchFamily="34" charset="0"/>
              </a:rPr>
              <a:t>“How did we help you achieve your goals?”</a:t>
            </a:r>
          </a:p>
          <a:p>
            <a:r>
              <a:rPr lang="en-US" dirty="0">
                <a:latin typeface="Century Gothic" panose="020B0502020202020204" pitchFamily="34" charset="0"/>
              </a:rPr>
              <a:t>3.Make it Easy:</a:t>
            </a:r>
          </a:p>
          <a:p>
            <a:r>
              <a:rPr lang="en-US" dirty="0">
                <a:latin typeface="Century Gothic" panose="020B0502020202020204" pitchFamily="34" charset="0"/>
              </a:rPr>
              <a:t>Provide a simple format, such as an online form or email template.</a:t>
            </a:r>
          </a:p>
          <a:p>
            <a:endParaRPr lang="en-US" dirty="0"/>
          </a:p>
        </p:txBody>
      </p:sp>
    </p:spTree>
    <p:extLst>
      <p:ext uri="{BB962C8B-B14F-4D97-AF65-F5344CB8AC3E}">
        <p14:creationId xmlns:p14="http://schemas.microsoft.com/office/powerpoint/2010/main" val="22708610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Module-7:8</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164595" y="1786612"/>
            <a:ext cx="11313451" cy="5355312"/>
          </a:xfrm>
          <a:prstGeom prst="rect">
            <a:avLst/>
          </a:prstGeom>
          <a:noFill/>
        </p:spPr>
        <p:txBody>
          <a:bodyPr wrap="square" rtlCol="0">
            <a:spAutoFit/>
          </a:bodyPr>
          <a:lstStyle/>
          <a:p>
            <a:r>
              <a:rPr lang="en-US" b="1" dirty="0">
                <a:solidFill>
                  <a:srgbClr val="FF0000"/>
                </a:solidFill>
                <a:latin typeface="Century Gothic" panose="020B0502020202020204" pitchFamily="34" charset="0"/>
              </a:rPr>
              <a:t>C. Showcasing Testimonials</a:t>
            </a:r>
          </a:p>
          <a:p>
            <a:r>
              <a:rPr lang="en-US" dirty="0">
                <a:latin typeface="Century Gothic" panose="020B0502020202020204" pitchFamily="34" charset="0"/>
              </a:rPr>
              <a:t>1.On Your Website:</a:t>
            </a:r>
          </a:p>
          <a:p>
            <a:r>
              <a:rPr lang="en-US" dirty="0">
                <a:latin typeface="Century Gothic" panose="020B0502020202020204" pitchFamily="34" charset="0"/>
              </a:rPr>
              <a:t>Create a dedicated “Success Stories” or “Testimonials” page.</a:t>
            </a:r>
          </a:p>
          <a:p>
            <a:r>
              <a:rPr lang="en-US" dirty="0">
                <a:latin typeface="Century Gothic" panose="020B0502020202020204" pitchFamily="34" charset="0"/>
              </a:rPr>
              <a:t>Use quotes with names, photos, or videos (with client permission).</a:t>
            </a:r>
          </a:p>
          <a:p>
            <a:r>
              <a:rPr lang="en-US" dirty="0">
                <a:latin typeface="Century Gothic" panose="020B0502020202020204" pitchFamily="34" charset="0"/>
              </a:rPr>
              <a:t>2.Social Media: Share testimonials as posts or stories, tagging the client if they’re comfortable.</a:t>
            </a:r>
          </a:p>
          <a:p>
            <a:r>
              <a:rPr lang="en-US" dirty="0">
                <a:latin typeface="Century Gothic" panose="020B0502020202020204" pitchFamily="34" charset="0"/>
              </a:rPr>
              <a:t>3.Marketing Materials: Include testimonials in brochures, emails, or presentation slides.</a:t>
            </a:r>
          </a:p>
          <a:p>
            <a:r>
              <a:rPr lang="en-US" dirty="0">
                <a:latin typeface="Century Gothic" panose="020B0502020202020204" pitchFamily="34" charset="0"/>
              </a:rPr>
              <a:t>4. Strategies for Client Retention</a:t>
            </a:r>
          </a:p>
          <a:p>
            <a:r>
              <a:rPr lang="en-US" b="1" dirty="0">
                <a:latin typeface="Century Gothic" panose="020B0502020202020204" pitchFamily="34" charset="0"/>
              </a:rPr>
              <a:t>A. Stay Engaged After the Service Ends</a:t>
            </a:r>
          </a:p>
          <a:p>
            <a:r>
              <a:rPr lang="en-US" dirty="0">
                <a:latin typeface="Century Gothic" panose="020B0502020202020204" pitchFamily="34" charset="0"/>
              </a:rPr>
              <a:t>Send occasional updates or resources, such as education news, articles, or tips.</a:t>
            </a:r>
          </a:p>
          <a:p>
            <a:r>
              <a:rPr lang="en-US" dirty="0">
                <a:latin typeface="Century Gothic" panose="020B0502020202020204" pitchFamily="34" charset="0"/>
              </a:rPr>
              <a:t>Offer exclusive discounts for repeat services or referrals.</a:t>
            </a:r>
          </a:p>
          <a:p>
            <a:r>
              <a:rPr lang="en-US" b="1" dirty="0">
                <a:latin typeface="Century Gothic" panose="020B0502020202020204" pitchFamily="34" charset="0"/>
              </a:rPr>
              <a:t>B. Recognize Milestones</a:t>
            </a:r>
          </a:p>
          <a:p>
            <a:r>
              <a:rPr lang="en-US" dirty="0">
                <a:latin typeface="Century Gothic" panose="020B0502020202020204" pitchFamily="34" charset="0"/>
              </a:rPr>
              <a:t>Celebrate achievements like college acceptances or scholarships.</a:t>
            </a:r>
          </a:p>
          <a:p>
            <a:r>
              <a:rPr lang="en-US" dirty="0">
                <a:latin typeface="Century Gothic" panose="020B0502020202020204" pitchFamily="34" charset="0"/>
              </a:rPr>
              <a:t>Send congratulatory messages or small tokens of appreciation, like e-cards or gift vouchers.</a:t>
            </a:r>
          </a:p>
          <a:p>
            <a:r>
              <a:rPr lang="en-US" b="1" dirty="0">
                <a:latin typeface="Century Gothic" panose="020B0502020202020204" pitchFamily="34" charset="0"/>
              </a:rPr>
              <a:t>C. Build a Community</a:t>
            </a:r>
          </a:p>
          <a:p>
            <a:r>
              <a:rPr lang="en-US" dirty="0">
                <a:latin typeface="Century Gothic" panose="020B0502020202020204" pitchFamily="34" charset="0"/>
              </a:rPr>
              <a:t>Create forums, groups, or events where past and current clients can share experiences and resources.</a:t>
            </a:r>
          </a:p>
          <a:p>
            <a:r>
              <a:rPr lang="en-US" dirty="0">
                <a:latin typeface="Century Gothic" panose="020B0502020202020204" pitchFamily="34" charset="0"/>
              </a:rPr>
              <a:t>Example: Host alumni meet-ups or webinars for former clients.</a:t>
            </a:r>
          </a:p>
          <a:p>
            <a:endParaRPr lang="en-US" dirty="0"/>
          </a:p>
          <a:p>
            <a:endParaRPr lang="en-US" dirty="0"/>
          </a:p>
        </p:txBody>
      </p:sp>
    </p:spTree>
    <p:extLst>
      <p:ext uri="{BB962C8B-B14F-4D97-AF65-F5344CB8AC3E}">
        <p14:creationId xmlns:p14="http://schemas.microsoft.com/office/powerpoint/2010/main" val="4058546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Module-7:8</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164595" y="2323439"/>
            <a:ext cx="5283304" cy="3693319"/>
          </a:xfrm>
          <a:prstGeom prst="rect">
            <a:avLst/>
          </a:prstGeom>
          <a:noFill/>
        </p:spPr>
        <p:txBody>
          <a:bodyPr wrap="square" rtlCol="0">
            <a:spAutoFit/>
          </a:bodyPr>
          <a:lstStyle/>
          <a:p>
            <a:r>
              <a:rPr lang="en-US" b="1" dirty="0">
                <a:solidFill>
                  <a:srgbClr val="FF0000"/>
                </a:solidFill>
              </a:rPr>
              <a:t>C</a:t>
            </a:r>
            <a:r>
              <a:rPr lang="en-US" b="1" dirty="0">
                <a:solidFill>
                  <a:srgbClr val="FF0000"/>
                </a:solidFill>
                <a:latin typeface="Century Gothic" panose="020B0502020202020204" pitchFamily="34" charset="0"/>
              </a:rPr>
              <a:t>. Showcasing Testimonials</a:t>
            </a:r>
          </a:p>
          <a:p>
            <a:r>
              <a:rPr lang="en-US" dirty="0">
                <a:latin typeface="Century Gothic" panose="020B0502020202020204" pitchFamily="34" charset="0"/>
              </a:rPr>
              <a:t>1.On Your Website:</a:t>
            </a:r>
          </a:p>
          <a:p>
            <a:r>
              <a:rPr lang="en-US" dirty="0">
                <a:latin typeface="Century Gothic" panose="020B0502020202020204" pitchFamily="34" charset="0"/>
              </a:rPr>
              <a:t>Create a dedicated “Success Stories” or “Testimonials” page.</a:t>
            </a:r>
          </a:p>
          <a:p>
            <a:r>
              <a:rPr lang="en-US" dirty="0">
                <a:latin typeface="Century Gothic" panose="020B0502020202020204" pitchFamily="34" charset="0"/>
              </a:rPr>
              <a:t>Use quotes with names, photos, or videos (with client permission).</a:t>
            </a:r>
          </a:p>
          <a:p>
            <a:r>
              <a:rPr lang="en-US" dirty="0">
                <a:latin typeface="Century Gothic" panose="020B0502020202020204" pitchFamily="34" charset="0"/>
              </a:rPr>
              <a:t>2.Social Media</a:t>
            </a:r>
          </a:p>
          <a:p>
            <a:r>
              <a:rPr lang="en-US" dirty="0">
                <a:latin typeface="Century Gothic" panose="020B0502020202020204" pitchFamily="34" charset="0"/>
              </a:rPr>
              <a:t>Share testimonials as posts or stories, tagging the client if they’re comfortable.</a:t>
            </a:r>
          </a:p>
          <a:p>
            <a:r>
              <a:rPr lang="en-US" dirty="0">
                <a:latin typeface="Century Gothic" panose="020B0502020202020204" pitchFamily="34" charset="0"/>
              </a:rPr>
              <a:t>3.Marketing Materials:</a:t>
            </a:r>
          </a:p>
          <a:p>
            <a:r>
              <a:rPr lang="en-US" dirty="0">
                <a:latin typeface="Century Gothic" panose="020B0502020202020204" pitchFamily="34" charset="0"/>
              </a:rPr>
              <a:t>Include testimonials in brochures, emails, or presentation slides.</a:t>
            </a:r>
          </a:p>
          <a:p>
            <a:endParaRPr lang="en-US" dirty="0"/>
          </a:p>
        </p:txBody>
      </p:sp>
      <p:sp>
        <p:nvSpPr>
          <p:cNvPr id="4" name="TextBox 3">
            <a:extLst>
              <a:ext uri="{FF2B5EF4-FFF2-40B4-BE49-F238E27FC236}">
                <a16:creationId xmlns:a16="http://schemas.microsoft.com/office/drawing/2014/main" id="{0904E011-67F3-477B-80D0-C99C49CBDC66}"/>
              </a:ext>
            </a:extLst>
          </p:cNvPr>
          <p:cNvSpPr txBox="1"/>
          <p:nvPr/>
        </p:nvSpPr>
        <p:spPr>
          <a:xfrm>
            <a:off x="5534526" y="1807706"/>
            <a:ext cx="5978255" cy="5078313"/>
          </a:xfrm>
          <a:prstGeom prst="rect">
            <a:avLst/>
          </a:prstGeom>
          <a:noFill/>
        </p:spPr>
        <p:txBody>
          <a:bodyPr wrap="square" rtlCol="0">
            <a:spAutoFit/>
          </a:bodyPr>
          <a:lstStyle/>
          <a:p>
            <a:r>
              <a:rPr lang="en-US" dirty="0">
                <a:latin typeface="Century Gothic" panose="020B0502020202020204" pitchFamily="34" charset="0"/>
              </a:rPr>
              <a:t>4. </a:t>
            </a:r>
            <a:r>
              <a:rPr lang="en-US" b="1" dirty="0">
                <a:solidFill>
                  <a:srgbClr val="FF0000"/>
                </a:solidFill>
                <a:latin typeface="Century Gothic" panose="020B0502020202020204" pitchFamily="34" charset="0"/>
              </a:rPr>
              <a:t>Strategies for Client Retention</a:t>
            </a:r>
          </a:p>
          <a:p>
            <a:r>
              <a:rPr lang="en-US" b="1" dirty="0">
                <a:latin typeface="Century Gothic" panose="020B0502020202020204" pitchFamily="34" charset="0"/>
              </a:rPr>
              <a:t>A. Stay Engaged After the Service Ends</a:t>
            </a:r>
          </a:p>
          <a:p>
            <a:r>
              <a:rPr lang="en-US" dirty="0">
                <a:latin typeface="Century Gothic" panose="020B0502020202020204" pitchFamily="34" charset="0"/>
              </a:rPr>
              <a:t>Send occasional updates or resources, such as education news, articles, or tips.</a:t>
            </a:r>
          </a:p>
          <a:p>
            <a:r>
              <a:rPr lang="en-US" dirty="0">
                <a:latin typeface="Century Gothic" panose="020B0502020202020204" pitchFamily="34" charset="0"/>
              </a:rPr>
              <a:t>Offer exclusive discounts for repeat services or referrals.</a:t>
            </a:r>
          </a:p>
          <a:p>
            <a:r>
              <a:rPr lang="en-US" b="1" dirty="0">
                <a:latin typeface="Century Gothic" panose="020B0502020202020204" pitchFamily="34" charset="0"/>
              </a:rPr>
              <a:t>B. Recognize Milestones</a:t>
            </a:r>
          </a:p>
          <a:p>
            <a:r>
              <a:rPr lang="en-US" dirty="0">
                <a:latin typeface="Century Gothic" panose="020B0502020202020204" pitchFamily="34" charset="0"/>
              </a:rPr>
              <a:t>Celebrate achievements like college acceptances or scholarships.</a:t>
            </a:r>
          </a:p>
          <a:p>
            <a:r>
              <a:rPr lang="en-US" dirty="0">
                <a:latin typeface="Century Gothic" panose="020B0502020202020204" pitchFamily="34" charset="0"/>
              </a:rPr>
              <a:t>Send congratulatory messages or small tokens of appreciation, like e-cards or gift vouchers.</a:t>
            </a:r>
          </a:p>
          <a:p>
            <a:r>
              <a:rPr lang="en-US" b="1" dirty="0">
                <a:latin typeface="Century Gothic" panose="020B0502020202020204" pitchFamily="34" charset="0"/>
              </a:rPr>
              <a:t>C. Build a Community</a:t>
            </a:r>
          </a:p>
          <a:p>
            <a:r>
              <a:rPr lang="en-US" dirty="0">
                <a:latin typeface="Century Gothic" panose="020B0502020202020204" pitchFamily="34" charset="0"/>
              </a:rPr>
              <a:t>Create forums, groups, or events where past and current clients can share experiences and resources.</a:t>
            </a:r>
          </a:p>
          <a:p>
            <a:r>
              <a:rPr lang="en-US" dirty="0">
                <a:latin typeface="Century Gothic" panose="020B0502020202020204" pitchFamily="34" charset="0"/>
              </a:rPr>
              <a:t>Example: Host alumni meet-ups or webinars for former clients.</a:t>
            </a:r>
          </a:p>
          <a:p>
            <a:endParaRPr lang="en-US" dirty="0"/>
          </a:p>
        </p:txBody>
      </p:sp>
    </p:spTree>
    <p:extLst>
      <p:ext uri="{BB962C8B-B14F-4D97-AF65-F5344CB8AC3E}">
        <p14:creationId xmlns:p14="http://schemas.microsoft.com/office/powerpoint/2010/main" val="11889531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Module-7:8</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164595" y="2117511"/>
            <a:ext cx="5100424" cy="4801314"/>
          </a:xfrm>
          <a:prstGeom prst="rect">
            <a:avLst/>
          </a:prstGeom>
          <a:noFill/>
        </p:spPr>
        <p:txBody>
          <a:bodyPr wrap="square" rtlCol="0">
            <a:spAutoFit/>
          </a:bodyPr>
          <a:lstStyle/>
          <a:p>
            <a:endParaRPr lang="en-US" b="1" dirty="0">
              <a:latin typeface="Century Gothic" panose="020B0502020202020204" pitchFamily="34" charset="0"/>
            </a:endParaRPr>
          </a:p>
          <a:p>
            <a:r>
              <a:rPr lang="en-US" dirty="0">
                <a:latin typeface="Century Gothic" panose="020B0502020202020204" pitchFamily="34" charset="0"/>
              </a:rPr>
              <a:t>Retaining clients through exceptional service involves </a:t>
            </a:r>
            <a:r>
              <a:rPr lang="en-US" b="1" dirty="0">
                <a:solidFill>
                  <a:srgbClr val="FF0000"/>
                </a:solidFill>
                <a:latin typeface="Century Gothic" panose="020B0502020202020204" pitchFamily="34" charset="0"/>
              </a:rPr>
              <a:t>consistently delivering quality</a:t>
            </a:r>
            <a:r>
              <a:rPr lang="en-US" dirty="0">
                <a:latin typeface="Century Gothic" panose="020B0502020202020204" pitchFamily="34" charset="0"/>
              </a:rPr>
              <a:t>, </a:t>
            </a:r>
            <a:r>
              <a:rPr lang="en-US" b="1" dirty="0">
                <a:solidFill>
                  <a:srgbClr val="FF0000"/>
                </a:solidFill>
                <a:latin typeface="Century Gothic" panose="020B0502020202020204" pitchFamily="34" charset="0"/>
              </a:rPr>
              <a:t>gathering feedback</a:t>
            </a:r>
            <a:r>
              <a:rPr lang="en-US" dirty="0">
                <a:latin typeface="Century Gothic" panose="020B0502020202020204" pitchFamily="34" charset="0"/>
              </a:rPr>
              <a:t>, and </a:t>
            </a:r>
            <a:r>
              <a:rPr lang="en-US" b="1" dirty="0">
                <a:solidFill>
                  <a:srgbClr val="FF0000"/>
                </a:solidFill>
                <a:latin typeface="Century Gothic" panose="020B0502020202020204" pitchFamily="34" charset="0"/>
              </a:rPr>
              <a:t>leveraging testimonials</a:t>
            </a:r>
            <a:r>
              <a:rPr lang="en-US" dirty="0">
                <a:latin typeface="Century Gothic" panose="020B0502020202020204" pitchFamily="34" charset="0"/>
              </a:rPr>
              <a:t>. </a:t>
            </a:r>
          </a:p>
          <a:p>
            <a:endParaRPr lang="en-US" dirty="0">
              <a:latin typeface="Century Gothic" panose="020B0502020202020204" pitchFamily="34" charset="0"/>
            </a:endParaRPr>
          </a:p>
          <a:p>
            <a:r>
              <a:rPr lang="en-US" dirty="0">
                <a:latin typeface="Century Gothic" panose="020B0502020202020204" pitchFamily="34" charset="0"/>
              </a:rPr>
              <a:t>By focusing on personalization, communication, and continuous improvement, education consultants can build long-term relationships and a stellar reputation. This not only ensures repeat business but also drives organic growth through word-of-mouth and client advocacy.</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US" dirty="0"/>
          </a:p>
        </p:txBody>
      </p:sp>
      <p:pic>
        <p:nvPicPr>
          <p:cNvPr id="4" name="Picture 3">
            <a:extLst>
              <a:ext uri="{FF2B5EF4-FFF2-40B4-BE49-F238E27FC236}">
                <a16:creationId xmlns:a16="http://schemas.microsoft.com/office/drawing/2014/main" id="{6A1CD463-ACCF-42E9-9562-2F9AFD2DFFB3}"/>
              </a:ext>
            </a:extLst>
          </p:cNvPr>
          <p:cNvPicPr>
            <a:picLocks noChangeAspect="1"/>
          </p:cNvPicPr>
          <p:nvPr/>
        </p:nvPicPr>
        <p:blipFill>
          <a:blip r:embed="rId3"/>
          <a:stretch>
            <a:fillRect/>
          </a:stretch>
        </p:blipFill>
        <p:spPr>
          <a:xfrm>
            <a:off x="6830507" y="2444014"/>
            <a:ext cx="3688481" cy="3688481"/>
          </a:xfrm>
          <a:prstGeom prst="rect">
            <a:avLst/>
          </a:prstGeom>
        </p:spPr>
      </p:pic>
    </p:spTree>
    <p:extLst>
      <p:ext uri="{BB962C8B-B14F-4D97-AF65-F5344CB8AC3E}">
        <p14:creationId xmlns:p14="http://schemas.microsoft.com/office/powerpoint/2010/main" val="38784508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Module-7:9</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164595" y="1978627"/>
            <a:ext cx="11092070" cy="3970318"/>
          </a:xfrm>
          <a:prstGeom prst="rect">
            <a:avLst/>
          </a:prstGeom>
          <a:noFill/>
        </p:spPr>
        <p:txBody>
          <a:bodyPr wrap="square" rtlCol="0">
            <a:spAutoFit/>
          </a:bodyPr>
          <a:lstStyle/>
          <a:p>
            <a:r>
              <a:rPr lang="en-US" dirty="0">
                <a:latin typeface="Century Gothic" panose="020B0502020202020204" pitchFamily="34" charset="0"/>
              </a:rPr>
              <a:t>Client loyalty programs and ongoing engagement strategies are crucial for building strong, lasting relationships. These approaches help retain clients, foster trust, and encourage referrals, ultimately leading to sustainable growth for education consultants.</a:t>
            </a:r>
          </a:p>
          <a:p>
            <a:r>
              <a:rPr lang="en-US" b="1" dirty="0">
                <a:solidFill>
                  <a:srgbClr val="FF0000"/>
                </a:solidFill>
                <a:latin typeface="Century Gothic" panose="020B0502020202020204" pitchFamily="34" charset="0"/>
              </a:rPr>
              <a:t>1. Implementing a Client Loyalty Program</a:t>
            </a:r>
          </a:p>
          <a:p>
            <a:r>
              <a:rPr lang="en-US" dirty="0">
                <a:latin typeface="Century Gothic" panose="020B0502020202020204" pitchFamily="34" charset="0"/>
              </a:rPr>
              <a:t>Loyalty programs reward returning clients and encourage long-term collaboration by offering tangible benefits or exclusive perks.</a:t>
            </a:r>
          </a:p>
          <a:p>
            <a:r>
              <a:rPr lang="en-US" dirty="0">
                <a:latin typeface="Century Gothic" panose="020B0502020202020204" pitchFamily="34" charset="0"/>
              </a:rPr>
              <a:t>A. Why Loyalty Programs Matter</a:t>
            </a:r>
          </a:p>
          <a:p>
            <a:r>
              <a:rPr lang="en-US" b="1" dirty="0">
                <a:latin typeface="Century Gothic" panose="020B0502020202020204" pitchFamily="34" charset="0"/>
              </a:rPr>
              <a:t>1.Boost Retention</a:t>
            </a:r>
            <a:r>
              <a:rPr lang="en-US" dirty="0">
                <a:latin typeface="Century Gothic" panose="020B0502020202020204" pitchFamily="34" charset="0"/>
              </a:rPr>
              <a:t>: A well-designed loyalty program incentivizes clients to return for additional services.</a:t>
            </a:r>
          </a:p>
          <a:p>
            <a:r>
              <a:rPr lang="en-US" b="1" dirty="0">
                <a:latin typeface="Century Gothic" panose="020B0502020202020204" pitchFamily="34" charset="0"/>
              </a:rPr>
              <a:t>2.Encourage Referrals</a:t>
            </a:r>
            <a:r>
              <a:rPr lang="en-US" dirty="0">
                <a:latin typeface="Century Gothic" panose="020B0502020202020204" pitchFamily="34" charset="0"/>
              </a:rPr>
              <a:t>: Satisfied clients who feel valued are more likely to recommend your services to others.</a:t>
            </a:r>
          </a:p>
          <a:p>
            <a:r>
              <a:rPr lang="en-US" b="1" dirty="0">
                <a:latin typeface="Century Gothic" panose="020B0502020202020204" pitchFamily="34" charset="0"/>
              </a:rPr>
              <a:t>3.Strengthen Relationships</a:t>
            </a:r>
            <a:r>
              <a:rPr lang="en-US" dirty="0">
                <a:latin typeface="Century Gothic" panose="020B0502020202020204" pitchFamily="34" charset="0"/>
              </a:rPr>
              <a:t>: Offering rewards demonstrates appreciation, fostering goodwill and trust.</a:t>
            </a:r>
          </a:p>
          <a:p>
            <a:endParaRPr lang="en-US" dirty="0"/>
          </a:p>
        </p:txBody>
      </p:sp>
    </p:spTree>
    <p:extLst>
      <p:ext uri="{BB962C8B-B14F-4D97-AF65-F5344CB8AC3E}">
        <p14:creationId xmlns:p14="http://schemas.microsoft.com/office/powerpoint/2010/main" val="2738974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Module-7:9</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935335" y="2041571"/>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836171BF-29AF-40AB-BB6D-A34DD7C04267}"/>
              </a:ext>
            </a:extLst>
          </p:cNvPr>
          <p:cNvSpPr txBox="1"/>
          <p:nvPr/>
        </p:nvSpPr>
        <p:spPr>
          <a:xfrm>
            <a:off x="385976" y="1807706"/>
            <a:ext cx="6313207" cy="4801314"/>
          </a:xfrm>
          <a:prstGeom prst="rect">
            <a:avLst/>
          </a:prstGeom>
          <a:noFill/>
        </p:spPr>
        <p:txBody>
          <a:bodyPr wrap="square" rtlCol="0">
            <a:spAutoFit/>
          </a:bodyPr>
          <a:lstStyle/>
          <a:p>
            <a:r>
              <a:rPr lang="en-US" dirty="0">
                <a:latin typeface="Century Gothic" panose="020B0502020202020204" pitchFamily="34" charset="0"/>
              </a:rPr>
              <a:t>B. </a:t>
            </a:r>
            <a:r>
              <a:rPr lang="en-US" b="1" dirty="0">
                <a:latin typeface="Century Gothic" panose="020B0502020202020204" pitchFamily="34" charset="0"/>
              </a:rPr>
              <a:t>Types of Loyalty Programs</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Discounts for Repeat Services</a:t>
            </a:r>
            <a:r>
              <a:rPr lang="en-US" dirty="0">
                <a:latin typeface="Century Gothic" panose="020B0502020202020204" pitchFamily="34" charset="0"/>
              </a:rPr>
              <a:t>: Offer a percentage discount for clients who use your services multiple times.</a:t>
            </a:r>
          </a:p>
          <a:p>
            <a:r>
              <a:rPr lang="en-US" dirty="0">
                <a:latin typeface="Century Gothic" panose="020B0502020202020204" pitchFamily="34" charset="0"/>
              </a:rPr>
              <a:t>Example: “Get 10% off when you enroll your second child for consultation.”</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Point-Based Systems</a:t>
            </a:r>
            <a:r>
              <a:rPr lang="en-US" dirty="0">
                <a:latin typeface="Century Gothic" panose="020B0502020202020204" pitchFamily="34" charset="0"/>
              </a:rPr>
              <a:t>: Clients earn points for using services or attending workshops, redeemable for discounts or free resources.</a:t>
            </a:r>
          </a:p>
          <a:p>
            <a:r>
              <a:rPr lang="en-US" dirty="0">
                <a:latin typeface="Century Gothic" panose="020B0502020202020204" pitchFamily="34" charset="0"/>
              </a:rPr>
              <a:t>Example: “Earn 5 points for every service session. Collect 20 points for a free college application review.”</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Exclusive Perks: </a:t>
            </a:r>
            <a:r>
              <a:rPr lang="en-US" dirty="0">
                <a:latin typeface="Century Gothic" panose="020B0502020202020204" pitchFamily="34" charset="0"/>
              </a:rPr>
              <a:t>Provide early access to workshops, priority booking, or complimentary services for loyal clients.</a:t>
            </a:r>
          </a:p>
          <a:p>
            <a:r>
              <a:rPr lang="en-US" dirty="0">
                <a:latin typeface="Century Gothic" panose="020B0502020202020204" pitchFamily="34" charset="0"/>
              </a:rPr>
              <a:t>Example: “Receive a free essay critique after completing three consultations.”</a:t>
            </a:r>
          </a:p>
          <a:p>
            <a:endParaRPr lang="en-US" dirty="0"/>
          </a:p>
        </p:txBody>
      </p:sp>
      <p:pic>
        <p:nvPicPr>
          <p:cNvPr id="4" name="Picture 3">
            <a:extLst>
              <a:ext uri="{FF2B5EF4-FFF2-40B4-BE49-F238E27FC236}">
                <a16:creationId xmlns:a16="http://schemas.microsoft.com/office/drawing/2014/main" id="{3F6B2A20-00D9-47FC-A444-2BD4FC051DE7}"/>
              </a:ext>
            </a:extLst>
          </p:cNvPr>
          <p:cNvPicPr>
            <a:picLocks noChangeAspect="1"/>
          </p:cNvPicPr>
          <p:nvPr/>
        </p:nvPicPr>
        <p:blipFill>
          <a:blip r:embed="rId3"/>
          <a:stretch>
            <a:fillRect/>
          </a:stretch>
        </p:blipFill>
        <p:spPr>
          <a:xfrm>
            <a:off x="7469923" y="1885429"/>
            <a:ext cx="4000669" cy="4082315"/>
          </a:xfrm>
          <a:prstGeom prst="rect">
            <a:avLst/>
          </a:prstGeom>
        </p:spPr>
      </p:pic>
    </p:spTree>
    <p:extLst>
      <p:ext uri="{BB962C8B-B14F-4D97-AF65-F5344CB8AC3E}">
        <p14:creationId xmlns:p14="http://schemas.microsoft.com/office/powerpoint/2010/main" val="8590162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Module-7:9</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4889" y="1754754"/>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DB75D4D3-9F4F-4CCE-9EEA-F2963BD761AF}"/>
              </a:ext>
            </a:extLst>
          </p:cNvPr>
          <p:cNvSpPr txBox="1"/>
          <p:nvPr/>
        </p:nvSpPr>
        <p:spPr>
          <a:xfrm>
            <a:off x="5832910" y="2093212"/>
            <a:ext cx="5601904" cy="4247317"/>
          </a:xfrm>
          <a:prstGeom prst="rect">
            <a:avLst/>
          </a:prstGeom>
          <a:noFill/>
        </p:spPr>
        <p:txBody>
          <a:bodyPr wrap="square" rtlCol="0">
            <a:spAutoFit/>
          </a:bodyPr>
          <a:lstStyle/>
          <a:p>
            <a:r>
              <a:rPr lang="en-US" b="1" dirty="0">
                <a:latin typeface="Century Gothic" panose="020B0502020202020204" pitchFamily="34" charset="0"/>
              </a:rPr>
              <a:t>4. Referral Rewards</a:t>
            </a:r>
            <a:endParaRPr lang="en-US" dirty="0">
              <a:latin typeface="Century Gothic" panose="020B0502020202020204" pitchFamily="34" charset="0"/>
            </a:endParaRPr>
          </a:p>
          <a:p>
            <a:r>
              <a:rPr lang="en-US" dirty="0">
                <a:latin typeface="Century Gothic" panose="020B0502020202020204" pitchFamily="34" charset="0"/>
              </a:rPr>
              <a:t>C. How to Implement a Loyalty Program</a:t>
            </a:r>
          </a:p>
          <a:p>
            <a:r>
              <a:rPr lang="en-US" dirty="0">
                <a:latin typeface="Century Gothic" panose="020B0502020202020204" pitchFamily="34" charset="0"/>
              </a:rPr>
              <a:t>1.</a:t>
            </a:r>
            <a:r>
              <a:rPr lang="en-US" b="1" dirty="0">
                <a:solidFill>
                  <a:srgbClr val="FF0000"/>
                </a:solidFill>
                <a:latin typeface="Century Gothic" panose="020B0502020202020204" pitchFamily="34" charset="0"/>
              </a:rPr>
              <a:t>Define Clear Rules</a:t>
            </a:r>
            <a:r>
              <a:rPr lang="en-US" dirty="0">
                <a:latin typeface="Century Gothic" panose="020B0502020202020204" pitchFamily="34" charset="0"/>
              </a:rPr>
              <a:t>: Clearly explain how clients can earn and redeem rewards.</a:t>
            </a:r>
          </a:p>
          <a:p>
            <a:r>
              <a:rPr lang="en-US" dirty="0">
                <a:latin typeface="Century Gothic" panose="020B0502020202020204" pitchFamily="34" charset="0"/>
              </a:rPr>
              <a:t>2.</a:t>
            </a:r>
            <a:r>
              <a:rPr lang="en-US" b="1" dirty="0">
                <a:solidFill>
                  <a:srgbClr val="FF0000"/>
                </a:solidFill>
                <a:latin typeface="Century Gothic" panose="020B0502020202020204" pitchFamily="34" charset="0"/>
              </a:rPr>
              <a:t>Promote the Program</a:t>
            </a:r>
            <a:r>
              <a:rPr lang="en-US" dirty="0">
                <a:latin typeface="Century Gothic" panose="020B0502020202020204" pitchFamily="34" charset="0"/>
              </a:rPr>
              <a:t>: Advertise loyalty perks on your website, social media, and during consultations.</a:t>
            </a:r>
          </a:p>
          <a:p>
            <a:r>
              <a:rPr lang="en-US" dirty="0">
                <a:latin typeface="Century Gothic" panose="020B0502020202020204" pitchFamily="34" charset="0"/>
              </a:rPr>
              <a:t>3.</a:t>
            </a:r>
            <a:r>
              <a:rPr lang="en-US" b="1" dirty="0">
                <a:solidFill>
                  <a:srgbClr val="FF0000"/>
                </a:solidFill>
                <a:latin typeface="Century Gothic" panose="020B0502020202020204" pitchFamily="34" charset="0"/>
              </a:rPr>
              <a:t>Track Participation</a:t>
            </a:r>
            <a:r>
              <a:rPr lang="en-US" dirty="0">
                <a:latin typeface="Century Gothic" panose="020B0502020202020204" pitchFamily="34" charset="0"/>
              </a:rPr>
              <a:t>: Use CRM tools or loyalty apps to manage client rewards and engagement.</a:t>
            </a:r>
          </a:p>
          <a:p>
            <a:r>
              <a:rPr lang="en-US" dirty="0">
                <a:latin typeface="Century Gothic" panose="020B0502020202020204" pitchFamily="34" charset="0"/>
              </a:rPr>
              <a:t>4.</a:t>
            </a:r>
            <a:r>
              <a:rPr lang="en-US" b="1" dirty="0">
                <a:solidFill>
                  <a:srgbClr val="FF0000"/>
                </a:solidFill>
                <a:latin typeface="Century Gothic" panose="020B0502020202020204" pitchFamily="34" charset="0"/>
              </a:rPr>
              <a:t>Evaluate Effectiveness</a:t>
            </a:r>
            <a:r>
              <a:rPr lang="en-US" dirty="0">
                <a:latin typeface="Century Gothic" panose="020B0502020202020204" pitchFamily="34" charset="0"/>
              </a:rPr>
              <a:t>: Collect feedback to refine the program and ensure it meets client expectations.</a:t>
            </a:r>
          </a:p>
          <a:p>
            <a:endParaRPr lang="en-US" dirty="0">
              <a:latin typeface="Century Gothic" panose="020B0502020202020204" pitchFamily="34" charset="0"/>
            </a:endParaRPr>
          </a:p>
          <a:p>
            <a:endParaRPr lang="en-US" dirty="0"/>
          </a:p>
        </p:txBody>
      </p:sp>
      <p:pic>
        <p:nvPicPr>
          <p:cNvPr id="5" name="Picture 4">
            <a:extLst>
              <a:ext uri="{FF2B5EF4-FFF2-40B4-BE49-F238E27FC236}">
                <a16:creationId xmlns:a16="http://schemas.microsoft.com/office/drawing/2014/main" id="{983CD764-DDFE-4A52-A143-ED75A9546E98}"/>
              </a:ext>
            </a:extLst>
          </p:cNvPr>
          <p:cNvPicPr>
            <a:picLocks noChangeAspect="1"/>
          </p:cNvPicPr>
          <p:nvPr/>
        </p:nvPicPr>
        <p:blipFill>
          <a:blip r:embed="rId3"/>
          <a:stretch>
            <a:fillRect/>
          </a:stretch>
        </p:blipFill>
        <p:spPr>
          <a:xfrm>
            <a:off x="857493" y="2075983"/>
            <a:ext cx="3711982" cy="3711982"/>
          </a:xfrm>
          <a:prstGeom prst="rect">
            <a:avLst/>
          </a:prstGeom>
        </p:spPr>
      </p:pic>
    </p:spTree>
    <p:extLst>
      <p:ext uri="{BB962C8B-B14F-4D97-AF65-F5344CB8AC3E}">
        <p14:creationId xmlns:p14="http://schemas.microsoft.com/office/powerpoint/2010/main" val="3110917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Module-7:9</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4889" y="1754754"/>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DB75D4D3-9F4F-4CCE-9EEA-F2963BD761AF}"/>
              </a:ext>
            </a:extLst>
          </p:cNvPr>
          <p:cNvSpPr txBox="1"/>
          <p:nvPr/>
        </p:nvSpPr>
        <p:spPr>
          <a:xfrm>
            <a:off x="149778" y="1899461"/>
            <a:ext cx="12042222" cy="4524315"/>
          </a:xfrm>
          <a:prstGeom prst="rect">
            <a:avLst/>
          </a:prstGeom>
          <a:noFill/>
        </p:spPr>
        <p:txBody>
          <a:bodyPr wrap="square" rtlCol="0">
            <a:spAutoFit/>
          </a:bodyPr>
          <a:lstStyle/>
          <a:p>
            <a:endParaRPr lang="en-US" dirty="0"/>
          </a:p>
          <a:p>
            <a:r>
              <a:rPr lang="en-US" b="1" dirty="0">
                <a:latin typeface="Century Gothic" panose="020B0502020202020204" pitchFamily="34" charset="0"/>
              </a:rPr>
              <a:t>2. Regular Follow-Up and Communication</a:t>
            </a:r>
          </a:p>
          <a:p>
            <a:r>
              <a:rPr lang="en-US" dirty="0">
                <a:latin typeface="Century Gothic" panose="020B0502020202020204" pitchFamily="34" charset="0"/>
              </a:rPr>
              <a:t>Consistent communication builds trust, ensures client satisfaction, and fosters a sense of connection.</a:t>
            </a:r>
          </a:p>
          <a:p>
            <a:r>
              <a:rPr lang="en-US" b="1" dirty="0">
                <a:solidFill>
                  <a:srgbClr val="FF0000"/>
                </a:solidFill>
                <a:latin typeface="Century Gothic" panose="020B0502020202020204" pitchFamily="34" charset="0"/>
              </a:rPr>
              <a:t>A. Importance of Regular Follow-Up</a:t>
            </a:r>
          </a:p>
          <a:p>
            <a:r>
              <a:rPr lang="en-US" dirty="0">
                <a:latin typeface="Century Gothic" panose="020B0502020202020204" pitchFamily="34" charset="0"/>
              </a:rPr>
              <a:t>1.Maintain Relationships: Stay connected even after the service ends to show ongoing care and support.</a:t>
            </a:r>
          </a:p>
          <a:p>
            <a:r>
              <a:rPr lang="en-US" dirty="0">
                <a:latin typeface="Century Gothic" panose="020B0502020202020204" pitchFamily="34" charset="0"/>
              </a:rPr>
              <a:t>2.Ensure Satisfaction: Address concerns and ensure clients are happy with the outcomes of your service.</a:t>
            </a:r>
          </a:p>
          <a:p>
            <a:r>
              <a:rPr lang="en-US" dirty="0">
                <a:latin typeface="Century Gothic" panose="020B0502020202020204" pitchFamily="34" charset="0"/>
              </a:rPr>
              <a:t>3.Encourage Repeat Business: Keep your services top-of-mind for future needs.</a:t>
            </a:r>
          </a:p>
          <a:p>
            <a:r>
              <a:rPr lang="en-US" b="1" dirty="0">
                <a:solidFill>
                  <a:srgbClr val="FF0000"/>
                </a:solidFill>
                <a:latin typeface="Century Gothic" panose="020B0502020202020204" pitchFamily="34" charset="0"/>
              </a:rPr>
              <a:t>B. Follow-Up Strategies</a:t>
            </a:r>
          </a:p>
          <a:p>
            <a:r>
              <a:rPr lang="en-US" dirty="0">
                <a:latin typeface="Century Gothic" panose="020B0502020202020204" pitchFamily="34" charset="0"/>
              </a:rPr>
              <a:t>1.Check-Ins Post-Service: Reach out periodically to see how clients are progressing.</a:t>
            </a:r>
          </a:p>
          <a:p>
            <a:r>
              <a:rPr lang="en-US" dirty="0">
                <a:latin typeface="Century Gothic" panose="020B0502020202020204" pitchFamily="34" charset="0"/>
              </a:rPr>
              <a:t>Example: “How is your child adjusting to their new school? Let me know if you need further support.”</a:t>
            </a:r>
          </a:p>
          <a:p>
            <a:r>
              <a:rPr lang="en-US" dirty="0">
                <a:latin typeface="Century Gothic" panose="020B0502020202020204" pitchFamily="34" charset="0"/>
              </a:rPr>
              <a:t>2.Milestone Celebrations: Congratulate clients on achievements such as admissions offers, scholarships, or successful applications.</a:t>
            </a:r>
          </a:p>
          <a:p>
            <a:r>
              <a:rPr lang="en-US" dirty="0">
                <a:latin typeface="Century Gothic" panose="020B0502020202020204" pitchFamily="34" charset="0"/>
              </a:rPr>
              <a:t>Example: Send an e-card or a handwritten note celebrating their accomplishment.</a:t>
            </a:r>
          </a:p>
          <a:p>
            <a:r>
              <a:rPr lang="en-US" dirty="0">
                <a:latin typeface="Century Gothic" panose="020B0502020202020204" pitchFamily="34" charset="0"/>
              </a:rPr>
              <a:t>3.Offer Continued Support: Provide updates or additional resources, such as education news, upcoming workshops, or relevant articles</a:t>
            </a:r>
          </a:p>
          <a:p>
            <a:endParaRPr lang="en-US" dirty="0"/>
          </a:p>
        </p:txBody>
      </p:sp>
    </p:spTree>
    <p:extLst>
      <p:ext uri="{BB962C8B-B14F-4D97-AF65-F5344CB8AC3E}">
        <p14:creationId xmlns:p14="http://schemas.microsoft.com/office/powerpoint/2010/main" val="3628743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Module-7:9</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4889" y="1754754"/>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DB75D4D3-9F4F-4CCE-9EEA-F2963BD761AF}"/>
              </a:ext>
            </a:extLst>
          </p:cNvPr>
          <p:cNvSpPr txBox="1"/>
          <p:nvPr/>
        </p:nvSpPr>
        <p:spPr>
          <a:xfrm>
            <a:off x="219269" y="1348981"/>
            <a:ext cx="5748394" cy="6463308"/>
          </a:xfrm>
          <a:prstGeom prst="rect">
            <a:avLst/>
          </a:prstGeom>
          <a:noFill/>
        </p:spPr>
        <p:txBody>
          <a:bodyPr wrap="square" rtlCol="0">
            <a:spAutoFit/>
          </a:bodyPr>
          <a:lstStyle/>
          <a:p>
            <a:endParaRPr lang="en-US" dirty="0"/>
          </a:p>
          <a:p>
            <a:endParaRPr lang="en-US" dirty="0"/>
          </a:p>
          <a:p>
            <a:endParaRPr lang="en-US" dirty="0"/>
          </a:p>
          <a:p>
            <a:r>
              <a:rPr lang="en-US" b="1" dirty="0">
                <a:solidFill>
                  <a:srgbClr val="FF0000"/>
                </a:solidFill>
                <a:latin typeface="Century Gothic" panose="020B0502020202020204" pitchFamily="34" charset="0"/>
              </a:rPr>
              <a:t>C. Effective Communication Channels</a:t>
            </a:r>
          </a:p>
          <a:p>
            <a:r>
              <a:rPr lang="en-US" dirty="0">
                <a:latin typeface="Century Gothic" panose="020B0502020202020204" pitchFamily="34" charset="0"/>
              </a:rPr>
              <a:t>1.</a:t>
            </a:r>
            <a:r>
              <a:rPr lang="en-US" b="1" dirty="0">
                <a:latin typeface="Century Gothic" panose="020B0502020202020204" pitchFamily="34" charset="0"/>
              </a:rPr>
              <a:t>Email Newsletters</a:t>
            </a:r>
            <a:r>
              <a:rPr lang="en-US" dirty="0">
                <a:latin typeface="Century Gothic" panose="020B0502020202020204" pitchFamily="34" charset="0"/>
              </a:rPr>
              <a:t>: Send regular updates, tips, and offers to your client list. Include content like blog posts, testimonials, and upcoming events.</a:t>
            </a:r>
          </a:p>
          <a:p>
            <a:r>
              <a:rPr lang="en-US" dirty="0">
                <a:latin typeface="Century Gothic" panose="020B0502020202020204" pitchFamily="34" charset="0"/>
              </a:rPr>
              <a:t>2.</a:t>
            </a:r>
            <a:r>
              <a:rPr lang="en-US" b="1" dirty="0">
                <a:latin typeface="Century Gothic" panose="020B0502020202020204" pitchFamily="34" charset="0"/>
              </a:rPr>
              <a:t>Personalized Messages</a:t>
            </a:r>
            <a:r>
              <a:rPr lang="en-US" dirty="0">
                <a:latin typeface="Century Gothic" panose="020B0502020202020204" pitchFamily="34" charset="0"/>
              </a:rPr>
              <a:t>: Use CRM tools to tailor messages to each client’s interests or needs.</a:t>
            </a:r>
          </a:p>
          <a:p>
            <a:r>
              <a:rPr lang="en-US" dirty="0">
                <a:latin typeface="Century Gothic" panose="020B0502020202020204" pitchFamily="34" charset="0"/>
              </a:rPr>
              <a:t>Example: “Hi Jane, I thought you’d find this guide on study-abroad visas helpful.”</a:t>
            </a:r>
          </a:p>
          <a:p>
            <a:r>
              <a:rPr lang="en-US" dirty="0">
                <a:latin typeface="Century Gothic" panose="020B0502020202020204" pitchFamily="34" charset="0"/>
              </a:rPr>
              <a:t>3.</a:t>
            </a:r>
            <a:r>
              <a:rPr lang="en-US" b="1" dirty="0">
                <a:latin typeface="Century Gothic" panose="020B0502020202020204" pitchFamily="34" charset="0"/>
              </a:rPr>
              <a:t>Social Media Engagement</a:t>
            </a:r>
            <a:r>
              <a:rPr lang="en-US" dirty="0">
                <a:latin typeface="Century Gothic" panose="020B0502020202020204" pitchFamily="34" charset="0"/>
              </a:rPr>
              <a:t>: Interact with clients through comments, likes, and direct messages.</a:t>
            </a:r>
          </a:p>
          <a:p>
            <a:r>
              <a:rPr lang="en-US" dirty="0">
                <a:latin typeface="Century Gothic" panose="020B0502020202020204" pitchFamily="34" charset="0"/>
              </a:rPr>
              <a:t>Share success stories or updates to keep them engaged.</a:t>
            </a:r>
          </a:p>
          <a:p>
            <a:r>
              <a:rPr lang="en-US" dirty="0">
                <a:latin typeface="Century Gothic" panose="020B0502020202020204" pitchFamily="34" charset="0"/>
              </a:rPr>
              <a:t>4.</a:t>
            </a:r>
            <a:r>
              <a:rPr lang="en-US" b="1" dirty="0">
                <a:latin typeface="Century Gothic" panose="020B0502020202020204" pitchFamily="34" charset="0"/>
              </a:rPr>
              <a:t>Feedback Surveys</a:t>
            </a:r>
            <a:r>
              <a:rPr lang="en-US" dirty="0">
                <a:latin typeface="Century Gothic" panose="020B0502020202020204" pitchFamily="34" charset="0"/>
              </a:rPr>
              <a:t>: Use surveys to gather insights on their experience and how you can improve.</a:t>
            </a:r>
          </a:p>
          <a:p>
            <a:endParaRPr lang="en-US" dirty="0">
              <a:latin typeface="Century Gothic" panose="020B0502020202020204" pitchFamily="34" charset="0"/>
            </a:endParaRPr>
          </a:p>
          <a:p>
            <a:endParaRPr lang="en-US" dirty="0"/>
          </a:p>
          <a:p>
            <a:endParaRPr lang="en-US" dirty="0"/>
          </a:p>
          <a:p>
            <a:endParaRPr lang="en-US" dirty="0"/>
          </a:p>
          <a:p>
            <a:endParaRPr lang="en-US" dirty="0"/>
          </a:p>
          <a:p>
            <a:endParaRPr lang="en-US" dirty="0"/>
          </a:p>
        </p:txBody>
      </p:sp>
      <p:pic>
        <p:nvPicPr>
          <p:cNvPr id="3" name="Picture 2">
            <a:extLst>
              <a:ext uri="{FF2B5EF4-FFF2-40B4-BE49-F238E27FC236}">
                <a16:creationId xmlns:a16="http://schemas.microsoft.com/office/drawing/2014/main" id="{63C7F23F-AF4B-4A6A-AB4C-1F9BDA667FB5}"/>
              </a:ext>
            </a:extLst>
          </p:cNvPr>
          <p:cNvPicPr>
            <a:picLocks noChangeAspect="1"/>
          </p:cNvPicPr>
          <p:nvPr/>
        </p:nvPicPr>
        <p:blipFill>
          <a:blip r:embed="rId3"/>
          <a:stretch>
            <a:fillRect/>
          </a:stretch>
        </p:blipFill>
        <p:spPr>
          <a:xfrm>
            <a:off x="6309926" y="2299030"/>
            <a:ext cx="4857033" cy="3286592"/>
          </a:xfrm>
          <a:prstGeom prst="rect">
            <a:avLst/>
          </a:prstGeom>
        </p:spPr>
      </p:pic>
    </p:spTree>
    <p:extLst>
      <p:ext uri="{BB962C8B-B14F-4D97-AF65-F5344CB8AC3E}">
        <p14:creationId xmlns:p14="http://schemas.microsoft.com/office/powerpoint/2010/main" val="5957263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RETAINING CLIENTS  THROUGH EXCEPTIONAL SERVICES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632056"/>
            <a:ext cx="1778149" cy="34995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Module-7:9</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093819" y="2075983"/>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DB75D4D3-9F4F-4CCE-9EEA-F2963BD761AF}"/>
              </a:ext>
            </a:extLst>
          </p:cNvPr>
          <p:cNvSpPr txBox="1"/>
          <p:nvPr/>
        </p:nvSpPr>
        <p:spPr>
          <a:xfrm>
            <a:off x="539015" y="2157661"/>
            <a:ext cx="11377060" cy="4524315"/>
          </a:xfrm>
          <a:prstGeom prst="rect">
            <a:avLst/>
          </a:prstGeom>
          <a:noFill/>
        </p:spPr>
        <p:txBody>
          <a:bodyPr wrap="square" rtlCol="0">
            <a:spAutoFit/>
          </a:bodyPr>
          <a:lstStyle/>
          <a:p>
            <a:endParaRPr lang="en-US" b="1" dirty="0"/>
          </a:p>
          <a:p>
            <a:r>
              <a:rPr lang="en-US" b="1" dirty="0">
                <a:solidFill>
                  <a:srgbClr val="FF0000"/>
                </a:solidFill>
                <a:latin typeface="Century Gothic" panose="020B0502020202020204" pitchFamily="34" charset="0"/>
              </a:rPr>
              <a:t>D. Communication Best Practices</a:t>
            </a:r>
          </a:p>
          <a:p>
            <a:r>
              <a:rPr lang="en-US" dirty="0">
                <a:latin typeface="Century Gothic" panose="020B0502020202020204" pitchFamily="34" charset="0"/>
              </a:rPr>
              <a:t>1.Be Proactive: Don’t wait for clients to reach out—initiate conversations regularly.</a:t>
            </a:r>
          </a:p>
          <a:p>
            <a:r>
              <a:rPr lang="en-US" dirty="0">
                <a:latin typeface="Century Gothic" panose="020B0502020202020204" pitchFamily="34" charset="0"/>
              </a:rPr>
              <a:t>2.Be Genuine and Approachable: Use a friendly, professional tone to make clients feel valued.</a:t>
            </a:r>
          </a:p>
          <a:p>
            <a:r>
              <a:rPr lang="en-US" dirty="0">
                <a:latin typeface="Century Gothic" panose="020B0502020202020204" pitchFamily="34" charset="0"/>
              </a:rPr>
              <a:t>3.Respect Boundaries:</a:t>
            </a:r>
          </a:p>
          <a:p>
            <a:r>
              <a:rPr lang="en-US" dirty="0">
                <a:latin typeface="Century Gothic" panose="020B0502020202020204" pitchFamily="34" charset="0"/>
              </a:rPr>
              <a:t>Avoid overloading clients with messages; maintain a balance between staying engaged and being considerate of their time.</a:t>
            </a:r>
          </a:p>
          <a:p>
            <a:endParaRPr lang="en-US" b="1" dirty="0">
              <a:solidFill>
                <a:srgbClr val="FF0000"/>
              </a:solidFill>
              <a:latin typeface="Century Gothic" panose="020B0502020202020204" pitchFamily="34" charset="0"/>
            </a:endParaRPr>
          </a:p>
          <a:p>
            <a:r>
              <a:rPr lang="en-US" dirty="0">
                <a:latin typeface="Century Gothic" panose="020B0502020202020204" pitchFamily="34" charset="0"/>
              </a:rPr>
              <a:t>Implementing a client loyalty program and maintaining regular communication are essential for fostering long-term relationships. Loyalty programs reward repeat clients and encourage referrals, while consistent engagement keeps your services relevant and appreciated. Together, these strategies build trust, strengthen connections, and ensure sustained growth for your education consulting business.</a:t>
            </a:r>
          </a:p>
          <a:p>
            <a:endParaRPr lang="en-US" dirty="0"/>
          </a:p>
          <a:p>
            <a:endParaRPr lang="en-US" dirty="0"/>
          </a:p>
          <a:p>
            <a:endParaRPr lang="en-US" dirty="0"/>
          </a:p>
        </p:txBody>
      </p:sp>
    </p:spTree>
    <p:extLst>
      <p:ext uri="{BB962C8B-B14F-4D97-AF65-F5344CB8AC3E}">
        <p14:creationId xmlns:p14="http://schemas.microsoft.com/office/powerpoint/2010/main" val="3016646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MEASURING SUCCESS AND ADAPTING STRATEGIES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489946"/>
            <a:ext cx="2241002" cy="49206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Module-7:10</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093819" y="2075983"/>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5" name="TextBox 4">
            <a:extLst>
              <a:ext uri="{FF2B5EF4-FFF2-40B4-BE49-F238E27FC236}">
                <a16:creationId xmlns:a16="http://schemas.microsoft.com/office/drawing/2014/main" id="{9FFF9A45-EAD0-448E-97E2-0196180BB950}"/>
              </a:ext>
            </a:extLst>
          </p:cNvPr>
          <p:cNvSpPr txBox="1"/>
          <p:nvPr/>
        </p:nvSpPr>
        <p:spPr>
          <a:xfrm>
            <a:off x="219243" y="1779687"/>
            <a:ext cx="7288998" cy="5078313"/>
          </a:xfrm>
          <a:prstGeom prst="rect">
            <a:avLst/>
          </a:prstGeom>
          <a:noFill/>
        </p:spPr>
        <p:txBody>
          <a:bodyPr wrap="square" rtlCol="0">
            <a:spAutoFit/>
          </a:bodyPr>
          <a:lstStyle/>
          <a:p>
            <a:r>
              <a:rPr lang="en-US" b="1" dirty="0">
                <a:solidFill>
                  <a:srgbClr val="FF0000"/>
                </a:solidFill>
                <a:latin typeface="Century Gothic" panose="020B0502020202020204" pitchFamily="34" charset="0"/>
              </a:rPr>
              <a:t>Measuring Success and Adapting Strategies in Education Consulting</a:t>
            </a:r>
          </a:p>
          <a:p>
            <a:r>
              <a:rPr lang="en-US" dirty="0">
                <a:latin typeface="Century Gothic" panose="020B0502020202020204" pitchFamily="34" charset="0"/>
              </a:rPr>
              <a:t>Continuous measurement and adaptation of your marketing and business strategies are crucial for maintaining growth, improving outcomes, and staying competitive. This involves tracking key metrics, refining your approach based on data, and staying informed about evolving industry trends.</a:t>
            </a:r>
          </a:p>
          <a:p>
            <a:r>
              <a:rPr lang="en-US" b="1" dirty="0">
                <a:latin typeface="Century Gothic" panose="020B0502020202020204" pitchFamily="34" charset="0"/>
              </a:rPr>
              <a:t>1. Tracking Marketing Metrics</a:t>
            </a:r>
          </a:p>
          <a:p>
            <a:r>
              <a:rPr lang="en-US" dirty="0">
                <a:latin typeface="Century Gothic" panose="020B0502020202020204" pitchFamily="34" charset="0"/>
              </a:rPr>
              <a:t>Measuring the effectiveness of your marketing efforts helps identify what’s working and where adjustments are needed.</a:t>
            </a:r>
          </a:p>
          <a:p>
            <a:r>
              <a:rPr lang="en-US" b="1" dirty="0">
                <a:latin typeface="Century Gothic" panose="020B0502020202020204" pitchFamily="34" charset="0"/>
              </a:rPr>
              <a:t>A. Why Track Metrics</a:t>
            </a:r>
            <a:r>
              <a:rPr lang="en-US" dirty="0">
                <a:latin typeface="Century Gothic" panose="020B0502020202020204" pitchFamily="34" charset="0"/>
              </a:rPr>
              <a:t>?</a:t>
            </a:r>
          </a:p>
          <a:p>
            <a:r>
              <a:rPr lang="en-US" b="1" dirty="0">
                <a:latin typeface="Century Gothic" panose="020B0502020202020204" pitchFamily="34" charset="0"/>
              </a:rPr>
              <a:t>1.Evaluate ROI:</a:t>
            </a:r>
            <a:r>
              <a:rPr lang="en-US" dirty="0">
                <a:latin typeface="Century Gothic" panose="020B0502020202020204" pitchFamily="34" charset="0"/>
              </a:rPr>
              <a:t> Determine whether your investments in marketing efforts are delivering results.</a:t>
            </a:r>
          </a:p>
          <a:p>
            <a:r>
              <a:rPr lang="en-US" b="1" dirty="0">
                <a:latin typeface="Century Gothic" panose="020B0502020202020204" pitchFamily="34" charset="0"/>
              </a:rPr>
              <a:t>2.Identify Strengths and Weaknesses</a:t>
            </a:r>
            <a:r>
              <a:rPr lang="en-US" dirty="0">
                <a:latin typeface="Century Gothic" panose="020B0502020202020204" pitchFamily="34" charset="0"/>
              </a:rPr>
              <a:t>: Highlight areas of success and pinpoint underperforming strategies.</a:t>
            </a:r>
          </a:p>
          <a:p>
            <a:r>
              <a:rPr lang="en-US" b="1" dirty="0">
                <a:latin typeface="Century Gothic" panose="020B0502020202020204" pitchFamily="34" charset="0"/>
              </a:rPr>
              <a:t>3.Make Data-Driven Decisions</a:t>
            </a:r>
            <a:r>
              <a:rPr lang="en-US" dirty="0">
                <a:latin typeface="Century Gothic" panose="020B0502020202020204" pitchFamily="34" charset="0"/>
              </a:rPr>
              <a:t>: Use insights to adjust your approach and allocate resources efficiently.</a:t>
            </a:r>
          </a:p>
          <a:p>
            <a:endParaRPr lang="en-US" dirty="0"/>
          </a:p>
        </p:txBody>
      </p:sp>
      <p:pic>
        <p:nvPicPr>
          <p:cNvPr id="6" name="Picture 5">
            <a:extLst>
              <a:ext uri="{FF2B5EF4-FFF2-40B4-BE49-F238E27FC236}">
                <a16:creationId xmlns:a16="http://schemas.microsoft.com/office/drawing/2014/main" id="{397DB55C-9B25-45B7-93EE-7706E2F6197E}"/>
              </a:ext>
            </a:extLst>
          </p:cNvPr>
          <p:cNvPicPr>
            <a:picLocks noChangeAspect="1"/>
          </p:cNvPicPr>
          <p:nvPr/>
        </p:nvPicPr>
        <p:blipFill>
          <a:blip r:embed="rId3"/>
          <a:stretch>
            <a:fillRect/>
          </a:stretch>
        </p:blipFill>
        <p:spPr>
          <a:xfrm>
            <a:off x="7295948" y="2157661"/>
            <a:ext cx="4602881" cy="3810000"/>
          </a:xfrm>
          <a:prstGeom prst="rect">
            <a:avLst/>
          </a:prstGeom>
        </p:spPr>
      </p:pic>
    </p:spTree>
    <p:extLst>
      <p:ext uri="{BB962C8B-B14F-4D97-AF65-F5344CB8AC3E}">
        <p14:creationId xmlns:p14="http://schemas.microsoft.com/office/powerpoint/2010/main" val="6812540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92026"/>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MEASURING SUCCESS AND ADAPTING STRATEGIES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489946"/>
            <a:ext cx="2241002" cy="49206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Module-7:10</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093819" y="2075983"/>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5" name="TextBox 4">
            <a:extLst>
              <a:ext uri="{FF2B5EF4-FFF2-40B4-BE49-F238E27FC236}">
                <a16:creationId xmlns:a16="http://schemas.microsoft.com/office/drawing/2014/main" id="{9FFF9A45-EAD0-448E-97E2-0196180BB950}"/>
              </a:ext>
            </a:extLst>
          </p:cNvPr>
          <p:cNvSpPr txBox="1"/>
          <p:nvPr/>
        </p:nvSpPr>
        <p:spPr>
          <a:xfrm>
            <a:off x="172719" y="1581321"/>
            <a:ext cx="12648131" cy="5355312"/>
          </a:xfrm>
          <a:prstGeom prst="rect">
            <a:avLst/>
          </a:prstGeom>
          <a:noFill/>
        </p:spPr>
        <p:txBody>
          <a:bodyPr wrap="square" rtlCol="0">
            <a:spAutoFit/>
          </a:bodyPr>
          <a:lstStyle/>
          <a:p>
            <a:endParaRPr lang="en-US" dirty="0"/>
          </a:p>
          <a:p>
            <a:r>
              <a:rPr lang="en-US" b="1" dirty="0">
                <a:solidFill>
                  <a:srgbClr val="FF0000"/>
                </a:solidFill>
                <a:latin typeface="Century Gothic" panose="020B0502020202020204" pitchFamily="34" charset="0"/>
              </a:rPr>
              <a:t>B. Key Marketing Metrics to Track</a:t>
            </a:r>
          </a:p>
          <a:p>
            <a:r>
              <a:rPr lang="en-US" b="1" dirty="0">
                <a:latin typeface="Century Gothic" panose="020B0502020202020204" pitchFamily="34" charset="0"/>
              </a:rPr>
              <a:t>1.Website Analytics</a:t>
            </a:r>
            <a:r>
              <a:rPr lang="en-US" dirty="0">
                <a:latin typeface="Century Gothic" panose="020B0502020202020204" pitchFamily="34" charset="0"/>
              </a:rPr>
              <a:t>:</a:t>
            </a:r>
          </a:p>
          <a:p>
            <a:r>
              <a:rPr lang="en-US" dirty="0">
                <a:latin typeface="Century Gothic" panose="020B0502020202020204" pitchFamily="34" charset="0"/>
              </a:rPr>
              <a:t>Traffic: Number of visitors to your site.</a:t>
            </a:r>
          </a:p>
          <a:p>
            <a:r>
              <a:rPr lang="en-US" dirty="0">
                <a:latin typeface="Century Gothic" panose="020B0502020202020204" pitchFamily="34" charset="0"/>
              </a:rPr>
              <a:t>Bounce Rate: Percentage of visitors who leave after viewing one page.</a:t>
            </a:r>
          </a:p>
          <a:p>
            <a:r>
              <a:rPr lang="en-US" dirty="0">
                <a:latin typeface="Century Gothic" panose="020B0502020202020204" pitchFamily="34" charset="0"/>
              </a:rPr>
              <a:t>Conversion Rate: Percentage of visitors taking desired actions </a:t>
            </a:r>
          </a:p>
          <a:p>
            <a:r>
              <a:rPr lang="en-US" dirty="0">
                <a:latin typeface="Century Gothic" panose="020B0502020202020204" pitchFamily="34" charset="0"/>
              </a:rPr>
              <a:t>(e.g., signing up for consultations).</a:t>
            </a:r>
          </a:p>
          <a:p>
            <a:r>
              <a:rPr lang="en-US" dirty="0">
                <a:latin typeface="Century Gothic" panose="020B0502020202020204" pitchFamily="34" charset="0"/>
              </a:rPr>
              <a:t>Tools: Google Analytics, HubSpot.</a:t>
            </a:r>
          </a:p>
          <a:p>
            <a:r>
              <a:rPr lang="en-US" b="1" dirty="0">
                <a:latin typeface="Century Gothic" panose="020B0502020202020204" pitchFamily="34" charset="0"/>
              </a:rPr>
              <a:t>2.Email Marketing Metrics</a:t>
            </a:r>
            <a:r>
              <a:rPr lang="en-US" dirty="0">
                <a:latin typeface="Century Gothic" panose="020B0502020202020204" pitchFamily="34" charset="0"/>
              </a:rPr>
              <a:t>:</a:t>
            </a:r>
          </a:p>
          <a:p>
            <a:r>
              <a:rPr lang="en-US" dirty="0">
                <a:latin typeface="Century Gothic" panose="020B0502020202020204" pitchFamily="34" charset="0"/>
              </a:rPr>
              <a:t>Open Rate: Percentage of recipients who open your emails.</a:t>
            </a:r>
          </a:p>
          <a:p>
            <a:r>
              <a:rPr lang="en-US" dirty="0">
                <a:latin typeface="Century Gothic" panose="020B0502020202020204" pitchFamily="34" charset="0"/>
              </a:rPr>
              <a:t>Click-Through Rate (CTR): Percentage of recipients who click links in your emails.</a:t>
            </a:r>
          </a:p>
          <a:p>
            <a:r>
              <a:rPr lang="en-US" dirty="0">
                <a:latin typeface="Century Gothic" panose="020B0502020202020204" pitchFamily="34" charset="0"/>
              </a:rPr>
              <a:t>Unsubscribe Rate: Percentage of people who opt out of your email list.</a:t>
            </a:r>
          </a:p>
          <a:p>
            <a:r>
              <a:rPr lang="en-US" dirty="0">
                <a:latin typeface="Century Gothic" panose="020B0502020202020204" pitchFamily="34" charset="0"/>
              </a:rPr>
              <a:t>Tools: Mailchimp, Constant Contact.</a:t>
            </a:r>
          </a:p>
          <a:p>
            <a:r>
              <a:rPr lang="en-US" b="1" dirty="0">
                <a:latin typeface="Century Gothic" panose="020B0502020202020204" pitchFamily="34" charset="0"/>
              </a:rPr>
              <a:t>3.Social Media Engagement</a:t>
            </a:r>
            <a:r>
              <a:rPr lang="en-US" dirty="0">
                <a:latin typeface="Century Gothic" panose="020B0502020202020204" pitchFamily="34" charset="0"/>
              </a:rPr>
              <a:t>:</a:t>
            </a:r>
          </a:p>
          <a:p>
            <a:r>
              <a:rPr lang="en-US" dirty="0">
                <a:latin typeface="Century Gothic" panose="020B0502020202020204" pitchFamily="34" charset="0"/>
              </a:rPr>
              <a:t>Likes, Shares, and Comments: Measure how engaging your posts are.</a:t>
            </a:r>
          </a:p>
          <a:p>
            <a:r>
              <a:rPr lang="en-US" dirty="0">
                <a:latin typeface="Century Gothic" panose="020B0502020202020204" pitchFamily="34" charset="0"/>
              </a:rPr>
              <a:t>Follower Growth: Track increases in your social media audience.</a:t>
            </a:r>
          </a:p>
          <a:p>
            <a:r>
              <a:rPr lang="en-US" dirty="0">
                <a:latin typeface="Century Gothic" panose="020B0502020202020204" pitchFamily="34" charset="0"/>
              </a:rPr>
              <a:t>Tools: Hootsuite, Buffer.</a:t>
            </a:r>
          </a:p>
          <a:p>
            <a:endParaRPr lang="en-US" dirty="0"/>
          </a:p>
          <a:p>
            <a:endParaRPr lang="en-US" dirty="0"/>
          </a:p>
        </p:txBody>
      </p:sp>
    </p:spTree>
    <p:extLst>
      <p:ext uri="{BB962C8B-B14F-4D97-AF65-F5344CB8AC3E}">
        <p14:creationId xmlns:p14="http://schemas.microsoft.com/office/powerpoint/2010/main" val="29532204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MEASURING SUCCESS AND ADAPTING STRATEGIES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489946"/>
            <a:ext cx="2241002" cy="49206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Module-7:10</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093819" y="2075983"/>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5" name="TextBox 4">
            <a:extLst>
              <a:ext uri="{FF2B5EF4-FFF2-40B4-BE49-F238E27FC236}">
                <a16:creationId xmlns:a16="http://schemas.microsoft.com/office/drawing/2014/main" id="{9FFF9A45-EAD0-448E-97E2-0196180BB950}"/>
              </a:ext>
            </a:extLst>
          </p:cNvPr>
          <p:cNvSpPr txBox="1"/>
          <p:nvPr/>
        </p:nvSpPr>
        <p:spPr>
          <a:xfrm>
            <a:off x="4382570" y="1433548"/>
            <a:ext cx="7875069" cy="5355312"/>
          </a:xfrm>
          <a:prstGeom prst="rect">
            <a:avLst/>
          </a:prstGeom>
          <a:noFill/>
        </p:spPr>
        <p:txBody>
          <a:bodyPr wrap="square" rtlCol="0">
            <a:spAutoFit/>
          </a:bodyPr>
          <a:lstStyle/>
          <a:p>
            <a:endParaRPr lang="en-US" dirty="0"/>
          </a:p>
          <a:p>
            <a:r>
              <a:rPr lang="en-US" b="1" dirty="0">
                <a:solidFill>
                  <a:srgbClr val="FF0000"/>
                </a:solidFill>
                <a:latin typeface="Century Gothic" panose="020B0502020202020204" pitchFamily="34" charset="0"/>
              </a:rPr>
              <a:t>4.Lead Generation Metrics</a:t>
            </a:r>
            <a:endParaRPr lang="en-US" dirty="0">
              <a:latin typeface="Century Gothic" panose="020B0502020202020204" pitchFamily="34" charset="0"/>
            </a:endParaRPr>
          </a:p>
          <a:p>
            <a:r>
              <a:rPr lang="en-US" dirty="0">
                <a:latin typeface="Century Gothic" panose="020B0502020202020204" pitchFamily="34" charset="0"/>
              </a:rPr>
              <a:t>Lead-to-Customer Conversion Rate: Percentage of leads who become paying clients.</a:t>
            </a:r>
          </a:p>
          <a:p>
            <a:r>
              <a:rPr lang="en-US" dirty="0">
                <a:latin typeface="Century Gothic" panose="020B0502020202020204" pitchFamily="34" charset="0"/>
              </a:rPr>
              <a:t>Cost per Lead (CPL): The cost to generate one lead.</a:t>
            </a:r>
          </a:p>
          <a:p>
            <a:r>
              <a:rPr lang="en-US" dirty="0">
                <a:latin typeface="Century Gothic" panose="020B0502020202020204" pitchFamily="34" charset="0"/>
              </a:rPr>
              <a:t>Tools: CRM systems like Salesforce or </a:t>
            </a:r>
            <a:r>
              <a:rPr lang="en-US" dirty="0" err="1">
                <a:latin typeface="Century Gothic" panose="020B0502020202020204" pitchFamily="34" charset="0"/>
              </a:rPr>
              <a:t>Zoho</a:t>
            </a:r>
            <a:r>
              <a:rPr lang="en-US" dirty="0">
                <a:latin typeface="Century Gothic" panose="020B0502020202020204" pitchFamily="34" charset="0"/>
              </a:rPr>
              <a:t>.</a:t>
            </a:r>
          </a:p>
          <a:p>
            <a:r>
              <a:rPr lang="en-US" b="1" dirty="0">
                <a:solidFill>
                  <a:srgbClr val="FF0000"/>
                </a:solidFill>
                <a:latin typeface="Century Gothic" panose="020B0502020202020204" pitchFamily="34" charset="0"/>
              </a:rPr>
              <a:t>5.Client Retention Metrics</a:t>
            </a:r>
            <a:endParaRPr lang="en-US" dirty="0">
              <a:latin typeface="Century Gothic" panose="020B0502020202020204" pitchFamily="34" charset="0"/>
            </a:endParaRPr>
          </a:p>
          <a:p>
            <a:r>
              <a:rPr lang="en-US" dirty="0">
                <a:latin typeface="Century Gothic" panose="020B0502020202020204" pitchFamily="34" charset="0"/>
              </a:rPr>
              <a:t>Repeat Business Rate: Percentage of clients returning for additional services.</a:t>
            </a:r>
          </a:p>
          <a:p>
            <a:r>
              <a:rPr lang="en-US" dirty="0">
                <a:latin typeface="Century Gothic" panose="020B0502020202020204" pitchFamily="34" charset="0"/>
              </a:rPr>
              <a:t>Client Lifetime Value (CLV): The total revenue generated by a client over their time with your business.</a:t>
            </a:r>
          </a:p>
          <a:p>
            <a:r>
              <a:rPr lang="en-US" b="1" dirty="0">
                <a:latin typeface="Century Gothic" panose="020B0502020202020204" pitchFamily="34" charset="0"/>
              </a:rPr>
              <a:t>C. How to Use Metrics Effectively</a:t>
            </a:r>
          </a:p>
          <a:p>
            <a:r>
              <a:rPr lang="en-US" dirty="0">
                <a:latin typeface="Century Gothic" panose="020B0502020202020204" pitchFamily="34" charset="0"/>
              </a:rPr>
              <a:t>1.</a:t>
            </a:r>
            <a:r>
              <a:rPr lang="en-US" b="1" dirty="0">
                <a:latin typeface="Century Gothic" panose="020B0502020202020204" pitchFamily="34" charset="0"/>
              </a:rPr>
              <a:t>Set Clear Goals</a:t>
            </a:r>
            <a:r>
              <a:rPr lang="en-US" dirty="0">
                <a:latin typeface="Century Gothic" panose="020B0502020202020204" pitchFamily="34" charset="0"/>
              </a:rPr>
              <a:t>: Define measurable objectives (e.g., “Increase website traffic by 20% in 6 months”).</a:t>
            </a:r>
          </a:p>
          <a:p>
            <a:r>
              <a:rPr lang="en-US" dirty="0">
                <a:latin typeface="Century Gothic" panose="020B0502020202020204" pitchFamily="34" charset="0"/>
              </a:rPr>
              <a:t>2.</a:t>
            </a:r>
            <a:r>
              <a:rPr lang="en-US" b="1" dirty="0">
                <a:latin typeface="Century Gothic" panose="020B0502020202020204" pitchFamily="34" charset="0"/>
              </a:rPr>
              <a:t>Analyze Trends</a:t>
            </a:r>
            <a:r>
              <a:rPr lang="en-US" dirty="0">
                <a:latin typeface="Century Gothic" panose="020B0502020202020204" pitchFamily="34" charset="0"/>
              </a:rPr>
              <a:t>: Look for patterns in data to understand what drives success or challenges.</a:t>
            </a:r>
          </a:p>
          <a:p>
            <a:r>
              <a:rPr lang="en-US" dirty="0">
                <a:latin typeface="Century Gothic" panose="020B0502020202020204" pitchFamily="34" charset="0"/>
              </a:rPr>
              <a:t>3</a:t>
            </a:r>
            <a:r>
              <a:rPr lang="en-US" b="1" dirty="0">
                <a:latin typeface="Century Gothic" panose="020B0502020202020204" pitchFamily="34" charset="0"/>
              </a:rPr>
              <a:t>.Review Regularly</a:t>
            </a:r>
            <a:r>
              <a:rPr lang="en-US" dirty="0">
                <a:latin typeface="Century Gothic" panose="020B0502020202020204" pitchFamily="34" charset="0"/>
              </a:rPr>
              <a:t>: Schedule periodic evaluations to ensure your strategies remain aligned with your goals.</a:t>
            </a:r>
          </a:p>
          <a:p>
            <a:endParaRPr lang="en-US" dirty="0"/>
          </a:p>
        </p:txBody>
      </p:sp>
      <p:pic>
        <p:nvPicPr>
          <p:cNvPr id="3" name="Picture 2">
            <a:extLst>
              <a:ext uri="{FF2B5EF4-FFF2-40B4-BE49-F238E27FC236}">
                <a16:creationId xmlns:a16="http://schemas.microsoft.com/office/drawing/2014/main" id="{0F89D91A-CC4E-4B2A-ABFB-6C0978A3B14A}"/>
              </a:ext>
            </a:extLst>
          </p:cNvPr>
          <p:cNvPicPr>
            <a:picLocks noChangeAspect="1"/>
          </p:cNvPicPr>
          <p:nvPr/>
        </p:nvPicPr>
        <p:blipFill>
          <a:blip r:embed="rId3"/>
          <a:stretch>
            <a:fillRect/>
          </a:stretch>
        </p:blipFill>
        <p:spPr>
          <a:xfrm>
            <a:off x="125128" y="2015265"/>
            <a:ext cx="4278831" cy="3409187"/>
          </a:xfrm>
          <a:prstGeom prst="rect">
            <a:avLst/>
          </a:prstGeom>
        </p:spPr>
      </p:pic>
    </p:spTree>
    <p:extLst>
      <p:ext uri="{BB962C8B-B14F-4D97-AF65-F5344CB8AC3E}">
        <p14:creationId xmlns:p14="http://schemas.microsoft.com/office/powerpoint/2010/main" val="42804826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MEASURING SUCCESS AND ADAPTING STRATEGIES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489946"/>
            <a:ext cx="2241002" cy="49206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Module-7:10</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093819" y="2075983"/>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5" name="TextBox 4">
            <a:extLst>
              <a:ext uri="{FF2B5EF4-FFF2-40B4-BE49-F238E27FC236}">
                <a16:creationId xmlns:a16="http://schemas.microsoft.com/office/drawing/2014/main" id="{9FFF9A45-EAD0-448E-97E2-0196180BB950}"/>
              </a:ext>
            </a:extLst>
          </p:cNvPr>
          <p:cNvSpPr txBox="1"/>
          <p:nvPr/>
        </p:nvSpPr>
        <p:spPr>
          <a:xfrm>
            <a:off x="0" y="1450117"/>
            <a:ext cx="11848699" cy="5632311"/>
          </a:xfrm>
          <a:prstGeom prst="rect">
            <a:avLst/>
          </a:prstGeom>
          <a:noFill/>
        </p:spPr>
        <p:txBody>
          <a:bodyPr wrap="square" rtlCol="0">
            <a:spAutoFit/>
          </a:bodyPr>
          <a:lstStyle/>
          <a:p>
            <a:endParaRPr lang="en-US" dirty="0"/>
          </a:p>
          <a:p>
            <a:r>
              <a:rPr lang="en-US" b="1" dirty="0">
                <a:solidFill>
                  <a:srgbClr val="FF0000"/>
                </a:solidFill>
                <a:latin typeface="Century Gothic" panose="020B0502020202020204" pitchFamily="34" charset="0"/>
              </a:rPr>
              <a:t>2. Adapting and Evolving Your Strategies</a:t>
            </a:r>
          </a:p>
          <a:p>
            <a:r>
              <a:rPr lang="en-US" dirty="0">
                <a:latin typeface="Century Gothic" panose="020B0502020202020204" pitchFamily="34" charset="0"/>
              </a:rPr>
              <a:t>Adapting strategies based on performance data and market conditions is essential for sustained success.</a:t>
            </a:r>
          </a:p>
          <a:p>
            <a:r>
              <a:rPr lang="en-US" b="1" dirty="0">
                <a:latin typeface="Century Gothic" panose="020B0502020202020204" pitchFamily="34" charset="0"/>
              </a:rPr>
              <a:t>A. When to Adapt Strategies</a:t>
            </a:r>
          </a:p>
          <a:p>
            <a:r>
              <a:rPr lang="en-US" dirty="0">
                <a:latin typeface="Century Gothic" panose="020B0502020202020204" pitchFamily="34" charset="0"/>
              </a:rPr>
              <a:t>1.Declining Metrics: Adjust when key metrics, such as engagement or conversions, show a downward trend.</a:t>
            </a:r>
          </a:p>
          <a:p>
            <a:r>
              <a:rPr lang="en-US" dirty="0">
                <a:latin typeface="Century Gothic" panose="020B0502020202020204" pitchFamily="34" charset="0"/>
              </a:rPr>
              <a:t>2.Market Changes: Respond to shifts in client needs, preferences, or external factors like education policy updates.</a:t>
            </a:r>
          </a:p>
          <a:p>
            <a:r>
              <a:rPr lang="en-US" dirty="0">
                <a:latin typeface="Century Gothic" panose="020B0502020202020204" pitchFamily="34" charset="0"/>
              </a:rPr>
              <a:t>3.Introduction of New Tools or Platforms: Incorporate emerging technologies or platforms to stay competitive.</a:t>
            </a:r>
          </a:p>
          <a:p>
            <a:r>
              <a:rPr lang="en-US" b="1" dirty="0">
                <a:latin typeface="Century Gothic" panose="020B0502020202020204" pitchFamily="34" charset="0"/>
              </a:rPr>
              <a:t>B. How to Adapt Strategies</a:t>
            </a:r>
          </a:p>
          <a:p>
            <a:r>
              <a:rPr lang="en-US" dirty="0">
                <a:latin typeface="Century Gothic" panose="020B0502020202020204" pitchFamily="34" charset="0"/>
              </a:rPr>
              <a:t>1.Experiment with New Tactics: Test new marketing channels (e.g., podcasts, webinars) or approaches (e.g., influencer collaborations).</a:t>
            </a:r>
          </a:p>
          <a:p>
            <a:r>
              <a:rPr lang="en-US" dirty="0">
                <a:latin typeface="Century Gothic" panose="020B0502020202020204" pitchFamily="34" charset="0"/>
              </a:rPr>
              <a:t>2.Refine Targeting: Use data to identify high-performing audience segments and focus efforts there.</a:t>
            </a:r>
          </a:p>
          <a:p>
            <a:r>
              <a:rPr lang="en-US" dirty="0">
                <a:latin typeface="Century Gothic" panose="020B0502020202020204" pitchFamily="34" charset="0"/>
              </a:rPr>
              <a:t>3.Enhance Messaging: Update your value proposition or promotional content to address evolving client pain points.</a:t>
            </a:r>
          </a:p>
          <a:p>
            <a:r>
              <a:rPr lang="en-US" dirty="0">
                <a:latin typeface="Century Gothic" panose="020B0502020202020204" pitchFamily="34" charset="0"/>
              </a:rPr>
              <a:t>4.Reallocate Resources: Shift budgets and time from underperforming areas to those yielding better results.</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919472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MEASURING SUCCESS AND ADAPTING STRATEGIES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489946"/>
            <a:ext cx="2241002" cy="49206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Module-7:10</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093819" y="2075983"/>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5" name="TextBox 4">
            <a:extLst>
              <a:ext uri="{FF2B5EF4-FFF2-40B4-BE49-F238E27FC236}">
                <a16:creationId xmlns:a16="http://schemas.microsoft.com/office/drawing/2014/main" id="{9FFF9A45-EAD0-448E-97E2-0196180BB950}"/>
              </a:ext>
            </a:extLst>
          </p:cNvPr>
          <p:cNvSpPr txBox="1"/>
          <p:nvPr/>
        </p:nvSpPr>
        <p:spPr>
          <a:xfrm>
            <a:off x="0" y="2038686"/>
            <a:ext cx="5264221" cy="4247317"/>
          </a:xfrm>
          <a:prstGeom prst="rect">
            <a:avLst/>
          </a:prstGeom>
          <a:noFill/>
        </p:spPr>
        <p:txBody>
          <a:bodyPr wrap="square" rtlCol="0">
            <a:spAutoFit/>
          </a:bodyPr>
          <a:lstStyle/>
          <a:p>
            <a:endParaRPr lang="en-US" dirty="0"/>
          </a:p>
          <a:p>
            <a:r>
              <a:rPr lang="en-US" b="1" dirty="0">
                <a:solidFill>
                  <a:srgbClr val="FF0000"/>
                </a:solidFill>
                <a:latin typeface="Century Gothic" panose="020B0502020202020204" pitchFamily="34" charset="0"/>
              </a:rPr>
              <a:t>3. Staying Current with Industry Trends</a:t>
            </a:r>
          </a:p>
          <a:p>
            <a:r>
              <a:rPr lang="en-US" dirty="0">
                <a:latin typeface="Century Gothic" panose="020B0502020202020204" pitchFamily="34" charset="0"/>
              </a:rPr>
              <a:t>Remaining informed about trends ensures you can proactively adjust your offerings and marketing strategies.</a:t>
            </a:r>
          </a:p>
          <a:p>
            <a:r>
              <a:rPr lang="en-US" b="1" dirty="0">
                <a:latin typeface="Century Gothic" panose="020B0502020202020204" pitchFamily="34" charset="0"/>
              </a:rPr>
              <a:t>A. Why Stay Updated?</a:t>
            </a:r>
          </a:p>
          <a:p>
            <a:r>
              <a:rPr lang="en-US" dirty="0">
                <a:latin typeface="Century Gothic" panose="020B0502020202020204" pitchFamily="34" charset="0"/>
              </a:rPr>
              <a:t>1.</a:t>
            </a:r>
            <a:r>
              <a:rPr lang="en-US" b="1" dirty="0">
                <a:latin typeface="Century Gothic" panose="020B0502020202020204" pitchFamily="34" charset="0"/>
              </a:rPr>
              <a:t>Maintain Relevance</a:t>
            </a:r>
            <a:r>
              <a:rPr lang="en-US" dirty="0">
                <a:latin typeface="Century Gothic" panose="020B0502020202020204" pitchFamily="34" charset="0"/>
              </a:rPr>
              <a:t>: Offer services and solutions that align with current client needs.</a:t>
            </a:r>
          </a:p>
          <a:p>
            <a:r>
              <a:rPr lang="en-US" dirty="0">
                <a:latin typeface="Century Gothic" panose="020B0502020202020204" pitchFamily="34" charset="0"/>
              </a:rPr>
              <a:t>2</a:t>
            </a:r>
            <a:r>
              <a:rPr lang="en-US" b="1" dirty="0">
                <a:latin typeface="Century Gothic" panose="020B0502020202020204" pitchFamily="34" charset="0"/>
              </a:rPr>
              <a:t>.Gain Competitive Advantage</a:t>
            </a:r>
            <a:r>
              <a:rPr lang="en-US" dirty="0">
                <a:latin typeface="Century Gothic" panose="020B0502020202020204" pitchFamily="34" charset="0"/>
              </a:rPr>
              <a:t>: Stay ahead of competitors by leveraging emerging tools and practices.</a:t>
            </a:r>
          </a:p>
          <a:p>
            <a:r>
              <a:rPr lang="en-US" dirty="0">
                <a:latin typeface="Century Gothic" panose="020B0502020202020204" pitchFamily="34" charset="0"/>
              </a:rPr>
              <a:t>3.</a:t>
            </a:r>
            <a:r>
              <a:rPr lang="en-US" b="1" dirty="0">
                <a:latin typeface="Century Gothic" panose="020B0502020202020204" pitchFamily="34" charset="0"/>
              </a:rPr>
              <a:t>Identify Opportunities</a:t>
            </a:r>
            <a:r>
              <a:rPr lang="en-US" dirty="0">
                <a:latin typeface="Century Gothic" panose="020B0502020202020204" pitchFamily="34" charset="0"/>
              </a:rPr>
              <a:t>: Spot trends that open new service areas or revenue streams.</a:t>
            </a:r>
          </a:p>
          <a:p>
            <a:endParaRPr lang="en-US" dirty="0"/>
          </a:p>
          <a:p>
            <a:endParaRPr lang="en-US" dirty="0"/>
          </a:p>
        </p:txBody>
      </p:sp>
      <p:sp>
        <p:nvSpPr>
          <p:cNvPr id="3" name="TextBox 2">
            <a:extLst>
              <a:ext uri="{FF2B5EF4-FFF2-40B4-BE49-F238E27FC236}">
                <a16:creationId xmlns:a16="http://schemas.microsoft.com/office/drawing/2014/main" id="{38E93D21-5149-4109-9E1D-C3C26B828F08}"/>
              </a:ext>
            </a:extLst>
          </p:cNvPr>
          <p:cNvSpPr txBox="1"/>
          <p:nvPr/>
        </p:nvSpPr>
        <p:spPr>
          <a:xfrm>
            <a:off x="5345501" y="1558731"/>
            <a:ext cx="6562019" cy="5355312"/>
          </a:xfrm>
          <a:prstGeom prst="rect">
            <a:avLst/>
          </a:prstGeom>
          <a:noFill/>
        </p:spPr>
        <p:txBody>
          <a:bodyPr wrap="square" rtlCol="0">
            <a:spAutoFit/>
          </a:bodyPr>
          <a:lstStyle/>
          <a:p>
            <a:endParaRPr lang="en-US" dirty="0"/>
          </a:p>
          <a:p>
            <a:r>
              <a:rPr lang="en-US" b="1" dirty="0">
                <a:solidFill>
                  <a:srgbClr val="FF0000"/>
                </a:solidFill>
                <a:latin typeface="Century Gothic" panose="020B0502020202020204" pitchFamily="34" charset="0"/>
              </a:rPr>
              <a:t>B. How to Stay Current</a:t>
            </a:r>
          </a:p>
          <a:p>
            <a:r>
              <a:rPr lang="en-US" dirty="0">
                <a:latin typeface="Century Gothic" panose="020B0502020202020204" pitchFamily="34" charset="0"/>
              </a:rPr>
              <a:t>1.</a:t>
            </a:r>
            <a:r>
              <a:rPr lang="en-US" b="1" dirty="0">
                <a:latin typeface="Century Gothic" panose="020B0502020202020204" pitchFamily="34" charset="0"/>
              </a:rPr>
              <a:t>Follow Industry News</a:t>
            </a:r>
            <a:r>
              <a:rPr lang="en-US" dirty="0">
                <a:latin typeface="Century Gothic" panose="020B0502020202020204" pitchFamily="34" charset="0"/>
              </a:rPr>
              <a:t>: Subscribe to education blogs, newsletters, and journals (e.g., Education Week, Inside Higher Ed).</a:t>
            </a:r>
          </a:p>
          <a:p>
            <a:r>
              <a:rPr lang="en-US" dirty="0">
                <a:latin typeface="Century Gothic" panose="020B0502020202020204" pitchFamily="34" charset="0"/>
              </a:rPr>
              <a:t>2.</a:t>
            </a:r>
            <a:r>
              <a:rPr lang="en-US" b="1" dirty="0">
                <a:latin typeface="Century Gothic" panose="020B0502020202020204" pitchFamily="34" charset="0"/>
              </a:rPr>
              <a:t>Join Professional Networks</a:t>
            </a:r>
            <a:r>
              <a:rPr lang="en-US" dirty="0">
                <a:latin typeface="Century Gothic" panose="020B0502020202020204" pitchFamily="34" charset="0"/>
              </a:rPr>
              <a:t>: Participate in organizations like NACAC (National Association for College Admission Counseling) or IECA (Independent Educational Consultants Association).</a:t>
            </a:r>
          </a:p>
          <a:p>
            <a:r>
              <a:rPr lang="en-US" dirty="0">
                <a:latin typeface="Century Gothic" panose="020B0502020202020204" pitchFamily="34" charset="0"/>
              </a:rPr>
              <a:t>3.</a:t>
            </a:r>
            <a:r>
              <a:rPr lang="en-US" b="1" dirty="0">
                <a:latin typeface="Century Gothic" panose="020B0502020202020204" pitchFamily="34" charset="0"/>
              </a:rPr>
              <a:t>Attend Conferences and Webinars</a:t>
            </a:r>
            <a:r>
              <a:rPr lang="en-US" dirty="0">
                <a:latin typeface="Century Gothic" panose="020B0502020202020204" pitchFamily="34" charset="0"/>
              </a:rPr>
              <a:t>: Stay informed through events that discuss emerging trends and best practices.</a:t>
            </a:r>
          </a:p>
          <a:p>
            <a:r>
              <a:rPr lang="en-US" dirty="0">
                <a:latin typeface="Century Gothic" panose="020B0502020202020204" pitchFamily="34" charset="0"/>
              </a:rPr>
              <a:t>4.</a:t>
            </a:r>
            <a:r>
              <a:rPr lang="en-US" b="1" dirty="0">
                <a:latin typeface="Century Gothic" panose="020B0502020202020204" pitchFamily="34" charset="0"/>
              </a:rPr>
              <a:t>Engage in Social Media Communities</a:t>
            </a:r>
            <a:r>
              <a:rPr lang="en-US" dirty="0">
                <a:latin typeface="Century Gothic" panose="020B0502020202020204" pitchFamily="34" charset="0"/>
              </a:rPr>
              <a:t>: Join groups and forums on platforms like LinkedIn, Facebook, or Reddit.</a:t>
            </a:r>
          </a:p>
          <a:p>
            <a:r>
              <a:rPr lang="en-US" dirty="0">
                <a:latin typeface="Century Gothic" panose="020B0502020202020204" pitchFamily="34" charset="0"/>
              </a:rPr>
              <a:t>5.</a:t>
            </a:r>
            <a:r>
              <a:rPr lang="en-US" b="1" dirty="0">
                <a:latin typeface="Century Gothic" panose="020B0502020202020204" pitchFamily="34" charset="0"/>
              </a:rPr>
              <a:t>Monitor Competitors</a:t>
            </a:r>
            <a:r>
              <a:rPr lang="en-US" dirty="0">
                <a:latin typeface="Century Gothic" panose="020B0502020202020204" pitchFamily="34" charset="0"/>
              </a:rPr>
              <a:t>: Analyze what successful competitors are doing and identify potential areas for improvement.</a:t>
            </a:r>
          </a:p>
          <a:p>
            <a:endParaRPr lang="en-US" dirty="0">
              <a:latin typeface="Century Gothic" panose="020B0502020202020204" pitchFamily="34" charset="0"/>
            </a:endParaRPr>
          </a:p>
          <a:p>
            <a:endParaRPr lang="en-US" dirty="0"/>
          </a:p>
        </p:txBody>
      </p:sp>
    </p:spTree>
    <p:extLst>
      <p:ext uri="{BB962C8B-B14F-4D97-AF65-F5344CB8AC3E}">
        <p14:creationId xmlns:p14="http://schemas.microsoft.com/office/powerpoint/2010/main" val="22459765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MEASURING SUCCESS AND ADAPTING STRATEGIES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489946"/>
            <a:ext cx="2241002" cy="49206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Module-7:10</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093819" y="2075983"/>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5" name="TextBox 4">
            <a:extLst>
              <a:ext uri="{FF2B5EF4-FFF2-40B4-BE49-F238E27FC236}">
                <a16:creationId xmlns:a16="http://schemas.microsoft.com/office/drawing/2014/main" id="{9FFF9A45-EAD0-448E-97E2-0196180BB950}"/>
              </a:ext>
            </a:extLst>
          </p:cNvPr>
          <p:cNvSpPr txBox="1"/>
          <p:nvPr/>
        </p:nvSpPr>
        <p:spPr>
          <a:xfrm>
            <a:off x="543598" y="1862845"/>
            <a:ext cx="5192829" cy="4524315"/>
          </a:xfrm>
          <a:prstGeom prst="rect">
            <a:avLst/>
          </a:prstGeom>
          <a:noFill/>
        </p:spPr>
        <p:txBody>
          <a:bodyPr wrap="square" rtlCol="0">
            <a:spAutoFit/>
          </a:bodyPr>
          <a:lstStyle/>
          <a:p>
            <a:endParaRPr lang="en-US" dirty="0"/>
          </a:p>
          <a:p>
            <a:endParaRPr lang="en-US" b="1" dirty="0">
              <a:solidFill>
                <a:srgbClr val="FF0000"/>
              </a:solidFill>
              <a:latin typeface="Century Gothic" panose="020B0502020202020204" pitchFamily="34" charset="0"/>
            </a:endParaRPr>
          </a:p>
          <a:p>
            <a:r>
              <a:rPr lang="en-US" dirty="0">
                <a:latin typeface="Century Gothic" panose="020B0502020202020204" pitchFamily="34" charset="0"/>
              </a:rPr>
              <a:t>Measuring success and adapting strategies involve tracking metrics, evolving based on data, and staying informed about trends in education consulting. </a:t>
            </a:r>
          </a:p>
          <a:p>
            <a:endParaRPr lang="en-US" dirty="0">
              <a:latin typeface="Century Gothic" panose="020B0502020202020204" pitchFamily="34" charset="0"/>
            </a:endParaRPr>
          </a:p>
          <a:p>
            <a:r>
              <a:rPr lang="en-US" dirty="0">
                <a:latin typeface="Century Gothic" panose="020B0502020202020204" pitchFamily="34" charset="0"/>
              </a:rPr>
              <a:t>These practices ensure that your marketing efforts remain effective, your business stays competitive, and your clients continue to see value in your services. By committing to ongoing evaluation and adaptation, you can position your business for long-term success.</a:t>
            </a:r>
          </a:p>
          <a:p>
            <a:endParaRPr lang="en-US" dirty="0"/>
          </a:p>
          <a:p>
            <a:endParaRPr lang="en-US" dirty="0"/>
          </a:p>
        </p:txBody>
      </p:sp>
      <p:pic>
        <p:nvPicPr>
          <p:cNvPr id="7" name="Picture 6">
            <a:extLst>
              <a:ext uri="{FF2B5EF4-FFF2-40B4-BE49-F238E27FC236}">
                <a16:creationId xmlns:a16="http://schemas.microsoft.com/office/drawing/2014/main" id="{AF682AF8-CD38-4911-B022-CA81F4855982}"/>
              </a:ext>
            </a:extLst>
          </p:cNvPr>
          <p:cNvPicPr>
            <a:picLocks noChangeAspect="1"/>
          </p:cNvPicPr>
          <p:nvPr/>
        </p:nvPicPr>
        <p:blipFill>
          <a:blip r:embed="rId3"/>
          <a:stretch>
            <a:fillRect/>
          </a:stretch>
        </p:blipFill>
        <p:spPr>
          <a:xfrm>
            <a:off x="6919215" y="1999663"/>
            <a:ext cx="3698106" cy="3698106"/>
          </a:xfrm>
          <a:prstGeom prst="rect">
            <a:avLst/>
          </a:prstGeom>
        </p:spPr>
      </p:pic>
    </p:spTree>
    <p:extLst>
      <p:ext uri="{BB962C8B-B14F-4D97-AF65-F5344CB8AC3E}">
        <p14:creationId xmlns:p14="http://schemas.microsoft.com/office/powerpoint/2010/main" val="16999800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5267-24C3-3EC0-0744-6F3C0B5B451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40A49E6-0EB8-2F4D-7A58-FFBE6EE216D6}"/>
              </a:ext>
            </a:extLst>
          </p:cNvPr>
          <p:cNvSpPr/>
          <p:nvPr/>
        </p:nvSpPr>
        <p:spPr>
          <a:xfrm>
            <a:off x="0" y="6523978"/>
            <a:ext cx="12192000" cy="349955"/>
          </a:xfrm>
          <a:prstGeom prst="rect">
            <a:avLst/>
          </a:prstGeom>
          <a:solidFill>
            <a:srgbClr val="012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endParaRPr>
          </a:p>
        </p:txBody>
      </p:sp>
      <p:sp>
        <p:nvSpPr>
          <p:cNvPr id="12" name="Rectangle 11">
            <a:extLst>
              <a:ext uri="{FF2B5EF4-FFF2-40B4-BE49-F238E27FC236}">
                <a16:creationId xmlns:a16="http://schemas.microsoft.com/office/drawing/2014/main" id="{39838525-C001-931C-B70B-A00B94E65F74}"/>
              </a:ext>
            </a:extLst>
          </p:cNvPr>
          <p:cNvSpPr/>
          <p:nvPr/>
        </p:nvSpPr>
        <p:spPr>
          <a:xfrm>
            <a:off x="935335" y="982011"/>
            <a:ext cx="9602185" cy="744017"/>
          </a:xfrm>
          <a:prstGeom prst="rect">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entury Gothic" panose="020B0502020202020204" pitchFamily="34" charset="0"/>
              </a:rPr>
              <a:t> ASSESSMENT QUESTIONS </a:t>
            </a:r>
          </a:p>
          <a:p>
            <a:endParaRPr lang="en-US" b="1" dirty="0">
              <a:solidFill>
                <a:schemeClr val="bg1"/>
              </a:solidFill>
              <a:latin typeface="Century Gothic" panose="020B0502020202020204" pitchFamily="34" charset="0"/>
            </a:endParaRPr>
          </a:p>
        </p:txBody>
      </p:sp>
      <p:sp>
        <p:nvSpPr>
          <p:cNvPr id="18" name="Rectangle 17">
            <a:extLst>
              <a:ext uri="{FF2B5EF4-FFF2-40B4-BE49-F238E27FC236}">
                <a16:creationId xmlns:a16="http://schemas.microsoft.com/office/drawing/2014/main" id="{42D67673-4C3A-1ED1-C327-66F9CF8E77AB}"/>
              </a:ext>
            </a:extLst>
          </p:cNvPr>
          <p:cNvSpPr/>
          <p:nvPr/>
        </p:nvSpPr>
        <p:spPr>
          <a:xfrm>
            <a:off x="935335" y="489946"/>
            <a:ext cx="2241002" cy="492065"/>
          </a:xfrm>
          <a:prstGeom prst="rect">
            <a:avLst/>
          </a:prstGeom>
          <a:solidFill>
            <a:srgbClr val="FF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Module-7</a:t>
            </a:r>
          </a:p>
        </p:txBody>
      </p:sp>
      <p:sp>
        <p:nvSpPr>
          <p:cNvPr id="20" name="Oval 19">
            <a:extLst>
              <a:ext uri="{FF2B5EF4-FFF2-40B4-BE49-F238E27FC236}">
                <a16:creationId xmlns:a16="http://schemas.microsoft.com/office/drawing/2014/main" id="{A5A4A0F2-BC01-7B6B-4605-2C8B4589153E}"/>
              </a:ext>
            </a:extLst>
          </p:cNvPr>
          <p:cNvSpPr/>
          <p:nvPr/>
        </p:nvSpPr>
        <p:spPr>
          <a:xfrm>
            <a:off x="10158596" y="890256"/>
            <a:ext cx="917450" cy="917450"/>
          </a:xfrm>
          <a:prstGeom prst="ellipse">
            <a:avLst/>
          </a:prstGeom>
          <a:solidFill>
            <a:srgbClr val="012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374DDCA-E263-0737-7F29-D9824DAB5243}"/>
              </a:ext>
            </a:extLst>
          </p:cNvPr>
          <p:cNvSpPr/>
          <p:nvPr/>
        </p:nvSpPr>
        <p:spPr>
          <a:xfrm>
            <a:off x="10395008" y="1124121"/>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861C5C-4F95-8738-0ADE-4D6B39D3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8596" y="890256"/>
            <a:ext cx="917450" cy="917450"/>
          </a:xfrm>
          <a:prstGeom prst="rect">
            <a:avLst/>
          </a:prstGeom>
        </p:spPr>
      </p:pic>
      <p:sp>
        <p:nvSpPr>
          <p:cNvPr id="2" name="TextBox 1">
            <a:extLst>
              <a:ext uri="{FF2B5EF4-FFF2-40B4-BE49-F238E27FC236}">
                <a16:creationId xmlns:a16="http://schemas.microsoft.com/office/drawing/2014/main" id="{62E4EF70-5F88-05D1-D638-CD2F3DC7175A}"/>
              </a:ext>
            </a:extLst>
          </p:cNvPr>
          <p:cNvSpPr txBox="1"/>
          <p:nvPr/>
        </p:nvSpPr>
        <p:spPr>
          <a:xfrm>
            <a:off x="7093819" y="2075983"/>
            <a:ext cx="11092070" cy="646331"/>
          </a:xfrm>
          <a:prstGeom prst="rect">
            <a:avLst/>
          </a:prstGeom>
          <a:noFill/>
        </p:spPr>
        <p:txBody>
          <a:bodyPr wrap="square" rtlCol="0">
            <a:spAutoFit/>
          </a:bodyPr>
          <a:lstStyle/>
          <a:p>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AD8D4C75-7147-47C4-AD6C-73121EDB1227}"/>
              </a:ext>
            </a:extLst>
          </p:cNvPr>
          <p:cNvSpPr txBox="1"/>
          <p:nvPr/>
        </p:nvSpPr>
        <p:spPr>
          <a:xfrm>
            <a:off x="304800" y="1868138"/>
            <a:ext cx="11526520" cy="3595343"/>
          </a:xfrm>
          <a:prstGeom prst="rect">
            <a:avLst/>
          </a:prstGeom>
          <a:noFill/>
        </p:spPr>
        <p:txBody>
          <a:bodyPr wrap="square" rtlCol="0">
            <a:spAutoFit/>
          </a:bodyPr>
          <a:lstStyle/>
          <a:p>
            <a:pPr marL="0" marR="0">
              <a:lnSpc>
                <a:spcPct val="115000"/>
              </a:lnSpc>
              <a:spcBef>
                <a:spcPts val="1400"/>
              </a:spcBef>
              <a:spcAft>
                <a:spcPts val="400"/>
              </a:spcAft>
            </a:pPr>
            <a:r>
              <a:rPr lang="en-US" sz="1800" b="1"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a:t>
            </a:r>
            <a:endParaRPr lang="en-US" sz="1800" b="1" dirty="0">
              <a:solidFill>
                <a:srgbClr val="434343"/>
              </a:solidFill>
              <a:effectLst/>
              <a:latin typeface="Arial" panose="020B0604020202020204" pitchFamily="34" charset="0"/>
            </a:endParaRPr>
          </a:p>
          <a:p>
            <a:pPr marL="342900" marR="0" lvl="0" indent="-342900">
              <a:lnSpc>
                <a:spcPct val="115000"/>
              </a:lnSpc>
              <a:spcBef>
                <a:spcPts val="1200"/>
              </a:spcBef>
              <a:spcAft>
                <a:spcPts val="0"/>
              </a:spcAft>
              <a:buFont typeface="+mj-lt"/>
              <a:buAutoNum type="arabicPeriod"/>
            </a:pPr>
            <a:r>
              <a:rPr lang="en-US" sz="1800" u="none" strike="noStrike" dirty="0">
                <a:effectLst/>
                <a:latin typeface="Century Gothic" panose="020B0502020202020204" pitchFamily="34" charset="0"/>
                <a:ea typeface="Century Gothic" panose="020B0502020202020204" pitchFamily="34" charset="0"/>
                <a:cs typeface="Century Gothic" panose="020B0502020202020204" pitchFamily="34" charset="0"/>
              </a:rPr>
              <a:t>Define your ideal client persona. What key characteristics should it include?</a:t>
            </a:r>
            <a:endParaRPr lang="en-US" sz="18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800" u="none" strike="noStrike" dirty="0">
                <a:effectLst/>
                <a:latin typeface="Century Gothic" panose="020B0502020202020204" pitchFamily="34" charset="0"/>
                <a:ea typeface="Century Gothic" panose="020B0502020202020204" pitchFamily="34" charset="0"/>
                <a:cs typeface="Century Gothic" panose="020B0502020202020204" pitchFamily="34" charset="0"/>
              </a:rPr>
              <a:t>What strategies will you implement to create your unique value proposition?</a:t>
            </a:r>
            <a:endParaRPr lang="en-US" sz="18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800" u="none" strike="noStrike" dirty="0">
                <a:effectLst/>
                <a:latin typeface="Century Gothic" panose="020B0502020202020204" pitchFamily="34" charset="0"/>
                <a:ea typeface="Century Gothic" panose="020B0502020202020204" pitchFamily="34" charset="0"/>
                <a:cs typeface="Century Gothic" panose="020B0502020202020204" pitchFamily="34" charset="0"/>
              </a:rPr>
              <a:t>Describe three strategies you would use to retain clients and encourage repeat business. How would you assess their success?</a:t>
            </a:r>
            <a:endParaRPr lang="en-US" sz="18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800" u="none" strike="noStrike" dirty="0">
                <a:effectLst/>
                <a:latin typeface="Century Gothic" panose="020B0502020202020204" pitchFamily="34" charset="0"/>
                <a:ea typeface="Century Gothic" panose="020B0502020202020204" pitchFamily="34" charset="0"/>
                <a:cs typeface="Century Gothic" panose="020B0502020202020204" pitchFamily="34" charset="0"/>
              </a:rPr>
              <a:t>Which marketing channels would you prioritize for reaching potential education consulting clients, and how would you measure their effectiveness?</a:t>
            </a:r>
            <a:endParaRPr lang="en-US" sz="18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800" u="none" strike="noStrike" dirty="0">
                <a:effectLst/>
                <a:latin typeface="Century Gothic" panose="020B0502020202020204" pitchFamily="34" charset="0"/>
                <a:ea typeface="Century Gothic" panose="020B0502020202020204" pitchFamily="34" charset="0"/>
                <a:cs typeface="Century Gothic" panose="020B0502020202020204" pitchFamily="34" charset="0"/>
              </a:rPr>
              <a:t>Describe the key components of your marketing strategy. Which channels will you focus on?</a:t>
            </a:r>
            <a:endParaRPr lang="en-US" sz="18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1200"/>
              </a:spcAft>
              <a:buFont typeface="+mj-lt"/>
              <a:buAutoNum type="arabicPeriod"/>
            </a:pPr>
            <a:r>
              <a:rPr lang="en-US" sz="1800" u="none" strike="noStrike" dirty="0">
                <a:effectLst/>
                <a:latin typeface="Century Gothic" panose="020B0502020202020204" pitchFamily="34" charset="0"/>
                <a:ea typeface="Century Gothic" panose="020B0502020202020204" pitchFamily="34" charset="0"/>
                <a:cs typeface="Century Gothic" panose="020B0502020202020204" pitchFamily="34" charset="0"/>
              </a:rPr>
              <a:t>How will you measure the success of your marketing efforts? List at least three metrics.</a:t>
            </a:r>
            <a:endParaRPr lang="en-US" sz="1800" u="none" strike="noStrike" dirty="0">
              <a:effectLst/>
              <a:latin typeface="Arial" panose="020B0604020202020204" pitchFamily="34" charset="0"/>
              <a:ea typeface="Arial" panose="020B0604020202020204" pitchFamily="34" charset="0"/>
            </a:endParaRPr>
          </a:p>
          <a:p>
            <a:endParaRPr lang="en-US" dirty="0"/>
          </a:p>
        </p:txBody>
      </p:sp>
    </p:spTree>
    <p:extLst>
      <p:ext uri="{BB962C8B-B14F-4D97-AF65-F5344CB8AC3E}">
        <p14:creationId xmlns:p14="http://schemas.microsoft.com/office/powerpoint/2010/main" val="30209244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11335</TotalTime>
  <Words>8640</Words>
  <Application>Microsoft Office PowerPoint</Application>
  <PresentationFormat>Widescreen</PresentationFormat>
  <Paragraphs>895</Paragraphs>
  <Slides>61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NASOM</dc:creator>
  <cp:lastModifiedBy>HP ELITEBOOK</cp:lastModifiedBy>
  <cp:revision>172</cp:revision>
  <dcterms:created xsi:type="dcterms:W3CDTF">2020-08-13T03:13:58Z</dcterms:created>
  <dcterms:modified xsi:type="dcterms:W3CDTF">2025-03-24T14:51:07Z</dcterms:modified>
</cp:coreProperties>
</file>