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439" r:id="rId3"/>
    <p:sldId id="440" r:id="rId4"/>
    <p:sldId id="356" r:id="rId5"/>
    <p:sldId id="441" r:id="rId6"/>
    <p:sldId id="442" r:id="rId7"/>
    <p:sldId id="443" r:id="rId8"/>
    <p:sldId id="444" r:id="rId9"/>
    <p:sldId id="369" r:id="rId10"/>
    <p:sldId id="370" r:id="rId11"/>
    <p:sldId id="318" r:id="rId12"/>
    <p:sldId id="445" r:id="rId13"/>
    <p:sldId id="319" r:id="rId14"/>
    <p:sldId id="320" r:id="rId15"/>
    <p:sldId id="447" r:id="rId16"/>
    <p:sldId id="446" r:id="rId17"/>
    <p:sldId id="448" r:id="rId18"/>
    <p:sldId id="371" r:id="rId19"/>
    <p:sldId id="449" r:id="rId20"/>
    <p:sldId id="321" r:id="rId21"/>
    <p:sldId id="322" r:id="rId22"/>
    <p:sldId id="450" r:id="rId23"/>
    <p:sldId id="451" r:id="rId24"/>
    <p:sldId id="323" r:id="rId25"/>
    <p:sldId id="452" r:id="rId26"/>
    <p:sldId id="453" r:id="rId27"/>
    <p:sldId id="454" r:id="rId28"/>
    <p:sldId id="455" r:id="rId29"/>
    <p:sldId id="372" r:id="rId30"/>
    <p:sldId id="456" r:id="rId31"/>
    <p:sldId id="458" r:id="rId32"/>
    <p:sldId id="459" r:id="rId33"/>
    <p:sldId id="460" r:id="rId34"/>
    <p:sldId id="325" r:id="rId35"/>
    <p:sldId id="461" r:id="rId36"/>
    <p:sldId id="462" r:id="rId37"/>
    <p:sldId id="463" r:id="rId38"/>
    <p:sldId id="464" r:id="rId39"/>
    <p:sldId id="348" r:id="rId40"/>
    <p:sldId id="349" r:id="rId41"/>
    <p:sldId id="465" r:id="rId42"/>
    <p:sldId id="466" r:id="rId43"/>
    <p:sldId id="467" r:id="rId44"/>
    <p:sldId id="469" r:id="rId45"/>
    <p:sldId id="470" r:id="rId46"/>
    <p:sldId id="350" r:id="rId47"/>
    <p:sldId id="471" r:id="rId48"/>
    <p:sldId id="472" r:id="rId49"/>
    <p:sldId id="272" r:id="rId50"/>
    <p:sldId id="412" r:id="rId51"/>
    <p:sldId id="473" r:id="rId52"/>
    <p:sldId id="474" r:id="rId53"/>
    <p:sldId id="475" r:id="rId54"/>
    <p:sldId id="476" r:id="rId55"/>
    <p:sldId id="477" r:id="rId56"/>
    <p:sldId id="478" r:id="rId57"/>
    <p:sldId id="479" r:id="rId58"/>
    <p:sldId id="355"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A0A"/>
    <a:srgbClr val="012EB8"/>
    <a:srgbClr val="012DB5"/>
    <a:srgbClr val="2F528F"/>
    <a:srgbClr val="0531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668"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59989-B3AC-454B-91D1-2F813D9572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5919474-AD26-45CA-943C-62C7FE1CCA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144525-971E-4F8E-9FEE-0881902E95BC}"/>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DF5CE05A-E05D-417E-A7A5-02C581A60A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9605D6-0302-468C-9C15-CBEE643F4F42}"/>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2708526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E33B6-B3E6-4533-82E0-D390FB9279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263820-DA6F-4F1A-A93B-AEA9325125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22E34-8877-46EB-B667-FA6D4D785460}"/>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7696B3E5-C0FB-466C-B1E7-D6E4F2DD72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47C426-4EA8-44DE-8EC3-87AFA36DE4D3}"/>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1786073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D549-E59F-4A4C-9130-6B9B123DB8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F1CC7CB-13C1-43DD-8BB4-33654D1C10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EB5D6CF-9F74-44C9-BBD6-2380342A0D35}"/>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3D37E094-35F9-48B0-8F06-D11337B27D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0D69C5-BA07-4AFB-B534-976B5A4E7056}"/>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4294034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4774D-8F87-4F44-8C9F-D7A5BF486D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5950F3-477B-4112-8C06-53E90EBCD3E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192302-3086-4FF7-8966-1A1A6A06E8F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E434FBF-3329-4D79-8DA0-79454FC6D99D}"/>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6" name="Footer Placeholder 5">
            <a:extLst>
              <a:ext uri="{FF2B5EF4-FFF2-40B4-BE49-F238E27FC236}">
                <a16:creationId xmlns:a16="http://schemas.microsoft.com/office/drawing/2014/main" id="{E8BB8F58-F7FE-4949-BFEA-8258BD30C6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831273-F8A7-45CF-ABFD-681F657F90E4}"/>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3974434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7F4EF-284F-481C-998E-A27B706341B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E0DD437-F22A-40E8-B9FD-49880B61E4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8C01C9E-7C80-4DE0-B432-1B1606A308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C5B378-7151-4686-BA79-5490C971FFB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8DC6A4-AA91-4AFA-B0C2-A68E26D68DD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A06A13-E86E-4F14-8BEE-FA093C392257}"/>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8" name="Footer Placeholder 7">
            <a:extLst>
              <a:ext uri="{FF2B5EF4-FFF2-40B4-BE49-F238E27FC236}">
                <a16:creationId xmlns:a16="http://schemas.microsoft.com/office/drawing/2014/main" id="{F1F8E066-F339-4F4A-8C45-3A9213C935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005B1E9-193C-49A3-963D-A3EC084BC388}"/>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808336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BB399-99B2-46BD-B5BF-189BE8506C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ED42C1-D87E-473E-A5AB-4B0A9173A221}"/>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4" name="Footer Placeholder 3">
            <a:extLst>
              <a:ext uri="{FF2B5EF4-FFF2-40B4-BE49-F238E27FC236}">
                <a16:creationId xmlns:a16="http://schemas.microsoft.com/office/drawing/2014/main" id="{AB1E8607-FE6F-4344-8CE7-3F6548392DA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80B36EA-AB50-4BD8-9F59-EFE051D3179F}"/>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1832267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B2B50E-4F49-49DA-85E4-85A518AE10D7}"/>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3" name="Footer Placeholder 2">
            <a:extLst>
              <a:ext uri="{FF2B5EF4-FFF2-40B4-BE49-F238E27FC236}">
                <a16:creationId xmlns:a16="http://schemas.microsoft.com/office/drawing/2014/main" id="{EFBCB720-9D6A-479F-8665-068A7CD9D61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BE0BD1-CCD5-45E6-BFF3-16B2104990D3}"/>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1662193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BB40C-5EC9-4CEB-BB1A-94366C9AB4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9080E3-772D-40F7-B991-77FD382805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809A222-013A-472B-A62D-53FBE507C6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0639B5-611E-49EB-9627-88A8590B68C0}"/>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6" name="Footer Placeholder 5">
            <a:extLst>
              <a:ext uri="{FF2B5EF4-FFF2-40B4-BE49-F238E27FC236}">
                <a16:creationId xmlns:a16="http://schemas.microsoft.com/office/drawing/2014/main" id="{131F8BE2-3B8A-4203-847B-5D9CA85088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B5E92E-3D2C-45B8-A14B-0DCCAE7EACD6}"/>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866399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88C6E-9EE4-417E-ACBD-1F641C5823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743F36A-13B1-422C-94F7-56977857B1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FD126A-F3AC-47DC-8E46-03163C832D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C83A91-E7C6-4845-93B0-4BBCE684FD72}"/>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6" name="Footer Placeholder 5">
            <a:extLst>
              <a:ext uri="{FF2B5EF4-FFF2-40B4-BE49-F238E27FC236}">
                <a16:creationId xmlns:a16="http://schemas.microsoft.com/office/drawing/2014/main" id="{AD919400-B5B4-4ACA-871E-0EECC9DA00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D3A9F1-B2E2-4D8F-AF9D-AF91A645ED6D}"/>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479793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9B7F2-B958-405D-AB77-90FB23E8866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34AE67-9BFE-429F-9BE8-CE0B1FB0DA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46936F-7D32-4E0A-806C-DC8BEE26DBDB}"/>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7331FD9E-B2FE-467C-822F-600397C30F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46D14A-DAE1-46DA-A48E-7AF702F3D313}"/>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3660972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9970E6-0E94-48B7-9BAB-0265AD78D68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006746-7377-4B04-BFCF-27671CFAF98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31FFF8-1E9D-4669-BEF4-7D7416D76E06}"/>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B541D3E3-0E94-4F90-BB7B-8E53FA68DD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35DA8E-010D-4A1E-A2F3-A0BF468B4C92}"/>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3044068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accent1">
                <a:lumMod val="5000"/>
                <a:lumOff val="95000"/>
              </a:schemeClr>
            </a:gs>
            <a:gs pos="27000">
              <a:schemeClr val="accent1">
                <a:lumMod val="5000"/>
                <a:lumOff val="95000"/>
              </a:schemeClr>
            </a:gs>
            <a:gs pos="5000">
              <a:srgbClr val="012EB8"/>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42D73C-9369-4AF7-8B31-0974519B5A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5A1418-EE9D-4B1A-BE3C-25275F95D1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32719E-56DB-4391-9418-38BB65D0CB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F1B8004A-4153-4B90-B2AE-5D450E4A71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A505FB9-F923-49EF-AFD9-BC0FA62EE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FB99BF-052E-48F8-B9F1-F0EF509F8525}" type="slidenum">
              <a:rPr lang="en-US" smtClean="0"/>
              <a:t>‹#›</a:t>
            </a:fld>
            <a:endParaRPr lang="en-US"/>
          </a:p>
        </p:txBody>
      </p:sp>
    </p:spTree>
    <p:extLst>
      <p:ext uri="{BB962C8B-B14F-4D97-AF65-F5344CB8AC3E}">
        <p14:creationId xmlns:p14="http://schemas.microsoft.com/office/powerpoint/2010/main" val="13096226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358C402-E929-434F-8D0D-70444F2726F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A87A0BB4-90EC-46A0-B0DD-0AE8FECBE858}"/>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RECRUITMENT SKILLS FOR EDUCATION CONSULTANTS</a:t>
            </a:r>
          </a:p>
        </p:txBody>
      </p:sp>
      <p:sp>
        <p:nvSpPr>
          <p:cNvPr id="18" name="Rectangle 17">
            <a:extLst>
              <a:ext uri="{FF2B5EF4-FFF2-40B4-BE49-F238E27FC236}">
                <a16:creationId xmlns:a16="http://schemas.microsoft.com/office/drawing/2014/main" id="{E97DDAA0-353D-4821-9AB8-5D36E43CCC2D}"/>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Module-5:1</a:t>
            </a:r>
          </a:p>
        </p:txBody>
      </p:sp>
      <p:sp>
        <p:nvSpPr>
          <p:cNvPr id="20" name="Oval 19">
            <a:extLst>
              <a:ext uri="{FF2B5EF4-FFF2-40B4-BE49-F238E27FC236}">
                <a16:creationId xmlns:a16="http://schemas.microsoft.com/office/drawing/2014/main" id="{C88D7F57-B886-4BAF-9537-86ACC8440003}"/>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EB05AEA-95C7-461E-9EE8-287F97479AAF}"/>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5E20CB8-4D90-47A9-8634-4D933DCF94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C6B3C9B4-64BC-4426-B73B-D1A190C0A168}"/>
              </a:ext>
            </a:extLst>
          </p:cNvPr>
          <p:cNvSpPr txBox="1"/>
          <p:nvPr/>
        </p:nvSpPr>
        <p:spPr>
          <a:xfrm>
            <a:off x="223524" y="1752296"/>
            <a:ext cx="5872476" cy="4524315"/>
          </a:xfrm>
          <a:prstGeom prst="rect">
            <a:avLst/>
          </a:prstGeom>
          <a:noFill/>
        </p:spPr>
        <p:txBody>
          <a:bodyPr wrap="square" rtlCol="0">
            <a:spAutoFit/>
          </a:bodyPr>
          <a:lstStyle/>
          <a:p>
            <a:r>
              <a:rPr lang="en-US" dirty="0">
                <a:latin typeface="Century Gothic" panose="020B0502020202020204" pitchFamily="34" charset="0"/>
              </a:rPr>
              <a:t>Recruitment in education consulting </a:t>
            </a:r>
            <a:r>
              <a:rPr lang="en-US" b="1" dirty="0">
                <a:solidFill>
                  <a:srgbClr val="FF0000"/>
                </a:solidFill>
                <a:latin typeface="Century Gothic" panose="020B0502020202020204" pitchFamily="34" charset="0"/>
              </a:rPr>
              <a:t>refers to the structured process of identifying, sourcing, evaluating, and hiring staff for educational institutions</a:t>
            </a:r>
            <a:r>
              <a:rPr lang="en-US" dirty="0">
                <a:latin typeface="Century Gothic" panose="020B0502020202020204" pitchFamily="34" charset="0"/>
              </a:rPr>
              <a:t>. This process is vital for ensuring schools are equipped with qualified professionals to meet their operational and educational goals.</a:t>
            </a:r>
          </a:p>
          <a:p>
            <a:endParaRPr lang="en-US" dirty="0">
              <a:latin typeface="Century Gothic" panose="020B0502020202020204" pitchFamily="34" charset="0"/>
            </a:endParaRPr>
          </a:p>
          <a:p>
            <a:r>
              <a:rPr lang="en-US" dirty="0">
                <a:latin typeface="Century Gothic" panose="020B0502020202020204" pitchFamily="34" charset="0"/>
              </a:rPr>
              <a:t>Recruitment is not just about filling positions; it’s about </a:t>
            </a:r>
            <a:r>
              <a:rPr lang="en-US" b="1" dirty="0">
                <a:solidFill>
                  <a:srgbClr val="FF0000"/>
                </a:solidFill>
                <a:latin typeface="Century Gothic" panose="020B0502020202020204" pitchFamily="34" charset="0"/>
              </a:rPr>
              <a:t>securing individuals who align with the institution’s goals and culture</a:t>
            </a:r>
            <a:r>
              <a:rPr lang="en-US" dirty="0">
                <a:latin typeface="Century Gothic" panose="020B0502020202020204" pitchFamily="34" charset="0"/>
              </a:rPr>
              <a:t>.</a:t>
            </a:r>
          </a:p>
          <a:p>
            <a:r>
              <a:rPr lang="en-US" dirty="0">
                <a:latin typeface="Century Gothic" panose="020B0502020202020204" pitchFamily="34" charset="0"/>
              </a:rPr>
              <a:t>Competent staff are critical to fostering student success and creating a thriving school community.</a:t>
            </a:r>
          </a:p>
          <a:p>
            <a:r>
              <a:rPr lang="en-US" dirty="0">
                <a:latin typeface="Century Gothic" panose="020B0502020202020204" pitchFamily="34" charset="0"/>
              </a:rPr>
              <a:t>Education consultants play an integral role in enhancing </a:t>
            </a:r>
            <a:r>
              <a:rPr lang="en-US" b="1" dirty="0">
                <a:solidFill>
                  <a:srgbClr val="FF0000"/>
                </a:solidFill>
                <a:latin typeface="Century Gothic" panose="020B0502020202020204" pitchFamily="34" charset="0"/>
              </a:rPr>
              <a:t>recruitment efforts</a:t>
            </a:r>
            <a:r>
              <a:rPr lang="en-US" dirty="0">
                <a:latin typeface="Century Gothic" panose="020B0502020202020204" pitchFamily="34" charset="0"/>
              </a:rPr>
              <a:t>, ensuring schools attract and retain top talent for long-term success.</a:t>
            </a: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80F14133-8B1D-1085-4A55-34B59C2D20DB}"/>
              </a:ext>
            </a:extLst>
          </p:cNvPr>
          <p:cNvSpPr txBox="1"/>
          <p:nvPr/>
        </p:nvSpPr>
        <p:spPr>
          <a:xfrm>
            <a:off x="6096000" y="1575192"/>
            <a:ext cx="5872476" cy="1754326"/>
          </a:xfrm>
          <a:prstGeom prst="rect">
            <a:avLst/>
          </a:prstGeom>
          <a:noFill/>
        </p:spPr>
        <p:txBody>
          <a:bodyPr wrap="square" rtlCol="0">
            <a:spAutoFit/>
          </a:bodyPr>
          <a:lstStyle/>
          <a:p>
            <a:endParaRPr lang="en-US" dirty="0">
              <a:latin typeface="Century Gothic" panose="020B0502020202020204" pitchFamily="34" charset="0"/>
            </a:endParaRPr>
          </a:p>
          <a:p>
            <a:r>
              <a:rPr lang="en-US" dirty="0">
                <a:latin typeface="Century Gothic" panose="020B0502020202020204" pitchFamily="34" charset="0"/>
              </a:rPr>
              <a:t>By mastering the principles of recruitment in education consulting, consultants </a:t>
            </a:r>
            <a:r>
              <a:rPr lang="en-US" b="1" dirty="0">
                <a:solidFill>
                  <a:srgbClr val="FF0000"/>
                </a:solidFill>
                <a:latin typeface="Century Gothic" panose="020B0502020202020204" pitchFamily="34" charset="0"/>
              </a:rPr>
              <a:t>empower schools to build robust, dynamic teams</a:t>
            </a:r>
            <a:r>
              <a:rPr lang="en-US" dirty="0">
                <a:latin typeface="Century Gothic" panose="020B0502020202020204" pitchFamily="34" charset="0"/>
              </a:rPr>
              <a:t> that shape the future of education.</a:t>
            </a:r>
          </a:p>
          <a:p>
            <a:endParaRPr lang="en-US" dirty="0"/>
          </a:p>
        </p:txBody>
      </p:sp>
    </p:spTree>
    <p:extLst>
      <p:ext uri="{BB962C8B-B14F-4D97-AF65-F5344CB8AC3E}">
        <p14:creationId xmlns:p14="http://schemas.microsoft.com/office/powerpoint/2010/main" val="1273342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32C95-5239-0F62-34FB-D9822CB87D7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1ACB9BE-6016-6C44-A553-F2E343D8B252}"/>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F32A7213-133A-F516-6CCB-8F41E99D84C1}"/>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STEPS IN RECRUITMENT </a:t>
            </a:r>
          </a:p>
        </p:txBody>
      </p:sp>
      <p:pic>
        <p:nvPicPr>
          <p:cNvPr id="14" name="Picture 13">
            <a:extLst>
              <a:ext uri="{FF2B5EF4-FFF2-40B4-BE49-F238E27FC236}">
                <a16:creationId xmlns:a16="http://schemas.microsoft.com/office/drawing/2014/main" id="{48FD752B-0CA9-2458-ACC5-92355EF103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4E894AA1-81FA-93B2-AE88-915B823DB53E}"/>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Module-5:1</a:t>
            </a:r>
          </a:p>
        </p:txBody>
      </p:sp>
      <p:sp>
        <p:nvSpPr>
          <p:cNvPr id="20" name="Oval 19">
            <a:extLst>
              <a:ext uri="{FF2B5EF4-FFF2-40B4-BE49-F238E27FC236}">
                <a16:creationId xmlns:a16="http://schemas.microsoft.com/office/drawing/2014/main" id="{A820AE64-33B9-5DF4-6474-128CF847E0F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B547681-84A9-30D4-48D7-101F7BE23942}"/>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E3A01BF-E1D4-FD96-5207-4D40BFC1EE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0F9522E7-ECD4-68C9-FF41-A7D8707C059B}"/>
              </a:ext>
            </a:extLst>
          </p:cNvPr>
          <p:cNvSpPr txBox="1"/>
          <p:nvPr/>
        </p:nvSpPr>
        <p:spPr>
          <a:xfrm>
            <a:off x="159026" y="1754960"/>
            <a:ext cx="11873947" cy="4247317"/>
          </a:xfrm>
          <a:prstGeom prst="rect">
            <a:avLst/>
          </a:prstGeom>
          <a:noFill/>
        </p:spPr>
        <p:txBody>
          <a:bodyPr wrap="square" rtlCol="0">
            <a:spAutoFit/>
          </a:bodyPr>
          <a:lstStyle/>
          <a:p>
            <a:endParaRPr lang="en-US" dirty="0">
              <a:latin typeface="Century Gothic" panose="020B0502020202020204" pitchFamily="34" charset="0"/>
            </a:endParaRPr>
          </a:p>
          <a:p>
            <a:pPr marL="285750" indent="-285750">
              <a:buFont typeface="Arial" panose="020B0604020202020204" pitchFamily="34" charset="0"/>
              <a:buChar char="•"/>
            </a:pPr>
            <a:r>
              <a:rPr lang="en-US" dirty="0">
                <a:latin typeface="Century Gothic" panose="020B0502020202020204" pitchFamily="34" charset="0"/>
              </a:rPr>
              <a:t>Identifying Staffing Needs:</a:t>
            </a:r>
          </a:p>
          <a:p>
            <a:pPr marL="285750" indent="-285750">
              <a:buFont typeface="Arial" panose="020B0604020202020204" pitchFamily="34" charset="0"/>
              <a:buChar char="•"/>
            </a:pPr>
            <a:r>
              <a:rPr lang="en-US" dirty="0">
                <a:latin typeface="Century Gothic" panose="020B0502020202020204" pitchFamily="34" charset="0"/>
              </a:rPr>
              <a:t>Determine the roles required (e.g., teachers, administrators, support staff).</a:t>
            </a:r>
          </a:p>
          <a:p>
            <a:pPr marL="285750" indent="-285750">
              <a:buFont typeface="Arial" panose="020B0604020202020204" pitchFamily="34" charset="0"/>
              <a:buChar char="•"/>
            </a:pPr>
            <a:r>
              <a:rPr lang="en-US" dirty="0">
                <a:latin typeface="Century Gothic" panose="020B0502020202020204" pitchFamily="34" charset="0"/>
              </a:rPr>
              <a:t>Understand the specific qualifications and experience needed for each position.</a:t>
            </a:r>
          </a:p>
          <a:p>
            <a:pPr marL="285750" indent="-285750">
              <a:buFont typeface="Arial" panose="020B0604020202020204" pitchFamily="34" charset="0"/>
              <a:buChar char="•"/>
            </a:pPr>
            <a:r>
              <a:rPr lang="en-US" dirty="0">
                <a:latin typeface="Century Gothic" panose="020B0502020202020204" pitchFamily="34" charset="0"/>
              </a:rPr>
              <a:t>Sourcing Candidates:</a:t>
            </a:r>
          </a:p>
          <a:p>
            <a:pPr marL="285750" indent="-285750">
              <a:buFont typeface="Arial" panose="020B0604020202020204" pitchFamily="34" charset="0"/>
              <a:buChar char="•"/>
            </a:pPr>
            <a:r>
              <a:rPr lang="en-US" dirty="0">
                <a:latin typeface="Century Gothic" panose="020B0502020202020204" pitchFamily="34" charset="0"/>
              </a:rPr>
              <a:t>Utilize networks, job boards, and digital tools to attract potential hires.</a:t>
            </a:r>
          </a:p>
          <a:p>
            <a:pPr marL="285750" indent="-285750">
              <a:buFont typeface="Arial" panose="020B0604020202020204" pitchFamily="34" charset="0"/>
              <a:buChar char="•"/>
            </a:pPr>
            <a:r>
              <a:rPr lang="en-US" dirty="0">
                <a:latin typeface="Century Gothic" panose="020B0502020202020204" pitchFamily="34" charset="0"/>
              </a:rPr>
              <a:t>Evaluating Candidates:</a:t>
            </a:r>
          </a:p>
          <a:p>
            <a:pPr marL="285750" indent="-285750">
              <a:buFont typeface="Arial" panose="020B0604020202020204" pitchFamily="34" charset="0"/>
              <a:buChar char="•"/>
            </a:pPr>
            <a:r>
              <a:rPr lang="en-US" dirty="0">
                <a:latin typeface="Century Gothic" panose="020B0502020202020204" pitchFamily="34" charset="0"/>
              </a:rPr>
              <a:t>Conduct interviews, reference checks, and skills assessments.</a:t>
            </a:r>
          </a:p>
          <a:p>
            <a:pPr marL="285750" indent="-285750">
              <a:buFont typeface="Arial" panose="020B0604020202020204" pitchFamily="34" charset="0"/>
              <a:buChar char="•"/>
            </a:pPr>
            <a:r>
              <a:rPr lang="en-US" dirty="0">
                <a:latin typeface="Century Gothic" panose="020B0502020202020204" pitchFamily="34" charset="0"/>
              </a:rPr>
              <a:t>Finalizing Hires:</a:t>
            </a:r>
          </a:p>
          <a:p>
            <a:pPr marL="285750" indent="-285750">
              <a:buFont typeface="Arial" panose="020B0604020202020204" pitchFamily="34" charset="0"/>
              <a:buChar char="•"/>
            </a:pPr>
            <a:r>
              <a:rPr lang="en-US" dirty="0">
                <a:latin typeface="Century Gothic" panose="020B0502020202020204" pitchFamily="34" charset="0"/>
              </a:rPr>
              <a:t>Negotiate offers, prepare contracts, and onboard new employees.</a:t>
            </a:r>
          </a:p>
          <a:p>
            <a:pPr marL="285750" indent="-285750">
              <a:buFont typeface="Arial" panose="020B0604020202020204" pitchFamily="34" charset="0"/>
              <a:buChar char="•"/>
            </a:pPr>
            <a:r>
              <a:rPr lang="en-US" dirty="0">
                <a:latin typeface="Century Gothic" panose="020B0502020202020204" pitchFamily="34" charset="0"/>
              </a:rPr>
              <a:t>Role of Consultants:</a:t>
            </a:r>
          </a:p>
          <a:p>
            <a:pPr marL="285750" indent="-285750">
              <a:buFont typeface="Arial" panose="020B0604020202020204" pitchFamily="34" charset="0"/>
              <a:buChar char="•"/>
            </a:pPr>
            <a:r>
              <a:rPr lang="en-US" dirty="0">
                <a:latin typeface="Century Gothic" panose="020B0502020202020204" pitchFamily="34" charset="0"/>
              </a:rPr>
              <a:t>Consultants act as strategic partners, guiding schools through the recruitment process.</a:t>
            </a:r>
          </a:p>
          <a:p>
            <a:pPr marL="285750" indent="-285750">
              <a:buFont typeface="Arial" panose="020B0604020202020204" pitchFamily="34" charset="0"/>
              <a:buChar char="•"/>
            </a:pPr>
            <a:r>
              <a:rPr lang="en-US" dirty="0">
                <a:latin typeface="Century Gothic" panose="020B0502020202020204" pitchFamily="34" charset="0"/>
              </a:rPr>
              <a:t>They bring expertise in market trends, hiring practices, and talent acquisition strategies.</a:t>
            </a:r>
          </a:p>
          <a:p>
            <a:pPr marL="285750" indent="-285750">
              <a:buFont typeface="Arial" panose="020B0604020202020204" pitchFamily="34" charset="0"/>
              <a:buChar char="•"/>
            </a:pPr>
            <a:r>
              <a:rPr lang="en-US" dirty="0">
                <a:latin typeface="Century Gothic" panose="020B0502020202020204" pitchFamily="34" charset="0"/>
              </a:rPr>
              <a:t>Their goal is to align recruitment efforts with the school’s values and objectives.</a:t>
            </a:r>
          </a:p>
          <a:p>
            <a:endParaRPr lang="en-US" dirty="0">
              <a:latin typeface="Century Gothic" panose="020B0502020202020204" pitchFamily="34" charset="0"/>
            </a:endParaRPr>
          </a:p>
        </p:txBody>
      </p:sp>
    </p:spTree>
    <p:extLst>
      <p:ext uri="{BB962C8B-B14F-4D97-AF65-F5344CB8AC3E}">
        <p14:creationId xmlns:p14="http://schemas.microsoft.com/office/powerpoint/2010/main" val="2089579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4E75A-8FFE-9FA5-F8E9-6DC66D1979C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C3745CA-322A-171E-4305-A00DF1388B4B}"/>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E3E82822-9B21-9072-6506-935626327DDF}"/>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WHY EFFECTIVE RECRUITMENT MATTERS </a:t>
            </a:r>
          </a:p>
        </p:txBody>
      </p:sp>
      <p:pic>
        <p:nvPicPr>
          <p:cNvPr id="14" name="Picture 13">
            <a:extLst>
              <a:ext uri="{FF2B5EF4-FFF2-40B4-BE49-F238E27FC236}">
                <a16:creationId xmlns:a16="http://schemas.microsoft.com/office/drawing/2014/main" id="{02A0C6BF-CEE6-319B-1A46-CB6BB4B24E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99787498-8B29-5FA1-85E6-FFC6EB86A65A}"/>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Module-5:1</a:t>
            </a:r>
          </a:p>
        </p:txBody>
      </p:sp>
      <p:sp>
        <p:nvSpPr>
          <p:cNvPr id="20" name="Oval 19">
            <a:extLst>
              <a:ext uri="{FF2B5EF4-FFF2-40B4-BE49-F238E27FC236}">
                <a16:creationId xmlns:a16="http://schemas.microsoft.com/office/drawing/2014/main" id="{169FF27A-E4C9-A6CF-CA36-9BFBDBD1848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0D4EEFD-F119-E345-C07F-05C7762650DF}"/>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996C476-53C4-43E3-A23F-D98C839409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C8D3A789-F65F-E503-25A1-A1AE8F571DDB}"/>
              </a:ext>
            </a:extLst>
          </p:cNvPr>
          <p:cNvSpPr txBox="1"/>
          <p:nvPr/>
        </p:nvSpPr>
        <p:spPr>
          <a:xfrm>
            <a:off x="159026" y="2103704"/>
            <a:ext cx="11873947" cy="2585323"/>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Century Gothic" panose="020B0502020202020204" pitchFamily="34" charset="0"/>
              </a:rPr>
              <a:t>The success of an educational institution depends significantly on the quality of its staff. Effective recruitment ensures schools attract and retain individuals who contribute to achieving their goals.</a:t>
            </a:r>
          </a:p>
          <a:p>
            <a:pPr marL="285750" indent="-285750">
              <a:buFont typeface="Arial" panose="020B0604020202020204" pitchFamily="34" charset="0"/>
              <a:buChar char="•"/>
            </a:pPr>
            <a:r>
              <a:rPr lang="en-US" dirty="0">
                <a:latin typeface="Century Gothic" panose="020B0502020202020204" pitchFamily="34" charset="0"/>
              </a:rPr>
              <a:t>Staff Quality as a Determinant of Success:</a:t>
            </a:r>
          </a:p>
          <a:p>
            <a:pPr marL="285750" indent="-285750">
              <a:buFont typeface="Arial" panose="020B0604020202020204" pitchFamily="34" charset="0"/>
              <a:buChar char="•"/>
            </a:pPr>
            <a:r>
              <a:rPr lang="en-US" dirty="0">
                <a:latin typeface="Century Gothic" panose="020B0502020202020204" pitchFamily="34" charset="0"/>
              </a:rPr>
              <a:t>Skilled educators elevate the standard of education, directly influencing student achievement.</a:t>
            </a:r>
          </a:p>
          <a:p>
            <a:pPr marL="285750" indent="-285750">
              <a:buFont typeface="Arial" panose="020B0604020202020204" pitchFamily="34" charset="0"/>
              <a:buChar char="•"/>
            </a:pPr>
            <a:r>
              <a:rPr lang="en-US" dirty="0">
                <a:latin typeface="Century Gothic" panose="020B0502020202020204" pitchFamily="34" charset="0"/>
              </a:rPr>
              <a:t>Dedicated administrators streamline processes and maintain compliance with regulations.</a:t>
            </a:r>
          </a:p>
          <a:p>
            <a:pPr marL="285750" indent="-285750">
              <a:buFont typeface="Arial" panose="020B0604020202020204" pitchFamily="34" charset="0"/>
              <a:buChar char="•"/>
            </a:pPr>
            <a:r>
              <a:rPr lang="en-US" dirty="0">
                <a:latin typeface="Century Gothic" panose="020B0502020202020204" pitchFamily="34" charset="0"/>
              </a:rPr>
              <a:t>Consultants’ Role in Best Practices:</a:t>
            </a:r>
          </a:p>
          <a:p>
            <a:pPr marL="285750" indent="-285750">
              <a:buFont typeface="Arial" panose="020B0604020202020204" pitchFamily="34" charset="0"/>
              <a:buChar char="•"/>
            </a:pPr>
            <a:r>
              <a:rPr lang="en-US" dirty="0">
                <a:latin typeface="Century Gothic" panose="020B0502020202020204" pitchFamily="34" charset="0"/>
              </a:rPr>
              <a:t>Implement tailored recruitment strategies that address unique school needs.</a:t>
            </a:r>
          </a:p>
          <a:p>
            <a:pPr marL="285750" indent="-285750">
              <a:buFont typeface="Arial" panose="020B0604020202020204" pitchFamily="34" charset="0"/>
              <a:buChar char="•"/>
            </a:pPr>
            <a:r>
              <a:rPr lang="en-US" dirty="0">
                <a:latin typeface="Century Gothic" panose="020B0502020202020204" pitchFamily="34" charset="0"/>
              </a:rPr>
              <a:t>Utilize their expertise to create efficient, inclusive, and innovative hiring processes.</a:t>
            </a:r>
          </a:p>
          <a:p>
            <a:pPr marL="285750" indent="-285750">
              <a:buFont typeface="Arial" panose="020B0604020202020204" pitchFamily="34" charset="0"/>
              <a:buChar char="•"/>
            </a:pPr>
            <a:r>
              <a:rPr lang="en-US" dirty="0">
                <a:latin typeface="Century Gothic" panose="020B0502020202020204" pitchFamily="34" charset="0"/>
              </a:rPr>
              <a:t>Advocate for diversity and inclusion, ensuring the school benefits from varied perspectives.</a:t>
            </a:r>
          </a:p>
        </p:txBody>
      </p:sp>
    </p:spTree>
    <p:extLst>
      <p:ext uri="{BB962C8B-B14F-4D97-AF65-F5344CB8AC3E}">
        <p14:creationId xmlns:p14="http://schemas.microsoft.com/office/powerpoint/2010/main" val="2881745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2244E-8FD5-4DE6-0515-554969AE86AF}"/>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2416275-59CB-F9EE-4E1E-DC228E1A75D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45BCC50A-0BAB-FB04-A160-6400661C6B61}"/>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UNDERSTANDING CLIENT NEEDS IN EDUCATION RECRUITMENT   </a:t>
            </a:r>
          </a:p>
        </p:txBody>
      </p:sp>
      <p:sp>
        <p:nvSpPr>
          <p:cNvPr id="18" name="Rectangle 17">
            <a:extLst>
              <a:ext uri="{FF2B5EF4-FFF2-40B4-BE49-F238E27FC236}">
                <a16:creationId xmlns:a16="http://schemas.microsoft.com/office/drawing/2014/main" id="{594EE81D-8166-65AA-F355-473BE8DA6627}"/>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Module-5:2</a:t>
            </a:r>
          </a:p>
        </p:txBody>
      </p:sp>
      <p:sp>
        <p:nvSpPr>
          <p:cNvPr id="20" name="Oval 19">
            <a:extLst>
              <a:ext uri="{FF2B5EF4-FFF2-40B4-BE49-F238E27FC236}">
                <a16:creationId xmlns:a16="http://schemas.microsoft.com/office/drawing/2014/main" id="{5CDC48BF-29BE-7882-E44B-4B29E6A865BC}"/>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8E886546-DFFD-A53E-1109-7E20562290D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15B87B0-FB0E-49CA-FD8C-950DE330F0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3053C44C-EA58-DB47-5B44-B2544E787593}"/>
              </a:ext>
            </a:extLst>
          </p:cNvPr>
          <p:cNvSpPr txBox="1"/>
          <p:nvPr/>
        </p:nvSpPr>
        <p:spPr>
          <a:xfrm>
            <a:off x="186847" y="1817783"/>
            <a:ext cx="5764696" cy="4801314"/>
          </a:xfrm>
          <a:prstGeom prst="rect">
            <a:avLst/>
          </a:prstGeom>
          <a:noFill/>
        </p:spPr>
        <p:txBody>
          <a:bodyPr wrap="square" rtlCol="0">
            <a:spAutoFit/>
          </a:bodyPr>
          <a:lstStyle/>
          <a:p>
            <a:r>
              <a:rPr lang="en-US" dirty="0">
                <a:latin typeface="Century Gothic" panose="020B0502020202020204" pitchFamily="34" charset="0"/>
              </a:rPr>
              <a:t>To effectively assist educational institutions with recruitment, consultants must first </a:t>
            </a:r>
            <a:r>
              <a:rPr lang="en-US" b="1" dirty="0">
                <a:solidFill>
                  <a:srgbClr val="FF0000"/>
                </a:solidFill>
                <a:latin typeface="Century Gothic" panose="020B0502020202020204" pitchFamily="34" charset="0"/>
              </a:rPr>
              <a:t>develop a clear understanding of their specific staffing needs and align recruitment strategies </a:t>
            </a:r>
            <a:r>
              <a:rPr lang="en-US" dirty="0">
                <a:latin typeface="Century Gothic" panose="020B0502020202020204" pitchFamily="34" charset="0"/>
              </a:rPr>
              <a:t>with the institution’s overarching goals and culture.</a:t>
            </a:r>
          </a:p>
          <a:p>
            <a:pPr marL="285750" indent="-285750">
              <a:buFont typeface="Arial" panose="020B0604020202020204" pitchFamily="34" charset="0"/>
              <a:buChar char="•"/>
            </a:pPr>
            <a:r>
              <a:rPr lang="en-US" dirty="0">
                <a:latin typeface="Century Gothic" panose="020B0502020202020204" pitchFamily="34" charset="0"/>
              </a:rPr>
              <a:t>Conducting a Recruitment Needs Assessment</a:t>
            </a:r>
          </a:p>
          <a:p>
            <a:pPr marL="285750" indent="-285750">
              <a:buFont typeface="Arial" panose="020B0604020202020204" pitchFamily="34" charset="0"/>
              <a:buChar char="•"/>
            </a:pPr>
            <a:r>
              <a:rPr lang="en-US" dirty="0">
                <a:latin typeface="Century Gothic" panose="020B0502020202020204" pitchFamily="34" charset="0"/>
              </a:rPr>
              <a:t>Identifying Roles:</a:t>
            </a:r>
          </a:p>
          <a:p>
            <a:pPr marL="285750" indent="-285750">
              <a:buFont typeface="Arial" panose="020B0604020202020204" pitchFamily="34" charset="0"/>
              <a:buChar char="•"/>
            </a:pPr>
            <a:r>
              <a:rPr lang="en-US" dirty="0">
                <a:latin typeface="Century Gothic" panose="020B0502020202020204" pitchFamily="34" charset="0"/>
              </a:rPr>
              <a:t>Assess the type of staff required, which typically falls into three main categories:</a:t>
            </a:r>
          </a:p>
          <a:p>
            <a:pPr marL="285750" indent="-285750">
              <a:buFont typeface="Arial" panose="020B0604020202020204" pitchFamily="34" charset="0"/>
              <a:buChar char="•"/>
            </a:pPr>
            <a:r>
              <a:rPr lang="en-US" dirty="0">
                <a:latin typeface="Century Gothic" panose="020B0502020202020204" pitchFamily="34" charset="0"/>
              </a:rPr>
              <a:t>Teachers: Subject specialists, special education teachers, or early childhood educators.</a:t>
            </a:r>
          </a:p>
          <a:p>
            <a:pPr marL="285750" indent="-285750">
              <a:buFont typeface="Arial" panose="020B0604020202020204" pitchFamily="34" charset="0"/>
              <a:buChar char="•"/>
            </a:pPr>
            <a:r>
              <a:rPr lang="en-US" dirty="0">
                <a:latin typeface="Century Gothic" panose="020B0502020202020204" pitchFamily="34" charset="0"/>
              </a:rPr>
              <a:t>Administrators: Principals, vice principals, curriculum coordinators, or operational managers.</a:t>
            </a:r>
          </a:p>
          <a:p>
            <a:pPr marL="285750" indent="-285750">
              <a:buFont typeface="Arial" panose="020B0604020202020204" pitchFamily="34" charset="0"/>
              <a:buChar char="•"/>
            </a:pPr>
            <a:r>
              <a:rPr lang="en-US" dirty="0">
                <a:latin typeface="Century Gothic" panose="020B0502020202020204" pitchFamily="34" charset="0"/>
              </a:rPr>
              <a:t>Support Staff: Counselors, IT technicians, librarians, or custodial staff.</a:t>
            </a: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38DC6DBC-7B27-E900-488B-5D1170C469B0}"/>
              </a:ext>
            </a:extLst>
          </p:cNvPr>
          <p:cNvSpPr txBox="1"/>
          <p:nvPr/>
        </p:nvSpPr>
        <p:spPr>
          <a:xfrm>
            <a:off x="6240460" y="1779687"/>
            <a:ext cx="5620236" cy="4801314"/>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Century Gothic" panose="020B0502020202020204" pitchFamily="34" charset="0"/>
              </a:rPr>
              <a:t>Determine whether the need is for permanent, temporary, or substitute roles based on the school’s current challenges (e.g., growth, staff turnover).</a:t>
            </a:r>
          </a:p>
          <a:p>
            <a:pPr marL="285750" indent="-285750">
              <a:buFont typeface="Arial" panose="020B0604020202020204" pitchFamily="34" charset="0"/>
              <a:buChar char="•"/>
            </a:pPr>
            <a:r>
              <a:rPr lang="en-US" dirty="0">
                <a:latin typeface="Century Gothic" panose="020B0502020202020204" pitchFamily="34" charset="0"/>
              </a:rPr>
              <a:t>Collaborating with School Leaders:</a:t>
            </a:r>
          </a:p>
          <a:p>
            <a:pPr marL="285750" indent="-285750">
              <a:buFont typeface="Arial" panose="020B0604020202020204" pitchFamily="34" charset="0"/>
              <a:buChar char="•"/>
            </a:pPr>
            <a:r>
              <a:rPr lang="en-US" dirty="0">
                <a:latin typeface="Century Gothic" panose="020B0502020202020204" pitchFamily="34" charset="0"/>
              </a:rPr>
              <a:t>Engagement: Work closely with school leaders to gather insights into staffing gaps and their expectations for the new hires.</a:t>
            </a:r>
          </a:p>
          <a:p>
            <a:pPr marL="285750" indent="-285750">
              <a:buFont typeface="Arial" panose="020B0604020202020204" pitchFamily="34" charset="0"/>
              <a:buChar char="•"/>
            </a:pPr>
            <a:r>
              <a:rPr lang="en-US" dirty="0">
                <a:latin typeface="Century Gothic" panose="020B0502020202020204" pitchFamily="34" charset="0"/>
              </a:rPr>
              <a:t>Defining Requirements:</a:t>
            </a:r>
          </a:p>
          <a:p>
            <a:pPr marL="285750" indent="-285750">
              <a:buFont typeface="Arial" panose="020B0604020202020204" pitchFamily="34" charset="0"/>
              <a:buChar char="•"/>
            </a:pPr>
            <a:r>
              <a:rPr lang="en-US" dirty="0">
                <a:latin typeface="Century Gothic" panose="020B0502020202020204" pitchFamily="34" charset="0"/>
              </a:rPr>
              <a:t>Identify essential qualifications, certifications, and experience.</a:t>
            </a:r>
          </a:p>
          <a:p>
            <a:pPr marL="285750" indent="-285750">
              <a:buFont typeface="Arial" panose="020B0604020202020204" pitchFamily="34" charset="0"/>
              <a:buChar char="•"/>
            </a:pPr>
            <a:r>
              <a:rPr lang="en-US" dirty="0">
                <a:latin typeface="Century Gothic" panose="020B0502020202020204" pitchFamily="34" charset="0"/>
              </a:rPr>
              <a:t>Discuss desired personal traits such as adaptability, teamwork, and leadership skills.</a:t>
            </a:r>
          </a:p>
          <a:p>
            <a:pPr marL="285750" indent="-285750">
              <a:buFont typeface="Arial" panose="020B0604020202020204" pitchFamily="34" charset="0"/>
              <a:buChar char="•"/>
            </a:pPr>
            <a:r>
              <a:rPr lang="en-US" dirty="0">
                <a:latin typeface="Century Gothic" panose="020B0502020202020204" pitchFamily="34" charset="0"/>
              </a:rPr>
              <a:t>Forecasting Future Needs: Consider enrollment trends and anticipated program expansions to predict staffing requirements.</a:t>
            </a:r>
          </a:p>
          <a:p>
            <a:endParaRPr lang="en-US" dirty="0"/>
          </a:p>
        </p:txBody>
      </p:sp>
    </p:spTree>
    <p:extLst>
      <p:ext uri="{BB962C8B-B14F-4D97-AF65-F5344CB8AC3E}">
        <p14:creationId xmlns:p14="http://schemas.microsoft.com/office/powerpoint/2010/main" val="1573509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49E60-0156-D450-5CCF-EADADA77203B}"/>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E2D9E08-352F-97BA-8E99-021FD59A2EF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A1E7C81B-D205-64AD-4873-4BFE39DDDE7F}"/>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ALIGNING RECRUITMENT WITH SCHOOL GOALS</a:t>
            </a:r>
          </a:p>
        </p:txBody>
      </p:sp>
      <p:sp>
        <p:nvSpPr>
          <p:cNvPr id="18" name="Rectangle 17">
            <a:extLst>
              <a:ext uri="{FF2B5EF4-FFF2-40B4-BE49-F238E27FC236}">
                <a16:creationId xmlns:a16="http://schemas.microsoft.com/office/drawing/2014/main" id="{18792330-0F7B-ED40-108D-A2F3F37CE830}"/>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Module-5:2</a:t>
            </a:r>
          </a:p>
        </p:txBody>
      </p:sp>
      <p:sp>
        <p:nvSpPr>
          <p:cNvPr id="20" name="Oval 19">
            <a:extLst>
              <a:ext uri="{FF2B5EF4-FFF2-40B4-BE49-F238E27FC236}">
                <a16:creationId xmlns:a16="http://schemas.microsoft.com/office/drawing/2014/main" id="{BEE66B9F-3EAC-D295-DA4C-BBFD8BC5ECF5}"/>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3DAEF76-4996-BA88-49D4-EE491BDCBEC9}"/>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ECD7D9F-F619-222F-5DCF-DD15EAAA68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FD2FFC16-0706-3864-7764-FC311548CA66}"/>
              </a:ext>
            </a:extLst>
          </p:cNvPr>
          <p:cNvSpPr txBox="1"/>
          <p:nvPr/>
        </p:nvSpPr>
        <p:spPr>
          <a:xfrm>
            <a:off x="144460" y="2075983"/>
            <a:ext cx="5764696" cy="3693319"/>
          </a:xfrm>
          <a:prstGeom prst="rect">
            <a:avLst/>
          </a:prstGeom>
          <a:noFill/>
        </p:spPr>
        <p:txBody>
          <a:bodyPr wrap="square" rtlCol="0">
            <a:spAutoFit/>
          </a:bodyPr>
          <a:lstStyle/>
          <a:p>
            <a:r>
              <a:rPr lang="en-US" dirty="0">
                <a:latin typeface="Century Gothic" panose="020B0502020202020204" pitchFamily="34" charset="0"/>
              </a:rPr>
              <a:t>Customizing Strategies to Reflect Institutional Vision:</a:t>
            </a:r>
          </a:p>
          <a:p>
            <a:r>
              <a:rPr lang="en-US" dirty="0">
                <a:latin typeface="Century Gothic" panose="020B0502020202020204" pitchFamily="34" charset="0"/>
              </a:rPr>
              <a:t>Every school operates with a </a:t>
            </a:r>
            <a:r>
              <a:rPr lang="en-US" b="1" dirty="0">
                <a:solidFill>
                  <a:srgbClr val="FF0000"/>
                </a:solidFill>
                <a:latin typeface="Century Gothic" panose="020B0502020202020204" pitchFamily="34" charset="0"/>
              </a:rPr>
              <a:t>unique vision and mission that defines its purpose and values</a:t>
            </a:r>
            <a:r>
              <a:rPr lang="en-US" dirty="0">
                <a:latin typeface="Century Gothic" panose="020B0502020202020204" pitchFamily="34" charset="0"/>
              </a:rPr>
              <a:t>.</a:t>
            </a:r>
          </a:p>
          <a:p>
            <a:r>
              <a:rPr lang="en-US" dirty="0">
                <a:latin typeface="Century Gothic" panose="020B0502020202020204" pitchFamily="34" charset="0"/>
              </a:rPr>
              <a:t>Recruitment efforts should ensure new hires resonate with these core principles. For example:</a:t>
            </a:r>
          </a:p>
          <a:p>
            <a:r>
              <a:rPr lang="en-US" dirty="0">
                <a:latin typeface="Century Gothic" panose="020B0502020202020204" pitchFamily="34" charset="0"/>
              </a:rPr>
              <a:t>A school focusing on STEM education may prioritize teachers with advanced technical expertise.</a:t>
            </a:r>
          </a:p>
          <a:p>
            <a:r>
              <a:rPr lang="en-US" dirty="0">
                <a:latin typeface="Century Gothic" panose="020B0502020202020204" pitchFamily="34" charset="0"/>
              </a:rPr>
              <a:t>An institution with a community service ethos may value educators who actively promote civic engagement.</a:t>
            </a: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F1883316-DD77-25CB-68AF-6A8253ADE409}"/>
              </a:ext>
            </a:extLst>
          </p:cNvPr>
          <p:cNvSpPr txBox="1"/>
          <p:nvPr/>
        </p:nvSpPr>
        <p:spPr>
          <a:xfrm>
            <a:off x="6240460" y="1779687"/>
            <a:ext cx="5620236" cy="4801314"/>
          </a:xfrm>
          <a:prstGeom prst="rect">
            <a:avLst/>
          </a:prstGeom>
          <a:noFill/>
        </p:spPr>
        <p:txBody>
          <a:bodyPr wrap="square" rtlCol="0">
            <a:spAutoFit/>
          </a:bodyPr>
          <a:lstStyle/>
          <a:p>
            <a:r>
              <a:rPr lang="en-US" b="1" dirty="0">
                <a:latin typeface="Century Gothic" panose="020B0502020202020204" pitchFamily="34" charset="0"/>
              </a:rPr>
              <a:t>Adapting Approaches Based on Context</a:t>
            </a:r>
            <a:r>
              <a:rPr lang="en-US" dirty="0">
                <a:latin typeface="Century Gothic" panose="020B0502020202020204" pitchFamily="34" charset="0"/>
              </a:rPr>
              <a:t>:</a:t>
            </a:r>
          </a:p>
          <a:p>
            <a:r>
              <a:rPr lang="en-US" dirty="0">
                <a:latin typeface="Century Gothic" panose="020B0502020202020204" pitchFamily="34" charset="0"/>
              </a:rPr>
              <a:t>Urban vs. Rural Schools:</a:t>
            </a:r>
          </a:p>
          <a:p>
            <a:r>
              <a:rPr lang="en-US" b="1" dirty="0">
                <a:solidFill>
                  <a:srgbClr val="FF0000"/>
                </a:solidFill>
                <a:latin typeface="Century Gothic" panose="020B0502020202020204" pitchFamily="34" charset="0"/>
              </a:rPr>
              <a:t>Urban schools </a:t>
            </a:r>
            <a:r>
              <a:rPr lang="en-US" dirty="0">
                <a:latin typeface="Century Gothic" panose="020B0502020202020204" pitchFamily="34" charset="0"/>
              </a:rPr>
              <a:t>may require staff with experience handling diverse student populations or proficiency in multilingual education.</a:t>
            </a:r>
          </a:p>
          <a:p>
            <a:r>
              <a:rPr lang="en-US" b="1" dirty="0">
                <a:solidFill>
                  <a:srgbClr val="FF0000"/>
                </a:solidFill>
                <a:latin typeface="Century Gothic" panose="020B0502020202020204" pitchFamily="34" charset="0"/>
              </a:rPr>
              <a:t>Rural schools </a:t>
            </a:r>
            <a:r>
              <a:rPr lang="en-US" dirty="0">
                <a:latin typeface="Century Gothic" panose="020B0502020202020204" pitchFamily="34" charset="0"/>
              </a:rPr>
              <a:t>might prioritize flexibility, resourcefulness, and a willingness to integrate into the local community.</a:t>
            </a:r>
          </a:p>
          <a:p>
            <a:r>
              <a:rPr lang="en-US" dirty="0">
                <a:latin typeface="Century Gothic" panose="020B0502020202020204" pitchFamily="34" charset="0"/>
              </a:rPr>
              <a:t>Public vs. Private Schools:</a:t>
            </a:r>
          </a:p>
          <a:p>
            <a:r>
              <a:rPr lang="en-US" b="1" dirty="0">
                <a:solidFill>
                  <a:srgbClr val="FF0000"/>
                </a:solidFill>
                <a:latin typeface="Century Gothic" panose="020B0502020202020204" pitchFamily="34" charset="0"/>
              </a:rPr>
              <a:t>Private institutions </a:t>
            </a:r>
            <a:r>
              <a:rPr lang="en-US" dirty="0">
                <a:latin typeface="Century Gothic" panose="020B0502020202020204" pitchFamily="34" charset="0"/>
              </a:rPr>
              <a:t>may focus on hiring individuals who align with specialized curriculums (e.g., International Baccalaureate) or extracurricular enrichment.</a:t>
            </a:r>
          </a:p>
          <a:p>
            <a:r>
              <a:rPr lang="en-US" b="1" dirty="0">
                <a:solidFill>
                  <a:srgbClr val="FF0000"/>
                </a:solidFill>
                <a:latin typeface="Century Gothic" panose="020B0502020202020204" pitchFamily="34" charset="0"/>
              </a:rPr>
              <a:t>Public schools </a:t>
            </a:r>
            <a:r>
              <a:rPr lang="en-US" dirty="0">
                <a:latin typeface="Century Gothic" panose="020B0502020202020204" pitchFamily="34" charset="0"/>
              </a:rPr>
              <a:t>often require staff familiar with standardized testing and compliance with government-mandated guidelines.</a:t>
            </a:r>
          </a:p>
          <a:p>
            <a:endParaRPr lang="en-US" dirty="0"/>
          </a:p>
        </p:txBody>
      </p:sp>
    </p:spTree>
    <p:extLst>
      <p:ext uri="{BB962C8B-B14F-4D97-AF65-F5344CB8AC3E}">
        <p14:creationId xmlns:p14="http://schemas.microsoft.com/office/powerpoint/2010/main" val="146442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A4722-D077-3BEF-112D-C61C3FFE9471}"/>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17E683F-84D7-B475-FDA3-C016803BABF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66670F06-8ABB-5675-3354-FC565237CE9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PRACTICAL STEPS FOR CONSULTANTS FOR EFFECTIVE RECRUITMENT  </a:t>
            </a:r>
          </a:p>
        </p:txBody>
      </p:sp>
      <p:sp>
        <p:nvSpPr>
          <p:cNvPr id="18" name="Rectangle 17">
            <a:extLst>
              <a:ext uri="{FF2B5EF4-FFF2-40B4-BE49-F238E27FC236}">
                <a16:creationId xmlns:a16="http://schemas.microsoft.com/office/drawing/2014/main" id="{05AF9821-93B0-7941-D264-1DE4C13BA1EA}"/>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Module-5:2</a:t>
            </a:r>
          </a:p>
        </p:txBody>
      </p:sp>
      <p:sp>
        <p:nvSpPr>
          <p:cNvPr id="20" name="Oval 19">
            <a:extLst>
              <a:ext uri="{FF2B5EF4-FFF2-40B4-BE49-F238E27FC236}">
                <a16:creationId xmlns:a16="http://schemas.microsoft.com/office/drawing/2014/main" id="{EEEFF39D-E3FE-CD42-6642-FB45A38512EF}"/>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BCA5C73-6487-8464-0BC8-5C4E31DBAE01}"/>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ABF80E6-CFD0-9C9B-FB9D-39EBA0BA4E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FFAA7A31-57E9-1022-7DBE-7AB2A73EE09A}"/>
              </a:ext>
            </a:extLst>
          </p:cNvPr>
          <p:cNvSpPr txBox="1"/>
          <p:nvPr/>
        </p:nvSpPr>
        <p:spPr>
          <a:xfrm>
            <a:off x="186845" y="1817783"/>
            <a:ext cx="5764696" cy="4524315"/>
          </a:xfrm>
          <a:prstGeom prst="rect">
            <a:avLst/>
          </a:prstGeom>
          <a:noFill/>
        </p:spPr>
        <p:txBody>
          <a:bodyPr wrap="square" rtlCol="0">
            <a:spAutoFit/>
          </a:bodyPr>
          <a:lstStyle/>
          <a:p>
            <a:r>
              <a:rPr lang="en-US" b="1" dirty="0">
                <a:latin typeface="Century Gothic" panose="020B0502020202020204" pitchFamily="34" charset="0"/>
              </a:rPr>
              <a:t>Research</a:t>
            </a:r>
            <a:r>
              <a:rPr lang="en-US" dirty="0">
                <a:latin typeface="Century Gothic" panose="020B0502020202020204" pitchFamily="34" charset="0"/>
              </a:rPr>
              <a:t>:</a:t>
            </a:r>
          </a:p>
          <a:p>
            <a:r>
              <a:rPr lang="en-US" dirty="0">
                <a:latin typeface="Century Gothic" panose="020B0502020202020204" pitchFamily="34" charset="0"/>
              </a:rPr>
              <a:t>Understand the school’s history, student demographics, and community values.</a:t>
            </a:r>
          </a:p>
          <a:p>
            <a:r>
              <a:rPr lang="en-US" dirty="0">
                <a:latin typeface="Century Gothic" panose="020B0502020202020204" pitchFamily="34" charset="0"/>
              </a:rPr>
              <a:t>Analyze current staff composition and identify areas where diversity or expertise may need enhancement.</a:t>
            </a:r>
          </a:p>
          <a:p>
            <a:r>
              <a:rPr lang="en-US" b="1" dirty="0">
                <a:latin typeface="Century Gothic" panose="020B0502020202020204" pitchFamily="34" charset="0"/>
              </a:rPr>
              <a:t>Define Priorities</a:t>
            </a:r>
            <a:r>
              <a:rPr lang="en-US" dirty="0">
                <a:latin typeface="Century Gothic" panose="020B0502020202020204" pitchFamily="34" charset="0"/>
              </a:rPr>
              <a:t>:</a:t>
            </a:r>
          </a:p>
          <a:p>
            <a:r>
              <a:rPr lang="en-US" dirty="0">
                <a:latin typeface="Century Gothic" panose="020B0502020202020204" pitchFamily="34" charset="0"/>
              </a:rPr>
              <a:t>Work with clients to determine what matters most—academic performance, student well-being, innovation, or operational excellence.</a:t>
            </a:r>
          </a:p>
          <a:p>
            <a:r>
              <a:rPr lang="en-US" b="1" dirty="0">
                <a:latin typeface="Century Gothic" panose="020B0502020202020204" pitchFamily="34" charset="0"/>
              </a:rPr>
              <a:t>Tailor Recruitment Efforts</a:t>
            </a:r>
            <a:r>
              <a:rPr lang="en-US" dirty="0">
                <a:latin typeface="Century Gothic" panose="020B0502020202020204" pitchFamily="34" charset="0"/>
              </a:rPr>
              <a:t>:</a:t>
            </a:r>
          </a:p>
          <a:p>
            <a:r>
              <a:rPr lang="en-US" dirty="0">
                <a:latin typeface="Century Gothic" panose="020B0502020202020204" pitchFamily="34" charset="0"/>
              </a:rPr>
              <a:t>Develop recruitment materials (e.g., job descriptions, advertisements) that clearly reflect the school’s identity and attract candidates who share their vision.</a:t>
            </a: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ED23BD27-B8FB-5FDF-C141-D5CA63F4D6B3}"/>
              </a:ext>
            </a:extLst>
          </p:cNvPr>
          <p:cNvSpPr txBox="1"/>
          <p:nvPr/>
        </p:nvSpPr>
        <p:spPr>
          <a:xfrm>
            <a:off x="6240460" y="1779687"/>
            <a:ext cx="5620236" cy="4524315"/>
          </a:xfrm>
          <a:prstGeom prst="rect">
            <a:avLst/>
          </a:prstGeom>
          <a:noFill/>
        </p:spPr>
        <p:txBody>
          <a:bodyPr wrap="square" rtlCol="0">
            <a:spAutoFit/>
          </a:bodyPr>
          <a:lstStyle/>
          <a:p>
            <a:r>
              <a:rPr lang="en-US" b="1" dirty="0">
                <a:latin typeface="Century Gothic" panose="020B0502020202020204" pitchFamily="34" charset="0"/>
              </a:rPr>
              <a:t>Key Takeaways:</a:t>
            </a:r>
          </a:p>
          <a:p>
            <a:r>
              <a:rPr lang="en-US" dirty="0">
                <a:latin typeface="Century Gothic" panose="020B0502020202020204" pitchFamily="34" charset="0"/>
              </a:rPr>
              <a:t>A thorough </a:t>
            </a:r>
            <a:r>
              <a:rPr lang="en-US" b="1" dirty="0">
                <a:solidFill>
                  <a:srgbClr val="FF0A0A"/>
                </a:solidFill>
                <a:latin typeface="Century Gothic" panose="020B0502020202020204" pitchFamily="34" charset="0"/>
              </a:rPr>
              <a:t>recruitment needs assessment </a:t>
            </a:r>
            <a:r>
              <a:rPr lang="en-US" dirty="0">
                <a:latin typeface="Century Gothic" panose="020B0502020202020204" pitchFamily="34" charset="0"/>
              </a:rPr>
              <a:t>sets the foundation for effective hiring by pinpointing exactly what the school requires.</a:t>
            </a:r>
          </a:p>
          <a:p>
            <a:r>
              <a:rPr lang="en-US" b="1" dirty="0">
                <a:solidFill>
                  <a:srgbClr val="FF0A0A"/>
                </a:solidFill>
                <a:latin typeface="Century Gothic" panose="020B0502020202020204" pitchFamily="34" charset="0"/>
              </a:rPr>
              <a:t>Recruitment strategies must align with a school’s unique mission, vision, and culture </a:t>
            </a:r>
            <a:r>
              <a:rPr lang="en-US" dirty="0">
                <a:latin typeface="Century Gothic" panose="020B0502020202020204" pitchFamily="34" charset="0"/>
              </a:rPr>
              <a:t>to ensure successful long-term hires.</a:t>
            </a:r>
          </a:p>
          <a:p>
            <a:r>
              <a:rPr lang="en-US" dirty="0">
                <a:latin typeface="Century Gothic" panose="020B0502020202020204" pitchFamily="34" charset="0"/>
              </a:rPr>
              <a:t>Adapting approaches to the institution’s context—whether urban or rural, public or private—enhances </a:t>
            </a:r>
            <a:r>
              <a:rPr lang="en-US" b="1" dirty="0">
                <a:solidFill>
                  <a:srgbClr val="FF0A0A"/>
                </a:solidFill>
                <a:latin typeface="Century Gothic" panose="020B0502020202020204" pitchFamily="34" charset="0"/>
              </a:rPr>
              <a:t>the relevance </a:t>
            </a:r>
            <a:r>
              <a:rPr lang="en-US" dirty="0">
                <a:latin typeface="Century Gothic" panose="020B0502020202020204" pitchFamily="34" charset="0"/>
              </a:rPr>
              <a:t>and </a:t>
            </a:r>
            <a:r>
              <a:rPr lang="en-US" b="1" dirty="0">
                <a:solidFill>
                  <a:srgbClr val="FF0A0A"/>
                </a:solidFill>
                <a:latin typeface="Century Gothic" panose="020B0502020202020204" pitchFamily="34" charset="0"/>
              </a:rPr>
              <a:t>appeal</a:t>
            </a:r>
            <a:r>
              <a:rPr lang="en-US" dirty="0">
                <a:latin typeface="Century Gothic" panose="020B0502020202020204" pitchFamily="34" charset="0"/>
              </a:rPr>
              <a:t> of recruitment campaigns.</a:t>
            </a:r>
          </a:p>
          <a:p>
            <a:r>
              <a:rPr lang="en-US" dirty="0">
                <a:latin typeface="Century Gothic" panose="020B0502020202020204" pitchFamily="34" charset="0"/>
              </a:rPr>
              <a:t>By focusing on these elements, consultants help schools build cohesive teams that contribute to their success and enhance the learning environment.</a:t>
            </a:r>
          </a:p>
          <a:p>
            <a:endParaRPr lang="en-US" dirty="0"/>
          </a:p>
        </p:txBody>
      </p:sp>
    </p:spTree>
    <p:extLst>
      <p:ext uri="{BB962C8B-B14F-4D97-AF65-F5344CB8AC3E}">
        <p14:creationId xmlns:p14="http://schemas.microsoft.com/office/powerpoint/2010/main" val="36048580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F744D-2AB1-2491-418D-B6615E54973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768A93B-3442-F57F-883A-8886069B290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CCE59C4-95DB-6D50-AEB4-41C20D6A0BA5}"/>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RECRUITMENT PLANNING AND STRATEGY DEVELOPMENT   </a:t>
            </a:r>
          </a:p>
        </p:txBody>
      </p:sp>
      <p:sp>
        <p:nvSpPr>
          <p:cNvPr id="18" name="Rectangle 17">
            <a:extLst>
              <a:ext uri="{FF2B5EF4-FFF2-40B4-BE49-F238E27FC236}">
                <a16:creationId xmlns:a16="http://schemas.microsoft.com/office/drawing/2014/main" id="{A70285A0-6382-CEFB-CB4A-3D8BFD6F89E5}"/>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Module-5:3</a:t>
            </a:r>
          </a:p>
        </p:txBody>
      </p:sp>
      <p:sp>
        <p:nvSpPr>
          <p:cNvPr id="20" name="Oval 19">
            <a:extLst>
              <a:ext uri="{FF2B5EF4-FFF2-40B4-BE49-F238E27FC236}">
                <a16:creationId xmlns:a16="http://schemas.microsoft.com/office/drawing/2014/main" id="{E9E8B3B3-79D2-E5BC-CDF3-5F098D1C33D7}"/>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C3A6362-E672-D608-3DBC-819BBD18F31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5C53785-49C7-B9C9-A85E-DC21E69B37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3FA476C5-E49C-8656-64BA-7524BF2C5F43}"/>
              </a:ext>
            </a:extLst>
          </p:cNvPr>
          <p:cNvSpPr txBox="1"/>
          <p:nvPr/>
        </p:nvSpPr>
        <p:spPr>
          <a:xfrm>
            <a:off x="186845" y="1999663"/>
            <a:ext cx="5764696" cy="3693319"/>
          </a:xfrm>
          <a:prstGeom prst="rect">
            <a:avLst/>
          </a:prstGeom>
          <a:noFill/>
        </p:spPr>
        <p:txBody>
          <a:bodyPr wrap="square" rtlCol="0">
            <a:spAutoFit/>
          </a:bodyPr>
          <a:lstStyle/>
          <a:p>
            <a:r>
              <a:rPr lang="en-US" dirty="0">
                <a:latin typeface="Century Gothic" panose="020B0502020202020204" pitchFamily="34" charset="0"/>
              </a:rPr>
              <a:t>Effective recruitment planning and strategy development ensures that </a:t>
            </a:r>
            <a:r>
              <a:rPr lang="en-US" b="1" dirty="0">
                <a:solidFill>
                  <a:srgbClr val="FF0000"/>
                </a:solidFill>
                <a:latin typeface="Century Gothic" panose="020B0502020202020204" pitchFamily="34" charset="0"/>
              </a:rPr>
              <a:t>schools attract, evaluate, and select the best candidates to fulfill their staffing needs</a:t>
            </a:r>
            <a:r>
              <a:rPr lang="en-US" dirty="0">
                <a:latin typeface="Century Gothic" panose="020B0502020202020204" pitchFamily="34" charset="0"/>
              </a:rPr>
              <a:t>. Consultants play a key role in creating structured plans that align with the school’s goals and timelines, while </a:t>
            </a:r>
            <a:r>
              <a:rPr lang="en-US" b="1" dirty="0">
                <a:solidFill>
                  <a:srgbClr val="FF0000"/>
                </a:solidFill>
                <a:latin typeface="Century Gothic" panose="020B0502020202020204" pitchFamily="34" charset="0"/>
              </a:rPr>
              <a:t>targeting the right talent pool and maintaining inclusive, objective selection criteria.</a:t>
            </a:r>
          </a:p>
          <a:p>
            <a:r>
              <a:rPr lang="en-US" dirty="0">
                <a:latin typeface="Century Gothic" panose="020B0502020202020204" pitchFamily="34" charset="0"/>
              </a:rPr>
              <a:t>Creating a Recruitment Plan</a:t>
            </a:r>
          </a:p>
          <a:p>
            <a:r>
              <a:rPr lang="en-US" b="1" dirty="0">
                <a:latin typeface="Century Gothic" panose="020B0502020202020204" pitchFamily="34" charset="0"/>
              </a:rPr>
              <a:t>Structuring Processes</a:t>
            </a:r>
            <a:r>
              <a:rPr lang="en-US" dirty="0">
                <a:latin typeface="Century Gothic" panose="020B0502020202020204" pitchFamily="34" charset="0"/>
              </a:rPr>
              <a:t>:</a:t>
            </a:r>
          </a:p>
          <a:p>
            <a:r>
              <a:rPr lang="en-US" dirty="0">
                <a:latin typeface="Century Gothic" panose="020B0502020202020204" pitchFamily="34" charset="0"/>
              </a:rPr>
              <a:t>Develop a step-by-step process that begins with job postings and concludes with candidate selection.</a:t>
            </a:r>
          </a:p>
        </p:txBody>
      </p:sp>
      <p:sp>
        <p:nvSpPr>
          <p:cNvPr id="2" name="TextBox 1">
            <a:extLst>
              <a:ext uri="{FF2B5EF4-FFF2-40B4-BE49-F238E27FC236}">
                <a16:creationId xmlns:a16="http://schemas.microsoft.com/office/drawing/2014/main" id="{77764855-974A-347D-E38C-144614F4ECC6}"/>
              </a:ext>
            </a:extLst>
          </p:cNvPr>
          <p:cNvSpPr txBox="1"/>
          <p:nvPr/>
        </p:nvSpPr>
        <p:spPr>
          <a:xfrm>
            <a:off x="6240460" y="1779687"/>
            <a:ext cx="5620236" cy="4524315"/>
          </a:xfrm>
          <a:prstGeom prst="rect">
            <a:avLst/>
          </a:prstGeom>
          <a:noFill/>
        </p:spPr>
        <p:txBody>
          <a:bodyPr wrap="square" rtlCol="0">
            <a:spAutoFit/>
          </a:bodyPr>
          <a:lstStyle/>
          <a:p>
            <a:r>
              <a:rPr lang="en-US" b="1" dirty="0">
                <a:solidFill>
                  <a:srgbClr val="FF0000"/>
                </a:solidFill>
                <a:latin typeface="Century Gothic" panose="020B0502020202020204" pitchFamily="34" charset="0"/>
              </a:rPr>
              <a:t>Key Stages</a:t>
            </a:r>
            <a:endParaRPr lang="en-US" dirty="0">
              <a:latin typeface="Century Gothic" panose="020B0502020202020204" pitchFamily="34" charset="0"/>
            </a:endParaRPr>
          </a:p>
          <a:p>
            <a:pPr marL="285750" indent="-285750">
              <a:buFont typeface="Arial" panose="020B0604020202020204" pitchFamily="34" charset="0"/>
              <a:buChar char="•"/>
            </a:pPr>
            <a:r>
              <a:rPr lang="en-US" dirty="0">
                <a:latin typeface="Century Gothic" panose="020B0502020202020204" pitchFamily="34" charset="0"/>
              </a:rPr>
              <a:t>Posting job openings on relevant platforms.</a:t>
            </a:r>
          </a:p>
          <a:p>
            <a:pPr marL="285750" indent="-285750">
              <a:buFont typeface="Arial" panose="020B0604020202020204" pitchFamily="34" charset="0"/>
              <a:buChar char="•"/>
            </a:pPr>
            <a:r>
              <a:rPr lang="en-US" dirty="0">
                <a:latin typeface="Century Gothic" panose="020B0502020202020204" pitchFamily="34" charset="0"/>
              </a:rPr>
              <a:t>Screening applications and shortlisting candidates.</a:t>
            </a:r>
          </a:p>
          <a:p>
            <a:pPr marL="285750" indent="-285750">
              <a:buFont typeface="Arial" panose="020B0604020202020204" pitchFamily="34" charset="0"/>
              <a:buChar char="•"/>
            </a:pPr>
            <a:r>
              <a:rPr lang="en-US" dirty="0">
                <a:latin typeface="Century Gothic" panose="020B0502020202020204" pitchFamily="34" charset="0"/>
              </a:rPr>
              <a:t>Conducting interviews and assessments.</a:t>
            </a:r>
          </a:p>
          <a:p>
            <a:pPr marL="285750" indent="-285750">
              <a:buFont typeface="Arial" panose="020B0604020202020204" pitchFamily="34" charset="0"/>
              <a:buChar char="•"/>
            </a:pPr>
            <a:r>
              <a:rPr lang="en-US" dirty="0">
                <a:latin typeface="Century Gothic" panose="020B0502020202020204" pitchFamily="34" charset="0"/>
              </a:rPr>
              <a:t>Finalizing the selection process.</a:t>
            </a:r>
          </a:p>
          <a:p>
            <a:pPr marL="285750" indent="-285750">
              <a:buFont typeface="Arial" panose="020B0604020202020204" pitchFamily="34" charset="0"/>
              <a:buChar char="•"/>
            </a:pPr>
            <a:r>
              <a:rPr lang="en-US" dirty="0">
                <a:latin typeface="Century Gothic" panose="020B0502020202020204" pitchFamily="34" charset="0"/>
              </a:rPr>
              <a:t>Synchronizing with the Academic Calendar:</a:t>
            </a:r>
          </a:p>
          <a:p>
            <a:pPr marL="285750" indent="-285750">
              <a:buFont typeface="Arial" panose="020B0604020202020204" pitchFamily="34" charset="0"/>
              <a:buChar char="•"/>
            </a:pPr>
            <a:r>
              <a:rPr lang="en-US" dirty="0">
                <a:latin typeface="Century Gothic" panose="020B0502020202020204" pitchFamily="34" charset="0"/>
              </a:rPr>
              <a:t>Align recruitment activities with critical points in the school year, such as:</a:t>
            </a:r>
          </a:p>
          <a:p>
            <a:pPr marL="285750" indent="-285750">
              <a:buFont typeface="Arial" panose="020B0604020202020204" pitchFamily="34" charset="0"/>
              <a:buChar char="•"/>
            </a:pPr>
            <a:r>
              <a:rPr lang="en-US" dirty="0">
                <a:latin typeface="Century Gothic" panose="020B0502020202020204" pitchFamily="34" charset="0"/>
              </a:rPr>
              <a:t>Hiring teachers before the academic year begins.</a:t>
            </a:r>
          </a:p>
          <a:p>
            <a:pPr marL="285750" indent="-285750">
              <a:buFont typeface="Arial" panose="020B0604020202020204" pitchFamily="34" charset="0"/>
              <a:buChar char="•"/>
            </a:pPr>
            <a:r>
              <a:rPr lang="en-US" dirty="0">
                <a:latin typeface="Century Gothic" panose="020B0502020202020204" pitchFamily="34" charset="0"/>
              </a:rPr>
              <a:t>Securing substitute teachers during peak times (e.g., mid-term absences).</a:t>
            </a:r>
          </a:p>
          <a:p>
            <a:pPr marL="285750" indent="-285750">
              <a:buFont typeface="Arial" panose="020B0604020202020204" pitchFamily="34" charset="0"/>
              <a:buChar char="•"/>
            </a:pPr>
            <a:r>
              <a:rPr lang="en-US" dirty="0">
                <a:latin typeface="Century Gothic" panose="020B0502020202020204" pitchFamily="34" charset="0"/>
              </a:rPr>
              <a:t>Plan recruitment timelines to avoid disruptions to school operations.</a:t>
            </a:r>
          </a:p>
          <a:p>
            <a:endParaRPr lang="en-US" dirty="0"/>
          </a:p>
        </p:txBody>
      </p:sp>
    </p:spTree>
    <p:extLst>
      <p:ext uri="{BB962C8B-B14F-4D97-AF65-F5344CB8AC3E}">
        <p14:creationId xmlns:p14="http://schemas.microsoft.com/office/powerpoint/2010/main" val="1977000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41604-AAC4-E2A4-4C49-C91A19E28E77}"/>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4C9FB09-02E6-FD15-24AC-1649EC802EDD}"/>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15AB611E-A084-2C86-BAFB-323C218EBF8F}"/>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DEFINING THE IDEAL CLIENTS PROFILE   </a:t>
            </a:r>
          </a:p>
        </p:txBody>
      </p:sp>
      <p:sp>
        <p:nvSpPr>
          <p:cNvPr id="18" name="Rectangle 17">
            <a:extLst>
              <a:ext uri="{FF2B5EF4-FFF2-40B4-BE49-F238E27FC236}">
                <a16:creationId xmlns:a16="http://schemas.microsoft.com/office/drawing/2014/main" id="{BC042CC7-9BA3-7227-4C13-879162D88639}"/>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Module-5:3</a:t>
            </a:r>
          </a:p>
        </p:txBody>
      </p:sp>
      <p:sp>
        <p:nvSpPr>
          <p:cNvPr id="20" name="Oval 19">
            <a:extLst>
              <a:ext uri="{FF2B5EF4-FFF2-40B4-BE49-F238E27FC236}">
                <a16:creationId xmlns:a16="http://schemas.microsoft.com/office/drawing/2014/main" id="{49749B19-FBEE-9A11-79BC-DB929F6917D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E2AB2730-6D36-4BA3-CC8D-59A7AB660106}"/>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CD76B5C-0356-C3C2-0CAF-1AF5465EFD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52272B8C-5CFF-DFC0-A813-080C5FCF616A}"/>
              </a:ext>
            </a:extLst>
          </p:cNvPr>
          <p:cNvSpPr txBox="1"/>
          <p:nvPr/>
        </p:nvSpPr>
        <p:spPr>
          <a:xfrm>
            <a:off x="4757531" y="1862845"/>
            <a:ext cx="7434470" cy="4524315"/>
          </a:xfrm>
          <a:prstGeom prst="rect">
            <a:avLst/>
          </a:prstGeom>
          <a:noFill/>
        </p:spPr>
        <p:txBody>
          <a:bodyPr wrap="square" rtlCol="0">
            <a:spAutoFit/>
          </a:bodyPr>
          <a:lstStyle/>
          <a:p>
            <a:r>
              <a:rPr lang="en-US" b="1" dirty="0">
                <a:solidFill>
                  <a:srgbClr val="FF0000"/>
                </a:solidFill>
                <a:latin typeface="Century Gothic" panose="020B0502020202020204" pitchFamily="34" charset="0"/>
              </a:rPr>
              <a:t>Collaborating with Clients</a:t>
            </a:r>
            <a:r>
              <a:rPr lang="en-US" dirty="0">
                <a:latin typeface="Century Gothic" panose="020B0502020202020204" pitchFamily="34" charset="0"/>
              </a:rPr>
              <a:t>:</a:t>
            </a:r>
          </a:p>
          <a:p>
            <a:r>
              <a:rPr lang="en-US" dirty="0">
                <a:latin typeface="Century Gothic" panose="020B0502020202020204" pitchFamily="34" charset="0"/>
              </a:rPr>
              <a:t>Work closely with school leaders to identify:</a:t>
            </a:r>
          </a:p>
          <a:p>
            <a:r>
              <a:rPr lang="en-US" dirty="0">
                <a:latin typeface="Century Gothic" panose="020B0502020202020204" pitchFamily="34" charset="0"/>
              </a:rPr>
              <a:t>Skills: Technical or pedagogical abilities relevant to the position.</a:t>
            </a:r>
          </a:p>
          <a:p>
            <a:r>
              <a:rPr lang="en-US" dirty="0">
                <a:latin typeface="Century Gothic" panose="020B0502020202020204" pitchFamily="34" charset="0"/>
              </a:rPr>
              <a:t>Qualifications: Certifications, degrees, or prior experience.</a:t>
            </a:r>
          </a:p>
          <a:p>
            <a:r>
              <a:rPr lang="en-US" dirty="0">
                <a:latin typeface="Century Gothic" panose="020B0502020202020204" pitchFamily="34" charset="0"/>
              </a:rPr>
              <a:t>Attributes: Personal traits like adaptability, creativity, and empathy.</a:t>
            </a:r>
          </a:p>
          <a:p>
            <a:r>
              <a:rPr lang="en-US" dirty="0">
                <a:latin typeface="Century Gothic" panose="020B0502020202020204" pitchFamily="34" charset="0"/>
              </a:rPr>
              <a:t>Use insights from recruitment needs assessments to guide discussions.</a:t>
            </a:r>
          </a:p>
          <a:p>
            <a:r>
              <a:rPr lang="en-US" b="1" dirty="0">
                <a:latin typeface="Century Gothic" panose="020B0502020202020204" pitchFamily="34" charset="0"/>
              </a:rPr>
              <a:t>Developing Detailed Job Descriptions and Specifications</a:t>
            </a:r>
            <a:r>
              <a:rPr lang="en-US" dirty="0">
                <a:latin typeface="Century Gothic" panose="020B0502020202020204" pitchFamily="34" charset="0"/>
              </a:rPr>
              <a:t>:</a:t>
            </a:r>
          </a:p>
          <a:p>
            <a:r>
              <a:rPr lang="en-US" b="1" dirty="0">
                <a:latin typeface="Century Gothic" panose="020B0502020202020204" pitchFamily="34" charset="0"/>
              </a:rPr>
              <a:t>Job Descriptions</a:t>
            </a:r>
            <a:r>
              <a:rPr lang="en-US" dirty="0">
                <a:latin typeface="Century Gothic" panose="020B0502020202020204" pitchFamily="34" charset="0"/>
              </a:rPr>
              <a:t>:</a:t>
            </a:r>
          </a:p>
          <a:p>
            <a:r>
              <a:rPr lang="en-US" dirty="0">
                <a:latin typeface="Century Gothic" panose="020B0502020202020204" pitchFamily="34" charset="0"/>
              </a:rPr>
              <a:t>Clearly outline the duties, responsibilities, and expectations for the role.</a:t>
            </a:r>
          </a:p>
          <a:p>
            <a:r>
              <a:rPr lang="en-US" b="1" dirty="0">
                <a:solidFill>
                  <a:srgbClr val="FF0000"/>
                </a:solidFill>
                <a:latin typeface="Century Gothic" panose="020B0502020202020204" pitchFamily="34" charset="0"/>
              </a:rPr>
              <a:t>Person Specifications</a:t>
            </a:r>
            <a:r>
              <a:rPr lang="en-US" dirty="0">
                <a:latin typeface="Century Gothic" panose="020B0502020202020204" pitchFamily="34" charset="0"/>
              </a:rPr>
              <a:t>:</a:t>
            </a:r>
          </a:p>
          <a:p>
            <a:r>
              <a:rPr lang="en-US" dirty="0">
                <a:latin typeface="Century Gothic" panose="020B0502020202020204" pitchFamily="34" charset="0"/>
              </a:rPr>
              <a:t>Define the qualities, skills, and experience required for success.</a:t>
            </a:r>
          </a:p>
          <a:p>
            <a:r>
              <a:rPr lang="en-US" dirty="0">
                <a:latin typeface="Century Gothic" panose="020B0502020202020204" pitchFamily="34" charset="0"/>
              </a:rPr>
              <a:t>Ensure these documents accurately reflect the school’s goals and culture to attract suitable candidates.</a:t>
            </a:r>
          </a:p>
        </p:txBody>
      </p:sp>
      <p:pic>
        <p:nvPicPr>
          <p:cNvPr id="3" name="Picture 2">
            <a:extLst>
              <a:ext uri="{FF2B5EF4-FFF2-40B4-BE49-F238E27FC236}">
                <a16:creationId xmlns:a16="http://schemas.microsoft.com/office/drawing/2014/main" id="{94E59089-8DD8-62A3-9C33-F775885B0F2F}"/>
              </a:ext>
            </a:extLst>
          </p:cNvPr>
          <p:cNvPicPr>
            <a:picLocks noChangeAspect="1"/>
          </p:cNvPicPr>
          <p:nvPr/>
        </p:nvPicPr>
        <p:blipFill>
          <a:blip r:embed="rId3"/>
          <a:stretch>
            <a:fillRect/>
          </a:stretch>
        </p:blipFill>
        <p:spPr>
          <a:xfrm>
            <a:off x="855245" y="2395633"/>
            <a:ext cx="3048000" cy="3619500"/>
          </a:xfrm>
          <a:prstGeom prst="rect">
            <a:avLst/>
          </a:prstGeom>
        </p:spPr>
      </p:pic>
    </p:spTree>
    <p:extLst>
      <p:ext uri="{BB962C8B-B14F-4D97-AF65-F5344CB8AC3E}">
        <p14:creationId xmlns:p14="http://schemas.microsoft.com/office/powerpoint/2010/main" val="1399497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FAFFD-7E38-140D-7D91-A82AA43CD3D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8548977-9AC9-A452-FF29-520F659EBD32}"/>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E09DB323-20F7-B7C7-29C5-80C22F4D7262}"/>
              </a:ext>
            </a:extLst>
          </p:cNvPr>
          <p:cNvSpPr/>
          <p:nvPr/>
        </p:nvSpPr>
        <p:spPr>
          <a:xfrm>
            <a:off x="792823" y="1038443"/>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TARGETING THE RIGHT TALENT POOL </a:t>
            </a:r>
          </a:p>
        </p:txBody>
      </p:sp>
      <p:sp>
        <p:nvSpPr>
          <p:cNvPr id="18" name="Rectangle 17">
            <a:extLst>
              <a:ext uri="{FF2B5EF4-FFF2-40B4-BE49-F238E27FC236}">
                <a16:creationId xmlns:a16="http://schemas.microsoft.com/office/drawing/2014/main" id="{85920E77-1990-E854-6AE4-609F8F7CEDF7}"/>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Module-5:3</a:t>
            </a:r>
          </a:p>
        </p:txBody>
      </p:sp>
      <p:sp>
        <p:nvSpPr>
          <p:cNvPr id="20" name="Oval 19">
            <a:extLst>
              <a:ext uri="{FF2B5EF4-FFF2-40B4-BE49-F238E27FC236}">
                <a16:creationId xmlns:a16="http://schemas.microsoft.com/office/drawing/2014/main" id="{775389B2-7EDF-3D5E-EDD9-65625C99A10B}"/>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3508F31B-A151-AC3D-35F0-2C8A7A2287DA}"/>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0FBAA57-84ED-D218-033C-18086C48E4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E89C8118-5DC3-DE45-3E0E-A28111C1FBBE}"/>
              </a:ext>
            </a:extLst>
          </p:cNvPr>
          <p:cNvSpPr txBox="1"/>
          <p:nvPr/>
        </p:nvSpPr>
        <p:spPr>
          <a:xfrm>
            <a:off x="482123" y="1978627"/>
            <a:ext cx="6509255" cy="4247317"/>
          </a:xfrm>
          <a:prstGeom prst="rect">
            <a:avLst/>
          </a:prstGeom>
          <a:noFill/>
        </p:spPr>
        <p:txBody>
          <a:bodyPr wrap="square" rtlCol="0">
            <a:spAutoFit/>
          </a:bodyPr>
          <a:lstStyle/>
          <a:p>
            <a:r>
              <a:rPr lang="en-US" b="1" dirty="0">
                <a:latin typeface="Century Gothic" panose="020B0502020202020204" pitchFamily="34" charset="0"/>
              </a:rPr>
              <a:t>Targeting the Right Talent Pool</a:t>
            </a:r>
          </a:p>
          <a:p>
            <a:r>
              <a:rPr lang="en-US" dirty="0">
                <a:latin typeface="Century Gothic" panose="020B0502020202020204" pitchFamily="34" charset="0"/>
              </a:rPr>
              <a:t>Leveraging Key Resources:</a:t>
            </a:r>
          </a:p>
          <a:p>
            <a:r>
              <a:rPr lang="en-US" b="1" dirty="0">
                <a:solidFill>
                  <a:srgbClr val="FF0000"/>
                </a:solidFill>
                <a:latin typeface="Century Gothic" panose="020B0502020202020204" pitchFamily="34" charset="0"/>
              </a:rPr>
              <a:t>Job Boards: </a:t>
            </a:r>
            <a:r>
              <a:rPr lang="en-US" dirty="0">
                <a:latin typeface="Century Gothic" panose="020B0502020202020204" pitchFamily="34" charset="0"/>
              </a:rPr>
              <a:t>Use platforms specializing in educational roles.</a:t>
            </a:r>
          </a:p>
          <a:p>
            <a:r>
              <a:rPr lang="en-US" b="1" dirty="0">
                <a:latin typeface="Century Gothic" panose="020B0502020202020204" pitchFamily="34" charset="0"/>
              </a:rPr>
              <a:t>Teacher Networks</a:t>
            </a:r>
            <a:r>
              <a:rPr lang="en-US" dirty="0">
                <a:latin typeface="Century Gothic" panose="020B0502020202020204" pitchFamily="34" charset="0"/>
              </a:rPr>
              <a:t>: Collaborate with professional associations and alumni groups.</a:t>
            </a:r>
          </a:p>
          <a:p>
            <a:r>
              <a:rPr lang="en-US" b="1" dirty="0">
                <a:solidFill>
                  <a:srgbClr val="FF0000"/>
                </a:solidFill>
                <a:latin typeface="Century Gothic" panose="020B0502020202020204" pitchFamily="34" charset="0"/>
              </a:rPr>
              <a:t>Universities</a:t>
            </a:r>
            <a:r>
              <a:rPr lang="en-US" dirty="0">
                <a:latin typeface="Century Gothic" panose="020B0502020202020204" pitchFamily="34" charset="0"/>
              </a:rPr>
              <a:t>: Partner with teacher training programs to access emerging talent.</a:t>
            </a:r>
          </a:p>
          <a:p>
            <a:r>
              <a:rPr lang="en-US" b="1" dirty="0">
                <a:solidFill>
                  <a:srgbClr val="FF0000"/>
                </a:solidFill>
                <a:latin typeface="Century Gothic" panose="020B0502020202020204" pitchFamily="34" charset="0"/>
              </a:rPr>
              <a:t>Using Digital Platforms and Social Media</a:t>
            </a:r>
            <a:r>
              <a:rPr lang="en-US" dirty="0">
                <a:latin typeface="Century Gothic" panose="020B0502020202020204" pitchFamily="34" charset="0"/>
              </a:rPr>
              <a:t>:</a:t>
            </a:r>
          </a:p>
          <a:p>
            <a:r>
              <a:rPr lang="en-US" dirty="0">
                <a:latin typeface="Century Gothic" panose="020B0502020202020204" pitchFamily="34" charset="0"/>
              </a:rPr>
              <a:t>Expand the reach of job postings using platforms like LinkedIn, Facebook, or niche education sites.</a:t>
            </a:r>
          </a:p>
          <a:p>
            <a:r>
              <a:rPr lang="en-US" dirty="0">
                <a:latin typeface="Century Gothic" panose="020B0502020202020204" pitchFamily="34" charset="0"/>
              </a:rPr>
              <a:t>Highlight the school’s values and culture in digital campaigns to attract candidates aligned with the institution’s mission.</a:t>
            </a:r>
          </a:p>
          <a:p>
            <a:endParaRPr lang="en-US" dirty="0">
              <a:latin typeface="Century Gothic" panose="020B0502020202020204" pitchFamily="34" charset="0"/>
            </a:endParaRPr>
          </a:p>
        </p:txBody>
      </p:sp>
      <p:pic>
        <p:nvPicPr>
          <p:cNvPr id="3" name="Picture 2">
            <a:extLst>
              <a:ext uri="{FF2B5EF4-FFF2-40B4-BE49-F238E27FC236}">
                <a16:creationId xmlns:a16="http://schemas.microsoft.com/office/drawing/2014/main" id="{00967001-5A98-D173-2434-2A6E1F2C830A}"/>
              </a:ext>
            </a:extLst>
          </p:cNvPr>
          <p:cNvPicPr>
            <a:picLocks noChangeAspect="1"/>
          </p:cNvPicPr>
          <p:nvPr/>
        </p:nvPicPr>
        <p:blipFill>
          <a:blip r:embed="rId3"/>
          <a:stretch>
            <a:fillRect/>
          </a:stretch>
        </p:blipFill>
        <p:spPr>
          <a:xfrm>
            <a:off x="7586041" y="2126643"/>
            <a:ext cx="3619500" cy="3619500"/>
          </a:xfrm>
          <a:prstGeom prst="rect">
            <a:avLst/>
          </a:prstGeom>
        </p:spPr>
      </p:pic>
    </p:spTree>
    <p:extLst>
      <p:ext uri="{BB962C8B-B14F-4D97-AF65-F5344CB8AC3E}">
        <p14:creationId xmlns:p14="http://schemas.microsoft.com/office/powerpoint/2010/main" val="1167736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B726D-EBA8-D0EA-8A8B-BB0EA2B80BD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A6D2E6F7-2B12-67F8-3D67-7D16221F016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4759B7C9-C538-DE5B-935C-F1BF672997F3}"/>
              </a:ext>
            </a:extLst>
          </p:cNvPr>
          <p:cNvSpPr/>
          <p:nvPr/>
        </p:nvSpPr>
        <p:spPr>
          <a:xfrm>
            <a:off x="792823" y="1038443"/>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ESTABLISHING CLEAR SELECTION CRITERIA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D0E1BF12-DE03-E30B-0F9C-8B76AD2D3C63}"/>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Module-5:3</a:t>
            </a:r>
          </a:p>
        </p:txBody>
      </p:sp>
      <p:sp>
        <p:nvSpPr>
          <p:cNvPr id="20" name="Oval 19">
            <a:extLst>
              <a:ext uri="{FF2B5EF4-FFF2-40B4-BE49-F238E27FC236}">
                <a16:creationId xmlns:a16="http://schemas.microsoft.com/office/drawing/2014/main" id="{7A80FC89-E64A-851B-A58C-86184DC2B052}"/>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A081D17-0550-5B47-0DD1-5DC2AD6C119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4141878-9B72-5642-45D9-0B7D3D47A2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BB5F42FE-4C09-C107-0E41-806E9EEFFF33}"/>
              </a:ext>
            </a:extLst>
          </p:cNvPr>
          <p:cNvSpPr txBox="1"/>
          <p:nvPr/>
        </p:nvSpPr>
        <p:spPr>
          <a:xfrm>
            <a:off x="4850296" y="2016325"/>
            <a:ext cx="7076661" cy="3970318"/>
          </a:xfrm>
          <a:prstGeom prst="rect">
            <a:avLst/>
          </a:prstGeom>
          <a:noFill/>
        </p:spPr>
        <p:txBody>
          <a:bodyPr wrap="square" rtlCol="0">
            <a:spAutoFit/>
          </a:bodyPr>
          <a:lstStyle/>
          <a:p>
            <a:r>
              <a:rPr lang="en-US" b="1" dirty="0">
                <a:latin typeface="Century Gothic" panose="020B0502020202020204" pitchFamily="34" charset="0"/>
              </a:rPr>
              <a:t>Objective and Inclusive Processes</a:t>
            </a:r>
            <a:r>
              <a:rPr lang="en-US" dirty="0">
                <a:latin typeface="Century Gothic" panose="020B0502020202020204" pitchFamily="34" charset="0"/>
              </a:rPr>
              <a:t>:</a:t>
            </a:r>
          </a:p>
          <a:p>
            <a:pPr marL="285750" indent="-285750">
              <a:buFont typeface="Arial" panose="020B0604020202020204" pitchFamily="34" charset="0"/>
              <a:buChar char="•"/>
            </a:pPr>
            <a:r>
              <a:rPr lang="en-US" dirty="0">
                <a:latin typeface="Century Gothic" panose="020B0502020202020204" pitchFamily="34" charset="0"/>
              </a:rPr>
              <a:t>Develop </a:t>
            </a:r>
            <a:r>
              <a:rPr lang="en-US" b="1" dirty="0">
                <a:solidFill>
                  <a:srgbClr val="FF0000"/>
                </a:solidFill>
                <a:latin typeface="Century Gothic" panose="020B0502020202020204" pitchFamily="34" charset="0"/>
              </a:rPr>
              <a:t>criteria that minimize bias and ensure equal opportunities for all candidates.</a:t>
            </a:r>
          </a:p>
          <a:p>
            <a:pPr marL="285750" indent="-285750">
              <a:buFont typeface="Arial" panose="020B0604020202020204" pitchFamily="34" charset="0"/>
              <a:buChar char="•"/>
            </a:pPr>
            <a:r>
              <a:rPr lang="en-US" dirty="0">
                <a:latin typeface="Century Gothic" panose="020B0502020202020204" pitchFamily="34" charset="0"/>
              </a:rPr>
              <a:t>Include a mix of qualifications, experience, and interpersonal skills in the evaluation framework.</a:t>
            </a:r>
          </a:p>
          <a:p>
            <a:pPr marL="285750" indent="-285750">
              <a:buFont typeface="Arial" panose="020B0604020202020204" pitchFamily="34" charset="0"/>
              <a:buChar char="•"/>
            </a:pPr>
            <a:r>
              <a:rPr lang="en-US" dirty="0">
                <a:latin typeface="Century Gothic" panose="020B0502020202020204" pitchFamily="34" charset="0"/>
              </a:rPr>
              <a:t>Alignment with Educational Standards:</a:t>
            </a:r>
          </a:p>
          <a:p>
            <a:pPr marL="285750" indent="-285750">
              <a:buFont typeface="Arial" panose="020B0604020202020204" pitchFamily="34" charset="0"/>
              <a:buChar char="•"/>
            </a:pPr>
            <a:r>
              <a:rPr lang="en-US" dirty="0">
                <a:latin typeface="Century Gothic" panose="020B0502020202020204" pitchFamily="34" charset="0"/>
              </a:rPr>
              <a:t>Ensure that the selection process reflects the school’s teaching standards, curriculum requirements, and regulatory obligations.</a:t>
            </a:r>
          </a:p>
          <a:p>
            <a:pPr marL="285750" indent="-285750">
              <a:buFont typeface="Arial" panose="020B0604020202020204" pitchFamily="34" charset="0"/>
              <a:buChar char="•"/>
            </a:pPr>
            <a:r>
              <a:rPr lang="en-US" dirty="0">
                <a:latin typeface="Century Gothic" panose="020B0502020202020204" pitchFamily="34" charset="0"/>
              </a:rPr>
              <a:t>Incorporate feedback from various stakeholders, including HR and department heads, to create a well-rounded selection approach.</a:t>
            </a:r>
          </a:p>
          <a:p>
            <a:pPr marL="285750" indent="-285750">
              <a:buFont typeface="Arial" panose="020B0604020202020204" pitchFamily="34" charset="0"/>
              <a:buChar char="•"/>
            </a:pPr>
            <a:endParaRPr lang="en-US" dirty="0">
              <a:latin typeface="Century Gothic" panose="020B0502020202020204" pitchFamily="34" charset="0"/>
            </a:endParaRPr>
          </a:p>
          <a:p>
            <a:endParaRPr lang="en-US" dirty="0">
              <a:latin typeface="Century Gothic" panose="020B0502020202020204" pitchFamily="34" charset="0"/>
            </a:endParaRPr>
          </a:p>
        </p:txBody>
      </p:sp>
      <p:pic>
        <p:nvPicPr>
          <p:cNvPr id="4" name="Picture 3">
            <a:extLst>
              <a:ext uri="{FF2B5EF4-FFF2-40B4-BE49-F238E27FC236}">
                <a16:creationId xmlns:a16="http://schemas.microsoft.com/office/drawing/2014/main" id="{C4AD17EA-B67E-2E5A-97E4-D691C30C51C1}"/>
              </a:ext>
            </a:extLst>
          </p:cNvPr>
          <p:cNvPicPr>
            <a:picLocks noChangeAspect="1"/>
          </p:cNvPicPr>
          <p:nvPr/>
        </p:nvPicPr>
        <p:blipFill>
          <a:blip r:embed="rId3"/>
          <a:stretch>
            <a:fillRect/>
          </a:stretch>
        </p:blipFill>
        <p:spPr>
          <a:xfrm>
            <a:off x="792823" y="2016325"/>
            <a:ext cx="3619500" cy="3619500"/>
          </a:xfrm>
          <a:prstGeom prst="rect">
            <a:avLst/>
          </a:prstGeom>
        </p:spPr>
      </p:pic>
    </p:spTree>
    <p:extLst>
      <p:ext uri="{BB962C8B-B14F-4D97-AF65-F5344CB8AC3E}">
        <p14:creationId xmlns:p14="http://schemas.microsoft.com/office/powerpoint/2010/main" val="1647955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21C7C-83F8-2B89-C754-03E8CC5201EB}"/>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1F9CBE42-4C4B-2CE8-B1C2-49D92545901E}"/>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A9535FBC-3931-6E22-8B82-E145F2ACF073}"/>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PRACTICAL STEPS FOR CONSULTANTS   </a:t>
            </a:r>
          </a:p>
        </p:txBody>
      </p:sp>
      <p:sp>
        <p:nvSpPr>
          <p:cNvPr id="18" name="Rectangle 17">
            <a:extLst>
              <a:ext uri="{FF2B5EF4-FFF2-40B4-BE49-F238E27FC236}">
                <a16:creationId xmlns:a16="http://schemas.microsoft.com/office/drawing/2014/main" id="{45C2636D-F731-15DF-42D8-323351BB971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Module-5:3</a:t>
            </a:r>
          </a:p>
        </p:txBody>
      </p:sp>
      <p:sp>
        <p:nvSpPr>
          <p:cNvPr id="20" name="Oval 19">
            <a:extLst>
              <a:ext uri="{FF2B5EF4-FFF2-40B4-BE49-F238E27FC236}">
                <a16:creationId xmlns:a16="http://schemas.microsoft.com/office/drawing/2014/main" id="{3B7495DF-F3E6-A3EB-135C-98A535604E1A}"/>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59E5171C-8964-FC02-E4DF-B9F4E6E029A0}"/>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370E527-40BC-1061-2E72-B873590263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ED65E9C0-FB39-6B0B-AE84-028F669F6EA3}"/>
              </a:ext>
            </a:extLst>
          </p:cNvPr>
          <p:cNvSpPr txBox="1"/>
          <p:nvPr/>
        </p:nvSpPr>
        <p:spPr>
          <a:xfrm>
            <a:off x="287031" y="1807706"/>
            <a:ext cx="6149009"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DE8B5FDB-1BE2-9B8A-4C2D-F6EE5187050D}"/>
              </a:ext>
            </a:extLst>
          </p:cNvPr>
          <p:cNvSpPr txBox="1"/>
          <p:nvPr/>
        </p:nvSpPr>
        <p:spPr>
          <a:xfrm>
            <a:off x="287031" y="2031317"/>
            <a:ext cx="6471578" cy="3970318"/>
          </a:xfrm>
          <a:prstGeom prst="rect">
            <a:avLst/>
          </a:prstGeom>
          <a:noFill/>
        </p:spPr>
        <p:txBody>
          <a:bodyPr wrap="square" rtlCol="0">
            <a:spAutoFit/>
          </a:bodyPr>
          <a:lstStyle/>
          <a:p>
            <a:r>
              <a:rPr lang="en-US" b="1" dirty="0">
                <a:solidFill>
                  <a:srgbClr val="FF0000"/>
                </a:solidFill>
                <a:latin typeface="Century Gothic" panose="020B0502020202020204" pitchFamily="34" charset="0"/>
              </a:rPr>
              <a:t>Design Customized Recruitment Plans</a:t>
            </a:r>
            <a:r>
              <a:rPr lang="en-US" dirty="0">
                <a:latin typeface="Century Gothic" panose="020B0502020202020204" pitchFamily="34" charset="0"/>
              </a:rPr>
              <a:t>:</a:t>
            </a:r>
          </a:p>
          <a:p>
            <a:pPr marL="285750" indent="-285750">
              <a:buFont typeface="Arial" panose="020B0604020202020204" pitchFamily="34" charset="0"/>
              <a:buChar char="•"/>
            </a:pPr>
            <a:r>
              <a:rPr lang="en-US" dirty="0">
                <a:latin typeface="Century Gothic" panose="020B0502020202020204" pitchFamily="34" charset="0"/>
              </a:rPr>
              <a:t>Tailor plans to address the school’s specific needs and constraints.</a:t>
            </a:r>
          </a:p>
          <a:p>
            <a:pPr marL="285750" indent="-285750">
              <a:buFont typeface="Arial" panose="020B0604020202020204" pitchFamily="34" charset="0"/>
              <a:buChar char="•"/>
            </a:pPr>
            <a:r>
              <a:rPr lang="en-US" dirty="0">
                <a:latin typeface="Century Gothic" panose="020B0502020202020204" pitchFamily="34" charset="0"/>
              </a:rPr>
              <a:t>Draft Comprehensive Job Listings:</a:t>
            </a:r>
          </a:p>
          <a:p>
            <a:pPr marL="285750" indent="-285750">
              <a:buFont typeface="Arial" panose="020B0604020202020204" pitchFamily="34" charset="0"/>
              <a:buChar char="•"/>
            </a:pPr>
            <a:r>
              <a:rPr lang="en-US" dirty="0">
                <a:latin typeface="Century Gothic" panose="020B0502020202020204" pitchFamily="34" charset="0"/>
              </a:rPr>
              <a:t>Create compelling postings that detail job expectations while emphasizing the institution’s unique strengths.</a:t>
            </a:r>
          </a:p>
          <a:p>
            <a:pPr marL="285750" indent="-285750">
              <a:buFont typeface="Arial" panose="020B0604020202020204" pitchFamily="34" charset="0"/>
              <a:buChar char="•"/>
            </a:pPr>
            <a:r>
              <a:rPr lang="en-US" dirty="0">
                <a:latin typeface="Century Gothic" panose="020B0502020202020204" pitchFamily="34" charset="0"/>
              </a:rPr>
              <a:t>Promote Opportunities Effectively:</a:t>
            </a:r>
          </a:p>
          <a:p>
            <a:pPr marL="285750" indent="-285750">
              <a:buFont typeface="Arial" panose="020B0604020202020204" pitchFamily="34" charset="0"/>
              <a:buChar char="•"/>
            </a:pPr>
            <a:r>
              <a:rPr lang="en-US" dirty="0">
                <a:latin typeface="Century Gothic" panose="020B0502020202020204" pitchFamily="34" charset="0"/>
              </a:rPr>
              <a:t>Use a mix of traditional and digital platforms to reach a diverse talent pool.</a:t>
            </a:r>
          </a:p>
          <a:p>
            <a:pPr marL="285750" indent="-285750">
              <a:buFont typeface="Arial" panose="020B0604020202020204" pitchFamily="34" charset="0"/>
              <a:buChar char="•"/>
            </a:pPr>
            <a:r>
              <a:rPr lang="en-US" dirty="0">
                <a:latin typeface="Century Gothic" panose="020B0502020202020204" pitchFamily="34" charset="0"/>
              </a:rPr>
              <a:t>Maintain Transparent Processes:</a:t>
            </a:r>
          </a:p>
          <a:p>
            <a:pPr marL="285750" indent="-285750">
              <a:buFont typeface="Arial" panose="020B0604020202020204" pitchFamily="34" charset="0"/>
              <a:buChar char="•"/>
            </a:pPr>
            <a:r>
              <a:rPr lang="en-US" dirty="0">
                <a:latin typeface="Century Gothic" panose="020B0502020202020204" pitchFamily="34" charset="0"/>
              </a:rPr>
              <a:t>Share clear timelines and criteria with clients to foster trust and clarity.</a:t>
            </a:r>
          </a:p>
          <a:p>
            <a:endParaRPr lang="en-US" dirty="0">
              <a:latin typeface="Century Gothic" panose="020B0502020202020204" pitchFamily="34" charset="0"/>
            </a:endParaRPr>
          </a:p>
        </p:txBody>
      </p:sp>
      <p:pic>
        <p:nvPicPr>
          <p:cNvPr id="3" name="Picture 2">
            <a:extLst>
              <a:ext uri="{FF2B5EF4-FFF2-40B4-BE49-F238E27FC236}">
                <a16:creationId xmlns:a16="http://schemas.microsoft.com/office/drawing/2014/main" id="{D50267B4-35DE-F1D4-484C-626F7810036B}"/>
              </a:ext>
            </a:extLst>
          </p:cNvPr>
          <p:cNvPicPr>
            <a:picLocks noChangeAspect="1"/>
          </p:cNvPicPr>
          <p:nvPr/>
        </p:nvPicPr>
        <p:blipFill>
          <a:blip r:embed="rId3"/>
          <a:stretch>
            <a:fillRect/>
          </a:stretch>
        </p:blipFill>
        <p:spPr>
          <a:xfrm>
            <a:off x="7232708" y="2454037"/>
            <a:ext cx="3619500" cy="2790825"/>
          </a:xfrm>
          <a:prstGeom prst="rect">
            <a:avLst/>
          </a:prstGeom>
        </p:spPr>
      </p:pic>
    </p:spTree>
    <p:extLst>
      <p:ext uri="{BB962C8B-B14F-4D97-AF65-F5344CB8AC3E}">
        <p14:creationId xmlns:p14="http://schemas.microsoft.com/office/powerpoint/2010/main" val="1605362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C9130-A009-54F8-0B9F-7D094CDDBC35}"/>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1B65199F-3431-82FA-235C-C038C7D4589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A7A1C1F7-919E-C608-8004-29C554E724B7}"/>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PRACTICAL STEPS FOR CONSULTANTS   </a:t>
            </a:r>
          </a:p>
        </p:txBody>
      </p:sp>
      <p:sp>
        <p:nvSpPr>
          <p:cNvPr id="18" name="Rectangle 17">
            <a:extLst>
              <a:ext uri="{FF2B5EF4-FFF2-40B4-BE49-F238E27FC236}">
                <a16:creationId xmlns:a16="http://schemas.microsoft.com/office/drawing/2014/main" id="{A6EB7D9B-CD93-DE6A-AD13-86E6FD62DEDA}"/>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Module-5:3</a:t>
            </a:r>
          </a:p>
        </p:txBody>
      </p:sp>
      <p:sp>
        <p:nvSpPr>
          <p:cNvPr id="20" name="Oval 19">
            <a:extLst>
              <a:ext uri="{FF2B5EF4-FFF2-40B4-BE49-F238E27FC236}">
                <a16:creationId xmlns:a16="http://schemas.microsoft.com/office/drawing/2014/main" id="{D8F91A83-18B1-BB2E-4FDF-6D84DB0304D1}"/>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B0CF674-3A61-A4A9-34BB-C4DD8211CB44}"/>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35A12C5-EE1C-150A-F9F1-D764C5D2C1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B6B5349A-404C-CD6D-FA3C-A0BB5ED22375}"/>
              </a:ext>
            </a:extLst>
          </p:cNvPr>
          <p:cNvSpPr txBox="1"/>
          <p:nvPr/>
        </p:nvSpPr>
        <p:spPr>
          <a:xfrm>
            <a:off x="287031" y="1807706"/>
            <a:ext cx="6149009"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C791A409-0F80-153F-F86F-344B94C1714F}"/>
              </a:ext>
            </a:extLst>
          </p:cNvPr>
          <p:cNvSpPr txBox="1"/>
          <p:nvPr/>
        </p:nvSpPr>
        <p:spPr>
          <a:xfrm>
            <a:off x="5207303" y="1792010"/>
            <a:ext cx="6471578" cy="4524315"/>
          </a:xfrm>
          <a:prstGeom prst="rect">
            <a:avLst/>
          </a:prstGeom>
          <a:noFill/>
        </p:spPr>
        <p:txBody>
          <a:bodyPr wrap="square" rtlCol="0">
            <a:spAutoFit/>
          </a:bodyPr>
          <a:lstStyle/>
          <a:p>
            <a:r>
              <a:rPr lang="en-US" dirty="0">
                <a:latin typeface="Century Gothic" panose="020B0502020202020204" pitchFamily="34" charset="0"/>
              </a:rPr>
              <a:t>A well-structured recruitment plan ensures </a:t>
            </a:r>
            <a:r>
              <a:rPr lang="en-US" b="1" dirty="0">
                <a:solidFill>
                  <a:srgbClr val="FF0000"/>
                </a:solidFill>
                <a:latin typeface="Century Gothic" panose="020B0502020202020204" pitchFamily="34" charset="0"/>
              </a:rPr>
              <a:t>an organized and efficient hiring process</a:t>
            </a:r>
            <a:r>
              <a:rPr lang="en-US" dirty="0">
                <a:latin typeface="Century Gothic" panose="020B0502020202020204" pitchFamily="34" charset="0"/>
              </a:rPr>
              <a:t>, minimizing disruptions to school operations.</a:t>
            </a:r>
          </a:p>
          <a:p>
            <a:pPr marL="285750" indent="-285750">
              <a:buFont typeface="Arial" panose="020B0604020202020204" pitchFamily="34" charset="0"/>
              <a:buChar char="•"/>
            </a:pPr>
            <a:r>
              <a:rPr lang="en-US" dirty="0">
                <a:latin typeface="Century Gothic" panose="020B0502020202020204" pitchFamily="34" charset="0"/>
              </a:rPr>
              <a:t>Defining an ideal candidate profile helps focus efforts on finding individuals who align with the school’s needs and culture.</a:t>
            </a:r>
          </a:p>
          <a:p>
            <a:pPr marL="285750" indent="-285750">
              <a:buFont typeface="Arial" panose="020B0604020202020204" pitchFamily="34" charset="0"/>
              <a:buChar char="•"/>
            </a:pPr>
            <a:r>
              <a:rPr lang="en-US" dirty="0">
                <a:latin typeface="Century Gothic" panose="020B0502020202020204" pitchFamily="34" charset="0"/>
              </a:rPr>
              <a:t>Leveraging a variety of platforms and resources expands the talent pool, increasing the chances of finding the perfect fit.</a:t>
            </a:r>
          </a:p>
          <a:p>
            <a:pPr marL="285750" indent="-285750">
              <a:buFont typeface="Arial" panose="020B0604020202020204" pitchFamily="34" charset="0"/>
              <a:buChar char="•"/>
            </a:pPr>
            <a:r>
              <a:rPr lang="en-US" dirty="0">
                <a:latin typeface="Century Gothic" panose="020B0502020202020204" pitchFamily="34" charset="0"/>
              </a:rPr>
              <a:t>Clear selection criteria maintain objectivity and inclusivity, supporting the school’s commitment to fairness and educational excellence.</a:t>
            </a:r>
          </a:p>
          <a:p>
            <a:pPr marL="285750" indent="-285750">
              <a:buFont typeface="Arial" panose="020B0604020202020204" pitchFamily="34" charset="0"/>
              <a:buChar char="•"/>
            </a:pPr>
            <a:r>
              <a:rPr lang="en-US" dirty="0">
                <a:latin typeface="Century Gothic" panose="020B0502020202020204" pitchFamily="34" charset="0"/>
              </a:rPr>
              <a:t>By following these strategies, education consultants can streamline recruitment processes and help schools build high-performing teams that enhance student outcomes and institutional success.</a:t>
            </a:r>
          </a:p>
        </p:txBody>
      </p:sp>
      <p:pic>
        <p:nvPicPr>
          <p:cNvPr id="3" name="Picture 2">
            <a:extLst>
              <a:ext uri="{FF2B5EF4-FFF2-40B4-BE49-F238E27FC236}">
                <a16:creationId xmlns:a16="http://schemas.microsoft.com/office/drawing/2014/main" id="{0644E46F-CADD-7D15-380D-7ED67F01E262}"/>
              </a:ext>
            </a:extLst>
          </p:cNvPr>
          <p:cNvPicPr>
            <a:picLocks noChangeAspect="1"/>
          </p:cNvPicPr>
          <p:nvPr/>
        </p:nvPicPr>
        <p:blipFill>
          <a:blip r:embed="rId3"/>
          <a:stretch>
            <a:fillRect/>
          </a:stretch>
        </p:blipFill>
        <p:spPr>
          <a:xfrm>
            <a:off x="903734" y="2591102"/>
            <a:ext cx="3619500" cy="2552700"/>
          </a:xfrm>
          <a:prstGeom prst="rect">
            <a:avLst/>
          </a:prstGeom>
        </p:spPr>
      </p:pic>
    </p:spTree>
    <p:extLst>
      <p:ext uri="{BB962C8B-B14F-4D97-AF65-F5344CB8AC3E}">
        <p14:creationId xmlns:p14="http://schemas.microsoft.com/office/powerpoint/2010/main" val="459443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13008-8448-B26B-BB15-7D9C39015152}"/>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C5C00CC-CBEB-4097-0283-5A18A3D74187}"/>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ECAB1D6B-5E01-B869-CA9B-11D653CCFB25}"/>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SOURCING AND ATTRACTING QUALIFIED CANDIDATES  </a:t>
            </a:r>
          </a:p>
        </p:txBody>
      </p:sp>
      <p:sp>
        <p:nvSpPr>
          <p:cNvPr id="18" name="Rectangle 17">
            <a:extLst>
              <a:ext uri="{FF2B5EF4-FFF2-40B4-BE49-F238E27FC236}">
                <a16:creationId xmlns:a16="http://schemas.microsoft.com/office/drawing/2014/main" id="{032AD93C-9394-B22B-548B-3D9D5027CE17}"/>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Module-5:4</a:t>
            </a:r>
          </a:p>
        </p:txBody>
      </p:sp>
      <p:sp>
        <p:nvSpPr>
          <p:cNvPr id="20" name="Oval 19">
            <a:extLst>
              <a:ext uri="{FF2B5EF4-FFF2-40B4-BE49-F238E27FC236}">
                <a16:creationId xmlns:a16="http://schemas.microsoft.com/office/drawing/2014/main" id="{CE07C7C3-783B-FE12-FB82-724FB69E1C9C}"/>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5CFBC163-820E-F608-D6AA-3611034B4CC2}"/>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EB6B68E-D2D0-BE9E-6861-1444E806C5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9090E16A-8263-14CB-39D8-A0ADA5719242}"/>
              </a:ext>
            </a:extLst>
          </p:cNvPr>
          <p:cNvSpPr txBox="1"/>
          <p:nvPr/>
        </p:nvSpPr>
        <p:spPr>
          <a:xfrm>
            <a:off x="106018" y="1894760"/>
            <a:ext cx="5698434" cy="4247317"/>
          </a:xfrm>
          <a:prstGeom prst="rect">
            <a:avLst/>
          </a:prstGeom>
          <a:noFill/>
        </p:spPr>
        <p:txBody>
          <a:bodyPr wrap="square" rtlCol="0">
            <a:spAutoFit/>
          </a:bodyPr>
          <a:lstStyle/>
          <a:p>
            <a:r>
              <a:rPr lang="en-US" dirty="0">
                <a:latin typeface="Century Gothic" panose="020B0502020202020204" pitchFamily="34" charset="0"/>
              </a:rPr>
              <a:t>Sourcing and attracting the right candidates are critical steps in the recruitment process for education consultants. The focus is on </a:t>
            </a:r>
            <a:r>
              <a:rPr lang="en-US" b="1" dirty="0">
                <a:latin typeface="Century Gothic" panose="020B0502020202020204" pitchFamily="34" charset="0"/>
              </a:rPr>
              <a:t>creating effective job advertisements, building long-term talent pipelines,</a:t>
            </a:r>
            <a:r>
              <a:rPr lang="en-US" dirty="0">
                <a:latin typeface="Century Gothic" panose="020B0502020202020204" pitchFamily="34" charset="0"/>
              </a:rPr>
              <a:t> and using recruitment marketing strategies to position schools as employers of choice.</a:t>
            </a:r>
          </a:p>
          <a:p>
            <a:r>
              <a:rPr lang="en-US" b="1" dirty="0">
                <a:solidFill>
                  <a:srgbClr val="FF0000"/>
                </a:solidFill>
                <a:latin typeface="Century Gothic" panose="020B0502020202020204" pitchFamily="34" charset="0"/>
              </a:rPr>
              <a:t>Job Advertisement Best Practices</a:t>
            </a:r>
          </a:p>
          <a:p>
            <a:r>
              <a:rPr lang="en-US" dirty="0">
                <a:latin typeface="Century Gothic" panose="020B0502020202020204" pitchFamily="34" charset="0"/>
              </a:rPr>
              <a:t>Crafting Clear, Compelling Ads:</a:t>
            </a:r>
          </a:p>
          <a:p>
            <a:r>
              <a:rPr lang="en-US" b="1" dirty="0">
                <a:solidFill>
                  <a:srgbClr val="FF0000"/>
                </a:solidFill>
                <a:latin typeface="Century Gothic" panose="020B0502020202020204" pitchFamily="34" charset="0"/>
              </a:rPr>
              <a:t>Clarity</a:t>
            </a:r>
            <a:r>
              <a:rPr lang="en-US" dirty="0">
                <a:latin typeface="Century Gothic" panose="020B0502020202020204" pitchFamily="34" charset="0"/>
              </a:rPr>
              <a:t>: Ensure the ad specifies the position, responsibilities, qualifications, and salary range (if applicable).</a:t>
            </a:r>
          </a:p>
          <a:p>
            <a:r>
              <a:rPr lang="en-US" dirty="0">
                <a:latin typeface="Century Gothic" panose="020B0502020202020204" pitchFamily="34" charset="0"/>
              </a:rPr>
              <a:t>Include key information such as school name, location, and application deadlines.</a:t>
            </a: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96C501DD-E8E6-3A92-4091-A19EFDCE15C1}"/>
              </a:ext>
            </a:extLst>
          </p:cNvPr>
          <p:cNvSpPr txBox="1"/>
          <p:nvPr/>
        </p:nvSpPr>
        <p:spPr>
          <a:xfrm>
            <a:off x="5804452" y="1768815"/>
            <a:ext cx="6228520" cy="5078313"/>
          </a:xfrm>
          <a:prstGeom prst="rect">
            <a:avLst/>
          </a:prstGeom>
          <a:noFill/>
        </p:spPr>
        <p:txBody>
          <a:bodyPr wrap="square" rtlCol="0">
            <a:spAutoFit/>
          </a:bodyPr>
          <a:lstStyle/>
          <a:p>
            <a:r>
              <a:rPr lang="en-US" b="1" dirty="0">
                <a:solidFill>
                  <a:srgbClr val="FF0000"/>
                </a:solidFill>
                <a:latin typeface="Century Gothic" panose="020B0502020202020204" pitchFamily="34" charset="0"/>
              </a:rPr>
              <a:t>Compelling Tone</a:t>
            </a:r>
            <a:r>
              <a:rPr lang="en-US" dirty="0">
                <a:latin typeface="Century Gothic" panose="020B0502020202020204" pitchFamily="34" charset="0"/>
              </a:rPr>
              <a:t>: Write in a professional yet engaging tone to attract candidates who align with the school’s culture and values.</a:t>
            </a:r>
          </a:p>
          <a:p>
            <a:r>
              <a:rPr lang="en-US" dirty="0">
                <a:latin typeface="Century Gothic" panose="020B0502020202020204" pitchFamily="34" charset="0"/>
              </a:rPr>
              <a:t>Highlight what makes the role unique or rewarding.</a:t>
            </a:r>
          </a:p>
          <a:p>
            <a:r>
              <a:rPr lang="en-US" b="1" dirty="0">
                <a:solidFill>
                  <a:srgbClr val="FF0000"/>
                </a:solidFill>
                <a:latin typeface="Century Gothic" panose="020B0502020202020204" pitchFamily="34" charset="0"/>
              </a:rPr>
              <a:t>Call to Action</a:t>
            </a:r>
            <a:r>
              <a:rPr lang="en-US" dirty="0">
                <a:latin typeface="Century Gothic" panose="020B0502020202020204" pitchFamily="34" charset="0"/>
              </a:rPr>
              <a:t>: Encourage candidates to apply by specifying how to submit applications and whom to contact for queries.</a:t>
            </a:r>
          </a:p>
          <a:p>
            <a:r>
              <a:rPr lang="en-US" b="1" dirty="0">
                <a:solidFill>
                  <a:srgbClr val="FF0000"/>
                </a:solidFill>
                <a:latin typeface="Century Gothic" panose="020B0502020202020204" pitchFamily="34" charset="0"/>
              </a:rPr>
              <a:t>Identifying the Best Platforms for Posting Ads</a:t>
            </a:r>
            <a:r>
              <a:rPr lang="en-US" dirty="0">
                <a:latin typeface="Century Gothic" panose="020B0502020202020204" pitchFamily="34" charset="0"/>
              </a:rPr>
              <a:t>:</a:t>
            </a:r>
          </a:p>
          <a:p>
            <a:r>
              <a:rPr lang="en-US" b="1" dirty="0">
                <a:solidFill>
                  <a:srgbClr val="FF0000"/>
                </a:solidFill>
                <a:latin typeface="Century Gothic" panose="020B0502020202020204" pitchFamily="34" charset="0"/>
              </a:rPr>
              <a:t>Online Job Boards</a:t>
            </a:r>
            <a:r>
              <a:rPr lang="en-US" dirty="0">
                <a:latin typeface="Century Gothic" panose="020B0502020202020204" pitchFamily="34" charset="0"/>
              </a:rPr>
              <a:t>: Use platforms tailored to education professionals (e.g., TES, Indeed Education, or regional boards).</a:t>
            </a:r>
          </a:p>
          <a:p>
            <a:r>
              <a:rPr lang="en-US" b="1" dirty="0">
                <a:solidFill>
                  <a:srgbClr val="FF0000"/>
                </a:solidFill>
                <a:latin typeface="Century Gothic" panose="020B0502020202020204" pitchFamily="34" charset="0"/>
              </a:rPr>
              <a:t>Recruitment Agencies</a:t>
            </a:r>
            <a:r>
              <a:rPr lang="en-US" dirty="0">
                <a:latin typeface="Century Gothic" panose="020B0502020202020204" pitchFamily="34" charset="0"/>
              </a:rPr>
              <a:t>: Collaborate with agencies specializing in educational staffing for niche roles or hard-to-fill positions.</a:t>
            </a:r>
          </a:p>
          <a:p>
            <a:r>
              <a:rPr lang="en-US" b="1" dirty="0">
                <a:solidFill>
                  <a:srgbClr val="FF0000"/>
                </a:solidFill>
                <a:latin typeface="Century Gothic" panose="020B0502020202020204" pitchFamily="34" charset="0"/>
              </a:rPr>
              <a:t>Job Fairs</a:t>
            </a:r>
            <a:r>
              <a:rPr lang="en-US" dirty="0">
                <a:latin typeface="Century Gothic" panose="020B0502020202020204" pitchFamily="34" charset="0"/>
              </a:rPr>
              <a:t>: Attend or sponsor events to connect with candidates in person, including recent graduates from teaching programs</a:t>
            </a:r>
            <a:r>
              <a:rPr lang="en-US" dirty="0"/>
              <a:t>.</a:t>
            </a:r>
          </a:p>
          <a:p>
            <a:endParaRPr lang="en-US" dirty="0"/>
          </a:p>
        </p:txBody>
      </p:sp>
    </p:spTree>
    <p:extLst>
      <p:ext uri="{BB962C8B-B14F-4D97-AF65-F5344CB8AC3E}">
        <p14:creationId xmlns:p14="http://schemas.microsoft.com/office/powerpoint/2010/main" val="575325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22AF1-977F-0D02-415A-CFCE5EB30B2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5CEA9A5-EF92-CC5B-188A-F08A5D1E7340}"/>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569564B-7B24-91AB-8271-1F2AE5C62529}"/>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BUILDING AND UTILIZING PIPELINES  </a:t>
            </a:r>
          </a:p>
        </p:txBody>
      </p:sp>
      <p:sp>
        <p:nvSpPr>
          <p:cNvPr id="18" name="Rectangle 17">
            <a:extLst>
              <a:ext uri="{FF2B5EF4-FFF2-40B4-BE49-F238E27FC236}">
                <a16:creationId xmlns:a16="http://schemas.microsoft.com/office/drawing/2014/main" id="{8D30CCAF-133E-9ECC-415F-337FEB04D73A}"/>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Module-5:4</a:t>
            </a:r>
          </a:p>
        </p:txBody>
      </p:sp>
      <p:sp>
        <p:nvSpPr>
          <p:cNvPr id="20" name="Oval 19">
            <a:extLst>
              <a:ext uri="{FF2B5EF4-FFF2-40B4-BE49-F238E27FC236}">
                <a16:creationId xmlns:a16="http://schemas.microsoft.com/office/drawing/2014/main" id="{16A3A28F-C8FF-D877-961B-D6581A55E8B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88DAD6B-BDD5-22A4-6979-A23F81CFC8EE}"/>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B14FB88D-1B79-69C9-D686-084D0403BA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93DD82E6-485B-3C77-6314-DF03C0F3AA57}"/>
              </a:ext>
            </a:extLst>
          </p:cNvPr>
          <p:cNvSpPr txBox="1"/>
          <p:nvPr/>
        </p:nvSpPr>
        <p:spPr>
          <a:xfrm>
            <a:off x="155958" y="1807706"/>
            <a:ext cx="6280082" cy="4524315"/>
          </a:xfrm>
          <a:prstGeom prst="rect">
            <a:avLst/>
          </a:prstGeom>
          <a:noFill/>
        </p:spPr>
        <p:txBody>
          <a:bodyPr wrap="square" rtlCol="0">
            <a:spAutoFit/>
          </a:bodyPr>
          <a:lstStyle/>
          <a:p>
            <a:r>
              <a:rPr lang="en-US" b="1" dirty="0">
                <a:solidFill>
                  <a:srgbClr val="FF0000"/>
                </a:solidFill>
                <a:latin typeface="Century Gothic" panose="020B0502020202020204" pitchFamily="34" charset="0"/>
              </a:rPr>
              <a:t>Creating a Pool of Potential Candidates</a:t>
            </a:r>
            <a:r>
              <a:rPr lang="en-US" dirty="0">
                <a:latin typeface="Century Gothic" panose="020B0502020202020204" pitchFamily="34" charset="0"/>
              </a:rPr>
              <a:t>:</a:t>
            </a:r>
          </a:p>
          <a:p>
            <a:r>
              <a:rPr lang="en-US" b="1" dirty="0">
                <a:solidFill>
                  <a:srgbClr val="FF0000"/>
                </a:solidFill>
                <a:latin typeface="Century Gothic" panose="020B0502020202020204" pitchFamily="34" charset="0"/>
              </a:rPr>
              <a:t>Networking</a:t>
            </a:r>
            <a:r>
              <a:rPr lang="en-US" dirty="0">
                <a:latin typeface="Century Gothic" panose="020B0502020202020204" pitchFamily="34" charset="0"/>
              </a:rPr>
              <a:t>: Build relationships with educators, administrators, and teaching graduates to develop a network of potential candidates.</a:t>
            </a:r>
          </a:p>
          <a:p>
            <a:r>
              <a:rPr lang="en-US" b="1" dirty="0">
                <a:solidFill>
                  <a:srgbClr val="FF0000"/>
                </a:solidFill>
                <a:latin typeface="Century Gothic" panose="020B0502020202020204" pitchFamily="34" charset="0"/>
              </a:rPr>
              <a:t>Alumni and Internships</a:t>
            </a:r>
            <a:r>
              <a:rPr lang="en-US" dirty="0">
                <a:latin typeface="Century Gothic" panose="020B0502020202020204" pitchFamily="34" charset="0"/>
              </a:rPr>
              <a:t>: Engage with alumni from educational institutions or former interns who may be looking for full-time roles.</a:t>
            </a:r>
          </a:p>
          <a:p>
            <a:r>
              <a:rPr lang="en-US" b="1" dirty="0">
                <a:solidFill>
                  <a:srgbClr val="FF0000"/>
                </a:solidFill>
                <a:latin typeface="Century Gothic" panose="020B0502020202020204" pitchFamily="34" charset="0"/>
              </a:rPr>
              <a:t>Professional Associations</a:t>
            </a:r>
            <a:r>
              <a:rPr lang="en-US" dirty="0">
                <a:latin typeface="Century Gothic" panose="020B0502020202020204" pitchFamily="34" charset="0"/>
              </a:rPr>
              <a:t>: Leverage connections with teaching associations and unions to identify experienced professionals.</a:t>
            </a:r>
          </a:p>
          <a:p>
            <a:r>
              <a:rPr lang="en-US" b="1" dirty="0">
                <a:solidFill>
                  <a:srgbClr val="FF0000"/>
                </a:solidFill>
                <a:latin typeface="Century Gothic" panose="020B0502020202020204" pitchFamily="34" charset="0"/>
              </a:rPr>
              <a:t>Engaging Proactively with Talent</a:t>
            </a:r>
            <a:r>
              <a:rPr lang="en-US" dirty="0">
                <a:latin typeface="Century Gothic" panose="020B0502020202020204" pitchFamily="34" charset="0"/>
              </a:rPr>
              <a:t>: Maintain contact with promising candidates even when there are no immediate vacancies.</a:t>
            </a:r>
          </a:p>
          <a:p>
            <a:r>
              <a:rPr lang="en-US" dirty="0">
                <a:latin typeface="Century Gothic" panose="020B0502020202020204" pitchFamily="34" charset="0"/>
              </a:rPr>
              <a:t>Use newsletters, webinars, or social media groups to keep the talent pool informed and engaged with the school.</a:t>
            </a:r>
          </a:p>
        </p:txBody>
      </p:sp>
      <p:pic>
        <p:nvPicPr>
          <p:cNvPr id="2" name="Picture 1">
            <a:extLst>
              <a:ext uri="{FF2B5EF4-FFF2-40B4-BE49-F238E27FC236}">
                <a16:creationId xmlns:a16="http://schemas.microsoft.com/office/drawing/2014/main" id="{C9D67258-E40B-70D3-8DE1-62BE0685C68B}"/>
              </a:ext>
            </a:extLst>
          </p:cNvPr>
          <p:cNvPicPr>
            <a:picLocks noChangeAspect="1"/>
          </p:cNvPicPr>
          <p:nvPr/>
        </p:nvPicPr>
        <p:blipFill>
          <a:blip r:embed="rId3"/>
          <a:stretch>
            <a:fillRect/>
          </a:stretch>
        </p:blipFill>
        <p:spPr>
          <a:xfrm>
            <a:off x="7182678" y="2227583"/>
            <a:ext cx="4000833" cy="2822712"/>
          </a:xfrm>
          <a:prstGeom prst="rect">
            <a:avLst/>
          </a:prstGeom>
        </p:spPr>
      </p:pic>
    </p:spTree>
    <p:extLst>
      <p:ext uri="{BB962C8B-B14F-4D97-AF65-F5344CB8AC3E}">
        <p14:creationId xmlns:p14="http://schemas.microsoft.com/office/powerpoint/2010/main" val="92069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94072-B667-4BB6-80D8-C1994DF70F10}"/>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9FC873A-4E30-6A49-D569-6D98B15C3568}"/>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C910BF58-EE8D-C156-E360-1E979BD78A07}"/>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RECRUITMENT MARKETING FOR EDUCATION  </a:t>
            </a:r>
          </a:p>
        </p:txBody>
      </p:sp>
      <p:sp>
        <p:nvSpPr>
          <p:cNvPr id="18" name="Rectangle 17">
            <a:extLst>
              <a:ext uri="{FF2B5EF4-FFF2-40B4-BE49-F238E27FC236}">
                <a16:creationId xmlns:a16="http://schemas.microsoft.com/office/drawing/2014/main" id="{946DFAAF-5C8B-4622-F1D1-6EDA20C089A1}"/>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Module-5:4</a:t>
            </a:r>
          </a:p>
        </p:txBody>
      </p:sp>
      <p:sp>
        <p:nvSpPr>
          <p:cNvPr id="20" name="Oval 19">
            <a:extLst>
              <a:ext uri="{FF2B5EF4-FFF2-40B4-BE49-F238E27FC236}">
                <a16:creationId xmlns:a16="http://schemas.microsoft.com/office/drawing/2014/main" id="{6B8C6AFF-4FCC-8DDD-DC60-83EC9F99627A}"/>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12DE3D4C-806E-688D-DD9B-B6A08ACAADA0}"/>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1EFE00A-8A8C-A38C-AABA-52E2E30C35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026E9C9D-9D6D-DE20-1A1B-0D84C1271C32}"/>
              </a:ext>
            </a:extLst>
          </p:cNvPr>
          <p:cNvSpPr txBox="1"/>
          <p:nvPr/>
        </p:nvSpPr>
        <p:spPr>
          <a:xfrm>
            <a:off x="5390566" y="1862845"/>
            <a:ext cx="6280082" cy="4524315"/>
          </a:xfrm>
          <a:prstGeom prst="rect">
            <a:avLst/>
          </a:prstGeom>
          <a:noFill/>
        </p:spPr>
        <p:txBody>
          <a:bodyPr wrap="square" rtlCol="0">
            <a:spAutoFit/>
          </a:bodyPr>
          <a:lstStyle/>
          <a:p>
            <a:r>
              <a:rPr lang="en-US" b="1" dirty="0">
                <a:solidFill>
                  <a:srgbClr val="FF0000"/>
                </a:solidFill>
                <a:latin typeface="Century Gothic" panose="020B0502020202020204" pitchFamily="34" charset="0"/>
              </a:rPr>
              <a:t>Positioning the School as an Attractive Employer</a:t>
            </a:r>
            <a:r>
              <a:rPr lang="en-US" dirty="0">
                <a:latin typeface="Century Gothic" panose="020B0502020202020204" pitchFamily="34" charset="0"/>
              </a:rPr>
              <a:t>:</a:t>
            </a:r>
          </a:p>
          <a:p>
            <a:r>
              <a:rPr lang="en-US" dirty="0">
                <a:latin typeface="Century Gothic" panose="020B0502020202020204" pitchFamily="34" charset="0"/>
              </a:rPr>
              <a:t>Highlight the school’s achievements, reputation, and commitment to educational excellence.</a:t>
            </a:r>
          </a:p>
          <a:p>
            <a:r>
              <a:rPr lang="en-US" dirty="0">
                <a:latin typeface="Century Gothic" panose="020B0502020202020204" pitchFamily="34" charset="0"/>
              </a:rPr>
              <a:t>Showcase staff testimonials or success stories to create a personal and relatable connection.</a:t>
            </a:r>
          </a:p>
          <a:p>
            <a:r>
              <a:rPr lang="en-US" b="1" dirty="0">
                <a:solidFill>
                  <a:srgbClr val="FF0000"/>
                </a:solidFill>
                <a:latin typeface="Century Gothic" panose="020B0502020202020204" pitchFamily="34" charset="0"/>
              </a:rPr>
              <a:t>Highlighting Unique Features</a:t>
            </a:r>
            <a:r>
              <a:rPr lang="en-US" dirty="0">
                <a:latin typeface="Century Gothic" panose="020B0502020202020204" pitchFamily="34" charset="0"/>
              </a:rPr>
              <a:t>:</a:t>
            </a:r>
          </a:p>
          <a:p>
            <a:r>
              <a:rPr lang="en-US" dirty="0">
                <a:latin typeface="Century Gothic" panose="020B0502020202020204" pitchFamily="34" charset="0"/>
              </a:rPr>
              <a:t>Culture and Values</a:t>
            </a:r>
          </a:p>
          <a:p>
            <a:pPr marL="285750" indent="-285750">
              <a:buFont typeface="Arial" panose="020B0604020202020204" pitchFamily="34" charset="0"/>
              <a:buChar char="•"/>
            </a:pPr>
            <a:r>
              <a:rPr lang="en-US" dirty="0">
                <a:latin typeface="Century Gothic" panose="020B0502020202020204" pitchFamily="34" charset="0"/>
              </a:rPr>
              <a:t>Emphasize the school’s inclusive environment, innovation, or community focus.</a:t>
            </a:r>
          </a:p>
          <a:p>
            <a:pPr marL="285750" indent="-285750">
              <a:buFont typeface="Arial" panose="020B0604020202020204" pitchFamily="34" charset="0"/>
              <a:buChar char="•"/>
            </a:pPr>
            <a:r>
              <a:rPr lang="en-US" dirty="0">
                <a:latin typeface="Century Gothic" panose="020B0502020202020204" pitchFamily="34" charset="0"/>
              </a:rPr>
              <a:t>Professional Development:</a:t>
            </a:r>
          </a:p>
          <a:p>
            <a:pPr marL="285750" indent="-285750">
              <a:buFont typeface="Arial" panose="020B0604020202020204" pitchFamily="34" charset="0"/>
              <a:buChar char="•"/>
            </a:pPr>
            <a:r>
              <a:rPr lang="en-US" dirty="0">
                <a:latin typeface="Century Gothic" panose="020B0502020202020204" pitchFamily="34" charset="0"/>
              </a:rPr>
              <a:t>Promote opportunities for training, workshops, and career growth within the institution.</a:t>
            </a:r>
          </a:p>
          <a:p>
            <a:pPr marL="285750" indent="-285750">
              <a:buFont typeface="Arial" panose="020B0604020202020204" pitchFamily="34" charset="0"/>
              <a:buChar char="•"/>
            </a:pPr>
            <a:r>
              <a:rPr lang="en-US" dirty="0">
                <a:latin typeface="Century Gothic" panose="020B0502020202020204" pitchFamily="34" charset="0"/>
              </a:rPr>
              <a:t>Work-Life Balance:</a:t>
            </a:r>
          </a:p>
          <a:p>
            <a:pPr marL="285750" indent="-285750">
              <a:buFont typeface="Arial" panose="020B0604020202020204" pitchFamily="34" charset="0"/>
              <a:buChar char="•"/>
            </a:pPr>
            <a:r>
              <a:rPr lang="en-US" dirty="0">
                <a:latin typeface="Century Gothic" panose="020B0502020202020204" pitchFamily="34" charset="0"/>
              </a:rPr>
              <a:t>Mention policies or practices that support staff well-being, such as flexible schedules or wellness programs.</a:t>
            </a:r>
          </a:p>
        </p:txBody>
      </p:sp>
      <p:pic>
        <p:nvPicPr>
          <p:cNvPr id="2" name="Picture 1">
            <a:extLst>
              <a:ext uri="{FF2B5EF4-FFF2-40B4-BE49-F238E27FC236}">
                <a16:creationId xmlns:a16="http://schemas.microsoft.com/office/drawing/2014/main" id="{98B6335B-4707-6161-ABFE-AC0CFB2F2734}"/>
              </a:ext>
            </a:extLst>
          </p:cNvPr>
          <p:cNvPicPr>
            <a:picLocks noChangeAspect="1"/>
          </p:cNvPicPr>
          <p:nvPr/>
        </p:nvPicPr>
        <p:blipFill>
          <a:blip r:embed="rId3"/>
          <a:stretch>
            <a:fillRect/>
          </a:stretch>
        </p:blipFill>
        <p:spPr>
          <a:xfrm>
            <a:off x="903734" y="2075983"/>
            <a:ext cx="3619500" cy="3619500"/>
          </a:xfrm>
          <a:prstGeom prst="rect">
            <a:avLst/>
          </a:prstGeom>
        </p:spPr>
      </p:pic>
    </p:spTree>
    <p:extLst>
      <p:ext uri="{BB962C8B-B14F-4D97-AF65-F5344CB8AC3E}">
        <p14:creationId xmlns:p14="http://schemas.microsoft.com/office/powerpoint/2010/main" val="38491721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8015B-929A-2185-7C84-DB9B159125E0}"/>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398BE675-2EBE-DE6F-4CE9-AE6E435E9D23}"/>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864C4459-F766-F888-A1BF-74BB5400A976}"/>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PRACTICAL STRATEGIES FOR CONSULTANTS   </a:t>
            </a:r>
          </a:p>
        </p:txBody>
      </p:sp>
      <p:sp>
        <p:nvSpPr>
          <p:cNvPr id="18" name="Rectangle 17">
            <a:extLst>
              <a:ext uri="{FF2B5EF4-FFF2-40B4-BE49-F238E27FC236}">
                <a16:creationId xmlns:a16="http://schemas.microsoft.com/office/drawing/2014/main" id="{A4CA7D44-BD49-BB07-7C58-8BD95DADEB3E}"/>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Module-5:4</a:t>
            </a:r>
          </a:p>
        </p:txBody>
      </p:sp>
      <p:sp>
        <p:nvSpPr>
          <p:cNvPr id="20" name="Oval 19">
            <a:extLst>
              <a:ext uri="{FF2B5EF4-FFF2-40B4-BE49-F238E27FC236}">
                <a16:creationId xmlns:a16="http://schemas.microsoft.com/office/drawing/2014/main" id="{CDB77BA2-65F6-A53F-90D2-90BF0F216468}"/>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84FCCB0-5219-DDAE-BB2B-92647E5E8522}"/>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3038CD6-55B6-697A-445D-14048E69A3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88B1BAE4-E30A-7B8A-ABE7-F1127BE0076B}"/>
              </a:ext>
            </a:extLst>
          </p:cNvPr>
          <p:cNvSpPr txBox="1"/>
          <p:nvPr/>
        </p:nvSpPr>
        <p:spPr>
          <a:xfrm>
            <a:off x="132522" y="1741926"/>
            <a:ext cx="5658678" cy="4801314"/>
          </a:xfrm>
          <a:prstGeom prst="rect">
            <a:avLst/>
          </a:prstGeom>
          <a:noFill/>
        </p:spPr>
        <p:txBody>
          <a:bodyPr wrap="square" rtlCol="0">
            <a:spAutoFit/>
          </a:bodyPr>
          <a:lstStyle/>
          <a:p>
            <a:r>
              <a:rPr lang="en-US" b="1" dirty="0">
                <a:solidFill>
                  <a:srgbClr val="FF0000"/>
                </a:solidFill>
                <a:latin typeface="Century Gothic" panose="020B0502020202020204" pitchFamily="34" charset="0"/>
              </a:rPr>
              <a:t>Optimize Job Listings</a:t>
            </a:r>
            <a:r>
              <a:rPr lang="en-US" dirty="0">
                <a:latin typeface="Century Gothic" panose="020B0502020202020204" pitchFamily="34" charset="0"/>
              </a:rPr>
              <a:t>: Use SEO-friendly keywords to increase visibility online, such as “primary teacher,” “STEM educator,” or “school administrator.”</a:t>
            </a:r>
          </a:p>
          <a:p>
            <a:r>
              <a:rPr lang="en-US" b="1" dirty="0">
                <a:solidFill>
                  <a:srgbClr val="FF0000"/>
                </a:solidFill>
                <a:latin typeface="Century Gothic" panose="020B0502020202020204" pitchFamily="34" charset="0"/>
              </a:rPr>
              <a:t>Leverage Digital Tools</a:t>
            </a:r>
            <a:r>
              <a:rPr lang="en-US" dirty="0">
                <a:latin typeface="Century Gothic" panose="020B0502020202020204" pitchFamily="34" charset="0"/>
              </a:rPr>
              <a:t>: Post openings on LinkedIn, Facebook, or other social platforms where professionals are active.</a:t>
            </a:r>
          </a:p>
          <a:p>
            <a:r>
              <a:rPr lang="en-US" dirty="0">
                <a:latin typeface="Century Gothic" panose="020B0502020202020204" pitchFamily="34" charset="0"/>
              </a:rPr>
              <a:t>Utilize recruitment software to streamline application tracking and candidate communication.</a:t>
            </a:r>
          </a:p>
          <a:p>
            <a:r>
              <a:rPr lang="en-US" b="1" dirty="0">
                <a:solidFill>
                  <a:srgbClr val="FF0000"/>
                </a:solidFill>
                <a:latin typeface="Century Gothic" panose="020B0502020202020204" pitchFamily="34" charset="0"/>
              </a:rPr>
              <a:t>Collaborate with Educational Institutions</a:t>
            </a:r>
            <a:r>
              <a:rPr lang="en-US" dirty="0">
                <a:latin typeface="Century Gothic" panose="020B0502020202020204" pitchFamily="34" charset="0"/>
              </a:rPr>
              <a:t>: Partner with universities and colleges to tap into graduating classes of educators.</a:t>
            </a:r>
          </a:p>
          <a:p>
            <a:r>
              <a:rPr lang="en-US" b="1" dirty="0">
                <a:solidFill>
                  <a:srgbClr val="FF0000"/>
                </a:solidFill>
                <a:latin typeface="Century Gothic" panose="020B0502020202020204" pitchFamily="34" charset="0"/>
              </a:rPr>
              <a:t>Run Employer Branding Campaigns</a:t>
            </a:r>
            <a:r>
              <a:rPr lang="en-US" dirty="0">
                <a:latin typeface="Century Gothic" panose="020B0502020202020204" pitchFamily="34" charset="0"/>
              </a:rPr>
              <a:t>: Develop marketing campaigns that reflect the school’s identity, including videos, social media posts, and brochures.</a:t>
            </a:r>
          </a:p>
        </p:txBody>
      </p:sp>
      <p:pic>
        <p:nvPicPr>
          <p:cNvPr id="5" name="Picture 4">
            <a:extLst>
              <a:ext uri="{FF2B5EF4-FFF2-40B4-BE49-F238E27FC236}">
                <a16:creationId xmlns:a16="http://schemas.microsoft.com/office/drawing/2014/main" id="{EEA7E746-EA15-FC4D-D0D9-41D92AD285F6}"/>
              </a:ext>
            </a:extLst>
          </p:cNvPr>
          <p:cNvPicPr>
            <a:picLocks noChangeAspect="1"/>
          </p:cNvPicPr>
          <p:nvPr/>
        </p:nvPicPr>
        <p:blipFill>
          <a:blip r:embed="rId3"/>
          <a:stretch>
            <a:fillRect/>
          </a:stretch>
        </p:blipFill>
        <p:spPr>
          <a:xfrm>
            <a:off x="6419336" y="2041571"/>
            <a:ext cx="4432872" cy="3324654"/>
          </a:xfrm>
          <a:prstGeom prst="rect">
            <a:avLst/>
          </a:prstGeom>
        </p:spPr>
      </p:pic>
    </p:spTree>
    <p:extLst>
      <p:ext uri="{BB962C8B-B14F-4D97-AF65-F5344CB8AC3E}">
        <p14:creationId xmlns:p14="http://schemas.microsoft.com/office/powerpoint/2010/main" val="2736628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8C2CE-C7C6-D5DC-334F-B0350035346B}"/>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A1B8296-58D4-0D32-BCD8-61D16803CEDE}"/>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0F0A976-7B3C-E6F9-1752-D3B4C10CF16A}"/>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PRACTICAL STRATEGIES FOR CONSULTANTS   </a:t>
            </a:r>
          </a:p>
        </p:txBody>
      </p:sp>
      <p:sp>
        <p:nvSpPr>
          <p:cNvPr id="18" name="Rectangle 17">
            <a:extLst>
              <a:ext uri="{FF2B5EF4-FFF2-40B4-BE49-F238E27FC236}">
                <a16:creationId xmlns:a16="http://schemas.microsoft.com/office/drawing/2014/main" id="{B4667341-FCFE-1F70-1AE3-C70E6F47A8BD}"/>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Module-5:4</a:t>
            </a:r>
          </a:p>
        </p:txBody>
      </p:sp>
      <p:sp>
        <p:nvSpPr>
          <p:cNvPr id="20" name="Oval 19">
            <a:extLst>
              <a:ext uri="{FF2B5EF4-FFF2-40B4-BE49-F238E27FC236}">
                <a16:creationId xmlns:a16="http://schemas.microsoft.com/office/drawing/2014/main" id="{7F7418F8-7395-20AB-8E2F-EAAA1FA45452}"/>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7E5920A-B009-E1E7-20D1-76B70AD3E7AD}"/>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B8D03EB-CF74-9645-212F-D1A3BBB324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37404289-02CC-0BED-71D9-F430978E0F1F}"/>
              </a:ext>
            </a:extLst>
          </p:cNvPr>
          <p:cNvSpPr txBox="1"/>
          <p:nvPr/>
        </p:nvSpPr>
        <p:spPr>
          <a:xfrm>
            <a:off x="5109914" y="1723431"/>
            <a:ext cx="6758609" cy="5078313"/>
          </a:xfrm>
          <a:prstGeom prst="rect">
            <a:avLst/>
          </a:prstGeom>
          <a:noFill/>
        </p:spPr>
        <p:txBody>
          <a:bodyPr wrap="square" rtlCol="0">
            <a:spAutoFit/>
          </a:bodyPr>
          <a:lstStyle/>
          <a:p>
            <a:pPr marL="285750" indent="-285750">
              <a:buFont typeface="Arial" panose="020B0604020202020204" pitchFamily="34" charset="0"/>
              <a:buChar char="•"/>
            </a:pPr>
            <a:r>
              <a:rPr lang="en-US" b="1" dirty="0">
                <a:solidFill>
                  <a:srgbClr val="FF0A0A"/>
                </a:solidFill>
                <a:latin typeface="Century Gothic" panose="020B0502020202020204" pitchFamily="34" charset="0"/>
              </a:rPr>
              <a:t>Clear and engaging job advertisements are </a:t>
            </a:r>
            <a:r>
              <a:rPr lang="en-US" dirty="0">
                <a:latin typeface="Century Gothic" panose="020B0502020202020204" pitchFamily="34" charset="0"/>
              </a:rPr>
              <a:t>the first step in attracting the right talent. They set the tone for the recruitment process and help candidates understand the role.</a:t>
            </a:r>
          </a:p>
          <a:p>
            <a:pPr marL="285750" indent="-285750">
              <a:buFont typeface="Arial" panose="020B0604020202020204" pitchFamily="34" charset="0"/>
              <a:buChar char="•"/>
            </a:pPr>
            <a:r>
              <a:rPr lang="en-US" dirty="0">
                <a:latin typeface="Century Gothic" panose="020B0502020202020204" pitchFamily="34" charset="0"/>
              </a:rPr>
              <a:t>Building a </a:t>
            </a:r>
            <a:r>
              <a:rPr lang="en-US" b="1" dirty="0">
                <a:solidFill>
                  <a:srgbClr val="FF0A0A"/>
                </a:solidFill>
                <a:latin typeface="Century Gothic" panose="020B0502020202020204" pitchFamily="34" charset="0"/>
              </a:rPr>
              <a:t>talent pipeline </a:t>
            </a:r>
            <a:r>
              <a:rPr lang="en-US" dirty="0">
                <a:latin typeface="Century Gothic" panose="020B0502020202020204" pitchFamily="34" charset="0"/>
              </a:rPr>
              <a:t>ensures schools are prepared for future vacancies, reducing hiring timelines and costs.</a:t>
            </a:r>
          </a:p>
          <a:p>
            <a:pPr marL="285750" indent="-285750">
              <a:buFont typeface="Arial" panose="020B0604020202020204" pitchFamily="34" charset="0"/>
              <a:buChar char="•"/>
            </a:pPr>
            <a:r>
              <a:rPr lang="en-US" dirty="0">
                <a:latin typeface="Century Gothic" panose="020B0502020202020204" pitchFamily="34" charset="0"/>
              </a:rPr>
              <a:t>Recruitment marketing enhances the </a:t>
            </a:r>
            <a:r>
              <a:rPr lang="en-US" b="1" dirty="0">
                <a:solidFill>
                  <a:srgbClr val="FF0A0A"/>
                </a:solidFill>
                <a:latin typeface="Century Gothic" panose="020B0502020202020204" pitchFamily="34" charset="0"/>
              </a:rPr>
              <a:t>school’s image </a:t>
            </a:r>
            <a:r>
              <a:rPr lang="en-US" dirty="0">
                <a:latin typeface="Century Gothic" panose="020B0502020202020204" pitchFamily="34" charset="0"/>
              </a:rPr>
              <a:t>as a desirable workplace, appealing to top talent in competitive markets.</a:t>
            </a:r>
          </a:p>
          <a:p>
            <a:pPr marL="285750" indent="-285750">
              <a:buFont typeface="Arial" panose="020B0604020202020204" pitchFamily="34" charset="0"/>
              <a:buChar char="•"/>
            </a:pPr>
            <a:r>
              <a:rPr lang="en-US" dirty="0">
                <a:latin typeface="Century Gothic" panose="020B0502020202020204" pitchFamily="34" charset="0"/>
              </a:rPr>
              <a:t>Consultants should balance </a:t>
            </a:r>
            <a:r>
              <a:rPr lang="en-US" b="1" dirty="0">
                <a:solidFill>
                  <a:srgbClr val="FF0A0A"/>
                </a:solidFill>
                <a:latin typeface="Century Gothic" panose="020B0502020202020204" pitchFamily="34" charset="0"/>
              </a:rPr>
              <a:t>proactive and reactive strategies, </a:t>
            </a:r>
            <a:r>
              <a:rPr lang="en-US" dirty="0">
                <a:latin typeface="Century Gothic" panose="020B0502020202020204" pitchFamily="34" charset="0"/>
              </a:rPr>
              <a:t>combining traditional methods with modern digital tools to broaden the reach and impact of their sourcing efforts.</a:t>
            </a:r>
          </a:p>
          <a:p>
            <a:pPr marL="285750" indent="-285750">
              <a:buFont typeface="Arial" panose="020B0604020202020204" pitchFamily="34" charset="0"/>
              <a:buChar char="•"/>
            </a:pPr>
            <a:r>
              <a:rPr lang="en-US" dirty="0">
                <a:latin typeface="Century Gothic" panose="020B0502020202020204" pitchFamily="34" charset="0"/>
              </a:rPr>
              <a:t>By applying these practices, education consultants can help schools attract the </a:t>
            </a:r>
            <a:r>
              <a:rPr lang="en-US" b="1" dirty="0">
                <a:solidFill>
                  <a:srgbClr val="FF0A0A"/>
                </a:solidFill>
                <a:latin typeface="Century Gothic" panose="020B0502020202020204" pitchFamily="34" charset="0"/>
              </a:rPr>
              <a:t>best candidates and position themselves as leaders in educational excellence and staff well-being.</a:t>
            </a:r>
          </a:p>
          <a:p>
            <a:endParaRPr lang="en-US" dirty="0">
              <a:latin typeface="Century Gothic" panose="020B0502020202020204" pitchFamily="34" charset="0"/>
            </a:endParaRPr>
          </a:p>
        </p:txBody>
      </p:sp>
      <p:pic>
        <p:nvPicPr>
          <p:cNvPr id="2" name="Picture 1">
            <a:extLst>
              <a:ext uri="{FF2B5EF4-FFF2-40B4-BE49-F238E27FC236}">
                <a16:creationId xmlns:a16="http://schemas.microsoft.com/office/drawing/2014/main" id="{F74668C2-7D78-F41A-5530-137884163514}"/>
              </a:ext>
            </a:extLst>
          </p:cNvPr>
          <p:cNvPicPr>
            <a:picLocks noChangeAspect="1"/>
          </p:cNvPicPr>
          <p:nvPr/>
        </p:nvPicPr>
        <p:blipFill>
          <a:blip r:embed="rId3"/>
          <a:stretch>
            <a:fillRect/>
          </a:stretch>
        </p:blipFill>
        <p:spPr>
          <a:xfrm>
            <a:off x="323477" y="2334996"/>
            <a:ext cx="4685845" cy="3193773"/>
          </a:xfrm>
          <a:prstGeom prst="rect">
            <a:avLst/>
          </a:prstGeom>
        </p:spPr>
      </p:pic>
    </p:spTree>
    <p:extLst>
      <p:ext uri="{BB962C8B-B14F-4D97-AF65-F5344CB8AC3E}">
        <p14:creationId xmlns:p14="http://schemas.microsoft.com/office/powerpoint/2010/main" val="18140455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8CAF2-AD97-F212-4AF7-489C38E0F525}"/>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1663AB2A-534E-F7E2-7378-D492165597CA}"/>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0BD5A8B7-69F5-7373-1D94-7FCC72987D99}"/>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INTERVIEWING AND CANDIDATE ASSESSMENT  </a:t>
            </a:r>
          </a:p>
        </p:txBody>
      </p:sp>
      <p:sp>
        <p:nvSpPr>
          <p:cNvPr id="18" name="Rectangle 17">
            <a:extLst>
              <a:ext uri="{FF2B5EF4-FFF2-40B4-BE49-F238E27FC236}">
                <a16:creationId xmlns:a16="http://schemas.microsoft.com/office/drawing/2014/main" id="{564CB8CA-F782-1E8E-6217-98777255D371}"/>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Module-5:5</a:t>
            </a:r>
          </a:p>
        </p:txBody>
      </p:sp>
      <p:sp>
        <p:nvSpPr>
          <p:cNvPr id="20" name="Oval 19">
            <a:extLst>
              <a:ext uri="{FF2B5EF4-FFF2-40B4-BE49-F238E27FC236}">
                <a16:creationId xmlns:a16="http://schemas.microsoft.com/office/drawing/2014/main" id="{E9960FBD-B684-BEC4-ACEA-AC0F8306B53C}"/>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195F118-359E-777D-C506-FD3875C88D2E}"/>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5F43C03-E709-18B0-4D79-6029D0A06A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2FD770E0-E6AF-C9A6-D3E2-EF8F295A561C}"/>
              </a:ext>
            </a:extLst>
          </p:cNvPr>
          <p:cNvSpPr txBox="1"/>
          <p:nvPr/>
        </p:nvSpPr>
        <p:spPr>
          <a:xfrm>
            <a:off x="184554" y="1903685"/>
            <a:ext cx="6017463" cy="4801314"/>
          </a:xfrm>
          <a:prstGeom prst="rect">
            <a:avLst/>
          </a:prstGeom>
          <a:noFill/>
        </p:spPr>
        <p:txBody>
          <a:bodyPr wrap="square" rtlCol="0">
            <a:spAutoFit/>
          </a:bodyPr>
          <a:lstStyle/>
          <a:p>
            <a:r>
              <a:rPr lang="en-US" dirty="0">
                <a:latin typeface="Century Gothic" panose="020B0502020202020204" pitchFamily="34" charset="0"/>
              </a:rPr>
              <a:t>Effective interviewing and candidate assessment are key steps in the recruitment process for </a:t>
            </a:r>
            <a:r>
              <a:rPr lang="en-US" b="1" dirty="0">
                <a:solidFill>
                  <a:srgbClr val="FF0000"/>
                </a:solidFill>
                <a:latin typeface="Century Gothic" panose="020B0502020202020204" pitchFamily="34" charset="0"/>
              </a:rPr>
              <a:t>ensuring that the right talent is selected</a:t>
            </a:r>
            <a:r>
              <a:rPr lang="en-US" dirty="0">
                <a:latin typeface="Century Gothic" panose="020B0502020202020204" pitchFamily="34" charset="0"/>
              </a:rPr>
              <a:t>. This involves carefully designing the interview process, pre-screening candidates, and using a variety of assessment tools to evaluate their skills and fit for the role.</a:t>
            </a:r>
          </a:p>
          <a:p>
            <a:r>
              <a:rPr lang="en-US" b="1" dirty="0">
                <a:solidFill>
                  <a:srgbClr val="FF0000"/>
                </a:solidFill>
                <a:latin typeface="Century Gothic" panose="020B0502020202020204" pitchFamily="34" charset="0"/>
              </a:rPr>
              <a:t>Designing Effective Interview Processes</a:t>
            </a:r>
          </a:p>
          <a:p>
            <a:r>
              <a:rPr lang="en-US" b="1" dirty="0">
                <a:solidFill>
                  <a:srgbClr val="FF0000"/>
                </a:solidFill>
                <a:latin typeface="Century Gothic" panose="020B0502020202020204" pitchFamily="34" charset="0"/>
              </a:rPr>
              <a:t>Structuring Interviews</a:t>
            </a:r>
            <a:r>
              <a:rPr lang="en-US" dirty="0">
                <a:latin typeface="Century Gothic" panose="020B0502020202020204" pitchFamily="34" charset="0"/>
              </a:rPr>
              <a:t>: Plan interviews to assess a candidate's competencies, experience, and cultural alignment with the institution.</a:t>
            </a:r>
          </a:p>
          <a:p>
            <a:r>
              <a:rPr lang="en-US" dirty="0">
                <a:latin typeface="Century Gothic" panose="020B0502020202020204" pitchFamily="34" charset="0"/>
              </a:rPr>
              <a:t>Create an agenda or script to ensure consistency and fairness for all candidates.</a:t>
            </a:r>
          </a:p>
          <a:p>
            <a:r>
              <a:rPr lang="en-US" dirty="0">
                <a:latin typeface="Century Gothic" panose="020B0502020202020204" pitchFamily="34" charset="0"/>
              </a:rPr>
              <a:t>Include multiple stages, such as: Initial screening interviews (phone or virtual).</a:t>
            </a:r>
          </a:p>
          <a:p>
            <a:r>
              <a:rPr lang="en-US" dirty="0">
                <a:latin typeface="Century Gothic" panose="020B0502020202020204" pitchFamily="34" charset="0"/>
              </a:rPr>
              <a:t>In-depth interviews with the hiring team or school leadership.</a:t>
            </a:r>
          </a:p>
          <a:p>
            <a:endParaRPr lang="en-US" dirty="0"/>
          </a:p>
        </p:txBody>
      </p:sp>
      <p:pic>
        <p:nvPicPr>
          <p:cNvPr id="3" name="Picture 2">
            <a:extLst>
              <a:ext uri="{FF2B5EF4-FFF2-40B4-BE49-F238E27FC236}">
                <a16:creationId xmlns:a16="http://schemas.microsoft.com/office/drawing/2014/main" id="{62886120-E4A9-39AF-87D3-47831DAD75E8}"/>
              </a:ext>
            </a:extLst>
          </p:cNvPr>
          <p:cNvPicPr>
            <a:picLocks noChangeAspect="1"/>
          </p:cNvPicPr>
          <p:nvPr/>
        </p:nvPicPr>
        <p:blipFill>
          <a:blip r:embed="rId3"/>
          <a:stretch>
            <a:fillRect/>
          </a:stretch>
        </p:blipFill>
        <p:spPr>
          <a:xfrm>
            <a:off x="7301949" y="2071457"/>
            <a:ext cx="3663500" cy="4080407"/>
          </a:xfrm>
          <a:prstGeom prst="rect">
            <a:avLst/>
          </a:prstGeom>
        </p:spPr>
      </p:pic>
    </p:spTree>
    <p:extLst>
      <p:ext uri="{BB962C8B-B14F-4D97-AF65-F5344CB8AC3E}">
        <p14:creationId xmlns:p14="http://schemas.microsoft.com/office/powerpoint/2010/main" val="2524957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C80D3-001C-DECE-58E9-F1FFFDBC3B7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90F3D237-41F1-42F3-62C1-925DF35ED902}"/>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84D57928-DA0B-755A-830C-A589CB60337B}"/>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INTERVIEWING AND CANDIDATE ASSESSMENT  </a:t>
            </a:r>
          </a:p>
        </p:txBody>
      </p:sp>
      <p:sp>
        <p:nvSpPr>
          <p:cNvPr id="18" name="Rectangle 17">
            <a:extLst>
              <a:ext uri="{FF2B5EF4-FFF2-40B4-BE49-F238E27FC236}">
                <a16:creationId xmlns:a16="http://schemas.microsoft.com/office/drawing/2014/main" id="{5BB95F60-F60C-1714-5FD6-E2BB18A5FAE2}"/>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Module-5:5</a:t>
            </a:r>
          </a:p>
        </p:txBody>
      </p:sp>
      <p:sp>
        <p:nvSpPr>
          <p:cNvPr id="20" name="Oval 19">
            <a:extLst>
              <a:ext uri="{FF2B5EF4-FFF2-40B4-BE49-F238E27FC236}">
                <a16:creationId xmlns:a16="http://schemas.microsoft.com/office/drawing/2014/main" id="{C5FD961E-8C85-3894-1876-79EC6EA156DB}"/>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3F893F46-2E44-F749-5956-F6DDBCB4209F}"/>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5EC77EC-ABCE-84E7-5029-BADD1046D4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26DE3B8D-4F4E-1891-8A8C-8AC8B58C975D}"/>
              </a:ext>
            </a:extLst>
          </p:cNvPr>
          <p:cNvSpPr txBox="1"/>
          <p:nvPr/>
        </p:nvSpPr>
        <p:spPr>
          <a:xfrm>
            <a:off x="491586" y="2321834"/>
            <a:ext cx="11370365" cy="2862322"/>
          </a:xfrm>
          <a:prstGeom prst="rect">
            <a:avLst/>
          </a:prstGeom>
          <a:noFill/>
        </p:spPr>
        <p:txBody>
          <a:bodyPr wrap="square" rtlCol="0">
            <a:spAutoFit/>
          </a:bodyPr>
          <a:lstStyle/>
          <a:p>
            <a:r>
              <a:rPr lang="en-US" b="1" dirty="0">
                <a:solidFill>
                  <a:srgbClr val="FF0000"/>
                </a:solidFill>
                <a:latin typeface="Century Gothic" panose="020B0502020202020204" pitchFamily="34" charset="0"/>
              </a:rPr>
              <a:t>Using Behavioral and Situational Questions</a:t>
            </a:r>
          </a:p>
          <a:p>
            <a:pPr marL="285750" indent="-285750">
              <a:buFont typeface="Arial" panose="020B0604020202020204" pitchFamily="34" charset="0"/>
              <a:buChar char="•"/>
            </a:pPr>
            <a:r>
              <a:rPr lang="en-US" dirty="0">
                <a:latin typeface="Century Gothic" panose="020B0502020202020204" pitchFamily="34" charset="0"/>
              </a:rPr>
              <a:t>Behavioral Questions: Explore past experiences to predict future performance.</a:t>
            </a:r>
          </a:p>
          <a:p>
            <a:pPr marL="285750" indent="-285750">
              <a:buFont typeface="Arial" panose="020B0604020202020204" pitchFamily="34" charset="0"/>
              <a:buChar char="•"/>
            </a:pPr>
            <a:r>
              <a:rPr lang="en-US" dirty="0">
                <a:latin typeface="Century Gothic" panose="020B0502020202020204" pitchFamily="34" charset="0"/>
              </a:rPr>
              <a:t>Examples: “Describe a time you managed a classroom disruption.”</a:t>
            </a:r>
          </a:p>
          <a:p>
            <a:pPr marL="285750" indent="-285750">
              <a:buFont typeface="Arial" panose="020B0604020202020204" pitchFamily="34" charset="0"/>
              <a:buChar char="•"/>
            </a:pPr>
            <a:r>
              <a:rPr lang="en-US" dirty="0">
                <a:latin typeface="Century Gothic" panose="020B0502020202020204" pitchFamily="34" charset="0"/>
              </a:rPr>
              <a:t>“Can you share how you implemented an innovative teaching method?”</a:t>
            </a:r>
          </a:p>
          <a:p>
            <a:pPr marL="285750" indent="-285750">
              <a:buFont typeface="Arial" panose="020B0604020202020204" pitchFamily="34" charset="0"/>
              <a:buChar char="•"/>
            </a:pPr>
            <a:r>
              <a:rPr lang="en-US" dirty="0">
                <a:latin typeface="Century Gothic" panose="020B0502020202020204" pitchFamily="34" charset="0"/>
              </a:rPr>
              <a:t>Situational Questions: Test how candidates would handle hypothetical challenges.</a:t>
            </a:r>
          </a:p>
          <a:p>
            <a:pPr marL="285750" indent="-285750">
              <a:buFont typeface="Arial" panose="020B0604020202020204" pitchFamily="34" charset="0"/>
              <a:buChar char="•"/>
            </a:pPr>
            <a:r>
              <a:rPr lang="en-US" dirty="0">
                <a:latin typeface="Century Gothic" panose="020B0502020202020204" pitchFamily="34" charset="0"/>
              </a:rPr>
              <a:t>Examples:</a:t>
            </a:r>
          </a:p>
          <a:p>
            <a:pPr marL="285750" indent="-285750">
              <a:buFont typeface="Arial" panose="020B0604020202020204" pitchFamily="34" charset="0"/>
              <a:buChar char="•"/>
            </a:pPr>
            <a:r>
              <a:rPr lang="en-US" dirty="0">
                <a:latin typeface="Century Gothic" panose="020B0502020202020204" pitchFamily="34" charset="0"/>
              </a:rPr>
              <a:t>“How would you engage a student who is struggling academically?”</a:t>
            </a:r>
          </a:p>
          <a:p>
            <a:pPr marL="285750" indent="-285750">
              <a:buFont typeface="Arial" panose="020B0604020202020204" pitchFamily="34" charset="0"/>
              <a:buChar char="•"/>
            </a:pPr>
            <a:r>
              <a:rPr lang="en-US" dirty="0">
                <a:latin typeface="Century Gothic" panose="020B0502020202020204" pitchFamily="34" charset="0"/>
              </a:rPr>
              <a:t>“What steps would you take to foster inclusivity in a diverse classroom?”</a:t>
            </a:r>
          </a:p>
          <a:p>
            <a:pPr marL="285750" indent="-285750">
              <a:buFont typeface="Arial" panose="020B0604020202020204" pitchFamily="34" charset="0"/>
              <a:buChar char="•"/>
            </a:pPr>
            <a:r>
              <a:rPr lang="en-US" dirty="0">
                <a:latin typeface="Century Gothic" panose="020B0502020202020204" pitchFamily="34" charset="0"/>
              </a:rPr>
              <a:t>Evaluating Cultural Fit: Ask questions about the candidate’s teaching philosophy and values.</a:t>
            </a:r>
          </a:p>
          <a:p>
            <a:r>
              <a:rPr lang="en-US" dirty="0">
                <a:latin typeface="Century Gothic" panose="020B0502020202020204" pitchFamily="34" charset="0"/>
              </a:rPr>
              <a:t>Gauge how well their approach aligns with the school’s mission, vision, and culture.</a:t>
            </a:r>
          </a:p>
        </p:txBody>
      </p:sp>
    </p:spTree>
    <p:extLst>
      <p:ext uri="{BB962C8B-B14F-4D97-AF65-F5344CB8AC3E}">
        <p14:creationId xmlns:p14="http://schemas.microsoft.com/office/powerpoint/2010/main" val="15714529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079BB-1FC2-78B5-9947-5A1072FD81D5}"/>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310DCAA-AC02-D9A8-39E8-82F132958A2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5B1D3F87-5095-7E88-82CE-0AA880C82BC7}"/>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PRE-SCREENING AND SHORTLISTING  </a:t>
            </a:r>
          </a:p>
        </p:txBody>
      </p:sp>
      <p:sp>
        <p:nvSpPr>
          <p:cNvPr id="18" name="Rectangle 17">
            <a:extLst>
              <a:ext uri="{FF2B5EF4-FFF2-40B4-BE49-F238E27FC236}">
                <a16:creationId xmlns:a16="http://schemas.microsoft.com/office/drawing/2014/main" id="{F43F5270-E11D-98F1-2D01-9EEC23FD5C3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Module-5:5</a:t>
            </a:r>
          </a:p>
        </p:txBody>
      </p:sp>
      <p:sp>
        <p:nvSpPr>
          <p:cNvPr id="20" name="Oval 19">
            <a:extLst>
              <a:ext uri="{FF2B5EF4-FFF2-40B4-BE49-F238E27FC236}">
                <a16:creationId xmlns:a16="http://schemas.microsoft.com/office/drawing/2014/main" id="{841003F3-72AF-8B11-3811-2D1638E69F4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DF6B63D-6473-0666-B16A-7C21D04D6085}"/>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D711D8B-03F8-7868-6328-3503B841EF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F97D3939-E668-D258-3B69-305E5862AB51}"/>
              </a:ext>
            </a:extLst>
          </p:cNvPr>
          <p:cNvSpPr txBox="1"/>
          <p:nvPr/>
        </p:nvSpPr>
        <p:spPr>
          <a:xfrm>
            <a:off x="6185152" y="1868138"/>
            <a:ext cx="5718514"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p>
        </p:txBody>
      </p:sp>
      <p:sp>
        <p:nvSpPr>
          <p:cNvPr id="5" name="TextBox 4">
            <a:extLst>
              <a:ext uri="{FF2B5EF4-FFF2-40B4-BE49-F238E27FC236}">
                <a16:creationId xmlns:a16="http://schemas.microsoft.com/office/drawing/2014/main" id="{DFD1B18F-28D0-FEA8-C97B-2AD4C5FEBE56}"/>
              </a:ext>
            </a:extLst>
          </p:cNvPr>
          <p:cNvSpPr txBox="1"/>
          <p:nvPr/>
        </p:nvSpPr>
        <p:spPr>
          <a:xfrm>
            <a:off x="0" y="1868138"/>
            <a:ext cx="6639339" cy="4247317"/>
          </a:xfrm>
          <a:prstGeom prst="rect">
            <a:avLst/>
          </a:prstGeom>
          <a:noFill/>
        </p:spPr>
        <p:txBody>
          <a:bodyPr wrap="square" rtlCol="0">
            <a:spAutoFit/>
          </a:bodyPr>
          <a:lstStyle/>
          <a:p>
            <a:r>
              <a:rPr lang="en-US" dirty="0">
                <a:solidFill>
                  <a:srgbClr val="FF0A0A"/>
                </a:solidFill>
                <a:latin typeface="Century Gothic" panose="020B0502020202020204" pitchFamily="34" charset="0"/>
              </a:rPr>
              <a:t>Reviewing Resumes</a:t>
            </a:r>
          </a:p>
          <a:p>
            <a:pPr marL="285750" indent="-285750">
              <a:buFont typeface="Arial" panose="020B0604020202020204" pitchFamily="34" charset="0"/>
              <a:buChar char="•"/>
            </a:pPr>
            <a:r>
              <a:rPr lang="en-US" dirty="0">
                <a:latin typeface="Century Gothic" panose="020B0502020202020204" pitchFamily="34" charset="0"/>
              </a:rPr>
              <a:t>Look for qualifications, certifications, and relevant teaching or administrative experience.</a:t>
            </a:r>
          </a:p>
          <a:p>
            <a:pPr marL="285750" indent="-285750">
              <a:buFont typeface="Arial" panose="020B0604020202020204" pitchFamily="34" charset="0"/>
              <a:buChar char="•"/>
            </a:pPr>
            <a:r>
              <a:rPr lang="en-US" dirty="0">
                <a:latin typeface="Century Gothic" panose="020B0502020202020204" pitchFamily="34" charset="0"/>
              </a:rPr>
              <a:t>Focus on alignment with the job description, such as specific subject expertise or leadership roles.</a:t>
            </a:r>
          </a:p>
          <a:p>
            <a:r>
              <a:rPr lang="en-US" b="1" dirty="0">
                <a:solidFill>
                  <a:srgbClr val="FF0A0A"/>
                </a:solidFill>
                <a:latin typeface="Century Gothic" panose="020B0502020202020204" pitchFamily="34" charset="0"/>
              </a:rPr>
              <a:t>Identifying Red Flags</a:t>
            </a:r>
            <a:r>
              <a:rPr lang="en-US" dirty="0">
                <a:latin typeface="Century Gothic" panose="020B0502020202020204" pitchFamily="34" charset="0"/>
              </a:rPr>
              <a:t>:</a:t>
            </a:r>
          </a:p>
          <a:p>
            <a:pPr marL="285750" indent="-285750">
              <a:buFont typeface="Arial" panose="020B0604020202020204" pitchFamily="34" charset="0"/>
              <a:buChar char="•"/>
            </a:pPr>
            <a:r>
              <a:rPr lang="en-US" dirty="0">
                <a:latin typeface="Century Gothic" panose="020B0502020202020204" pitchFamily="34" charset="0"/>
              </a:rPr>
              <a:t>Unexplained gaps in employment.</a:t>
            </a:r>
          </a:p>
          <a:p>
            <a:pPr marL="285750" indent="-285750">
              <a:buFont typeface="Arial" panose="020B0604020202020204" pitchFamily="34" charset="0"/>
              <a:buChar char="•"/>
            </a:pPr>
            <a:r>
              <a:rPr lang="en-US" dirty="0">
                <a:latin typeface="Century Gothic" panose="020B0502020202020204" pitchFamily="34" charset="0"/>
              </a:rPr>
              <a:t>Frequent job changes without clear career progression.</a:t>
            </a:r>
          </a:p>
          <a:p>
            <a:pPr marL="285750" indent="-285750">
              <a:buFont typeface="Arial" panose="020B0604020202020204" pitchFamily="34" charset="0"/>
              <a:buChar char="•"/>
            </a:pPr>
            <a:r>
              <a:rPr lang="en-US" dirty="0">
                <a:latin typeface="Century Gothic" panose="020B0502020202020204" pitchFamily="34" charset="0"/>
              </a:rPr>
              <a:t>Inconsistent or exaggerated claims about achievements.</a:t>
            </a:r>
          </a:p>
          <a:p>
            <a:pPr marL="285750" indent="-285750">
              <a:buFont typeface="Arial" panose="020B0604020202020204" pitchFamily="34" charset="0"/>
              <a:buChar char="•"/>
            </a:pPr>
            <a:r>
              <a:rPr lang="en-US" dirty="0">
                <a:latin typeface="Century Gothic" panose="020B0502020202020204" pitchFamily="34" charset="0"/>
              </a:rPr>
              <a:t>Shortlisting Candidates:</a:t>
            </a:r>
          </a:p>
          <a:p>
            <a:pPr marL="285750" indent="-285750">
              <a:buFont typeface="Arial" panose="020B0604020202020204" pitchFamily="34" charset="0"/>
              <a:buChar char="•"/>
            </a:pPr>
            <a:r>
              <a:rPr lang="en-US" dirty="0">
                <a:latin typeface="Century Gothic" panose="020B0502020202020204" pitchFamily="34" charset="0"/>
              </a:rPr>
              <a:t>Prioritize candidates who meet the key criteria outlined in the job description.</a:t>
            </a:r>
          </a:p>
          <a:p>
            <a:pPr marL="285750" indent="-285750">
              <a:buFont typeface="Arial" panose="020B0604020202020204" pitchFamily="34" charset="0"/>
              <a:buChar char="•"/>
            </a:pPr>
            <a:r>
              <a:rPr lang="en-US" dirty="0">
                <a:latin typeface="Century Gothic" panose="020B0502020202020204" pitchFamily="34" charset="0"/>
              </a:rPr>
              <a:t>Aim to create a manageable list for interviews while maintaining diversity in backgrounds and perspectives.</a:t>
            </a:r>
          </a:p>
        </p:txBody>
      </p:sp>
      <p:pic>
        <p:nvPicPr>
          <p:cNvPr id="3" name="Picture 2">
            <a:extLst>
              <a:ext uri="{FF2B5EF4-FFF2-40B4-BE49-F238E27FC236}">
                <a16:creationId xmlns:a16="http://schemas.microsoft.com/office/drawing/2014/main" id="{FBE628DA-F071-798D-ED89-DB8AC31BA6BA}"/>
              </a:ext>
            </a:extLst>
          </p:cNvPr>
          <p:cNvPicPr>
            <a:picLocks noChangeAspect="1"/>
          </p:cNvPicPr>
          <p:nvPr/>
        </p:nvPicPr>
        <p:blipFill>
          <a:blip r:embed="rId3"/>
          <a:stretch>
            <a:fillRect/>
          </a:stretch>
        </p:blipFill>
        <p:spPr>
          <a:xfrm>
            <a:off x="7082768" y="2249845"/>
            <a:ext cx="4377468" cy="3145373"/>
          </a:xfrm>
          <a:prstGeom prst="rect">
            <a:avLst/>
          </a:prstGeom>
        </p:spPr>
      </p:pic>
    </p:spTree>
    <p:extLst>
      <p:ext uri="{BB962C8B-B14F-4D97-AF65-F5344CB8AC3E}">
        <p14:creationId xmlns:p14="http://schemas.microsoft.com/office/powerpoint/2010/main" val="26514857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1F732-0C93-962A-B099-C6214AD744C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A1C1470E-5F3E-E83B-06DA-81D94B94F4B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7D3A8CB4-5323-36DA-6EA0-823DA79AA48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USING ASSESSMENT TOOLS AND TECHNIQUES </a:t>
            </a:r>
          </a:p>
        </p:txBody>
      </p:sp>
      <p:sp>
        <p:nvSpPr>
          <p:cNvPr id="18" name="Rectangle 17">
            <a:extLst>
              <a:ext uri="{FF2B5EF4-FFF2-40B4-BE49-F238E27FC236}">
                <a16:creationId xmlns:a16="http://schemas.microsoft.com/office/drawing/2014/main" id="{7DF3B9D3-C445-12D9-3D6D-426F3F79C0C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Module-5:5</a:t>
            </a:r>
          </a:p>
        </p:txBody>
      </p:sp>
      <p:sp>
        <p:nvSpPr>
          <p:cNvPr id="20" name="Oval 19">
            <a:extLst>
              <a:ext uri="{FF2B5EF4-FFF2-40B4-BE49-F238E27FC236}">
                <a16:creationId xmlns:a16="http://schemas.microsoft.com/office/drawing/2014/main" id="{6C1CF52C-1AAB-410D-E2D7-DBE370391E55}"/>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CA4954D-53A3-0DA8-2896-94E9CF1DF530}"/>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54B55F2-BC7C-4A9F-1AE5-768D62BF83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98160B5D-B940-9506-2DA5-19EA4BD52A0E}"/>
              </a:ext>
            </a:extLst>
          </p:cNvPr>
          <p:cNvSpPr txBox="1"/>
          <p:nvPr/>
        </p:nvSpPr>
        <p:spPr>
          <a:xfrm>
            <a:off x="132522" y="1881425"/>
            <a:ext cx="5711687" cy="4524315"/>
          </a:xfrm>
          <a:prstGeom prst="rect">
            <a:avLst/>
          </a:prstGeom>
          <a:noFill/>
        </p:spPr>
        <p:txBody>
          <a:bodyPr wrap="square" rtlCol="0">
            <a:spAutoFit/>
          </a:bodyPr>
          <a:lstStyle/>
          <a:p>
            <a:r>
              <a:rPr lang="en-US" b="1" dirty="0">
                <a:latin typeface="Century Gothic" panose="020B0502020202020204" pitchFamily="34" charset="0"/>
              </a:rPr>
              <a:t>Using Assessment Tools and Techniques</a:t>
            </a:r>
          </a:p>
          <a:p>
            <a:pPr marL="285750" indent="-285750">
              <a:buFont typeface="Arial" panose="020B0604020202020204" pitchFamily="34" charset="0"/>
              <a:buChar char="•"/>
            </a:pPr>
            <a:r>
              <a:rPr lang="en-US" dirty="0">
                <a:latin typeface="Century Gothic" panose="020B0502020202020204" pitchFamily="34" charset="0"/>
              </a:rPr>
              <a:t>Teaching Demonstrations:</a:t>
            </a:r>
          </a:p>
          <a:p>
            <a:pPr marL="285750" indent="-285750">
              <a:buFont typeface="Arial" panose="020B0604020202020204" pitchFamily="34" charset="0"/>
              <a:buChar char="•"/>
            </a:pPr>
            <a:r>
              <a:rPr lang="en-US" dirty="0">
                <a:latin typeface="Century Gothic" panose="020B0502020202020204" pitchFamily="34" charset="0"/>
              </a:rPr>
              <a:t>Ask candidates to prepare and deliver a lesson to assess:</a:t>
            </a:r>
          </a:p>
          <a:p>
            <a:pPr marL="285750" indent="-285750">
              <a:buFont typeface="Arial" panose="020B0604020202020204" pitchFamily="34" charset="0"/>
              <a:buChar char="•"/>
            </a:pPr>
            <a:r>
              <a:rPr lang="en-US" dirty="0">
                <a:latin typeface="Century Gothic" panose="020B0502020202020204" pitchFamily="34" charset="0"/>
              </a:rPr>
              <a:t>Subject knowledge.</a:t>
            </a:r>
          </a:p>
          <a:p>
            <a:pPr marL="285750" indent="-285750">
              <a:buFont typeface="Arial" panose="020B0604020202020204" pitchFamily="34" charset="0"/>
              <a:buChar char="•"/>
            </a:pPr>
            <a:r>
              <a:rPr lang="en-US" dirty="0">
                <a:latin typeface="Century Gothic" panose="020B0502020202020204" pitchFamily="34" charset="0"/>
              </a:rPr>
              <a:t>Classroom management skills.</a:t>
            </a:r>
          </a:p>
          <a:p>
            <a:pPr marL="285750" indent="-285750">
              <a:buFont typeface="Arial" panose="020B0604020202020204" pitchFamily="34" charset="0"/>
              <a:buChar char="•"/>
            </a:pPr>
            <a:r>
              <a:rPr lang="en-US" dirty="0">
                <a:latin typeface="Century Gothic" panose="020B0502020202020204" pitchFamily="34" charset="0"/>
              </a:rPr>
              <a:t>Ability to engage students.</a:t>
            </a:r>
          </a:p>
          <a:p>
            <a:pPr marL="285750" indent="-285750">
              <a:buFont typeface="Arial" panose="020B0604020202020204" pitchFamily="34" charset="0"/>
              <a:buChar char="•"/>
            </a:pPr>
            <a:r>
              <a:rPr lang="en-US" dirty="0">
                <a:latin typeface="Century Gothic" panose="020B0502020202020204" pitchFamily="34" charset="0"/>
              </a:rPr>
              <a:t>Provide specific scenarios or age groups to ensure relevance.</a:t>
            </a:r>
          </a:p>
          <a:p>
            <a:pPr marL="285750" indent="-285750">
              <a:buFont typeface="Arial" panose="020B0604020202020204" pitchFamily="34" charset="0"/>
              <a:buChar char="•"/>
            </a:pPr>
            <a:r>
              <a:rPr lang="en-US" dirty="0">
                <a:latin typeface="Century Gothic" panose="020B0502020202020204" pitchFamily="34" charset="0"/>
              </a:rPr>
              <a:t>Practical Assessments:</a:t>
            </a:r>
          </a:p>
          <a:p>
            <a:pPr marL="285750" indent="-285750">
              <a:buFont typeface="Arial" panose="020B0604020202020204" pitchFamily="34" charset="0"/>
              <a:buChar char="•"/>
            </a:pPr>
            <a:r>
              <a:rPr lang="en-US" dirty="0">
                <a:latin typeface="Century Gothic" panose="020B0502020202020204" pitchFamily="34" charset="0"/>
              </a:rPr>
              <a:t>Design tasks that simulate real-world responsibilities, such as:</a:t>
            </a:r>
          </a:p>
          <a:p>
            <a:pPr marL="285750" indent="-285750">
              <a:buFont typeface="Arial" panose="020B0604020202020204" pitchFamily="34" charset="0"/>
              <a:buChar char="•"/>
            </a:pPr>
            <a:r>
              <a:rPr lang="en-US" dirty="0">
                <a:latin typeface="Century Gothic" panose="020B0502020202020204" pitchFamily="34" charset="0"/>
              </a:rPr>
              <a:t>Developing lesson plans.</a:t>
            </a:r>
          </a:p>
          <a:p>
            <a:pPr marL="285750" indent="-285750">
              <a:buFont typeface="Arial" panose="020B0604020202020204" pitchFamily="34" charset="0"/>
              <a:buChar char="•"/>
            </a:pPr>
            <a:r>
              <a:rPr lang="en-US" dirty="0">
                <a:latin typeface="Century Gothic" panose="020B0502020202020204" pitchFamily="34" charset="0"/>
              </a:rPr>
              <a:t>Grading a mock assignment or creating a student performance report.</a:t>
            </a: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EB0BEA91-12EF-AC69-803F-F001AB05493B}"/>
              </a:ext>
            </a:extLst>
          </p:cNvPr>
          <p:cNvSpPr txBox="1"/>
          <p:nvPr/>
        </p:nvSpPr>
        <p:spPr>
          <a:xfrm>
            <a:off x="5685183" y="1763187"/>
            <a:ext cx="6149010" cy="5586145"/>
          </a:xfrm>
          <a:prstGeom prst="rect">
            <a:avLst/>
          </a:prstGeom>
          <a:noFill/>
        </p:spPr>
        <p:txBody>
          <a:bodyPr wrap="square" rtlCol="0">
            <a:spAutoFit/>
          </a:bodyPr>
          <a:lstStyle/>
          <a:p>
            <a:r>
              <a:rPr lang="en-US" b="1" dirty="0">
                <a:latin typeface="Century Gothic" panose="020B0502020202020204" pitchFamily="34" charset="0"/>
              </a:rPr>
              <a:t>Personality Tests</a:t>
            </a:r>
            <a:r>
              <a:rPr lang="en-US" dirty="0">
                <a:latin typeface="Century Gothic" panose="020B0502020202020204" pitchFamily="34" charset="0"/>
              </a:rPr>
              <a:t>:</a:t>
            </a:r>
          </a:p>
          <a:p>
            <a:r>
              <a:rPr lang="en-US" dirty="0">
                <a:latin typeface="Century Gothic" panose="020B0502020202020204" pitchFamily="34" charset="0"/>
              </a:rPr>
              <a:t>Use tools like Myers-Briggs or DISC to understand personality traits and how they may influence the candidate’s interactions with students and colleagues.</a:t>
            </a:r>
          </a:p>
          <a:p>
            <a:r>
              <a:rPr lang="en-US" dirty="0">
                <a:latin typeface="Century Gothic" panose="020B0502020202020204" pitchFamily="34" charset="0"/>
              </a:rPr>
              <a:t>Reference Checks and Background Screenings:</a:t>
            </a:r>
          </a:p>
          <a:p>
            <a:r>
              <a:rPr lang="en-US" b="1" dirty="0">
                <a:latin typeface="Century Gothic" panose="020B0502020202020204" pitchFamily="34" charset="0"/>
              </a:rPr>
              <a:t>Reference Checks</a:t>
            </a:r>
            <a:r>
              <a:rPr lang="en-US" dirty="0">
                <a:latin typeface="Century Gothic" panose="020B0502020202020204" pitchFamily="34" charset="0"/>
              </a:rPr>
              <a:t>:</a:t>
            </a:r>
          </a:p>
          <a:p>
            <a:r>
              <a:rPr lang="en-US" dirty="0">
                <a:latin typeface="Century Gothic" panose="020B0502020202020204" pitchFamily="34" charset="0"/>
              </a:rPr>
              <a:t>Contact previous employers to verify the candidate’s work history, performance, and behavior.</a:t>
            </a:r>
          </a:p>
          <a:p>
            <a:r>
              <a:rPr lang="en-US" dirty="0">
                <a:latin typeface="Century Gothic" panose="020B0502020202020204" pitchFamily="34" charset="0"/>
              </a:rPr>
              <a:t>Ask questions tailored to the candidate’s previous roles, such as “How did they handle challenging students?”</a:t>
            </a:r>
          </a:p>
          <a:p>
            <a:r>
              <a:rPr lang="en-US" b="1" dirty="0">
                <a:latin typeface="Century Gothic" panose="020B0502020202020204" pitchFamily="34" charset="0"/>
              </a:rPr>
              <a:t>Background Screenings</a:t>
            </a:r>
            <a:r>
              <a:rPr lang="en-US" dirty="0">
                <a:latin typeface="Century Gothic" panose="020B0502020202020204" pitchFamily="34" charset="0"/>
              </a:rPr>
              <a:t>:</a:t>
            </a:r>
          </a:p>
          <a:p>
            <a:r>
              <a:rPr lang="en-US" dirty="0">
                <a:latin typeface="Century Gothic" panose="020B0502020202020204" pitchFamily="34" charset="0"/>
              </a:rPr>
              <a:t>Perform checks for criminal history or other disqualifying factors.</a:t>
            </a:r>
          </a:p>
          <a:p>
            <a:r>
              <a:rPr lang="en-US" dirty="0">
                <a:latin typeface="Century Gothic" panose="020B0502020202020204" pitchFamily="34" charset="0"/>
              </a:rPr>
              <a:t>Verify qualifications and certifications through relevant education boards or institutions.</a:t>
            </a:r>
          </a:p>
          <a:p>
            <a:pPr rtl="0">
              <a:spcBef>
                <a:spcPts val="1400"/>
              </a:spcBef>
              <a:spcAft>
                <a:spcPts val="400"/>
              </a:spcAft>
            </a:pPr>
            <a:endParaRPr lang="en-US" dirty="0">
              <a:latin typeface="Century Gothic" panose="020B0502020202020204" pitchFamily="34" charset="0"/>
            </a:endParaRPr>
          </a:p>
          <a:p>
            <a:endParaRPr lang="en-US" dirty="0"/>
          </a:p>
        </p:txBody>
      </p:sp>
    </p:spTree>
    <p:extLst>
      <p:ext uri="{BB962C8B-B14F-4D97-AF65-F5344CB8AC3E}">
        <p14:creationId xmlns:p14="http://schemas.microsoft.com/office/powerpoint/2010/main" val="23787236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82500-7302-CE25-2C42-F4EC624DF6F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F755FC77-43F6-7910-C466-66BDFA92CEE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754F2E3-CD95-A47C-0464-BEA7B95F4767}"/>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PRACTICAL STRATEGIES FOR CONSULTANTS </a:t>
            </a:r>
          </a:p>
        </p:txBody>
      </p:sp>
      <p:sp>
        <p:nvSpPr>
          <p:cNvPr id="18" name="Rectangle 17">
            <a:extLst>
              <a:ext uri="{FF2B5EF4-FFF2-40B4-BE49-F238E27FC236}">
                <a16:creationId xmlns:a16="http://schemas.microsoft.com/office/drawing/2014/main" id="{1CDBE3C7-0995-4955-2295-75BEEAF84616}"/>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Module-5:5</a:t>
            </a:r>
          </a:p>
        </p:txBody>
      </p:sp>
      <p:sp>
        <p:nvSpPr>
          <p:cNvPr id="20" name="Oval 19">
            <a:extLst>
              <a:ext uri="{FF2B5EF4-FFF2-40B4-BE49-F238E27FC236}">
                <a16:creationId xmlns:a16="http://schemas.microsoft.com/office/drawing/2014/main" id="{2C328FC2-F756-6266-C326-48C925F1AAC2}"/>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332B2EF0-DFF5-A2CC-2FB6-7734E53D11B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CA0D9AC-F7E4-A582-4399-A9D6EE4DF8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8F682A51-D0B3-AA8D-8415-E0D76517732D}"/>
              </a:ext>
            </a:extLst>
          </p:cNvPr>
          <p:cNvSpPr txBox="1"/>
          <p:nvPr/>
        </p:nvSpPr>
        <p:spPr>
          <a:xfrm>
            <a:off x="6185152" y="1868138"/>
            <a:ext cx="5718514"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p>
        </p:txBody>
      </p:sp>
      <p:sp>
        <p:nvSpPr>
          <p:cNvPr id="5" name="TextBox 4">
            <a:extLst>
              <a:ext uri="{FF2B5EF4-FFF2-40B4-BE49-F238E27FC236}">
                <a16:creationId xmlns:a16="http://schemas.microsoft.com/office/drawing/2014/main" id="{E7023605-8051-4BB5-56DB-BC70835173CE}"/>
              </a:ext>
            </a:extLst>
          </p:cNvPr>
          <p:cNvSpPr txBox="1"/>
          <p:nvPr/>
        </p:nvSpPr>
        <p:spPr>
          <a:xfrm>
            <a:off x="135278" y="1868014"/>
            <a:ext cx="7921592" cy="4524315"/>
          </a:xfrm>
          <a:prstGeom prst="rect">
            <a:avLst/>
          </a:prstGeom>
          <a:noFill/>
        </p:spPr>
        <p:txBody>
          <a:bodyPr wrap="square" rtlCol="0">
            <a:spAutoFit/>
          </a:bodyPr>
          <a:lstStyle/>
          <a:p>
            <a:r>
              <a:rPr lang="en-US" dirty="0">
                <a:latin typeface="Century Gothic" panose="020B0502020202020204" pitchFamily="34" charset="0"/>
              </a:rPr>
              <a:t> </a:t>
            </a:r>
            <a:r>
              <a:rPr lang="en-US" b="1" dirty="0">
                <a:solidFill>
                  <a:srgbClr val="FF0A0A"/>
                </a:solidFill>
                <a:latin typeface="Century Gothic" panose="020B0502020202020204" pitchFamily="34" charset="0"/>
              </a:rPr>
              <a:t>Provide Guidance to Schools</a:t>
            </a:r>
            <a:r>
              <a:rPr lang="en-US" dirty="0">
                <a:latin typeface="Century Gothic" panose="020B0502020202020204" pitchFamily="34" charset="0"/>
              </a:rPr>
              <a:t>:</a:t>
            </a:r>
          </a:p>
          <a:p>
            <a:pPr marL="285750" indent="-285750">
              <a:buFont typeface="Arial" panose="020B0604020202020204" pitchFamily="34" charset="0"/>
              <a:buChar char="•"/>
            </a:pPr>
            <a:r>
              <a:rPr lang="en-US" dirty="0">
                <a:latin typeface="Century Gothic" panose="020B0502020202020204" pitchFamily="34" charset="0"/>
              </a:rPr>
              <a:t>Assist in creating interview frameworks tailored to the role and institution.</a:t>
            </a:r>
          </a:p>
          <a:p>
            <a:pPr marL="285750" indent="-285750">
              <a:buFont typeface="Arial" panose="020B0604020202020204" pitchFamily="34" charset="0"/>
              <a:buChar char="•"/>
            </a:pPr>
            <a:r>
              <a:rPr lang="en-US" dirty="0">
                <a:latin typeface="Century Gothic" panose="020B0502020202020204" pitchFamily="34" charset="0"/>
              </a:rPr>
              <a:t>Offer training to hiring panels on effective questioning and bias minimization.</a:t>
            </a:r>
          </a:p>
          <a:p>
            <a:pPr marL="285750" indent="-285750">
              <a:buFont typeface="Arial" panose="020B0604020202020204" pitchFamily="34" charset="0"/>
              <a:buChar char="•"/>
            </a:pPr>
            <a:r>
              <a:rPr lang="en-US" dirty="0">
                <a:latin typeface="Century Gothic" panose="020B0502020202020204" pitchFamily="34" charset="0"/>
              </a:rPr>
              <a:t>Standardize Evaluations:</a:t>
            </a:r>
          </a:p>
          <a:p>
            <a:pPr marL="285750" indent="-285750">
              <a:buFont typeface="Arial" panose="020B0604020202020204" pitchFamily="34" charset="0"/>
              <a:buChar char="•"/>
            </a:pPr>
            <a:r>
              <a:rPr lang="en-US" dirty="0">
                <a:latin typeface="Century Gothic" panose="020B0502020202020204" pitchFamily="34" charset="0"/>
              </a:rPr>
              <a:t>Develop scoring rubrics for interviews and assessments to ensure objectivity.</a:t>
            </a:r>
          </a:p>
          <a:p>
            <a:pPr marL="285750" indent="-285750">
              <a:buFont typeface="Arial" panose="020B0604020202020204" pitchFamily="34" charset="0"/>
              <a:buChar char="•"/>
            </a:pPr>
            <a:r>
              <a:rPr lang="en-US" dirty="0">
                <a:latin typeface="Century Gothic" panose="020B0502020202020204" pitchFamily="34" charset="0"/>
              </a:rPr>
              <a:t>Use weighted scoring systems to prioritize critical competencies.</a:t>
            </a:r>
          </a:p>
          <a:p>
            <a:pPr marL="285750" indent="-285750">
              <a:buFont typeface="Arial" panose="020B0604020202020204" pitchFamily="34" charset="0"/>
              <a:buChar char="•"/>
            </a:pPr>
            <a:r>
              <a:rPr lang="en-US" dirty="0">
                <a:latin typeface="Century Gothic" panose="020B0502020202020204" pitchFamily="34" charset="0"/>
              </a:rPr>
              <a:t>Streamline Communication:</a:t>
            </a:r>
          </a:p>
          <a:p>
            <a:pPr marL="285750" indent="-285750">
              <a:buFont typeface="Arial" panose="020B0604020202020204" pitchFamily="34" charset="0"/>
              <a:buChar char="•"/>
            </a:pPr>
            <a:r>
              <a:rPr lang="en-US" dirty="0">
                <a:latin typeface="Century Gothic" panose="020B0502020202020204" pitchFamily="34" charset="0"/>
              </a:rPr>
              <a:t>Keep candidates informed about the process and timelines to maintain engagement and professionalism.</a:t>
            </a:r>
          </a:p>
          <a:p>
            <a:pPr marL="285750" indent="-285750">
              <a:buFont typeface="Arial" panose="020B0604020202020204" pitchFamily="34" charset="0"/>
              <a:buChar char="•"/>
            </a:pPr>
            <a:r>
              <a:rPr lang="en-US" dirty="0">
                <a:latin typeface="Century Gothic" panose="020B0502020202020204" pitchFamily="34" charset="0"/>
              </a:rPr>
              <a:t>Incorporate Technology:</a:t>
            </a:r>
          </a:p>
          <a:p>
            <a:pPr marL="285750" indent="-285750">
              <a:buFont typeface="Arial" panose="020B0604020202020204" pitchFamily="34" charset="0"/>
              <a:buChar char="•"/>
            </a:pPr>
            <a:r>
              <a:rPr lang="en-US" dirty="0">
                <a:latin typeface="Century Gothic" panose="020B0502020202020204" pitchFamily="34" charset="0"/>
              </a:rPr>
              <a:t>Use applicant tracking systems (ATS) to streamline resume reviews.</a:t>
            </a:r>
          </a:p>
          <a:p>
            <a:pPr marL="285750" indent="-285750">
              <a:buFont typeface="Arial" panose="020B0604020202020204" pitchFamily="34" charset="0"/>
              <a:buChar char="•"/>
            </a:pPr>
            <a:r>
              <a:rPr lang="en-US" dirty="0">
                <a:latin typeface="Century Gothic" panose="020B0502020202020204" pitchFamily="34" charset="0"/>
              </a:rPr>
              <a:t>Leverage virtual interview platforms like Zoom for remote candidates.</a:t>
            </a:r>
          </a:p>
        </p:txBody>
      </p:sp>
      <p:pic>
        <p:nvPicPr>
          <p:cNvPr id="3" name="Picture 2">
            <a:extLst>
              <a:ext uri="{FF2B5EF4-FFF2-40B4-BE49-F238E27FC236}">
                <a16:creationId xmlns:a16="http://schemas.microsoft.com/office/drawing/2014/main" id="{E9B0ADF2-8E1A-4FC8-BF8D-0B627ECC18C9}"/>
              </a:ext>
            </a:extLst>
          </p:cNvPr>
          <p:cNvPicPr>
            <a:picLocks noChangeAspect="1"/>
          </p:cNvPicPr>
          <p:nvPr/>
        </p:nvPicPr>
        <p:blipFill>
          <a:blip r:embed="rId3"/>
          <a:stretch>
            <a:fillRect/>
          </a:stretch>
        </p:blipFill>
        <p:spPr>
          <a:xfrm>
            <a:off x="8056870" y="2271751"/>
            <a:ext cx="3846796" cy="3545464"/>
          </a:xfrm>
          <a:prstGeom prst="rect">
            <a:avLst/>
          </a:prstGeom>
        </p:spPr>
      </p:pic>
    </p:spTree>
    <p:extLst>
      <p:ext uri="{BB962C8B-B14F-4D97-AF65-F5344CB8AC3E}">
        <p14:creationId xmlns:p14="http://schemas.microsoft.com/office/powerpoint/2010/main" val="38257654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E78FA-3A70-6C24-96B4-30146AD33FA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E1C11CF-E688-2F6E-42E1-24A6DCC006AB}"/>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1EE1A2A7-95EF-9D25-48D7-EA8F9763717E}"/>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PRACTICAL STRATEGIES FOR CONSULTANTS </a:t>
            </a:r>
          </a:p>
        </p:txBody>
      </p:sp>
      <p:sp>
        <p:nvSpPr>
          <p:cNvPr id="18" name="Rectangle 17">
            <a:extLst>
              <a:ext uri="{FF2B5EF4-FFF2-40B4-BE49-F238E27FC236}">
                <a16:creationId xmlns:a16="http://schemas.microsoft.com/office/drawing/2014/main" id="{9A1ECE49-5F8E-4686-8D51-3B8A24E42B1E}"/>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Module-5:5</a:t>
            </a:r>
          </a:p>
        </p:txBody>
      </p:sp>
      <p:sp>
        <p:nvSpPr>
          <p:cNvPr id="20" name="Oval 19">
            <a:extLst>
              <a:ext uri="{FF2B5EF4-FFF2-40B4-BE49-F238E27FC236}">
                <a16:creationId xmlns:a16="http://schemas.microsoft.com/office/drawing/2014/main" id="{4A657B81-C080-C24B-A09C-6F80023ABDED}"/>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8852A975-0EA9-760F-E14B-F8432C96E78D}"/>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3CA3499-FA69-6931-0F09-FFCBD972B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F4963623-FC42-F4E9-E14B-61B5AA528677}"/>
              </a:ext>
            </a:extLst>
          </p:cNvPr>
          <p:cNvSpPr txBox="1"/>
          <p:nvPr/>
        </p:nvSpPr>
        <p:spPr>
          <a:xfrm>
            <a:off x="6185152" y="1868138"/>
            <a:ext cx="5718514"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p>
        </p:txBody>
      </p:sp>
      <p:sp>
        <p:nvSpPr>
          <p:cNvPr id="5" name="TextBox 4">
            <a:extLst>
              <a:ext uri="{FF2B5EF4-FFF2-40B4-BE49-F238E27FC236}">
                <a16:creationId xmlns:a16="http://schemas.microsoft.com/office/drawing/2014/main" id="{23CED224-BDC3-2EA7-2078-7C91DB9CD922}"/>
              </a:ext>
            </a:extLst>
          </p:cNvPr>
          <p:cNvSpPr txBox="1"/>
          <p:nvPr/>
        </p:nvSpPr>
        <p:spPr>
          <a:xfrm>
            <a:off x="109231" y="2191303"/>
            <a:ext cx="11794435" cy="3139321"/>
          </a:xfrm>
          <a:prstGeom prst="rect">
            <a:avLst/>
          </a:prstGeom>
          <a:noFill/>
        </p:spPr>
        <p:txBody>
          <a:bodyPr wrap="square" rtlCol="0">
            <a:spAutoFit/>
          </a:bodyPr>
          <a:lstStyle/>
          <a:p>
            <a:r>
              <a:rPr lang="en-US" dirty="0">
                <a:latin typeface="Century Gothic" panose="020B0502020202020204" pitchFamily="34" charset="0"/>
              </a:rPr>
              <a:t>A well-designed interview process evaluates not only skills and experience but also cultural fit, ensuring the selected candidate aligns with the institution’s ethos.</a:t>
            </a:r>
          </a:p>
          <a:p>
            <a:r>
              <a:rPr lang="en-US" dirty="0">
                <a:latin typeface="Century Gothic" panose="020B0502020202020204" pitchFamily="34" charset="0"/>
              </a:rPr>
              <a:t>Pre-screening and shortlisting save time and resources by focusing on the most qualified candidates.</a:t>
            </a:r>
          </a:p>
          <a:p>
            <a:r>
              <a:rPr lang="en-US" dirty="0">
                <a:latin typeface="Century Gothic" panose="020B0502020202020204" pitchFamily="34" charset="0"/>
              </a:rPr>
              <a:t>Diverse assessment tools, such as teaching demonstrations and personality tests, provide a comprehensive view of a candidate’s abilities and potential.</a:t>
            </a:r>
          </a:p>
          <a:p>
            <a:r>
              <a:rPr lang="en-US" dirty="0">
                <a:latin typeface="Century Gothic" panose="020B0502020202020204" pitchFamily="34" charset="0"/>
              </a:rPr>
              <a:t>Thorough reference checks and background screenings mitigate risks and reinforce confidence in the hiring decision.</a:t>
            </a:r>
          </a:p>
          <a:p>
            <a:r>
              <a:rPr lang="en-US" dirty="0">
                <a:latin typeface="Century Gothic" panose="020B0502020202020204" pitchFamily="34" charset="0"/>
              </a:rPr>
              <a:t>By applying these practices, education consultants can help schools select top-tier candidates who are not only qualified but also motivated to contribute to a positive and impactful learning environment.</a:t>
            </a:r>
          </a:p>
          <a:p>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37179495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B4940-370B-46A9-3248-3E774558D49C}"/>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A79DDD4B-C38A-AFE9-4DEC-5E4B5006747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F626AF58-4789-DE4E-5D7D-A9CD8953A1A1}"/>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NEGOTIATING AND FINALIZING OFFERS  </a:t>
            </a:r>
          </a:p>
        </p:txBody>
      </p:sp>
      <p:sp>
        <p:nvSpPr>
          <p:cNvPr id="18" name="Rectangle 17">
            <a:extLst>
              <a:ext uri="{FF2B5EF4-FFF2-40B4-BE49-F238E27FC236}">
                <a16:creationId xmlns:a16="http://schemas.microsoft.com/office/drawing/2014/main" id="{647E87F3-512B-2AFC-4753-047BCDA88E0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Module-5:6</a:t>
            </a:r>
          </a:p>
        </p:txBody>
      </p:sp>
      <p:sp>
        <p:nvSpPr>
          <p:cNvPr id="20" name="Oval 19">
            <a:extLst>
              <a:ext uri="{FF2B5EF4-FFF2-40B4-BE49-F238E27FC236}">
                <a16:creationId xmlns:a16="http://schemas.microsoft.com/office/drawing/2014/main" id="{A4DD9CC8-F586-9A12-C757-9DB608EDF368}"/>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497E9B8-C3C1-45EF-143D-A2F843B2631D}"/>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8857389-8B20-7D69-E731-225E77B73A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0D1898CA-DD82-FB52-9D07-0CD70B0F1CC3}"/>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4" name="TextBox 3">
            <a:extLst>
              <a:ext uri="{FF2B5EF4-FFF2-40B4-BE49-F238E27FC236}">
                <a16:creationId xmlns:a16="http://schemas.microsoft.com/office/drawing/2014/main" id="{159F2202-F082-C179-776F-56ACE7BA1AC2}"/>
              </a:ext>
            </a:extLst>
          </p:cNvPr>
          <p:cNvSpPr txBox="1"/>
          <p:nvPr/>
        </p:nvSpPr>
        <p:spPr>
          <a:xfrm>
            <a:off x="437398" y="2099877"/>
            <a:ext cx="11317204" cy="3970318"/>
          </a:xfrm>
          <a:prstGeom prst="rect">
            <a:avLst/>
          </a:prstGeom>
          <a:noFill/>
        </p:spPr>
        <p:txBody>
          <a:bodyPr wrap="square" rtlCol="0">
            <a:spAutoFit/>
          </a:bodyPr>
          <a:lstStyle/>
          <a:p>
            <a:r>
              <a:rPr lang="en-US" dirty="0">
                <a:latin typeface="Century Gothic" panose="020B0502020202020204" pitchFamily="34" charset="0"/>
              </a:rPr>
              <a:t>The process of negotiating and finalizing offers is a crucial step in recruitment. It ensures that the selected candidate is satisfied with the terms of employment while aligning with the institution’s budget and policies. It also establishes a foundation for the candidate's successful integration into the organization.</a:t>
            </a:r>
          </a:p>
          <a:p>
            <a:endParaRPr lang="en-US" dirty="0">
              <a:latin typeface="Century Gothic" panose="020B0502020202020204" pitchFamily="34" charset="0"/>
            </a:endParaRPr>
          </a:p>
          <a:p>
            <a:r>
              <a:rPr lang="en-US" b="1" dirty="0">
                <a:latin typeface="Century Gothic" panose="020B0502020202020204" pitchFamily="34" charset="0"/>
              </a:rPr>
              <a:t>Salary Negotiation and Offer Letters</a:t>
            </a:r>
          </a:p>
          <a:p>
            <a:r>
              <a:rPr lang="en-US" dirty="0">
                <a:latin typeface="Century Gothic" panose="020B0502020202020204" pitchFamily="34" charset="0"/>
              </a:rPr>
              <a:t>Assisting Clients in Crafting Competitive Salary Offers:</a:t>
            </a:r>
          </a:p>
          <a:p>
            <a:r>
              <a:rPr lang="en-US" b="1" dirty="0">
                <a:solidFill>
                  <a:srgbClr val="FF0000"/>
                </a:solidFill>
                <a:latin typeface="Century Gothic" panose="020B0502020202020204" pitchFamily="34" charset="0"/>
              </a:rPr>
              <a:t>Research Market Standards:</a:t>
            </a:r>
            <a:r>
              <a:rPr lang="en-US" dirty="0">
                <a:latin typeface="Century Gothic" panose="020B0502020202020204" pitchFamily="34" charset="0"/>
              </a:rPr>
              <a:t> Provide data on industry benchmarks to help schools offer competitive salaries that attract and retain top talent.</a:t>
            </a:r>
          </a:p>
          <a:p>
            <a:r>
              <a:rPr lang="en-US" b="1" dirty="0">
                <a:solidFill>
                  <a:srgbClr val="FF0000"/>
                </a:solidFill>
                <a:latin typeface="Century Gothic" panose="020B0502020202020204" pitchFamily="34" charset="0"/>
              </a:rPr>
              <a:t>Consider Total Compensation</a:t>
            </a:r>
            <a:r>
              <a:rPr lang="en-US" dirty="0">
                <a:latin typeface="Century Gothic" panose="020B0502020202020204" pitchFamily="34" charset="0"/>
              </a:rPr>
              <a:t>: Beyond salary, include benefits such as health insurance, retirement plans, professional development opportunities, and paid leave.</a:t>
            </a:r>
          </a:p>
          <a:p>
            <a:r>
              <a:rPr lang="en-US" dirty="0">
                <a:latin typeface="Century Gothic" panose="020B0502020202020204" pitchFamily="34" charset="0"/>
              </a:rPr>
              <a:t>Address Equity and Transparency: Ensure that salary offers reflect internal equity and comply with laws regarding pay equity.</a:t>
            </a:r>
          </a:p>
          <a:p>
            <a:endParaRPr lang="en-US" dirty="0">
              <a:latin typeface="Century Gothic" panose="020B0502020202020204" pitchFamily="34" charset="0"/>
            </a:endParaRPr>
          </a:p>
        </p:txBody>
      </p:sp>
    </p:spTree>
    <p:extLst>
      <p:ext uri="{BB962C8B-B14F-4D97-AF65-F5344CB8AC3E}">
        <p14:creationId xmlns:p14="http://schemas.microsoft.com/office/powerpoint/2010/main" val="32898232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93F70-1D6E-725C-F012-389C935A8DE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43A9237-F8C5-1FCB-9B1B-E9842DC2A13A}"/>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F0BBAD16-337A-A863-374C-D3849826D288}"/>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NEGOTIATING AND FINALIZING OFFERS  </a:t>
            </a:r>
          </a:p>
        </p:txBody>
      </p:sp>
      <p:sp>
        <p:nvSpPr>
          <p:cNvPr id="18" name="Rectangle 17">
            <a:extLst>
              <a:ext uri="{FF2B5EF4-FFF2-40B4-BE49-F238E27FC236}">
                <a16:creationId xmlns:a16="http://schemas.microsoft.com/office/drawing/2014/main" id="{7D7C5B02-9969-F498-3A9D-BDD4220A7493}"/>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Module-5:6</a:t>
            </a:r>
          </a:p>
        </p:txBody>
      </p:sp>
      <p:sp>
        <p:nvSpPr>
          <p:cNvPr id="20" name="Oval 19">
            <a:extLst>
              <a:ext uri="{FF2B5EF4-FFF2-40B4-BE49-F238E27FC236}">
                <a16:creationId xmlns:a16="http://schemas.microsoft.com/office/drawing/2014/main" id="{18C9A8B9-F9A9-B22D-A1DE-2AC0372D7BE2}"/>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BC04DF8-AC39-DAC6-523E-099642CE8764}"/>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95E052A-0BE7-BF38-DC1D-57D1B7C4C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51ED8F31-373E-BD33-2BFC-FB8AD7012EE3}"/>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4" name="TextBox 3">
            <a:extLst>
              <a:ext uri="{FF2B5EF4-FFF2-40B4-BE49-F238E27FC236}">
                <a16:creationId xmlns:a16="http://schemas.microsoft.com/office/drawing/2014/main" id="{06A7785D-66F6-D2FB-39DD-5FDA3FA68F49}"/>
              </a:ext>
            </a:extLst>
          </p:cNvPr>
          <p:cNvSpPr txBox="1"/>
          <p:nvPr/>
        </p:nvSpPr>
        <p:spPr>
          <a:xfrm>
            <a:off x="291701" y="2274425"/>
            <a:ext cx="11317204" cy="3693319"/>
          </a:xfrm>
          <a:prstGeom prst="rect">
            <a:avLst/>
          </a:prstGeom>
          <a:noFill/>
        </p:spPr>
        <p:txBody>
          <a:bodyPr wrap="square" rtlCol="0">
            <a:spAutoFit/>
          </a:bodyPr>
          <a:lstStyle/>
          <a:p>
            <a:r>
              <a:rPr lang="en-US" b="1" dirty="0">
                <a:latin typeface="Century Gothic" panose="020B0502020202020204" pitchFamily="34" charset="0"/>
              </a:rPr>
              <a:t>Ensuring Terms Are Agreeable to Both Parties</a:t>
            </a:r>
            <a:r>
              <a:rPr lang="en-US" dirty="0">
                <a:latin typeface="Century Gothic" panose="020B0502020202020204" pitchFamily="34" charset="0"/>
              </a:rPr>
              <a:t>:</a:t>
            </a:r>
          </a:p>
          <a:p>
            <a:r>
              <a:rPr lang="en-US" b="1" dirty="0">
                <a:solidFill>
                  <a:srgbClr val="FF0000"/>
                </a:solidFill>
                <a:latin typeface="Century Gothic" panose="020B0502020202020204" pitchFamily="34" charset="0"/>
              </a:rPr>
              <a:t>Understand Candidate Expectations</a:t>
            </a:r>
            <a:r>
              <a:rPr lang="en-US" dirty="0">
                <a:latin typeface="Century Gothic" panose="020B0502020202020204" pitchFamily="34" charset="0"/>
              </a:rPr>
              <a:t>: Discuss the candidate’s priorities, such as work-life balance, professional growth, and financial needs.</a:t>
            </a:r>
          </a:p>
          <a:p>
            <a:r>
              <a:rPr lang="en-US" dirty="0">
                <a:latin typeface="Century Gothic" panose="020B0502020202020204" pitchFamily="34" charset="0"/>
              </a:rPr>
              <a:t>Facilitate Open Communication: Act as a mediator to address any concerns and negotiate adjustments where necessary.</a:t>
            </a:r>
          </a:p>
          <a:p>
            <a:r>
              <a:rPr lang="en-US" b="1" dirty="0">
                <a:solidFill>
                  <a:srgbClr val="FF0000"/>
                </a:solidFill>
                <a:latin typeface="Century Gothic" panose="020B0502020202020204" pitchFamily="34" charset="0"/>
              </a:rPr>
              <a:t>Create a Win-Win Agreement</a:t>
            </a:r>
            <a:r>
              <a:rPr lang="en-US" dirty="0">
                <a:latin typeface="Century Gothic" panose="020B0502020202020204" pitchFamily="34" charset="0"/>
              </a:rPr>
              <a:t>: Focus on terms that satisfy both the candidate and the school, ensuring a positive start to the professional relationship.</a:t>
            </a:r>
          </a:p>
          <a:p>
            <a:r>
              <a:rPr lang="en-US" b="1" dirty="0">
                <a:latin typeface="Century Gothic" panose="020B0502020202020204" pitchFamily="34" charset="0"/>
              </a:rPr>
              <a:t>Drafting Offer Letters</a:t>
            </a:r>
            <a:r>
              <a:rPr lang="en-US" dirty="0">
                <a:latin typeface="Century Gothic" panose="020B0502020202020204" pitchFamily="34" charset="0"/>
              </a:rPr>
              <a:t>:</a:t>
            </a:r>
          </a:p>
          <a:p>
            <a:r>
              <a:rPr lang="en-US" b="1" dirty="0">
                <a:solidFill>
                  <a:srgbClr val="FF0000"/>
                </a:solidFill>
                <a:latin typeface="Century Gothic" panose="020B0502020202020204" pitchFamily="34" charset="0"/>
              </a:rPr>
              <a:t>Detail the Role</a:t>
            </a:r>
            <a:r>
              <a:rPr lang="en-US" dirty="0">
                <a:latin typeface="Century Gothic" panose="020B0502020202020204" pitchFamily="34" charset="0"/>
              </a:rPr>
              <a:t>: Include the job title, reporting structure, and key responsibilities.</a:t>
            </a:r>
          </a:p>
          <a:p>
            <a:r>
              <a:rPr lang="en-US" b="1" dirty="0">
                <a:solidFill>
                  <a:srgbClr val="FF0000"/>
                </a:solidFill>
                <a:latin typeface="Century Gothic" panose="020B0502020202020204" pitchFamily="34" charset="0"/>
              </a:rPr>
              <a:t>Specify Terms</a:t>
            </a:r>
            <a:r>
              <a:rPr lang="en-US" dirty="0">
                <a:latin typeface="Century Gothic" panose="020B0502020202020204" pitchFamily="34" charset="0"/>
              </a:rPr>
              <a:t>: Clearly outline salary, benefits, work hours, and conditions of employment.</a:t>
            </a:r>
          </a:p>
          <a:p>
            <a:r>
              <a:rPr lang="en-US" b="1" dirty="0">
                <a:solidFill>
                  <a:srgbClr val="FF0000"/>
                </a:solidFill>
                <a:latin typeface="Century Gothic" panose="020B0502020202020204" pitchFamily="34" charset="0"/>
              </a:rPr>
              <a:t>Set Expectations:</a:t>
            </a:r>
            <a:r>
              <a:rPr lang="en-US" dirty="0">
                <a:latin typeface="Century Gothic" panose="020B0502020202020204" pitchFamily="34" charset="0"/>
              </a:rPr>
              <a:t> Mention the start date, probation period (if any), and any pre-employment requirements, such as background checks.</a:t>
            </a:r>
          </a:p>
          <a:p>
            <a:endParaRPr lang="en-US" dirty="0">
              <a:latin typeface="Century Gothic" panose="020B0502020202020204" pitchFamily="34" charset="0"/>
            </a:endParaRPr>
          </a:p>
        </p:txBody>
      </p:sp>
    </p:spTree>
    <p:extLst>
      <p:ext uri="{BB962C8B-B14F-4D97-AF65-F5344CB8AC3E}">
        <p14:creationId xmlns:p14="http://schemas.microsoft.com/office/powerpoint/2010/main" val="26251946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7573B-0E00-9F4F-7D8B-251925EA463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CF53F2EF-2568-5488-EFA0-20F97E4C8452}"/>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61FAA5F0-8394-671A-955D-AC161792590C}"/>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CONTRACT PREPARATION  </a:t>
            </a:r>
          </a:p>
        </p:txBody>
      </p:sp>
      <p:sp>
        <p:nvSpPr>
          <p:cNvPr id="18" name="Rectangle 17">
            <a:extLst>
              <a:ext uri="{FF2B5EF4-FFF2-40B4-BE49-F238E27FC236}">
                <a16:creationId xmlns:a16="http://schemas.microsoft.com/office/drawing/2014/main" id="{6B1F504F-0CFF-0B36-69FA-8CBF2A14C472}"/>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Module-5:6</a:t>
            </a:r>
          </a:p>
        </p:txBody>
      </p:sp>
      <p:sp>
        <p:nvSpPr>
          <p:cNvPr id="20" name="Oval 19">
            <a:extLst>
              <a:ext uri="{FF2B5EF4-FFF2-40B4-BE49-F238E27FC236}">
                <a16:creationId xmlns:a16="http://schemas.microsoft.com/office/drawing/2014/main" id="{C576FA9C-958A-1235-F575-352A9C26BFF0}"/>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528B1DF0-A4F4-9C66-6404-C11EC1F639E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433C23F-FD74-FE1B-F857-6530EC2653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8D0D0AE3-6214-5A07-DBF4-E8D236F5DBF4}"/>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4" name="TextBox 3">
            <a:extLst>
              <a:ext uri="{FF2B5EF4-FFF2-40B4-BE49-F238E27FC236}">
                <a16:creationId xmlns:a16="http://schemas.microsoft.com/office/drawing/2014/main" id="{1F173B05-4929-618E-14FB-DB2537B8C882}"/>
              </a:ext>
            </a:extLst>
          </p:cNvPr>
          <p:cNvSpPr txBox="1"/>
          <p:nvPr/>
        </p:nvSpPr>
        <p:spPr>
          <a:xfrm>
            <a:off x="197171" y="1906493"/>
            <a:ext cx="4957925" cy="4524315"/>
          </a:xfrm>
          <a:prstGeom prst="rect">
            <a:avLst/>
          </a:prstGeom>
          <a:noFill/>
        </p:spPr>
        <p:txBody>
          <a:bodyPr wrap="square" rtlCol="0">
            <a:spAutoFit/>
          </a:bodyPr>
          <a:lstStyle/>
          <a:p>
            <a:r>
              <a:rPr lang="en-US" b="1" dirty="0">
                <a:solidFill>
                  <a:srgbClr val="FF0000"/>
                </a:solidFill>
                <a:latin typeface="Century Gothic" panose="020B0502020202020204" pitchFamily="34" charset="0"/>
              </a:rPr>
              <a:t>Drafting Clear and Legally Compliant </a:t>
            </a:r>
            <a:r>
              <a:rPr lang="en-US" b="1" dirty="0">
                <a:latin typeface="Century Gothic" panose="020B0502020202020204" pitchFamily="34" charset="0"/>
              </a:rPr>
              <a:t>Employment Contracts</a:t>
            </a:r>
            <a:r>
              <a:rPr lang="en-US" dirty="0">
                <a:latin typeface="Century Gothic" panose="020B0502020202020204" pitchFamily="34" charset="0"/>
              </a:rPr>
              <a:t>:</a:t>
            </a:r>
          </a:p>
          <a:p>
            <a:r>
              <a:rPr lang="en-US" dirty="0">
                <a:latin typeface="Century Gothic" panose="020B0502020202020204" pitchFamily="34" charset="0"/>
              </a:rPr>
              <a:t>Alignment with Labor Laws: Ensure the contract adheres to local and national employment laws.</a:t>
            </a:r>
          </a:p>
          <a:p>
            <a:r>
              <a:rPr lang="en-US" b="1" dirty="0">
                <a:solidFill>
                  <a:srgbClr val="FF0000"/>
                </a:solidFill>
                <a:latin typeface="Century Gothic" panose="020B0502020202020204" pitchFamily="34" charset="0"/>
              </a:rPr>
              <a:t>Use Accessible Language</a:t>
            </a:r>
            <a:r>
              <a:rPr lang="en-US" dirty="0">
                <a:latin typeface="Century Gothic" panose="020B0502020202020204" pitchFamily="34" charset="0"/>
              </a:rPr>
              <a:t>: Avoid overly complex legal jargon to make the document clear for all parties.</a:t>
            </a:r>
          </a:p>
          <a:p>
            <a:r>
              <a:rPr lang="en-US" dirty="0">
                <a:latin typeface="Century Gothic" panose="020B0502020202020204" pitchFamily="34" charset="0"/>
              </a:rPr>
              <a:t>Including Essential Details:</a:t>
            </a:r>
          </a:p>
          <a:p>
            <a:r>
              <a:rPr lang="en-US" b="1" dirty="0">
                <a:solidFill>
                  <a:srgbClr val="FF0000"/>
                </a:solidFill>
                <a:latin typeface="Century Gothic" panose="020B0502020202020204" pitchFamily="34" charset="0"/>
              </a:rPr>
              <a:t>Duties and Responsibilities</a:t>
            </a:r>
            <a:r>
              <a:rPr lang="en-US" dirty="0">
                <a:latin typeface="Century Gothic" panose="020B0502020202020204" pitchFamily="34" charset="0"/>
              </a:rPr>
              <a:t>: Clearly define the role and its expectations to avoid ambiguity.</a:t>
            </a:r>
          </a:p>
          <a:p>
            <a:r>
              <a:rPr lang="en-US" b="1" dirty="0">
                <a:solidFill>
                  <a:srgbClr val="FF0000"/>
                </a:solidFill>
                <a:latin typeface="Century Gothic" panose="020B0502020202020204" pitchFamily="34" charset="0"/>
              </a:rPr>
              <a:t>Compensation and Benefits</a:t>
            </a:r>
            <a:r>
              <a:rPr lang="en-US" dirty="0">
                <a:latin typeface="Century Gothic" panose="020B0502020202020204" pitchFamily="34" charset="0"/>
              </a:rPr>
              <a:t>: Specify the salary, bonuses, allowances, and non-monetary benefits in detail.</a:t>
            </a: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61759C08-2DB2-4A4F-999C-F0A0761D2098}"/>
              </a:ext>
            </a:extLst>
          </p:cNvPr>
          <p:cNvSpPr txBox="1"/>
          <p:nvPr/>
        </p:nvSpPr>
        <p:spPr>
          <a:xfrm>
            <a:off x="5672007" y="1906493"/>
            <a:ext cx="5592418" cy="4247317"/>
          </a:xfrm>
          <a:prstGeom prst="rect">
            <a:avLst/>
          </a:prstGeom>
          <a:noFill/>
        </p:spPr>
        <p:txBody>
          <a:bodyPr wrap="square" rtlCol="0">
            <a:spAutoFit/>
          </a:bodyPr>
          <a:lstStyle/>
          <a:p>
            <a:r>
              <a:rPr lang="en-US" b="1" dirty="0">
                <a:solidFill>
                  <a:srgbClr val="FF0000"/>
                </a:solidFill>
                <a:latin typeface="Century Gothic" panose="020B0502020202020204" pitchFamily="34" charset="0"/>
              </a:rPr>
              <a:t>Start Date and Term</a:t>
            </a:r>
            <a:r>
              <a:rPr lang="en-US" dirty="0">
                <a:latin typeface="Century Gothic" panose="020B0502020202020204" pitchFamily="34" charset="0"/>
              </a:rPr>
              <a:t>: Include the agreed-upon start date and duration (if the role is contractual or temporary).</a:t>
            </a:r>
          </a:p>
          <a:p>
            <a:r>
              <a:rPr lang="en-US" b="1" dirty="0">
                <a:solidFill>
                  <a:srgbClr val="FF0000"/>
                </a:solidFill>
                <a:latin typeface="Century Gothic" panose="020B0502020202020204" pitchFamily="34" charset="0"/>
              </a:rPr>
              <a:t>Termination Clauses</a:t>
            </a:r>
            <a:r>
              <a:rPr lang="en-US" dirty="0">
                <a:latin typeface="Century Gothic" panose="020B0502020202020204" pitchFamily="34" charset="0"/>
              </a:rPr>
              <a:t>: Outline conditions for ending the contract, including notice periods and grounds for termination.</a:t>
            </a:r>
          </a:p>
          <a:p>
            <a:r>
              <a:rPr lang="en-US" dirty="0">
                <a:solidFill>
                  <a:srgbClr val="FF0000"/>
                </a:solidFill>
                <a:latin typeface="Century Gothic" panose="020B0502020202020204" pitchFamily="34" charset="0"/>
              </a:rPr>
              <a:t>Confidentiality and Intellectual Property (IP): </a:t>
            </a:r>
            <a:r>
              <a:rPr lang="en-US" dirty="0">
                <a:latin typeface="Century Gothic" panose="020B0502020202020204" pitchFamily="34" charset="0"/>
              </a:rPr>
              <a:t>Protect the school’s interests by including clauses on confidentiality and ownership of work created during employment.</a:t>
            </a:r>
          </a:p>
          <a:p>
            <a:r>
              <a:rPr lang="en-US" b="1" dirty="0">
                <a:solidFill>
                  <a:srgbClr val="FF0000"/>
                </a:solidFill>
                <a:latin typeface="Century Gothic" panose="020B0502020202020204" pitchFamily="34" charset="0"/>
              </a:rPr>
              <a:t>Reviewing and Finalizing</a:t>
            </a:r>
            <a:r>
              <a:rPr lang="en-US" dirty="0">
                <a:latin typeface="Century Gothic" panose="020B0502020202020204" pitchFamily="34" charset="0"/>
              </a:rPr>
              <a:t>: Collaborate with legal experts to review the contract.</a:t>
            </a:r>
          </a:p>
          <a:p>
            <a:r>
              <a:rPr lang="en-US" dirty="0">
                <a:latin typeface="Century Gothic" panose="020B0502020202020204" pitchFamily="34" charset="0"/>
              </a:rPr>
              <a:t>Ensure the document is signed by all parties before the candidate starts work.</a:t>
            </a:r>
          </a:p>
          <a:p>
            <a:endParaRPr lang="en-US" dirty="0"/>
          </a:p>
        </p:txBody>
      </p:sp>
    </p:spTree>
    <p:extLst>
      <p:ext uri="{BB962C8B-B14F-4D97-AF65-F5344CB8AC3E}">
        <p14:creationId xmlns:p14="http://schemas.microsoft.com/office/powerpoint/2010/main" val="294792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66E5F-EAD3-FA1B-FC1F-423425F1A773}"/>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99E30BE-9465-DD1C-5EDC-70237180E06C}"/>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CC8B876D-A24E-FD92-7665-F92579B9D63E}"/>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CONTRACT PREPARATION  </a:t>
            </a:r>
          </a:p>
        </p:txBody>
      </p:sp>
      <p:sp>
        <p:nvSpPr>
          <p:cNvPr id="18" name="Rectangle 17">
            <a:extLst>
              <a:ext uri="{FF2B5EF4-FFF2-40B4-BE49-F238E27FC236}">
                <a16:creationId xmlns:a16="http://schemas.microsoft.com/office/drawing/2014/main" id="{66D435E6-016F-49C8-26F3-E53A6A1A5419}"/>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Module-5:6</a:t>
            </a:r>
          </a:p>
        </p:txBody>
      </p:sp>
      <p:sp>
        <p:nvSpPr>
          <p:cNvPr id="20" name="Oval 19">
            <a:extLst>
              <a:ext uri="{FF2B5EF4-FFF2-40B4-BE49-F238E27FC236}">
                <a16:creationId xmlns:a16="http://schemas.microsoft.com/office/drawing/2014/main" id="{CDEA862B-9216-DB9A-913E-E6A848C87A8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9BC8C59B-EC55-7B49-A5E9-A381472143DD}"/>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517A42B-AEDF-704B-F4DF-8A62E71ED9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2D9D2E08-6D02-4E11-24BA-E34A5927E5FD}"/>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4" name="TextBox 3">
            <a:extLst>
              <a:ext uri="{FF2B5EF4-FFF2-40B4-BE49-F238E27FC236}">
                <a16:creationId xmlns:a16="http://schemas.microsoft.com/office/drawing/2014/main" id="{77F8AC4C-D3DA-8943-54B8-F517D85C8754}"/>
              </a:ext>
            </a:extLst>
          </p:cNvPr>
          <p:cNvSpPr txBox="1"/>
          <p:nvPr/>
        </p:nvSpPr>
        <p:spPr>
          <a:xfrm>
            <a:off x="197171" y="1906493"/>
            <a:ext cx="4282064" cy="3693319"/>
          </a:xfrm>
          <a:prstGeom prst="rect">
            <a:avLst/>
          </a:prstGeom>
          <a:noFill/>
        </p:spPr>
        <p:txBody>
          <a:bodyPr wrap="square" rtlCol="0">
            <a:spAutoFit/>
          </a:bodyPr>
          <a:lstStyle/>
          <a:p>
            <a:r>
              <a:rPr lang="en-US" b="1" dirty="0">
                <a:latin typeface="Century Gothic" panose="020B0502020202020204" pitchFamily="34" charset="0"/>
              </a:rPr>
              <a:t>Onboarding Process</a:t>
            </a:r>
          </a:p>
          <a:p>
            <a:r>
              <a:rPr lang="en-US" b="1" dirty="0">
                <a:latin typeface="Century Gothic" panose="020B0502020202020204" pitchFamily="34" charset="0"/>
              </a:rPr>
              <a:t>Creating Smooth and Effective Onboarding Experiences</a:t>
            </a:r>
            <a:r>
              <a:rPr lang="en-US" dirty="0">
                <a:latin typeface="Century Gothic" panose="020B0502020202020204" pitchFamily="34" charset="0"/>
              </a:rPr>
              <a:t>:</a:t>
            </a:r>
          </a:p>
          <a:p>
            <a:r>
              <a:rPr lang="en-US" dirty="0">
                <a:latin typeface="Century Gothic" panose="020B0502020202020204" pitchFamily="34" charset="0"/>
              </a:rPr>
              <a:t>Develop an Onboarding Plan:</a:t>
            </a:r>
          </a:p>
          <a:p>
            <a:r>
              <a:rPr lang="en-US" dirty="0">
                <a:latin typeface="Century Gothic" panose="020B0502020202020204" pitchFamily="34" charset="0"/>
              </a:rPr>
              <a:t>Map out the candidate’s first weeks to facilitate their transition.</a:t>
            </a:r>
          </a:p>
          <a:p>
            <a:r>
              <a:rPr lang="en-US" b="1" dirty="0">
                <a:solidFill>
                  <a:srgbClr val="FF0000"/>
                </a:solidFill>
                <a:latin typeface="Century Gothic" panose="020B0502020202020204" pitchFamily="34" charset="0"/>
              </a:rPr>
              <a:t>Provide Resources</a:t>
            </a:r>
            <a:r>
              <a:rPr lang="en-US" dirty="0">
                <a:latin typeface="Century Gothic" panose="020B0502020202020204" pitchFamily="34" charset="0"/>
              </a:rPr>
              <a:t>: Supply new hires with tools, systems, and information necessary for their role, such as access to learning materials or software platforms.</a:t>
            </a:r>
          </a:p>
          <a:p>
            <a:r>
              <a:rPr lang="en-US" dirty="0">
                <a:latin typeface="Century Gothic" panose="020B0502020202020204" pitchFamily="34" charset="0"/>
              </a:rPr>
              <a:t>Providing Guidance on Orientation Programs:</a:t>
            </a:r>
          </a:p>
        </p:txBody>
      </p:sp>
      <p:sp>
        <p:nvSpPr>
          <p:cNvPr id="3" name="TextBox 2">
            <a:extLst>
              <a:ext uri="{FF2B5EF4-FFF2-40B4-BE49-F238E27FC236}">
                <a16:creationId xmlns:a16="http://schemas.microsoft.com/office/drawing/2014/main" id="{B67F2B14-E12B-13D0-A9B5-B32DA7FC7E50}"/>
              </a:ext>
            </a:extLst>
          </p:cNvPr>
          <p:cNvSpPr txBox="1"/>
          <p:nvPr/>
        </p:nvSpPr>
        <p:spPr>
          <a:xfrm>
            <a:off x="5897217" y="1817783"/>
            <a:ext cx="4757531" cy="3970318"/>
          </a:xfrm>
          <a:prstGeom prst="rect">
            <a:avLst/>
          </a:prstGeom>
          <a:noFill/>
        </p:spPr>
        <p:txBody>
          <a:bodyPr wrap="square" rtlCol="0">
            <a:spAutoFit/>
          </a:bodyPr>
          <a:lstStyle/>
          <a:p>
            <a:r>
              <a:rPr lang="en-US" b="1" dirty="0">
                <a:solidFill>
                  <a:srgbClr val="FF0000"/>
                </a:solidFill>
                <a:latin typeface="Century Gothic" panose="020B0502020202020204" pitchFamily="34" charset="0"/>
              </a:rPr>
              <a:t>Familiarize with Culture</a:t>
            </a:r>
            <a:r>
              <a:rPr lang="en-US" dirty="0">
                <a:latin typeface="Century Gothic" panose="020B0502020202020204" pitchFamily="34" charset="0"/>
              </a:rPr>
              <a:t>:</a:t>
            </a:r>
          </a:p>
          <a:p>
            <a:r>
              <a:rPr lang="en-US" dirty="0">
                <a:latin typeface="Century Gothic" panose="020B0502020202020204" pitchFamily="34" charset="0"/>
              </a:rPr>
              <a:t>Organize sessions to introduce the school’s vision, mission, and values.</a:t>
            </a:r>
          </a:p>
          <a:p>
            <a:r>
              <a:rPr lang="en-US" b="1" dirty="0">
                <a:solidFill>
                  <a:srgbClr val="FF0000"/>
                </a:solidFill>
                <a:latin typeface="Century Gothic" panose="020B0502020202020204" pitchFamily="34" charset="0"/>
              </a:rPr>
              <a:t>Departmental Integration</a:t>
            </a:r>
            <a:r>
              <a:rPr lang="en-US" dirty="0">
                <a:latin typeface="Century Gothic" panose="020B0502020202020204" pitchFamily="34" charset="0"/>
              </a:rPr>
              <a:t>: Arrange meetings with team members and key stakeholders to foster relationships.</a:t>
            </a:r>
          </a:p>
          <a:p>
            <a:r>
              <a:rPr lang="en-US" b="1" dirty="0">
                <a:solidFill>
                  <a:srgbClr val="FF0000"/>
                </a:solidFill>
                <a:latin typeface="Century Gothic" panose="020B0502020202020204" pitchFamily="34" charset="0"/>
              </a:rPr>
              <a:t>Policy and Procedure Training</a:t>
            </a:r>
            <a:r>
              <a:rPr lang="en-US" dirty="0">
                <a:latin typeface="Century Gothic" panose="020B0502020202020204" pitchFamily="34" charset="0"/>
              </a:rPr>
              <a:t>: Provide training on institutional policies, protocols, and expectations to ensure compliance and alignment.</a:t>
            </a:r>
          </a:p>
          <a:p>
            <a:r>
              <a:rPr lang="en-US" b="1" dirty="0">
                <a:solidFill>
                  <a:srgbClr val="FF0000"/>
                </a:solidFill>
                <a:latin typeface="Century Gothic" panose="020B0502020202020204" pitchFamily="34" charset="0"/>
              </a:rPr>
              <a:t>Support for Success</a:t>
            </a:r>
            <a:r>
              <a:rPr lang="en-US" dirty="0">
                <a:latin typeface="Century Gothic" panose="020B0502020202020204" pitchFamily="34" charset="0"/>
              </a:rPr>
              <a:t>: Pair new hires with mentors or peers to help them acclimate to their roles.</a:t>
            </a:r>
          </a:p>
          <a:p>
            <a:endParaRPr lang="en-US" dirty="0"/>
          </a:p>
        </p:txBody>
      </p:sp>
    </p:spTree>
    <p:extLst>
      <p:ext uri="{BB962C8B-B14F-4D97-AF65-F5344CB8AC3E}">
        <p14:creationId xmlns:p14="http://schemas.microsoft.com/office/powerpoint/2010/main" val="26751433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B8530-CF12-E5FE-422B-D9957A0F804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9C4DD06-C48A-DCD9-DBAC-C8C4839428E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123FB004-7948-4747-381E-810A976838DA}"/>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PRACTICAL STRATREGIES FOR EDUCATION CONSULTANTS </a:t>
            </a:r>
          </a:p>
        </p:txBody>
      </p:sp>
      <p:sp>
        <p:nvSpPr>
          <p:cNvPr id="18" name="Rectangle 17">
            <a:extLst>
              <a:ext uri="{FF2B5EF4-FFF2-40B4-BE49-F238E27FC236}">
                <a16:creationId xmlns:a16="http://schemas.microsoft.com/office/drawing/2014/main" id="{B7ECD587-5782-3718-D85E-619ACA7F3DE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Module-5:6</a:t>
            </a:r>
          </a:p>
        </p:txBody>
      </p:sp>
      <p:sp>
        <p:nvSpPr>
          <p:cNvPr id="20" name="Oval 19">
            <a:extLst>
              <a:ext uri="{FF2B5EF4-FFF2-40B4-BE49-F238E27FC236}">
                <a16:creationId xmlns:a16="http://schemas.microsoft.com/office/drawing/2014/main" id="{3CA2C4F2-5B6E-858A-38EC-0E7B05B0F631}"/>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B59DD79-18F9-943D-FBDD-5EE5B912C9EE}"/>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539A211-5BCB-E3EB-F977-2BB98426A3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2DD9CEFD-54FE-8405-2897-DF17B07E587E}"/>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4" name="TextBox 3">
            <a:extLst>
              <a:ext uri="{FF2B5EF4-FFF2-40B4-BE49-F238E27FC236}">
                <a16:creationId xmlns:a16="http://schemas.microsoft.com/office/drawing/2014/main" id="{75E134F0-BC77-ED15-1209-CB54AC206E3D}"/>
              </a:ext>
            </a:extLst>
          </p:cNvPr>
          <p:cNvSpPr txBox="1"/>
          <p:nvPr/>
        </p:nvSpPr>
        <p:spPr>
          <a:xfrm>
            <a:off x="106170" y="1817783"/>
            <a:ext cx="6720464" cy="4524315"/>
          </a:xfrm>
          <a:prstGeom prst="rect">
            <a:avLst/>
          </a:prstGeom>
          <a:noFill/>
        </p:spPr>
        <p:txBody>
          <a:bodyPr wrap="square" rtlCol="0">
            <a:spAutoFit/>
          </a:bodyPr>
          <a:lstStyle/>
          <a:p>
            <a:r>
              <a:rPr lang="en-US" b="1" dirty="0">
                <a:latin typeface="Century Gothic" panose="020B0502020202020204" pitchFamily="34" charset="0"/>
              </a:rPr>
              <a:t>Facilitating Negotiations</a:t>
            </a:r>
            <a:r>
              <a:rPr lang="en-US" dirty="0">
                <a:latin typeface="Century Gothic" panose="020B0502020202020204" pitchFamily="34" charset="0"/>
              </a:rPr>
              <a:t>:</a:t>
            </a:r>
          </a:p>
          <a:p>
            <a:pPr marL="285750" indent="-285750">
              <a:buFont typeface="Arial" panose="020B0604020202020204" pitchFamily="34" charset="0"/>
              <a:buChar char="•"/>
            </a:pPr>
            <a:r>
              <a:rPr lang="en-US" dirty="0">
                <a:latin typeface="Century Gothic" panose="020B0502020202020204" pitchFamily="34" charset="0"/>
              </a:rPr>
              <a:t>Prepare schools to handle tough salary discussions by providing market insights and flexible compensation ideas.</a:t>
            </a:r>
          </a:p>
          <a:p>
            <a:pPr marL="285750" indent="-285750">
              <a:buFont typeface="Arial" panose="020B0604020202020204" pitchFamily="34" charset="0"/>
              <a:buChar char="•"/>
            </a:pPr>
            <a:r>
              <a:rPr lang="en-US" dirty="0">
                <a:latin typeface="Century Gothic" panose="020B0502020202020204" pitchFamily="34" charset="0"/>
              </a:rPr>
              <a:t>Educate candidates about the school’s constraints and opportunities to find common ground.</a:t>
            </a:r>
          </a:p>
          <a:p>
            <a:pPr marL="285750" indent="-285750">
              <a:buFont typeface="Arial" panose="020B0604020202020204" pitchFamily="34" charset="0"/>
              <a:buChar char="•"/>
            </a:pPr>
            <a:r>
              <a:rPr lang="en-US" dirty="0">
                <a:latin typeface="Century Gothic" panose="020B0502020202020204" pitchFamily="34" charset="0"/>
              </a:rPr>
              <a:t>Streamlining Documentation:</a:t>
            </a:r>
          </a:p>
          <a:p>
            <a:pPr marL="285750" indent="-285750">
              <a:buFont typeface="Arial" panose="020B0604020202020204" pitchFamily="34" charset="0"/>
              <a:buChar char="•"/>
            </a:pPr>
            <a:r>
              <a:rPr lang="en-US" dirty="0">
                <a:latin typeface="Century Gothic" panose="020B0502020202020204" pitchFamily="34" charset="0"/>
              </a:rPr>
              <a:t>Use templates for offer letters and contracts, customized to the specific requirements of each role and institution.</a:t>
            </a:r>
          </a:p>
          <a:p>
            <a:pPr marL="285750" indent="-285750">
              <a:buFont typeface="Arial" panose="020B0604020202020204" pitchFamily="34" charset="0"/>
              <a:buChar char="•"/>
            </a:pPr>
            <a:r>
              <a:rPr lang="en-US" dirty="0">
                <a:latin typeface="Century Gothic" panose="020B0502020202020204" pitchFamily="34" charset="0"/>
              </a:rPr>
              <a:t>Employ digital signing tools like DocuSign to speed up the agreement process.</a:t>
            </a:r>
          </a:p>
          <a:p>
            <a:pPr marL="285750" indent="-285750">
              <a:buFont typeface="Arial" panose="020B0604020202020204" pitchFamily="34" charset="0"/>
              <a:buChar char="•"/>
            </a:pPr>
            <a:r>
              <a:rPr lang="en-US" dirty="0">
                <a:latin typeface="Century Gothic" panose="020B0502020202020204" pitchFamily="34" charset="0"/>
              </a:rPr>
              <a:t>Optimizing Onboarding:</a:t>
            </a:r>
          </a:p>
          <a:p>
            <a:pPr marL="285750" indent="-285750">
              <a:buFont typeface="Arial" panose="020B0604020202020204" pitchFamily="34" charset="0"/>
              <a:buChar char="•"/>
            </a:pPr>
            <a:r>
              <a:rPr lang="en-US" dirty="0">
                <a:latin typeface="Century Gothic" panose="020B0502020202020204" pitchFamily="34" charset="0"/>
              </a:rPr>
              <a:t>Develop onboarding checklists for schools to standardize the experience.</a:t>
            </a:r>
          </a:p>
          <a:p>
            <a:pPr marL="285750" indent="-285750">
              <a:buFont typeface="Arial" panose="020B0604020202020204" pitchFamily="34" charset="0"/>
              <a:buChar char="•"/>
            </a:pPr>
            <a:r>
              <a:rPr lang="en-US" dirty="0">
                <a:latin typeface="Century Gothic" panose="020B0502020202020204" pitchFamily="34" charset="0"/>
              </a:rPr>
              <a:t>Recommend best practices, such as scheduling regular check-ins during the first 90 days.</a:t>
            </a:r>
          </a:p>
        </p:txBody>
      </p:sp>
      <p:sp>
        <p:nvSpPr>
          <p:cNvPr id="5" name="TextBox 4">
            <a:extLst>
              <a:ext uri="{FF2B5EF4-FFF2-40B4-BE49-F238E27FC236}">
                <a16:creationId xmlns:a16="http://schemas.microsoft.com/office/drawing/2014/main" id="{B34A40D3-32FE-EFF7-5422-7C2E7DD433FB}"/>
              </a:ext>
            </a:extLst>
          </p:cNvPr>
          <p:cNvSpPr txBox="1"/>
          <p:nvPr/>
        </p:nvSpPr>
        <p:spPr>
          <a:xfrm>
            <a:off x="6833891" y="1779773"/>
            <a:ext cx="5115187" cy="5355312"/>
          </a:xfrm>
          <a:prstGeom prst="rect">
            <a:avLst/>
          </a:prstGeom>
          <a:noFill/>
        </p:spPr>
        <p:txBody>
          <a:bodyPr wrap="square" rtlCol="0">
            <a:spAutoFit/>
          </a:bodyPr>
          <a:lstStyle/>
          <a:p>
            <a:r>
              <a:rPr lang="en-US" b="1" dirty="0">
                <a:latin typeface="Century Gothic" panose="020B0502020202020204" pitchFamily="34" charset="0"/>
              </a:rPr>
              <a:t>Negotiation</a:t>
            </a:r>
            <a:r>
              <a:rPr lang="en-US" dirty="0">
                <a:latin typeface="Century Gothic" panose="020B0502020202020204" pitchFamily="34" charset="0"/>
              </a:rPr>
              <a:t>: Focus on finding terms that are competitive yet aligned with the school’s budget, while ensuring candidate satisfaction.</a:t>
            </a:r>
          </a:p>
          <a:p>
            <a:r>
              <a:rPr lang="en-US" b="1" dirty="0">
                <a:latin typeface="Century Gothic" panose="020B0502020202020204" pitchFamily="34" charset="0"/>
              </a:rPr>
              <a:t>Contractual Clarity</a:t>
            </a:r>
            <a:r>
              <a:rPr lang="en-US" dirty="0">
                <a:latin typeface="Century Gothic" panose="020B0502020202020204" pitchFamily="34" charset="0"/>
              </a:rPr>
              <a:t>: Ensure that employment contracts are detailed, compliant, and accessible, setting a solid foundation for the professional relationship.</a:t>
            </a:r>
          </a:p>
          <a:p>
            <a:r>
              <a:rPr lang="en-US" b="1" dirty="0">
                <a:latin typeface="Century Gothic" panose="020B0502020202020204" pitchFamily="34" charset="0"/>
              </a:rPr>
              <a:t>Seamless Onboarding</a:t>
            </a:r>
            <a:r>
              <a:rPr lang="en-US" dirty="0">
                <a:latin typeface="Century Gothic" panose="020B0502020202020204" pitchFamily="34" charset="0"/>
              </a:rPr>
              <a:t>: A positive onboarding experience sets the tone for employee engagement and success, helping schools retain quality staff.</a:t>
            </a:r>
          </a:p>
          <a:p>
            <a:r>
              <a:rPr lang="en-US" dirty="0">
                <a:latin typeface="Century Gothic" panose="020B0502020202020204" pitchFamily="34" charset="0"/>
              </a:rPr>
              <a:t>By mastering these aspects, education consultants can ensure a smooth transition from recruitment to employment, strengthening their client’s ability to attract and retain top talent.</a:t>
            </a:r>
          </a:p>
          <a:p>
            <a:endParaRPr lang="en-US" dirty="0"/>
          </a:p>
          <a:p>
            <a:endParaRPr lang="en-US" dirty="0"/>
          </a:p>
        </p:txBody>
      </p:sp>
    </p:spTree>
    <p:extLst>
      <p:ext uri="{BB962C8B-B14F-4D97-AF65-F5344CB8AC3E}">
        <p14:creationId xmlns:p14="http://schemas.microsoft.com/office/powerpoint/2010/main" val="11543993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F1F33-E80E-C9FA-4580-34A0C79B7F7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45E3E0B-9748-483A-78CF-92FE5378E86E}"/>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B6DA858C-5148-A974-E471-908611246F2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RETAINING AND DEVELOPING QUALITY STAFF</a:t>
            </a:r>
          </a:p>
        </p:txBody>
      </p:sp>
      <p:sp>
        <p:nvSpPr>
          <p:cNvPr id="18" name="Rectangle 17">
            <a:extLst>
              <a:ext uri="{FF2B5EF4-FFF2-40B4-BE49-F238E27FC236}">
                <a16:creationId xmlns:a16="http://schemas.microsoft.com/office/drawing/2014/main" id="{F0BCB92F-1D0E-0E67-3BF2-A87C80D3F14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Module-5:7</a:t>
            </a:r>
          </a:p>
        </p:txBody>
      </p:sp>
      <p:sp>
        <p:nvSpPr>
          <p:cNvPr id="20" name="Oval 19">
            <a:extLst>
              <a:ext uri="{FF2B5EF4-FFF2-40B4-BE49-F238E27FC236}">
                <a16:creationId xmlns:a16="http://schemas.microsoft.com/office/drawing/2014/main" id="{36651076-BF8A-A43D-5EDF-B68D3F18634F}"/>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A7FC18E-9EC8-A28A-73AA-68CD771DB74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EF15138-2867-8C7D-9A65-5A6C8768C4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5481C03-0513-08B1-A3EE-CD45EE5FA574}"/>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4" name="TextBox 3">
            <a:extLst>
              <a:ext uri="{FF2B5EF4-FFF2-40B4-BE49-F238E27FC236}">
                <a16:creationId xmlns:a16="http://schemas.microsoft.com/office/drawing/2014/main" id="{AD858081-1277-9F5A-EFA8-41AB14F618FC}"/>
              </a:ext>
            </a:extLst>
          </p:cNvPr>
          <p:cNvSpPr txBox="1"/>
          <p:nvPr/>
        </p:nvSpPr>
        <p:spPr>
          <a:xfrm>
            <a:off x="192234" y="1817783"/>
            <a:ext cx="5393635" cy="4247317"/>
          </a:xfrm>
          <a:prstGeom prst="rect">
            <a:avLst/>
          </a:prstGeom>
          <a:noFill/>
        </p:spPr>
        <p:txBody>
          <a:bodyPr wrap="square" rtlCol="0">
            <a:spAutoFit/>
          </a:bodyPr>
          <a:lstStyle/>
          <a:p>
            <a:r>
              <a:rPr lang="en-US" b="1" dirty="0">
                <a:latin typeface="Century Gothic" panose="020B0502020202020204" pitchFamily="34" charset="0"/>
              </a:rPr>
              <a:t>Employee Retention Strategies</a:t>
            </a:r>
          </a:p>
          <a:p>
            <a:pPr marL="285750" indent="-285750">
              <a:buFont typeface="Arial" panose="020B0604020202020204" pitchFamily="34" charset="0"/>
              <a:buChar char="•"/>
            </a:pPr>
            <a:r>
              <a:rPr lang="en-US" dirty="0">
                <a:latin typeface="Century Gothic" panose="020B0502020202020204" pitchFamily="34" charset="0"/>
              </a:rPr>
              <a:t>Promoting Positive Work Environments:</a:t>
            </a:r>
          </a:p>
          <a:p>
            <a:pPr marL="285750" indent="-285750">
              <a:buFont typeface="Arial" panose="020B0604020202020204" pitchFamily="34" charset="0"/>
              <a:buChar char="•"/>
            </a:pPr>
            <a:r>
              <a:rPr lang="en-US" dirty="0">
                <a:latin typeface="Century Gothic" panose="020B0502020202020204" pitchFamily="34" charset="0"/>
              </a:rPr>
              <a:t>Foster Collaboration and Respect:</a:t>
            </a:r>
          </a:p>
          <a:p>
            <a:pPr marL="285750" indent="-285750">
              <a:buFont typeface="Arial" panose="020B0604020202020204" pitchFamily="34" charset="0"/>
              <a:buChar char="•"/>
            </a:pPr>
            <a:r>
              <a:rPr lang="en-US" dirty="0">
                <a:latin typeface="Century Gothic" panose="020B0502020202020204" pitchFamily="34" charset="0"/>
              </a:rPr>
              <a:t>Create a culture of collaboration and respect among staff, promoting teamwork and inclusivity.</a:t>
            </a:r>
          </a:p>
          <a:p>
            <a:pPr marL="285750" indent="-285750">
              <a:buFont typeface="Arial" panose="020B0604020202020204" pitchFamily="34" charset="0"/>
              <a:buChar char="•"/>
            </a:pPr>
            <a:r>
              <a:rPr lang="en-US" dirty="0">
                <a:latin typeface="Century Gothic" panose="020B0502020202020204" pitchFamily="34" charset="0"/>
              </a:rPr>
              <a:t>Encourage Open Communication:</a:t>
            </a:r>
          </a:p>
          <a:p>
            <a:pPr marL="285750" indent="-285750">
              <a:buFont typeface="Arial" panose="020B0604020202020204" pitchFamily="34" charset="0"/>
              <a:buChar char="•"/>
            </a:pPr>
            <a:r>
              <a:rPr lang="en-US" dirty="0">
                <a:latin typeface="Century Gothic" panose="020B0502020202020204" pitchFamily="34" charset="0"/>
              </a:rPr>
              <a:t>Provide platforms for teachers and staff to share their feedback and ideas, ensuring their voices are heard and valued.</a:t>
            </a:r>
          </a:p>
          <a:p>
            <a:pPr marL="285750" indent="-285750">
              <a:buFont typeface="Arial" panose="020B0604020202020204" pitchFamily="34" charset="0"/>
              <a:buChar char="•"/>
            </a:pPr>
            <a:r>
              <a:rPr lang="en-US" dirty="0">
                <a:latin typeface="Century Gothic" panose="020B0502020202020204" pitchFamily="34" charset="0"/>
              </a:rPr>
              <a:t>Reducing Turnover:</a:t>
            </a:r>
          </a:p>
          <a:p>
            <a:pPr marL="285750" indent="-285750">
              <a:buFont typeface="Arial" panose="020B0604020202020204" pitchFamily="34" charset="0"/>
              <a:buChar char="•"/>
            </a:pPr>
            <a:r>
              <a:rPr lang="en-US" dirty="0">
                <a:latin typeface="Century Gothic" panose="020B0502020202020204" pitchFamily="34" charset="0"/>
              </a:rPr>
              <a:t>Address Work-Life Balance:</a:t>
            </a:r>
          </a:p>
          <a:p>
            <a:pPr marL="285750" indent="-285750">
              <a:buFont typeface="Arial" panose="020B0604020202020204" pitchFamily="34" charset="0"/>
              <a:buChar char="•"/>
            </a:pPr>
            <a:r>
              <a:rPr lang="en-US" dirty="0">
                <a:latin typeface="Century Gothic" panose="020B0502020202020204" pitchFamily="34" charset="0"/>
              </a:rPr>
              <a:t>Implement policies like flexible scheduling or reduced workload during peak periods to prevent burnout.</a:t>
            </a:r>
          </a:p>
        </p:txBody>
      </p:sp>
      <p:sp>
        <p:nvSpPr>
          <p:cNvPr id="3" name="TextBox 2">
            <a:extLst>
              <a:ext uri="{FF2B5EF4-FFF2-40B4-BE49-F238E27FC236}">
                <a16:creationId xmlns:a16="http://schemas.microsoft.com/office/drawing/2014/main" id="{A03690BA-CDF1-0D17-D9DF-EF4DEEA76F41}"/>
              </a:ext>
            </a:extLst>
          </p:cNvPr>
          <p:cNvSpPr txBox="1"/>
          <p:nvPr/>
        </p:nvSpPr>
        <p:spPr>
          <a:xfrm>
            <a:off x="5579166" y="1908723"/>
            <a:ext cx="6283295" cy="3693319"/>
          </a:xfrm>
          <a:prstGeom prst="rect">
            <a:avLst/>
          </a:prstGeom>
          <a:noFill/>
        </p:spPr>
        <p:txBody>
          <a:bodyPr wrap="square" rtlCol="0">
            <a:spAutoFit/>
          </a:bodyPr>
          <a:lstStyle/>
          <a:p>
            <a:r>
              <a:rPr lang="en-US" b="1" dirty="0">
                <a:latin typeface="Century Gothic" panose="020B0502020202020204" pitchFamily="34" charset="0"/>
              </a:rPr>
              <a:t>Recognize Achievements</a:t>
            </a:r>
            <a:r>
              <a:rPr lang="en-US" dirty="0">
                <a:latin typeface="Century Gothic" panose="020B0502020202020204" pitchFamily="34" charset="0"/>
              </a:rPr>
              <a:t>:</a:t>
            </a:r>
          </a:p>
          <a:p>
            <a:pPr marL="285750" indent="-285750">
              <a:buFont typeface="Arial" panose="020B0604020202020204" pitchFamily="34" charset="0"/>
              <a:buChar char="•"/>
            </a:pPr>
            <a:r>
              <a:rPr lang="en-US" dirty="0">
                <a:latin typeface="Century Gothic" panose="020B0502020202020204" pitchFamily="34" charset="0"/>
              </a:rPr>
              <a:t>Celebrate successes and recognize staff contributions through awards, public acknowledgment, or incentives.</a:t>
            </a:r>
          </a:p>
          <a:p>
            <a:pPr marL="285750" indent="-285750">
              <a:buFont typeface="Arial" panose="020B0604020202020204" pitchFamily="34" charset="0"/>
              <a:buChar char="•"/>
            </a:pPr>
            <a:r>
              <a:rPr lang="en-US" dirty="0">
                <a:latin typeface="Century Gothic" panose="020B0502020202020204" pitchFamily="34" charset="0"/>
              </a:rPr>
              <a:t>Engagement Initiatives:</a:t>
            </a:r>
          </a:p>
          <a:p>
            <a:pPr marL="285750" indent="-285750">
              <a:buFont typeface="Arial" panose="020B0604020202020204" pitchFamily="34" charset="0"/>
              <a:buChar char="•"/>
            </a:pPr>
            <a:r>
              <a:rPr lang="en-US" dirty="0">
                <a:latin typeface="Century Gothic" panose="020B0502020202020204" pitchFamily="34" charset="0"/>
              </a:rPr>
              <a:t>Professional Development:</a:t>
            </a:r>
          </a:p>
          <a:p>
            <a:pPr marL="285750" indent="-285750">
              <a:buFont typeface="Arial" panose="020B0604020202020204" pitchFamily="34" charset="0"/>
              <a:buChar char="•"/>
            </a:pPr>
            <a:r>
              <a:rPr lang="en-US" dirty="0">
                <a:latin typeface="Century Gothic" panose="020B0502020202020204" pitchFamily="34" charset="0"/>
              </a:rPr>
              <a:t>Offer opportunities for staff to grow their skills through workshops, certifications, and conferences.</a:t>
            </a:r>
          </a:p>
          <a:p>
            <a:pPr marL="285750" indent="-285750">
              <a:buFont typeface="Arial" panose="020B0604020202020204" pitchFamily="34" charset="0"/>
              <a:buChar char="•"/>
            </a:pPr>
            <a:r>
              <a:rPr lang="en-US" dirty="0">
                <a:latin typeface="Century Gothic" panose="020B0502020202020204" pitchFamily="34" charset="0"/>
              </a:rPr>
              <a:t>Health and Wellness Programs:</a:t>
            </a:r>
          </a:p>
          <a:p>
            <a:pPr marL="285750" indent="-285750">
              <a:buFont typeface="Arial" panose="020B0604020202020204" pitchFamily="34" charset="0"/>
              <a:buChar char="•"/>
            </a:pPr>
            <a:r>
              <a:rPr lang="en-US" dirty="0">
                <a:latin typeface="Century Gothic" panose="020B0502020202020204" pitchFamily="34" charset="0"/>
              </a:rPr>
              <a:t>Provide resources for physical and mental health, such as gym memberships, stress management sessions, or counseling.</a:t>
            </a:r>
          </a:p>
          <a:p>
            <a:endParaRPr lang="en-US" dirty="0"/>
          </a:p>
        </p:txBody>
      </p:sp>
    </p:spTree>
    <p:extLst>
      <p:ext uri="{BB962C8B-B14F-4D97-AF65-F5344CB8AC3E}">
        <p14:creationId xmlns:p14="http://schemas.microsoft.com/office/powerpoint/2010/main" val="36179646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7F9D1-4CEB-19CE-DDBD-D7BF825813A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995FF76E-D580-84A3-399E-639CA6D6CBE7}"/>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BA620376-CDF5-7588-475D-B6F52C601710}"/>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MENTORSHIP AND CAREER DEVELOPMENT PROGRAMS </a:t>
            </a:r>
          </a:p>
        </p:txBody>
      </p:sp>
      <p:sp>
        <p:nvSpPr>
          <p:cNvPr id="18" name="Rectangle 17">
            <a:extLst>
              <a:ext uri="{FF2B5EF4-FFF2-40B4-BE49-F238E27FC236}">
                <a16:creationId xmlns:a16="http://schemas.microsoft.com/office/drawing/2014/main" id="{C3F10E31-2F77-E2DC-DDD9-B1B3A2988497}"/>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Module-5:7</a:t>
            </a:r>
          </a:p>
        </p:txBody>
      </p:sp>
      <p:sp>
        <p:nvSpPr>
          <p:cNvPr id="20" name="Oval 19">
            <a:extLst>
              <a:ext uri="{FF2B5EF4-FFF2-40B4-BE49-F238E27FC236}">
                <a16:creationId xmlns:a16="http://schemas.microsoft.com/office/drawing/2014/main" id="{46A6830E-5962-42D7-4026-9404202DB9E0}"/>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4508993-3AE7-6244-2DA6-172884FF04A4}"/>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8E2B537-5BAE-6771-61B2-6137232F64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73BFD22-C690-9351-D3A0-55FABFD42ADC}"/>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4" name="TextBox 3">
            <a:extLst>
              <a:ext uri="{FF2B5EF4-FFF2-40B4-BE49-F238E27FC236}">
                <a16:creationId xmlns:a16="http://schemas.microsoft.com/office/drawing/2014/main" id="{08A9671D-0BBE-9C22-AAFA-93DBCC832AF0}"/>
              </a:ext>
            </a:extLst>
          </p:cNvPr>
          <p:cNvSpPr txBox="1"/>
          <p:nvPr/>
        </p:nvSpPr>
        <p:spPr>
          <a:xfrm>
            <a:off x="185532" y="2018199"/>
            <a:ext cx="4929808" cy="3693319"/>
          </a:xfrm>
          <a:prstGeom prst="rect">
            <a:avLst/>
          </a:prstGeom>
          <a:noFill/>
        </p:spPr>
        <p:txBody>
          <a:bodyPr wrap="square" rtlCol="0">
            <a:spAutoFit/>
          </a:bodyPr>
          <a:lstStyle/>
          <a:p>
            <a:r>
              <a:rPr lang="en-US" b="1" dirty="0">
                <a:latin typeface="Century Gothic" panose="020B0502020202020204" pitchFamily="34" charset="0"/>
              </a:rPr>
              <a:t>Mentorship and Career Development Programs</a:t>
            </a:r>
          </a:p>
          <a:p>
            <a:r>
              <a:rPr lang="en-US" dirty="0">
                <a:latin typeface="Century Gothic" panose="020B0502020202020204" pitchFamily="34" charset="0"/>
              </a:rPr>
              <a:t>Establishing Mentorship Programs:</a:t>
            </a:r>
          </a:p>
          <a:p>
            <a:r>
              <a:rPr lang="en-US" b="1" dirty="0">
                <a:solidFill>
                  <a:srgbClr val="FF0000"/>
                </a:solidFill>
                <a:latin typeface="Century Gothic" panose="020B0502020202020204" pitchFamily="34" charset="0"/>
              </a:rPr>
              <a:t>Pairing New Hires with Experienced Staff</a:t>
            </a:r>
            <a:r>
              <a:rPr lang="en-US" dirty="0">
                <a:latin typeface="Century Gothic" panose="020B0502020202020204" pitchFamily="34" charset="0"/>
              </a:rPr>
              <a:t>: Assign mentors to new teachers to help them navigate challenges and acclimate to the school environment.</a:t>
            </a:r>
          </a:p>
          <a:p>
            <a:r>
              <a:rPr lang="en-US" b="1" dirty="0">
                <a:solidFill>
                  <a:srgbClr val="FF0000"/>
                </a:solidFill>
                <a:latin typeface="Century Gothic" panose="020B0502020202020204" pitchFamily="34" charset="0"/>
              </a:rPr>
              <a:t>Continuous Learning</a:t>
            </a:r>
            <a:r>
              <a:rPr lang="en-US" dirty="0">
                <a:latin typeface="Century Gothic" panose="020B0502020202020204" pitchFamily="34" charset="0"/>
              </a:rPr>
              <a:t>: Encourage mentors to guide mentees in improving teaching methods and classroom management techniques.</a:t>
            </a:r>
          </a:p>
          <a:p>
            <a:r>
              <a:rPr lang="en-US" dirty="0">
                <a:latin typeface="Century Gothic" panose="020B0502020202020204" pitchFamily="34" charset="0"/>
              </a:rPr>
              <a:t>Identifying Leadership Pathways:</a:t>
            </a: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B0BFBD41-CAF8-D6C8-82E9-C62955ED4E69}"/>
              </a:ext>
            </a:extLst>
          </p:cNvPr>
          <p:cNvSpPr txBox="1"/>
          <p:nvPr/>
        </p:nvSpPr>
        <p:spPr>
          <a:xfrm>
            <a:off x="5579166" y="1908723"/>
            <a:ext cx="6283295" cy="4247317"/>
          </a:xfrm>
          <a:prstGeom prst="rect">
            <a:avLst/>
          </a:prstGeom>
          <a:noFill/>
        </p:spPr>
        <p:txBody>
          <a:bodyPr wrap="square" rtlCol="0">
            <a:spAutoFit/>
          </a:bodyPr>
          <a:lstStyle/>
          <a:p>
            <a:r>
              <a:rPr lang="en-US" b="1" dirty="0">
                <a:latin typeface="Century Gothic" panose="020B0502020202020204" pitchFamily="34" charset="0"/>
              </a:rPr>
              <a:t>Succession Planning</a:t>
            </a:r>
            <a:r>
              <a:rPr lang="en-US" dirty="0">
                <a:latin typeface="Century Gothic" panose="020B0502020202020204" pitchFamily="34" charset="0"/>
              </a:rPr>
              <a:t>:</a:t>
            </a:r>
          </a:p>
          <a:p>
            <a:r>
              <a:rPr lang="en-US" dirty="0">
                <a:latin typeface="Century Gothic" panose="020B0502020202020204" pitchFamily="34" charset="0"/>
              </a:rPr>
              <a:t>Work with clients to identify potential leaders within the school and provide them with the resources to grow into leadership roles.</a:t>
            </a:r>
          </a:p>
          <a:p>
            <a:r>
              <a:rPr lang="en-US" b="1" dirty="0">
                <a:latin typeface="Century Gothic" panose="020B0502020202020204" pitchFamily="34" charset="0"/>
              </a:rPr>
              <a:t>Offering Specialized Training</a:t>
            </a:r>
            <a:r>
              <a:rPr lang="en-US" dirty="0">
                <a:latin typeface="Century Gothic" panose="020B0502020202020204" pitchFamily="34" charset="0"/>
              </a:rPr>
              <a:t>:</a:t>
            </a:r>
          </a:p>
          <a:p>
            <a:r>
              <a:rPr lang="en-US" dirty="0">
                <a:latin typeface="Century Gothic" panose="020B0502020202020204" pitchFamily="34" charset="0"/>
              </a:rPr>
              <a:t>Develop tailored programs for aspiring administrators, curriculum developers, or other specialized positions.</a:t>
            </a:r>
          </a:p>
          <a:p>
            <a:r>
              <a:rPr lang="en-US" b="1" dirty="0">
                <a:solidFill>
                  <a:srgbClr val="FF0000"/>
                </a:solidFill>
                <a:latin typeface="Century Gothic" panose="020B0502020202020204" pitchFamily="34" charset="0"/>
              </a:rPr>
              <a:t>Career Advancement Opportunities:</a:t>
            </a:r>
          </a:p>
          <a:p>
            <a:r>
              <a:rPr lang="en-US" dirty="0">
                <a:latin typeface="Century Gothic" panose="020B0502020202020204" pitchFamily="34" charset="0"/>
              </a:rPr>
              <a:t>Promotions and Internal Mobility:</a:t>
            </a:r>
          </a:p>
          <a:p>
            <a:r>
              <a:rPr lang="en-US" dirty="0">
                <a:latin typeface="Century Gothic" panose="020B0502020202020204" pitchFamily="34" charset="0"/>
              </a:rPr>
              <a:t>Encourage policies that prioritize promoting from within, creating clear pathways for advancement.</a:t>
            </a:r>
          </a:p>
          <a:p>
            <a:r>
              <a:rPr lang="en-US" dirty="0">
                <a:latin typeface="Century Gothic" panose="020B0502020202020204" pitchFamily="34" charset="0"/>
              </a:rPr>
              <a:t>Skill Diversification:</a:t>
            </a:r>
          </a:p>
          <a:p>
            <a:r>
              <a:rPr lang="en-US" dirty="0">
                <a:latin typeface="Century Gothic" panose="020B0502020202020204" pitchFamily="34" charset="0"/>
              </a:rPr>
              <a:t>Offer cross-functional training to allow staff to explore new roles or responsibilities.</a:t>
            </a:r>
          </a:p>
          <a:p>
            <a:endParaRPr lang="en-US" dirty="0"/>
          </a:p>
        </p:txBody>
      </p:sp>
    </p:spTree>
    <p:extLst>
      <p:ext uri="{BB962C8B-B14F-4D97-AF65-F5344CB8AC3E}">
        <p14:creationId xmlns:p14="http://schemas.microsoft.com/office/powerpoint/2010/main" val="21584942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D9A05-FA66-659B-EDB2-2A5B152790D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BA6641C-6462-B582-F758-4773DF284FFA}"/>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941CA625-1035-EFDB-25CD-30AB29FC73C0}"/>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PERFORMANCE MANAGEMENT </a:t>
            </a:r>
          </a:p>
        </p:txBody>
      </p:sp>
      <p:sp>
        <p:nvSpPr>
          <p:cNvPr id="18" name="Rectangle 17">
            <a:extLst>
              <a:ext uri="{FF2B5EF4-FFF2-40B4-BE49-F238E27FC236}">
                <a16:creationId xmlns:a16="http://schemas.microsoft.com/office/drawing/2014/main" id="{9FA2095B-D4C6-1029-CA7E-028690FE6D48}"/>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Module-5:7</a:t>
            </a:r>
          </a:p>
        </p:txBody>
      </p:sp>
      <p:sp>
        <p:nvSpPr>
          <p:cNvPr id="20" name="Oval 19">
            <a:extLst>
              <a:ext uri="{FF2B5EF4-FFF2-40B4-BE49-F238E27FC236}">
                <a16:creationId xmlns:a16="http://schemas.microsoft.com/office/drawing/2014/main" id="{DEBD6636-C72C-B8BF-9030-7B0DC75DE75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355584CD-5436-FE93-C173-DDBBE2C8E8A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1C3C3D6-E97C-53EE-ADF1-5E5ADB3BFB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9204D2B6-D77A-C144-9124-434706900AD0}"/>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4" name="TextBox 3">
            <a:extLst>
              <a:ext uri="{FF2B5EF4-FFF2-40B4-BE49-F238E27FC236}">
                <a16:creationId xmlns:a16="http://schemas.microsoft.com/office/drawing/2014/main" id="{47AC74BE-0384-B055-4A54-38A77765041B}"/>
              </a:ext>
            </a:extLst>
          </p:cNvPr>
          <p:cNvSpPr txBox="1"/>
          <p:nvPr/>
        </p:nvSpPr>
        <p:spPr>
          <a:xfrm>
            <a:off x="185531" y="1908723"/>
            <a:ext cx="5393635" cy="4247317"/>
          </a:xfrm>
          <a:prstGeom prst="rect">
            <a:avLst/>
          </a:prstGeom>
          <a:noFill/>
        </p:spPr>
        <p:txBody>
          <a:bodyPr wrap="square" rtlCol="0">
            <a:spAutoFit/>
          </a:bodyPr>
          <a:lstStyle/>
          <a:p>
            <a:r>
              <a:rPr lang="en-US" b="1" dirty="0">
                <a:latin typeface="Century Gothic" panose="020B0502020202020204" pitchFamily="34" charset="0"/>
              </a:rPr>
              <a:t>Developing Robust Evaluation Systems</a:t>
            </a:r>
            <a:r>
              <a:rPr lang="en-US" dirty="0">
                <a:latin typeface="Century Gothic" panose="020B0502020202020204" pitchFamily="34" charset="0"/>
              </a:rPr>
              <a:t>:</a:t>
            </a:r>
          </a:p>
          <a:p>
            <a:r>
              <a:rPr lang="en-US" b="1" dirty="0">
                <a:solidFill>
                  <a:srgbClr val="FF0000"/>
                </a:solidFill>
                <a:latin typeface="Century Gothic" panose="020B0502020202020204" pitchFamily="34" charset="0"/>
              </a:rPr>
              <a:t>Set Clear Expectations</a:t>
            </a:r>
            <a:r>
              <a:rPr lang="en-US" dirty="0">
                <a:latin typeface="Century Gothic" panose="020B0502020202020204" pitchFamily="34" charset="0"/>
              </a:rPr>
              <a:t>: Collaborate with schools to define measurable goals for staff performance, aligned with the institution’s objectives.</a:t>
            </a:r>
          </a:p>
          <a:p>
            <a:r>
              <a:rPr lang="en-US" b="1" dirty="0">
                <a:solidFill>
                  <a:srgbClr val="FF0000"/>
                </a:solidFill>
                <a:latin typeface="Century Gothic" panose="020B0502020202020204" pitchFamily="34" charset="0"/>
              </a:rPr>
              <a:t>Regular Reviews</a:t>
            </a:r>
            <a:r>
              <a:rPr lang="en-US" dirty="0">
                <a:latin typeface="Century Gothic" panose="020B0502020202020204" pitchFamily="34" charset="0"/>
              </a:rPr>
              <a:t>: Implement periodic performance evaluations to provide constructive feedback and recognize strengths.</a:t>
            </a:r>
          </a:p>
          <a:p>
            <a:r>
              <a:rPr lang="en-US" b="1" dirty="0">
                <a:latin typeface="Century Gothic" panose="020B0502020202020204" pitchFamily="34" charset="0"/>
              </a:rPr>
              <a:t>Enhancing Staff Performance</a:t>
            </a:r>
            <a:r>
              <a:rPr lang="en-US" dirty="0">
                <a:latin typeface="Century Gothic" panose="020B0502020202020204" pitchFamily="34" charset="0"/>
              </a:rPr>
              <a:t>:</a:t>
            </a:r>
          </a:p>
          <a:p>
            <a:r>
              <a:rPr lang="en-US" b="1" dirty="0">
                <a:solidFill>
                  <a:srgbClr val="FF0000"/>
                </a:solidFill>
                <a:latin typeface="Century Gothic" panose="020B0502020202020204" pitchFamily="34" charset="0"/>
              </a:rPr>
              <a:t>Individual Development Plans</a:t>
            </a:r>
            <a:r>
              <a:rPr lang="en-US" dirty="0">
                <a:latin typeface="Century Gothic" panose="020B0502020202020204" pitchFamily="34" charset="0"/>
              </a:rPr>
              <a:t>: Create customized growth plans that focus on improving areas of weakness and building on strengths.</a:t>
            </a: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C93AB0A5-C675-71C9-3A06-EEF826F1097B}"/>
              </a:ext>
            </a:extLst>
          </p:cNvPr>
          <p:cNvSpPr txBox="1"/>
          <p:nvPr/>
        </p:nvSpPr>
        <p:spPr>
          <a:xfrm>
            <a:off x="6018529" y="1997426"/>
            <a:ext cx="5233602" cy="3970318"/>
          </a:xfrm>
          <a:prstGeom prst="rect">
            <a:avLst/>
          </a:prstGeom>
          <a:noFill/>
        </p:spPr>
        <p:txBody>
          <a:bodyPr wrap="square" rtlCol="0">
            <a:spAutoFit/>
          </a:bodyPr>
          <a:lstStyle/>
          <a:p>
            <a:r>
              <a:rPr lang="en-US" b="1" dirty="0">
                <a:solidFill>
                  <a:srgbClr val="FF0000"/>
                </a:solidFill>
                <a:latin typeface="Century Gothic" panose="020B0502020202020204" pitchFamily="34" charset="0"/>
              </a:rPr>
              <a:t>Professional Growth Opportunities</a:t>
            </a:r>
            <a:r>
              <a:rPr lang="en-US" dirty="0">
                <a:latin typeface="Century Gothic" panose="020B0502020202020204" pitchFamily="34" charset="0"/>
              </a:rPr>
              <a:t>: Link performance reviews to opportunities for professional development, such as advanced certifications or leadership training.</a:t>
            </a:r>
          </a:p>
          <a:p>
            <a:r>
              <a:rPr lang="en-US" dirty="0">
                <a:latin typeface="Century Gothic" panose="020B0502020202020204" pitchFamily="34" charset="0"/>
              </a:rPr>
              <a:t>Fostering Accountability and Support:</a:t>
            </a:r>
          </a:p>
          <a:p>
            <a:r>
              <a:rPr lang="en-US" b="1" dirty="0">
                <a:solidFill>
                  <a:srgbClr val="FF0000"/>
                </a:solidFill>
                <a:latin typeface="Century Gothic" panose="020B0502020202020204" pitchFamily="34" charset="0"/>
              </a:rPr>
              <a:t>Action Plans for Improvement</a:t>
            </a:r>
            <a:r>
              <a:rPr lang="en-US" dirty="0">
                <a:latin typeface="Century Gothic" panose="020B0502020202020204" pitchFamily="34" charset="0"/>
              </a:rPr>
              <a:t>: For underperforming staff, develop actionable plans with clear milestones and regular check-ins.</a:t>
            </a:r>
          </a:p>
          <a:p>
            <a:r>
              <a:rPr lang="en-US" b="1" dirty="0">
                <a:solidFill>
                  <a:srgbClr val="FF0000"/>
                </a:solidFill>
                <a:latin typeface="Century Gothic" panose="020B0502020202020204" pitchFamily="34" charset="0"/>
              </a:rPr>
              <a:t>Continuous Support</a:t>
            </a:r>
            <a:r>
              <a:rPr lang="en-US" dirty="0">
                <a:latin typeface="Century Gothic" panose="020B0502020202020204" pitchFamily="34" charset="0"/>
              </a:rPr>
              <a:t>: Offer coaching, peer observations, and additional resources to help staff improve and succeed.</a:t>
            </a:r>
          </a:p>
          <a:p>
            <a:endParaRPr lang="en-US" dirty="0"/>
          </a:p>
        </p:txBody>
      </p:sp>
    </p:spTree>
    <p:extLst>
      <p:ext uri="{BB962C8B-B14F-4D97-AF65-F5344CB8AC3E}">
        <p14:creationId xmlns:p14="http://schemas.microsoft.com/office/powerpoint/2010/main" val="4456395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749A6-ED96-3931-206E-8142E7437EEF}"/>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1E60FB05-B2E1-2D34-2135-0E7F67477828}"/>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455A185B-C8D1-2A65-0EBD-4F7A81EFBC0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PRACTICAL IMPLEMENTATION STRATEGIES FOR CONSULTANTS </a:t>
            </a:r>
          </a:p>
        </p:txBody>
      </p:sp>
      <p:sp>
        <p:nvSpPr>
          <p:cNvPr id="18" name="Rectangle 17">
            <a:extLst>
              <a:ext uri="{FF2B5EF4-FFF2-40B4-BE49-F238E27FC236}">
                <a16:creationId xmlns:a16="http://schemas.microsoft.com/office/drawing/2014/main" id="{21C7F3B5-B3D6-290E-9B1E-D26E3D550ECA}"/>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Module-5:7</a:t>
            </a:r>
          </a:p>
        </p:txBody>
      </p:sp>
      <p:sp>
        <p:nvSpPr>
          <p:cNvPr id="20" name="Oval 19">
            <a:extLst>
              <a:ext uri="{FF2B5EF4-FFF2-40B4-BE49-F238E27FC236}">
                <a16:creationId xmlns:a16="http://schemas.microsoft.com/office/drawing/2014/main" id="{B1B8720C-FFDB-348D-6011-D699143B5A8D}"/>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34CF64D4-7A27-1398-9536-84AD2521C1CB}"/>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F63C8F4-4B49-9057-FDA4-94AF3F6E2F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444A2C62-A576-6899-CEB1-5EC47DF7CE5F}"/>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4" name="TextBox 3">
            <a:extLst>
              <a:ext uri="{FF2B5EF4-FFF2-40B4-BE49-F238E27FC236}">
                <a16:creationId xmlns:a16="http://schemas.microsoft.com/office/drawing/2014/main" id="{05F3B64A-D040-5539-D47A-ECA1451ADE05}"/>
              </a:ext>
            </a:extLst>
          </p:cNvPr>
          <p:cNvSpPr txBox="1"/>
          <p:nvPr/>
        </p:nvSpPr>
        <p:spPr>
          <a:xfrm>
            <a:off x="225287" y="2018199"/>
            <a:ext cx="11741426" cy="3970318"/>
          </a:xfrm>
          <a:prstGeom prst="rect">
            <a:avLst/>
          </a:prstGeom>
          <a:noFill/>
        </p:spPr>
        <p:txBody>
          <a:bodyPr wrap="square" rtlCol="0">
            <a:spAutoFit/>
          </a:bodyPr>
          <a:lstStyle/>
          <a:p>
            <a:r>
              <a:rPr lang="en-US" b="1" dirty="0">
                <a:solidFill>
                  <a:srgbClr val="FF0A0A"/>
                </a:solidFill>
                <a:latin typeface="Century Gothic" panose="020B0502020202020204" pitchFamily="34" charset="0"/>
              </a:rPr>
              <a:t>Retention Audits</a:t>
            </a:r>
            <a:r>
              <a:rPr lang="en-US" dirty="0">
                <a:latin typeface="Century Gothic" panose="020B0502020202020204" pitchFamily="34" charset="0"/>
              </a:rPr>
              <a:t>:</a:t>
            </a:r>
          </a:p>
          <a:p>
            <a:pPr marL="285750" indent="-285750">
              <a:buFont typeface="Arial" panose="020B0604020202020204" pitchFamily="34" charset="0"/>
              <a:buChar char="•"/>
            </a:pPr>
            <a:r>
              <a:rPr lang="en-US" dirty="0">
                <a:latin typeface="Century Gothic" panose="020B0502020202020204" pitchFamily="34" charset="0"/>
              </a:rPr>
              <a:t>Assess the school’s current retention rates and identify factors contributing to turnover.</a:t>
            </a:r>
          </a:p>
          <a:p>
            <a:pPr marL="285750" indent="-285750">
              <a:buFont typeface="Arial" panose="020B0604020202020204" pitchFamily="34" charset="0"/>
              <a:buChar char="•"/>
            </a:pPr>
            <a:r>
              <a:rPr lang="en-US" dirty="0">
                <a:latin typeface="Century Gothic" panose="020B0502020202020204" pitchFamily="34" charset="0"/>
              </a:rPr>
              <a:t>Develop tailored retention strategies based on the findings.</a:t>
            </a:r>
          </a:p>
          <a:p>
            <a:r>
              <a:rPr lang="en-US" dirty="0">
                <a:latin typeface="Century Gothic" panose="020B0502020202020204" pitchFamily="34" charset="0"/>
              </a:rPr>
              <a:t>Mentorship Program Frameworks:</a:t>
            </a:r>
          </a:p>
          <a:p>
            <a:pPr marL="285750" indent="-285750">
              <a:buFont typeface="Arial" panose="020B0604020202020204" pitchFamily="34" charset="0"/>
              <a:buChar char="•"/>
            </a:pPr>
            <a:r>
              <a:rPr lang="en-US" dirty="0">
                <a:latin typeface="Century Gothic" panose="020B0502020202020204" pitchFamily="34" charset="0"/>
              </a:rPr>
              <a:t>Provide a roadmap for setting up mentorship programs, including selection criteria for mentors and mentees, objectives, and timelines.</a:t>
            </a:r>
          </a:p>
          <a:p>
            <a:r>
              <a:rPr lang="en-US" dirty="0">
                <a:latin typeface="Century Gothic" panose="020B0502020202020204" pitchFamily="34" charset="0"/>
              </a:rPr>
              <a:t>Performance Management Systems:</a:t>
            </a:r>
          </a:p>
          <a:p>
            <a:pPr marL="285750" indent="-285750">
              <a:buFont typeface="Arial" panose="020B0604020202020204" pitchFamily="34" charset="0"/>
              <a:buChar char="•"/>
            </a:pPr>
            <a:r>
              <a:rPr lang="en-US" dirty="0">
                <a:latin typeface="Century Gothic" panose="020B0502020202020204" pitchFamily="34" charset="0"/>
              </a:rPr>
              <a:t>Introduce tools and software that streamline evaluation processes, such as 360-degree feedback or performance tracking platforms.</a:t>
            </a:r>
          </a:p>
          <a:p>
            <a:r>
              <a:rPr lang="en-US" dirty="0">
                <a:latin typeface="Century Gothic" panose="020B0502020202020204" pitchFamily="34" charset="0"/>
              </a:rPr>
              <a:t>Workplace Culture Enhancement:</a:t>
            </a:r>
          </a:p>
          <a:p>
            <a:pPr marL="285750" indent="-285750">
              <a:buFont typeface="Arial" panose="020B0604020202020204" pitchFamily="34" charset="0"/>
              <a:buChar char="•"/>
            </a:pPr>
            <a:r>
              <a:rPr lang="en-US" dirty="0">
                <a:latin typeface="Century Gothic" panose="020B0502020202020204" pitchFamily="34" charset="0"/>
              </a:rPr>
              <a:t>Advise schools on initiatives like team-building activities, diversity and inclusion training, or wellness workshops to improve the overall culture.</a:t>
            </a:r>
          </a:p>
          <a:p>
            <a:pPr marL="285750" indent="-285750">
              <a:buFont typeface="Arial" panose="020B0604020202020204" pitchFamily="34" charset="0"/>
              <a:buChar char="•"/>
            </a:pPr>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38697772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1DCD6-C8D9-E3C2-DEFD-A669C1962F5C}"/>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AC50888B-AB25-07D6-5936-6ECC6110310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D55E0FA-6AE1-75BF-6BEB-AEB3CA58D24A}"/>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KEY TAKEAWAYS  </a:t>
            </a:r>
          </a:p>
        </p:txBody>
      </p:sp>
      <p:sp>
        <p:nvSpPr>
          <p:cNvPr id="18" name="Rectangle 17">
            <a:extLst>
              <a:ext uri="{FF2B5EF4-FFF2-40B4-BE49-F238E27FC236}">
                <a16:creationId xmlns:a16="http://schemas.microsoft.com/office/drawing/2014/main" id="{19E9538D-BB4E-AF1F-83EE-2BE25DAF5489}"/>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Module-5:7</a:t>
            </a:r>
          </a:p>
        </p:txBody>
      </p:sp>
      <p:sp>
        <p:nvSpPr>
          <p:cNvPr id="20" name="Oval 19">
            <a:extLst>
              <a:ext uri="{FF2B5EF4-FFF2-40B4-BE49-F238E27FC236}">
                <a16:creationId xmlns:a16="http://schemas.microsoft.com/office/drawing/2014/main" id="{DF20CDB4-5C80-6C9A-260F-FE7060A0FD56}"/>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DC362E45-9060-B569-0621-289F2E7805AB}"/>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1769660-4AC3-681D-54EA-4160DD4F04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8C4B027A-5469-E7E5-5FEE-28851B9D6D6D}"/>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4" name="TextBox 3">
            <a:extLst>
              <a:ext uri="{FF2B5EF4-FFF2-40B4-BE49-F238E27FC236}">
                <a16:creationId xmlns:a16="http://schemas.microsoft.com/office/drawing/2014/main" id="{53936875-7FA4-23BE-1E52-C6FE382B8DBB}"/>
              </a:ext>
            </a:extLst>
          </p:cNvPr>
          <p:cNvSpPr txBox="1"/>
          <p:nvPr/>
        </p:nvSpPr>
        <p:spPr>
          <a:xfrm>
            <a:off x="225287" y="2018199"/>
            <a:ext cx="11741426" cy="3693319"/>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Century Gothic" panose="020B0502020202020204" pitchFamily="34" charset="0"/>
              </a:rPr>
              <a:t>Retention is Critical: High turnover disrupts school performance and student outcomes. Retention strategies should focus on engagement, recognition, and support.</a:t>
            </a:r>
          </a:p>
          <a:p>
            <a:endParaRPr lang="en-US" dirty="0">
              <a:latin typeface="Century Gothic" panose="020B0502020202020204" pitchFamily="34" charset="0"/>
            </a:endParaRPr>
          </a:p>
          <a:p>
            <a:pPr marL="285750" indent="-285750">
              <a:buFont typeface="Arial" panose="020B0604020202020204" pitchFamily="34" charset="0"/>
              <a:buChar char="•"/>
            </a:pPr>
            <a:r>
              <a:rPr lang="en-US" dirty="0">
                <a:latin typeface="Century Gothic" panose="020B0502020202020204" pitchFamily="34" charset="0"/>
              </a:rPr>
              <a:t>Mentorship Drives Growth: Effective mentorship and career development pathways help retain quality staff and prepare them for future roles within the institution.</a:t>
            </a:r>
          </a:p>
          <a:p>
            <a:endParaRPr lang="en-US" dirty="0">
              <a:latin typeface="Century Gothic" panose="020B0502020202020204" pitchFamily="34" charset="0"/>
            </a:endParaRPr>
          </a:p>
          <a:p>
            <a:pPr marL="285750" indent="-285750">
              <a:buFont typeface="Arial" panose="020B0604020202020204" pitchFamily="34" charset="0"/>
              <a:buChar char="•"/>
            </a:pPr>
            <a:r>
              <a:rPr lang="en-US" dirty="0">
                <a:latin typeface="Century Gothic" panose="020B0502020202020204" pitchFamily="34" charset="0"/>
              </a:rPr>
              <a:t>Performance Management Improves Outcomes: Structured evaluation systems encourage continuous improvement, benefiting both the staff and the school.</a:t>
            </a:r>
          </a:p>
          <a:p>
            <a:endParaRPr lang="en-US" dirty="0">
              <a:latin typeface="Century Gothic" panose="020B0502020202020204" pitchFamily="34" charset="0"/>
            </a:endParaRPr>
          </a:p>
          <a:p>
            <a:pPr marL="285750" indent="-285750">
              <a:buFont typeface="Arial" panose="020B0604020202020204" pitchFamily="34" charset="0"/>
              <a:buChar char="•"/>
            </a:pPr>
            <a:r>
              <a:rPr lang="en-US" dirty="0">
                <a:latin typeface="Century Gothic" panose="020B0502020202020204" pitchFamily="34" charset="0"/>
              </a:rPr>
              <a:t>By implementing these practices, education consultants can help schools build a stable, motivated, and high-performing team that contributes to long-term success.</a:t>
            </a:r>
          </a:p>
          <a:p>
            <a:pPr marL="285750" indent="-285750">
              <a:buFont typeface="Arial" panose="020B0604020202020204" pitchFamily="34" charset="0"/>
              <a:buChar char="•"/>
            </a:pPr>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15819921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3A31A-7327-69CC-29BD-99E9349625B1}"/>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36030C3E-B1B3-F865-EEBE-D5429567C793}"/>
              </a:ext>
            </a:extLst>
          </p:cNvPr>
          <p:cNvSpPr/>
          <p:nvPr/>
        </p:nvSpPr>
        <p:spPr>
          <a:xfrm>
            <a:off x="198783" y="6647975"/>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C695823D-B145-10C7-0B3E-0EFD5A38AB0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COLLABORATING WITH HR AND LEGAL DEPARTMENTS </a:t>
            </a:r>
          </a:p>
        </p:txBody>
      </p:sp>
      <p:sp>
        <p:nvSpPr>
          <p:cNvPr id="18" name="Rectangle 17">
            <a:extLst>
              <a:ext uri="{FF2B5EF4-FFF2-40B4-BE49-F238E27FC236}">
                <a16:creationId xmlns:a16="http://schemas.microsoft.com/office/drawing/2014/main" id="{ED125981-7BA8-71EF-912A-4BE76B767060}"/>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Module-5:8</a:t>
            </a:r>
          </a:p>
        </p:txBody>
      </p:sp>
      <p:sp>
        <p:nvSpPr>
          <p:cNvPr id="20" name="Oval 19">
            <a:extLst>
              <a:ext uri="{FF2B5EF4-FFF2-40B4-BE49-F238E27FC236}">
                <a16:creationId xmlns:a16="http://schemas.microsoft.com/office/drawing/2014/main" id="{15CAEC9F-184F-EC14-D36E-6605D8DC7292}"/>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C665EDC-9000-2E9F-830A-7B64AA4FB180}"/>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17EC9675-BC73-E66F-B7C6-778C8ED87C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0D0CCDD5-2BA0-07EF-D130-09ADA39E4D97}"/>
              </a:ext>
            </a:extLst>
          </p:cNvPr>
          <p:cNvSpPr txBox="1"/>
          <p:nvPr/>
        </p:nvSpPr>
        <p:spPr>
          <a:xfrm>
            <a:off x="198782" y="1961322"/>
            <a:ext cx="5897217" cy="4801314"/>
          </a:xfrm>
          <a:prstGeom prst="rect">
            <a:avLst/>
          </a:prstGeom>
          <a:noFill/>
        </p:spPr>
        <p:txBody>
          <a:bodyPr wrap="square" rtlCol="0">
            <a:spAutoFit/>
          </a:bodyPr>
          <a:lstStyle/>
          <a:p>
            <a:r>
              <a:rPr lang="en-US" dirty="0">
                <a:latin typeface="Century Gothic" panose="020B0502020202020204" pitchFamily="34" charset="0"/>
              </a:rPr>
              <a:t>Collaboration with Human Resources (HR) and Legal Departments is vital in ensuring that recruitment and employment practices are efficient, compliant, and effective. Education consultants act as intermediaries, supporting schools in aligning their hiring processes with best practices while adhering to legal standards.</a:t>
            </a:r>
          </a:p>
          <a:p>
            <a:pPr marL="285750" indent="-285750">
              <a:buFont typeface="Arial" panose="020B0604020202020204" pitchFamily="34" charset="0"/>
              <a:buChar char="•"/>
            </a:pPr>
            <a:r>
              <a:rPr lang="en-US" dirty="0">
                <a:latin typeface="Century Gothic" panose="020B0502020202020204" pitchFamily="34" charset="0"/>
              </a:rPr>
              <a:t>Working with HR Teams</a:t>
            </a:r>
          </a:p>
          <a:p>
            <a:pPr marL="285750" indent="-285750">
              <a:buFont typeface="Arial" panose="020B0604020202020204" pitchFamily="34" charset="0"/>
              <a:buChar char="•"/>
            </a:pPr>
            <a:r>
              <a:rPr lang="en-US" dirty="0">
                <a:latin typeface="Century Gothic" panose="020B0502020202020204" pitchFamily="34" charset="0"/>
              </a:rPr>
              <a:t>Streamlining Recruitment Processes:</a:t>
            </a:r>
          </a:p>
          <a:p>
            <a:pPr marL="285750" indent="-285750">
              <a:buFont typeface="Arial" panose="020B0604020202020204" pitchFamily="34" charset="0"/>
              <a:buChar char="•"/>
            </a:pPr>
            <a:r>
              <a:rPr lang="en-US" b="1" dirty="0">
                <a:solidFill>
                  <a:srgbClr val="FF0000"/>
                </a:solidFill>
                <a:latin typeface="Century Gothic" panose="020B0502020202020204" pitchFamily="34" charset="0"/>
              </a:rPr>
              <a:t>Assess Current HR Practices</a:t>
            </a:r>
            <a:r>
              <a:rPr lang="en-US" dirty="0">
                <a:latin typeface="Century Gothic" panose="020B0502020202020204" pitchFamily="34" charset="0"/>
              </a:rPr>
              <a:t>: Evaluate the existing recruitment workflow to identify inefficiencies or gaps.</a:t>
            </a:r>
          </a:p>
          <a:p>
            <a:pPr marL="285750" indent="-285750">
              <a:buFont typeface="Arial" panose="020B0604020202020204" pitchFamily="34" charset="0"/>
              <a:buChar char="•"/>
            </a:pPr>
            <a:r>
              <a:rPr lang="en-US" b="1" dirty="0">
                <a:solidFill>
                  <a:srgbClr val="FF0000"/>
                </a:solidFill>
                <a:latin typeface="Century Gothic" panose="020B0502020202020204" pitchFamily="34" charset="0"/>
              </a:rPr>
              <a:t>Design Efficient Recruitment Frameworks</a:t>
            </a:r>
            <a:r>
              <a:rPr lang="en-US" dirty="0">
                <a:latin typeface="Century Gothic" panose="020B0502020202020204" pitchFamily="34" charset="0"/>
              </a:rPr>
              <a:t>: Work with HR teams to create structured processes, including job postings, screening, interviewing, and onboarding.</a:t>
            </a:r>
          </a:p>
          <a:p>
            <a:endParaRPr lang="en-US" dirty="0"/>
          </a:p>
        </p:txBody>
      </p:sp>
      <p:pic>
        <p:nvPicPr>
          <p:cNvPr id="2" name="Picture 1">
            <a:extLst>
              <a:ext uri="{FF2B5EF4-FFF2-40B4-BE49-F238E27FC236}">
                <a16:creationId xmlns:a16="http://schemas.microsoft.com/office/drawing/2014/main" id="{91409A31-6851-75D6-D739-419884B6C62C}"/>
              </a:ext>
            </a:extLst>
          </p:cNvPr>
          <p:cNvPicPr>
            <a:picLocks noChangeAspect="1"/>
          </p:cNvPicPr>
          <p:nvPr/>
        </p:nvPicPr>
        <p:blipFill>
          <a:blip r:embed="rId3"/>
          <a:stretch>
            <a:fillRect/>
          </a:stretch>
        </p:blipFill>
        <p:spPr>
          <a:xfrm>
            <a:off x="6799992" y="2276931"/>
            <a:ext cx="4052216" cy="3327083"/>
          </a:xfrm>
          <a:prstGeom prst="rect">
            <a:avLst/>
          </a:prstGeom>
        </p:spPr>
      </p:pic>
    </p:spTree>
    <p:extLst>
      <p:ext uri="{BB962C8B-B14F-4D97-AF65-F5344CB8AC3E}">
        <p14:creationId xmlns:p14="http://schemas.microsoft.com/office/powerpoint/2010/main" val="2193215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9207B-5922-6DCD-64E9-B44004E1452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C104F6D-4BB4-6CDF-AD09-1AC8B56ED3EE}"/>
              </a:ext>
            </a:extLst>
          </p:cNvPr>
          <p:cNvSpPr/>
          <p:nvPr/>
        </p:nvSpPr>
        <p:spPr>
          <a:xfrm>
            <a:off x="198783" y="6647975"/>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959A4768-1466-7EE4-C0B1-EE5A5443C393}"/>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COLLABORATING WITH HR AND LEGAL DEPARTMENTS </a:t>
            </a:r>
          </a:p>
        </p:txBody>
      </p:sp>
      <p:sp>
        <p:nvSpPr>
          <p:cNvPr id="18" name="Rectangle 17">
            <a:extLst>
              <a:ext uri="{FF2B5EF4-FFF2-40B4-BE49-F238E27FC236}">
                <a16:creationId xmlns:a16="http://schemas.microsoft.com/office/drawing/2014/main" id="{B91484F2-926E-C5C4-20C2-48A2D8C760C5}"/>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Module-5:8</a:t>
            </a:r>
          </a:p>
        </p:txBody>
      </p:sp>
      <p:sp>
        <p:nvSpPr>
          <p:cNvPr id="20" name="Oval 19">
            <a:extLst>
              <a:ext uri="{FF2B5EF4-FFF2-40B4-BE49-F238E27FC236}">
                <a16:creationId xmlns:a16="http://schemas.microsoft.com/office/drawing/2014/main" id="{D4641820-AD65-AF99-81CE-5548D8466332}"/>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B140D39-79C6-BF0E-9EE4-44360C4B64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3EE3DBD-D50C-3E7D-2927-6547E8B259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77DD7821-39E0-F69F-E7D3-99D8B46A0633}"/>
              </a:ext>
            </a:extLst>
          </p:cNvPr>
          <p:cNvSpPr txBox="1"/>
          <p:nvPr/>
        </p:nvSpPr>
        <p:spPr>
          <a:xfrm>
            <a:off x="5380383" y="1779687"/>
            <a:ext cx="6612834" cy="4801314"/>
          </a:xfrm>
          <a:prstGeom prst="rect">
            <a:avLst/>
          </a:prstGeom>
          <a:noFill/>
        </p:spPr>
        <p:txBody>
          <a:bodyPr wrap="square" rtlCol="0">
            <a:spAutoFit/>
          </a:bodyPr>
          <a:lstStyle/>
          <a:p>
            <a:r>
              <a:rPr lang="en-US" b="1" dirty="0">
                <a:latin typeface="Century Gothic" panose="020B0502020202020204" pitchFamily="34" charset="0"/>
              </a:rPr>
              <a:t>Promote Consistency</a:t>
            </a:r>
            <a:r>
              <a:rPr lang="en-US" dirty="0">
                <a:latin typeface="Century Gothic" panose="020B0502020202020204" pitchFamily="34" charset="0"/>
              </a:rPr>
              <a:t>: Standardize recruitment protocols across the school or district to ensure all departments follow similar processes.</a:t>
            </a:r>
          </a:p>
          <a:p>
            <a:r>
              <a:rPr lang="en-US" b="1" dirty="0">
                <a:latin typeface="Century Gothic" panose="020B0502020202020204" pitchFamily="34" charset="0"/>
              </a:rPr>
              <a:t>Leverage Technology</a:t>
            </a:r>
            <a:r>
              <a:rPr lang="en-US" dirty="0">
                <a:latin typeface="Century Gothic" panose="020B0502020202020204" pitchFamily="34" charset="0"/>
              </a:rPr>
              <a:t>: Introduce HR management software and applicant tracking systems to streamline recruitment tasks.</a:t>
            </a:r>
          </a:p>
          <a:p>
            <a:r>
              <a:rPr lang="en-US" dirty="0">
                <a:latin typeface="Century Gothic" panose="020B0502020202020204" pitchFamily="34" charset="0"/>
              </a:rPr>
              <a:t>Implementing Best Practices: Objective Criteria for </a:t>
            </a:r>
            <a:r>
              <a:rPr lang="en-US" b="1" dirty="0">
                <a:latin typeface="Century Gothic" panose="020B0502020202020204" pitchFamily="34" charset="0"/>
              </a:rPr>
              <a:t>Candidate Selection</a:t>
            </a:r>
            <a:r>
              <a:rPr lang="en-US" dirty="0">
                <a:latin typeface="Century Gothic" panose="020B0502020202020204" pitchFamily="34" charset="0"/>
              </a:rPr>
              <a:t>: Collaborate with HR to develop unbiased and inclusive selection criteria that reflect the school’s needs.</a:t>
            </a:r>
          </a:p>
          <a:p>
            <a:r>
              <a:rPr lang="en-US" b="1" dirty="0">
                <a:latin typeface="Century Gothic" panose="020B0502020202020204" pitchFamily="34" charset="0"/>
              </a:rPr>
              <a:t>Efficient Communication</a:t>
            </a:r>
            <a:r>
              <a:rPr lang="en-US" dirty="0">
                <a:latin typeface="Century Gothic" panose="020B0502020202020204" pitchFamily="34" charset="0"/>
              </a:rPr>
              <a:t>: Establish clear communication channels between HR and leadership to ensure alignment on recruitment objectives.</a:t>
            </a:r>
          </a:p>
          <a:p>
            <a:r>
              <a:rPr lang="en-US" b="1" dirty="0">
                <a:latin typeface="Century Gothic" panose="020B0502020202020204" pitchFamily="34" charset="0"/>
              </a:rPr>
              <a:t>Training HR Staff: </a:t>
            </a:r>
            <a:r>
              <a:rPr lang="en-US" dirty="0">
                <a:latin typeface="Century Gothic" panose="020B0502020202020204" pitchFamily="34" charset="0"/>
              </a:rPr>
              <a:t>Provide training on modern recruitment techniques, such as digital outreach, diversity hiring, and effective interviewing.</a:t>
            </a:r>
          </a:p>
          <a:p>
            <a:endParaRPr lang="en-US" dirty="0"/>
          </a:p>
        </p:txBody>
      </p:sp>
      <p:pic>
        <p:nvPicPr>
          <p:cNvPr id="2" name="Picture 1">
            <a:extLst>
              <a:ext uri="{FF2B5EF4-FFF2-40B4-BE49-F238E27FC236}">
                <a16:creationId xmlns:a16="http://schemas.microsoft.com/office/drawing/2014/main" id="{AC57DC09-6E94-DF0F-6FBA-8AAFCA9CD5E8}"/>
              </a:ext>
            </a:extLst>
          </p:cNvPr>
          <p:cNvPicPr>
            <a:picLocks noChangeAspect="1"/>
          </p:cNvPicPr>
          <p:nvPr/>
        </p:nvPicPr>
        <p:blipFill>
          <a:blip r:embed="rId3"/>
          <a:stretch>
            <a:fillRect/>
          </a:stretch>
        </p:blipFill>
        <p:spPr>
          <a:xfrm>
            <a:off x="396426" y="2245623"/>
            <a:ext cx="4961711" cy="3721283"/>
          </a:xfrm>
          <a:prstGeom prst="rect">
            <a:avLst/>
          </a:prstGeom>
        </p:spPr>
      </p:pic>
    </p:spTree>
    <p:extLst>
      <p:ext uri="{BB962C8B-B14F-4D97-AF65-F5344CB8AC3E}">
        <p14:creationId xmlns:p14="http://schemas.microsoft.com/office/powerpoint/2010/main" val="37535273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9D122-6B7B-AFF6-B01E-ABFEA1ACE903}"/>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CCB39DC-7A98-8B41-BBE2-3866F2A525A0}"/>
              </a:ext>
            </a:extLst>
          </p:cNvPr>
          <p:cNvSpPr/>
          <p:nvPr/>
        </p:nvSpPr>
        <p:spPr>
          <a:xfrm>
            <a:off x="198783" y="6647975"/>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CB305E29-522F-8C48-6860-BD843BDAC4D7}"/>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KEY AREAS OF EMPLOYMENT LAW  </a:t>
            </a:r>
          </a:p>
        </p:txBody>
      </p:sp>
      <p:sp>
        <p:nvSpPr>
          <p:cNvPr id="18" name="Rectangle 17">
            <a:extLst>
              <a:ext uri="{FF2B5EF4-FFF2-40B4-BE49-F238E27FC236}">
                <a16:creationId xmlns:a16="http://schemas.microsoft.com/office/drawing/2014/main" id="{74DFA546-B92B-91D9-641E-C2F55F365EB2}"/>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Module-5:8</a:t>
            </a:r>
          </a:p>
        </p:txBody>
      </p:sp>
      <p:sp>
        <p:nvSpPr>
          <p:cNvPr id="20" name="Oval 19">
            <a:extLst>
              <a:ext uri="{FF2B5EF4-FFF2-40B4-BE49-F238E27FC236}">
                <a16:creationId xmlns:a16="http://schemas.microsoft.com/office/drawing/2014/main" id="{89D0AC16-F97F-563E-4D19-33768139DC87}"/>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8821C04-B10C-6C40-E8B3-110A6036694C}"/>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E23261A-C84B-AC32-6242-0A6CAB3DCF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1A4E3FD0-5CEB-1CCC-4A7D-352A70AFAA10}"/>
              </a:ext>
            </a:extLst>
          </p:cNvPr>
          <p:cNvSpPr txBox="1"/>
          <p:nvPr/>
        </p:nvSpPr>
        <p:spPr>
          <a:xfrm>
            <a:off x="99391" y="2274425"/>
            <a:ext cx="11993217" cy="3693319"/>
          </a:xfrm>
          <a:prstGeom prst="rect">
            <a:avLst/>
          </a:prstGeom>
          <a:noFill/>
        </p:spPr>
        <p:txBody>
          <a:bodyPr wrap="square" rtlCol="0">
            <a:spAutoFit/>
          </a:bodyPr>
          <a:lstStyle/>
          <a:p>
            <a:r>
              <a:rPr lang="en-US" dirty="0">
                <a:latin typeface="Century Gothic" panose="020B0502020202020204" pitchFamily="34" charset="0"/>
              </a:rPr>
              <a:t>Familiarize clients with laws concerning non-discrimination, equal opportunity, contracts, and workplace safety.</a:t>
            </a:r>
          </a:p>
          <a:p>
            <a:r>
              <a:rPr lang="en-US" b="1" dirty="0">
                <a:latin typeface="Century Gothic" panose="020B0502020202020204" pitchFamily="34" charset="0"/>
              </a:rPr>
              <a:t>Regulations on Teacher Certification</a:t>
            </a:r>
            <a:r>
              <a:rPr lang="en-US" dirty="0">
                <a:latin typeface="Century Gothic" panose="020B0502020202020204" pitchFamily="34" charset="0"/>
              </a:rPr>
              <a:t>: Ensure clients understand certification requirements and other professional standards applicable to educators.</a:t>
            </a:r>
          </a:p>
          <a:p>
            <a:r>
              <a:rPr lang="en-US" b="1" dirty="0">
                <a:latin typeface="Century Gothic" panose="020B0502020202020204" pitchFamily="34" charset="0"/>
              </a:rPr>
              <a:t>Diversity and Inclusion Mandates</a:t>
            </a:r>
            <a:r>
              <a:rPr lang="en-US" dirty="0">
                <a:latin typeface="Century Gothic" panose="020B0502020202020204" pitchFamily="34" charset="0"/>
              </a:rPr>
              <a:t>: Guide schools on policies that promote diversity in hiring without violating anti-discrimination laws.</a:t>
            </a:r>
          </a:p>
          <a:p>
            <a:r>
              <a:rPr lang="en-US" dirty="0">
                <a:latin typeface="Century Gothic" panose="020B0502020202020204" pitchFamily="34" charset="0"/>
              </a:rPr>
              <a:t>Ensuring Compliance to Protect Institutions and Candidates:</a:t>
            </a:r>
          </a:p>
          <a:p>
            <a:r>
              <a:rPr lang="en-US" b="1" dirty="0">
                <a:latin typeface="Century Gothic" panose="020B0502020202020204" pitchFamily="34" charset="0"/>
              </a:rPr>
              <a:t>Legally Sound Contracts</a:t>
            </a:r>
            <a:r>
              <a:rPr lang="en-US" dirty="0">
                <a:latin typeface="Century Gothic" panose="020B0502020202020204" pitchFamily="34" charset="0"/>
              </a:rPr>
              <a:t>: Assist HR teams in preparing employment contracts that are clear, transparent, and compliant with legal standards.</a:t>
            </a:r>
          </a:p>
          <a:p>
            <a:r>
              <a:rPr lang="en-US" b="1" dirty="0">
                <a:latin typeface="Century Gothic" panose="020B0502020202020204" pitchFamily="34" charset="0"/>
              </a:rPr>
              <a:t>Safeguarding Candidates’ Rights</a:t>
            </a:r>
            <a:r>
              <a:rPr lang="en-US" dirty="0">
                <a:latin typeface="Century Gothic" panose="020B0502020202020204" pitchFamily="34" charset="0"/>
              </a:rPr>
              <a:t>: Ensure hiring practices respect candidates’ rights, such as confidentiality and non-discriminatory treatment.</a:t>
            </a:r>
          </a:p>
          <a:p>
            <a:r>
              <a:rPr lang="en-US" b="1" dirty="0">
                <a:latin typeface="Century Gothic" panose="020B0502020202020204" pitchFamily="34" charset="0"/>
              </a:rPr>
              <a:t>Avoiding Legal Risks</a:t>
            </a:r>
            <a:r>
              <a:rPr lang="en-US" dirty="0">
                <a:latin typeface="Century Gothic" panose="020B0502020202020204" pitchFamily="34" charset="0"/>
              </a:rPr>
              <a:t>: Highlight potential risks, such as unfair dismissal claims, and provide strategies to mitigate them.</a:t>
            </a:r>
          </a:p>
        </p:txBody>
      </p:sp>
    </p:spTree>
    <p:extLst>
      <p:ext uri="{BB962C8B-B14F-4D97-AF65-F5344CB8AC3E}">
        <p14:creationId xmlns:p14="http://schemas.microsoft.com/office/powerpoint/2010/main" val="15095108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38665-BC9A-D959-4232-A108CA8507D5}"/>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2CFA308-28FD-9C8C-C4C5-D8BCFE98EFF9}"/>
              </a:ext>
            </a:extLst>
          </p:cNvPr>
          <p:cNvSpPr/>
          <p:nvPr/>
        </p:nvSpPr>
        <p:spPr>
          <a:xfrm>
            <a:off x="198783" y="6647975"/>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13D4B229-B6B7-E415-F0BA-7279EC39AE7C}"/>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PRACTICAL IMPLEMENTATION FOR EDUCATION CONSULTANTS   </a:t>
            </a:r>
          </a:p>
        </p:txBody>
      </p:sp>
      <p:sp>
        <p:nvSpPr>
          <p:cNvPr id="18" name="Rectangle 17">
            <a:extLst>
              <a:ext uri="{FF2B5EF4-FFF2-40B4-BE49-F238E27FC236}">
                <a16:creationId xmlns:a16="http://schemas.microsoft.com/office/drawing/2014/main" id="{F6264C0F-651B-91AF-D668-E74531371D3A}"/>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Module-5:8</a:t>
            </a:r>
          </a:p>
        </p:txBody>
      </p:sp>
      <p:sp>
        <p:nvSpPr>
          <p:cNvPr id="20" name="Oval 19">
            <a:extLst>
              <a:ext uri="{FF2B5EF4-FFF2-40B4-BE49-F238E27FC236}">
                <a16:creationId xmlns:a16="http://schemas.microsoft.com/office/drawing/2014/main" id="{E2349FBD-35CD-8546-9568-5DB8D23F13EB}"/>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851F65F-1801-EDF3-B70B-BEA551878C9D}"/>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47F052B-3DC0-65CB-E9E7-D9214E3A8D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EFC1D619-393E-7753-0733-9C7547F927BD}"/>
              </a:ext>
            </a:extLst>
          </p:cNvPr>
          <p:cNvSpPr txBox="1"/>
          <p:nvPr/>
        </p:nvSpPr>
        <p:spPr>
          <a:xfrm>
            <a:off x="99391" y="2383832"/>
            <a:ext cx="11993217" cy="2862322"/>
          </a:xfrm>
          <a:prstGeom prst="rect">
            <a:avLst/>
          </a:prstGeom>
          <a:noFill/>
        </p:spPr>
        <p:txBody>
          <a:bodyPr wrap="square" rtlCol="0">
            <a:spAutoFit/>
          </a:bodyPr>
          <a:lstStyle/>
          <a:p>
            <a:r>
              <a:rPr lang="en-US" b="1" dirty="0">
                <a:latin typeface="Century Gothic" panose="020B0502020202020204" pitchFamily="34" charset="0"/>
              </a:rPr>
              <a:t>Collaboration Tools</a:t>
            </a:r>
            <a:r>
              <a:rPr lang="en-US" dirty="0">
                <a:latin typeface="Century Gothic" panose="020B0502020202020204" pitchFamily="34" charset="0"/>
              </a:rPr>
              <a:t>: Introduce platforms like Slack or Microsoft Teams to improve collaboration between HR, legal teams, and school administrators.</a:t>
            </a:r>
          </a:p>
          <a:p>
            <a:r>
              <a:rPr lang="en-US" b="1" dirty="0">
                <a:latin typeface="Century Gothic" panose="020B0502020202020204" pitchFamily="34" charset="0"/>
              </a:rPr>
              <a:t>Compliance Checklists</a:t>
            </a:r>
            <a:r>
              <a:rPr lang="en-US" dirty="0">
                <a:latin typeface="Century Gothic" panose="020B0502020202020204" pitchFamily="34" charset="0"/>
              </a:rPr>
              <a:t>: Provide schools with checklists covering all critical legal and procedural requirements in recruitment and hiring.</a:t>
            </a:r>
          </a:p>
          <a:p>
            <a:r>
              <a:rPr lang="en-US" b="1" dirty="0">
                <a:latin typeface="Century Gothic" panose="020B0502020202020204" pitchFamily="34" charset="0"/>
              </a:rPr>
              <a:t>Policy Documentation</a:t>
            </a:r>
            <a:r>
              <a:rPr lang="en-US" dirty="0">
                <a:latin typeface="Century Gothic" panose="020B0502020202020204" pitchFamily="34" charset="0"/>
              </a:rPr>
              <a:t>: Help schools develop written policies on recruitment, employee conduct, and grievance redressal to ensure clarity and adherence.</a:t>
            </a:r>
          </a:p>
          <a:p>
            <a:r>
              <a:rPr lang="en-US" b="1" dirty="0">
                <a:latin typeface="Century Gothic" panose="020B0502020202020204" pitchFamily="34" charset="0"/>
              </a:rPr>
              <a:t>Workshops and Seminars</a:t>
            </a:r>
            <a:r>
              <a:rPr lang="en-US" dirty="0">
                <a:latin typeface="Century Gothic" panose="020B0502020202020204" pitchFamily="34" charset="0"/>
              </a:rPr>
              <a:t>: Organize sessions for HR staff on employment law updates, best practices in hiring, and the importance of compliance.</a:t>
            </a:r>
          </a:p>
          <a:p>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39789122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510A6-AE86-6932-38E0-4009C9A6B0B3}"/>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606F4AA-CCA5-F50A-6DB6-6B2DB66DB753}"/>
              </a:ext>
            </a:extLst>
          </p:cNvPr>
          <p:cNvSpPr/>
          <p:nvPr/>
        </p:nvSpPr>
        <p:spPr>
          <a:xfrm>
            <a:off x="198783" y="6647975"/>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F9064BBA-9A82-FAA3-6785-A8A5C1D97D4F}"/>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KEY BENEFITS OF EFFECTIVE COLLABORATION   </a:t>
            </a:r>
          </a:p>
        </p:txBody>
      </p:sp>
      <p:sp>
        <p:nvSpPr>
          <p:cNvPr id="18" name="Rectangle 17">
            <a:extLst>
              <a:ext uri="{FF2B5EF4-FFF2-40B4-BE49-F238E27FC236}">
                <a16:creationId xmlns:a16="http://schemas.microsoft.com/office/drawing/2014/main" id="{385A1A03-0DA2-50B7-C6C8-AC63C0B742B2}"/>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Module-5:8</a:t>
            </a:r>
          </a:p>
        </p:txBody>
      </p:sp>
      <p:sp>
        <p:nvSpPr>
          <p:cNvPr id="20" name="Oval 19">
            <a:extLst>
              <a:ext uri="{FF2B5EF4-FFF2-40B4-BE49-F238E27FC236}">
                <a16:creationId xmlns:a16="http://schemas.microsoft.com/office/drawing/2014/main" id="{18B62995-2CE8-0AF8-FE48-94E8A5CCF148}"/>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50F8A928-D498-B7C8-40B5-4902246F5D21}"/>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3F1D72A-9708-575A-A36D-359A9AB65E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80356C36-741A-88A4-5F6A-137C014CF428}"/>
              </a:ext>
            </a:extLst>
          </p:cNvPr>
          <p:cNvSpPr txBox="1"/>
          <p:nvPr/>
        </p:nvSpPr>
        <p:spPr>
          <a:xfrm>
            <a:off x="198783" y="2283021"/>
            <a:ext cx="11701669" cy="3693319"/>
          </a:xfrm>
          <a:prstGeom prst="rect">
            <a:avLst/>
          </a:prstGeom>
          <a:noFill/>
        </p:spPr>
        <p:txBody>
          <a:bodyPr wrap="square" rtlCol="0">
            <a:spAutoFit/>
          </a:bodyPr>
          <a:lstStyle/>
          <a:p>
            <a:r>
              <a:rPr lang="en-US" b="1" dirty="0">
                <a:latin typeface="Century Gothic" panose="020B0502020202020204" pitchFamily="34" charset="0"/>
              </a:rPr>
              <a:t>Enhanced Efficiency</a:t>
            </a:r>
            <a:r>
              <a:rPr lang="en-US" dirty="0">
                <a:latin typeface="Century Gothic" panose="020B0502020202020204" pitchFamily="34" charset="0"/>
              </a:rPr>
              <a:t>: Collaboration improves the speed and quality of hiring processes, reducing time-to-hire and improving candidate experiences.</a:t>
            </a:r>
          </a:p>
          <a:p>
            <a:r>
              <a:rPr lang="en-US" b="1" dirty="0">
                <a:latin typeface="Century Gothic" panose="020B0502020202020204" pitchFamily="34" charset="0"/>
              </a:rPr>
              <a:t>Risk Mitigation</a:t>
            </a:r>
            <a:r>
              <a:rPr lang="en-US" dirty="0">
                <a:latin typeface="Century Gothic" panose="020B0502020202020204" pitchFamily="34" charset="0"/>
              </a:rPr>
              <a:t>: Ensuring compliance protects schools from legal disputes and enhances their reputation.</a:t>
            </a:r>
          </a:p>
          <a:p>
            <a:r>
              <a:rPr lang="en-US" b="1" dirty="0">
                <a:latin typeface="Century Gothic" panose="020B0502020202020204" pitchFamily="34" charset="0"/>
              </a:rPr>
              <a:t>Stronger Teams</a:t>
            </a:r>
            <a:r>
              <a:rPr lang="en-US" dirty="0">
                <a:latin typeface="Century Gothic" panose="020B0502020202020204" pitchFamily="34" charset="0"/>
              </a:rPr>
              <a:t>: Streamlined, compliant recruitment processes result in hiring staff who align with the school’s values and goals.</a:t>
            </a:r>
          </a:p>
          <a:p>
            <a:endParaRPr lang="en-US" dirty="0">
              <a:latin typeface="Century Gothic" panose="020B0502020202020204" pitchFamily="34" charset="0"/>
            </a:endParaRPr>
          </a:p>
          <a:p>
            <a:r>
              <a:rPr lang="en-US" dirty="0">
                <a:latin typeface="Century Gothic" panose="020B0502020202020204" pitchFamily="34" charset="0"/>
              </a:rPr>
              <a:t>Collaborating with HR and legal departments ensures that recruitment processes are both effective and compliant. Education consultants play a critical role in streamlining these processes, educating clients about employment law, and protecting all parties involved. Through proper collaboration, schools can achieve consistent, efficient, and legally sound hiring practices.</a:t>
            </a:r>
          </a:p>
          <a:p>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22468335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9F065-6448-DFCC-DB43-73606F55083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E4EB17FB-4ADC-84BF-8C8C-3F251F4E4531}"/>
              </a:ext>
            </a:extLst>
          </p:cNvPr>
          <p:cNvSpPr/>
          <p:nvPr/>
        </p:nvSpPr>
        <p:spPr>
          <a:xfrm>
            <a:off x="0" y="6523977"/>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94708F13-8F1D-7889-FF27-0ECEF1D31EEB}"/>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D1747CB6-231E-F699-A7D8-C9FD60EA9E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887" y="6225944"/>
            <a:ext cx="753565" cy="200940"/>
          </a:xfrm>
          <a:prstGeom prst="rect">
            <a:avLst/>
          </a:prstGeom>
        </p:spPr>
      </p:pic>
      <p:sp>
        <p:nvSpPr>
          <p:cNvPr id="18" name="Rectangle 17">
            <a:extLst>
              <a:ext uri="{FF2B5EF4-FFF2-40B4-BE49-F238E27FC236}">
                <a16:creationId xmlns:a16="http://schemas.microsoft.com/office/drawing/2014/main" id="{727B7154-8D92-3BC0-00AF-DD82EA2737F8}"/>
              </a:ext>
            </a:extLst>
          </p:cNvPr>
          <p:cNvSpPr/>
          <p:nvPr/>
        </p:nvSpPr>
        <p:spPr>
          <a:xfrm>
            <a:off x="935335" y="632056"/>
            <a:ext cx="2019900"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Module-5:9</a:t>
            </a:r>
          </a:p>
        </p:txBody>
      </p:sp>
      <p:sp>
        <p:nvSpPr>
          <p:cNvPr id="15" name="Rectangle 14">
            <a:extLst>
              <a:ext uri="{FF2B5EF4-FFF2-40B4-BE49-F238E27FC236}">
                <a16:creationId xmlns:a16="http://schemas.microsoft.com/office/drawing/2014/main" id="{64171E03-39FA-8751-B8FD-EB6828F0F27E}"/>
              </a:ext>
            </a:extLst>
          </p:cNvPr>
          <p:cNvSpPr/>
          <p:nvPr/>
        </p:nvSpPr>
        <p:spPr>
          <a:xfrm>
            <a:off x="5053698" y="1770962"/>
            <a:ext cx="6189238" cy="4655922"/>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spcBef>
                <a:spcPts val="300"/>
              </a:spcBef>
              <a:spcAft>
                <a:spcPts val="1200"/>
              </a:spcAft>
            </a:pPr>
            <a:endParaRPr lang="en-US" b="1" dirty="0">
              <a:solidFill>
                <a:srgbClr val="000000"/>
              </a:solidFill>
              <a:latin typeface="Century Gothic" panose="020B0502020202020204" pitchFamily="34" charset="0"/>
              <a:ea typeface="Times New Roman" panose="02020603050405020304" pitchFamily="18" charset="0"/>
              <a:cs typeface="Times New Roman" panose="02020603050405020304" pitchFamily="18" charset="0"/>
            </a:endParaRPr>
          </a:p>
          <a:p>
            <a:pPr marL="0" marR="0">
              <a:spcBef>
                <a:spcPts val="300"/>
              </a:spcBef>
              <a:spcAft>
                <a:spcPts val="1200"/>
              </a:spcAft>
            </a:pPr>
            <a:r>
              <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a:t>
            </a:r>
            <a:endParaRPr lang="en-US" dirty="0">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23" name="Picture 22">
            <a:extLst>
              <a:ext uri="{FF2B5EF4-FFF2-40B4-BE49-F238E27FC236}">
                <a16:creationId xmlns:a16="http://schemas.microsoft.com/office/drawing/2014/main" id="{E88988E0-CDED-3EB9-1E82-217972A065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37520" y="831045"/>
            <a:ext cx="917450" cy="917450"/>
          </a:xfrm>
          <a:prstGeom prst="rect">
            <a:avLst/>
          </a:prstGeom>
        </p:spPr>
      </p:pic>
      <p:sp>
        <p:nvSpPr>
          <p:cNvPr id="3" name="TextBox 2">
            <a:extLst>
              <a:ext uri="{FF2B5EF4-FFF2-40B4-BE49-F238E27FC236}">
                <a16:creationId xmlns:a16="http://schemas.microsoft.com/office/drawing/2014/main" id="{D2E5F7EE-99E3-9D3E-6978-BF4A4B446444}"/>
              </a:ext>
            </a:extLst>
          </p:cNvPr>
          <p:cNvSpPr txBox="1"/>
          <p:nvPr/>
        </p:nvSpPr>
        <p:spPr>
          <a:xfrm>
            <a:off x="1039452" y="1152939"/>
            <a:ext cx="8912931"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OVERCOMING RECRUITMENT CHALLENGE  </a:t>
            </a:r>
          </a:p>
        </p:txBody>
      </p:sp>
      <p:sp>
        <p:nvSpPr>
          <p:cNvPr id="6" name="AutoShape 2" descr="No photo description available.">
            <a:extLst>
              <a:ext uri="{FF2B5EF4-FFF2-40B4-BE49-F238E27FC236}">
                <a16:creationId xmlns:a16="http://schemas.microsoft.com/office/drawing/2014/main" id="{DA766079-1299-4D1C-7396-A7B3418134A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TextBox 4">
            <a:extLst>
              <a:ext uri="{FF2B5EF4-FFF2-40B4-BE49-F238E27FC236}">
                <a16:creationId xmlns:a16="http://schemas.microsoft.com/office/drawing/2014/main" id="{C365CDF6-BDBA-4189-3FAC-09E146442965}"/>
              </a:ext>
            </a:extLst>
          </p:cNvPr>
          <p:cNvSpPr txBox="1"/>
          <p:nvPr/>
        </p:nvSpPr>
        <p:spPr>
          <a:xfrm>
            <a:off x="5736427" y="2580338"/>
            <a:ext cx="5334336" cy="2862322"/>
          </a:xfrm>
          <a:prstGeom prst="rect">
            <a:avLst/>
          </a:prstGeom>
          <a:noFill/>
        </p:spPr>
        <p:txBody>
          <a:bodyPr wrap="square" rtlCol="0">
            <a:spAutoFit/>
          </a:bodyPr>
          <a:lstStyle/>
          <a:p>
            <a:endParaRPr lang="en-US" dirty="0">
              <a:latin typeface="Century Gothic" panose="020B0502020202020204" pitchFamily="34" charset="0"/>
            </a:endParaRPr>
          </a:p>
          <a:p>
            <a:r>
              <a:rPr lang="en-US" dirty="0">
                <a:latin typeface="Century Gothic" panose="020B0502020202020204" pitchFamily="34" charset="0"/>
              </a:rPr>
              <a:t>In education consulting, recruitment can be particularly challenging due to factors like </a:t>
            </a:r>
            <a:r>
              <a:rPr lang="en-US" b="1" dirty="0">
                <a:solidFill>
                  <a:srgbClr val="FF0000"/>
                </a:solidFill>
                <a:latin typeface="Century Gothic" panose="020B0502020202020204" pitchFamily="34" charset="0"/>
              </a:rPr>
              <a:t>teacher shortages, specialized roles, and a competitive job market</a:t>
            </a:r>
            <a:r>
              <a:rPr lang="en-US" dirty="0">
                <a:latin typeface="Century Gothic" panose="020B0502020202020204" pitchFamily="34" charset="0"/>
              </a:rPr>
              <a:t>. As a consultant, your role is to help schools and educational institutions navigate these challenges and find innovative solutions to attract and retain high-quality staff.</a:t>
            </a:r>
          </a:p>
          <a:p>
            <a:endParaRPr lang="en-US" dirty="0">
              <a:latin typeface="Century Gothic" panose="020B0502020202020204" pitchFamily="34" charset="0"/>
            </a:endParaRPr>
          </a:p>
        </p:txBody>
      </p:sp>
      <p:pic>
        <p:nvPicPr>
          <p:cNvPr id="4" name="Picture 3">
            <a:extLst>
              <a:ext uri="{FF2B5EF4-FFF2-40B4-BE49-F238E27FC236}">
                <a16:creationId xmlns:a16="http://schemas.microsoft.com/office/drawing/2014/main" id="{E9706100-5F08-28E4-9A97-674ED766E322}"/>
              </a:ext>
            </a:extLst>
          </p:cNvPr>
          <p:cNvPicPr>
            <a:picLocks noChangeAspect="1"/>
          </p:cNvPicPr>
          <p:nvPr/>
        </p:nvPicPr>
        <p:blipFill>
          <a:blip r:embed="rId4"/>
          <a:stretch>
            <a:fillRect/>
          </a:stretch>
        </p:blipFill>
        <p:spPr>
          <a:xfrm>
            <a:off x="914064" y="2560145"/>
            <a:ext cx="3619500" cy="2533650"/>
          </a:xfrm>
          <a:prstGeom prst="rect">
            <a:avLst/>
          </a:prstGeom>
        </p:spPr>
      </p:pic>
    </p:spTree>
    <p:extLst>
      <p:ext uri="{BB962C8B-B14F-4D97-AF65-F5344CB8AC3E}">
        <p14:creationId xmlns:p14="http://schemas.microsoft.com/office/powerpoint/2010/main" val="34237796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EDEFD-7E4A-3854-358B-D4F8792D38D5}"/>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32BF591D-731C-B603-F87B-5AE94F70C553}"/>
              </a:ext>
            </a:extLst>
          </p:cNvPr>
          <p:cNvSpPr/>
          <p:nvPr/>
        </p:nvSpPr>
        <p:spPr>
          <a:xfrm>
            <a:off x="0" y="6523977"/>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BD741329-770A-FC8D-9AE2-760F0321EB91}"/>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D969A5A8-6C44-D1AC-A73C-D4269ACCE896}"/>
              </a:ext>
            </a:extLst>
          </p:cNvPr>
          <p:cNvSpPr/>
          <p:nvPr/>
        </p:nvSpPr>
        <p:spPr>
          <a:xfrm>
            <a:off x="935335" y="632056"/>
            <a:ext cx="2019900"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Module-2:9</a:t>
            </a:r>
          </a:p>
        </p:txBody>
      </p:sp>
      <p:sp>
        <p:nvSpPr>
          <p:cNvPr id="15" name="Rectangle 14">
            <a:extLst>
              <a:ext uri="{FF2B5EF4-FFF2-40B4-BE49-F238E27FC236}">
                <a16:creationId xmlns:a16="http://schemas.microsoft.com/office/drawing/2014/main" id="{F9C3DDA0-ED70-5103-6183-EDD74EC901AF}"/>
              </a:ext>
            </a:extLst>
          </p:cNvPr>
          <p:cNvSpPr/>
          <p:nvPr/>
        </p:nvSpPr>
        <p:spPr>
          <a:xfrm>
            <a:off x="-172278" y="1726028"/>
            <a:ext cx="12019721" cy="4541612"/>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spcBef>
                <a:spcPts val="300"/>
              </a:spcBef>
              <a:spcAft>
                <a:spcPts val="1200"/>
              </a:spcAft>
            </a:pPr>
            <a:endParaRPr lang="en-US" b="1" dirty="0">
              <a:solidFill>
                <a:srgbClr val="000000"/>
              </a:solidFill>
              <a:latin typeface="Century Gothic" panose="020B0502020202020204" pitchFamily="34" charset="0"/>
              <a:ea typeface="Times New Roman" panose="02020603050405020304" pitchFamily="18" charset="0"/>
              <a:cs typeface="Times New Roman" panose="02020603050405020304" pitchFamily="18" charset="0"/>
            </a:endParaRPr>
          </a:p>
          <a:p>
            <a:pPr marL="0" marR="0">
              <a:spcBef>
                <a:spcPts val="300"/>
              </a:spcBef>
              <a:spcAft>
                <a:spcPts val="1200"/>
              </a:spcAft>
            </a:pPr>
            <a:r>
              <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a:t>
            </a:r>
            <a:endParaRPr lang="en-US" dirty="0">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23" name="Picture 22">
            <a:extLst>
              <a:ext uri="{FF2B5EF4-FFF2-40B4-BE49-F238E27FC236}">
                <a16:creationId xmlns:a16="http://schemas.microsoft.com/office/drawing/2014/main" id="{67013378-8BF8-3E9B-F16C-1E266DDB5B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3" name="TextBox 2">
            <a:extLst>
              <a:ext uri="{FF2B5EF4-FFF2-40B4-BE49-F238E27FC236}">
                <a16:creationId xmlns:a16="http://schemas.microsoft.com/office/drawing/2014/main" id="{AEA5F83E-39F1-6F33-91A5-D3775075AAA9}"/>
              </a:ext>
            </a:extLst>
          </p:cNvPr>
          <p:cNvSpPr txBox="1"/>
          <p:nvPr/>
        </p:nvSpPr>
        <p:spPr>
          <a:xfrm>
            <a:off x="1039452" y="1152939"/>
            <a:ext cx="8912931" cy="646331"/>
          </a:xfrm>
          <a:prstGeom prst="rect">
            <a:avLst/>
          </a:prstGeom>
          <a:noFill/>
        </p:spPr>
        <p:txBody>
          <a:bodyPr wrap="square" rtlCol="0">
            <a:spAutoFit/>
          </a:bodyPr>
          <a:lstStyle/>
          <a:p>
            <a:r>
              <a:rPr lang="en-US" b="1" dirty="0">
                <a:solidFill>
                  <a:schemeClr val="bg1"/>
                </a:solidFill>
                <a:latin typeface="Century Gothic" panose="020B0502020202020204" pitchFamily="34" charset="0"/>
              </a:rPr>
              <a:t>ADDRESSING COMMON RECRUITMENT CHALLENGES  </a:t>
            </a:r>
          </a:p>
          <a:p>
            <a:endParaRPr lang="en-US" b="1" dirty="0">
              <a:solidFill>
                <a:schemeClr val="bg1"/>
              </a:solidFill>
              <a:latin typeface="Century Gothic" panose="020B0502020202020204" pitchFamily="34" charset="0"/>
            </a:endParaRPr>
          </a:p>
        </p:txBody>
      </p:sp>
      <p:sp>
        <p:nvSpPr>
          <p:cNvPr id="5" name="TextBox 4">
            <a:extLst>
              <a:ext uri="{FF2B5EF4-FFF2-40B4-BE49-F238E27FC236}">
                <a16:creationId xmlns:a16="http://schemas.microsoft.com/office/drawing/2014/main" id="{27A9E52E-61CC-A28F-DB5F-710C1CF217BB}"/>
              </a:ext>
            </a:extLst>
          </p:cNvPr>
          <p:cNvSpPr txBox="1"/>
          <p:nvPr/>
        </p:nvSpPr>
        <p:spPr>
          <a:xfrm>
            <a:off x="14557" y="1799090"/>
            <a:ext cx="5496339" cy="3970318"/>
          </a:xfrm>
          <a:prstGeom prst="rect">
            <a:avLst/>
          </a:prstGeom>
          <a:noFill/>
        </p:spPr>
        <p:txBody>
          <a:bodyPr wrap="square">
            <a:spAutoFit/>
          </a:bodyPr>
          <a:lstStyle/>
          <a:p>
            <a:r>
              <a:rPr lang="en-US" sz="1800" b="1" i="0" u="none" strike="noStrike" dirty="0">
                <a:solidFill>
                  <a:srgbClr val="000000"/>
                </a:solidFill>
                <a:effectLst/>
                <a:latin typeface="Century Gothic" panose="020B0502020202020204" pitchFamily="34" charset="0"/>
              </a:rPr>
              <a:t>Navigating Teacher Shortages</a:t>
            </a:r>
            <a:r>
              <a:rPr lang="en-US" sz="1800" b="0" i="0" u="none" strike="noStrike" dirty="0">
                <a:solidFill>
                  <a:srgbClr val="000000"/>
                </a:solidFill>
                <a:effectLst/>
                <a:latin typeface="Century Gothic" panose="020B0502020202020204" pitchFamily="34" charset="0"/>
              </a:rPr>
              <a:t>:</a:t>
            </a:r>
          </a:p>
          <a:p>
            <a:r>
              <a:rPr lang="en-US" sz="1800" b="1" i="0" u="none" strike="noStrike" dirty="0">
                <a:solidFill>
                  <a:srgbClr val="000000"/>
                </a:solidFill>
                <a:effectLst/>
                <a:latin typeface="Century Gothic" panose="020B0502020202020204" pitchFamily="34" charset="0"/>
              </a:rPr>
              <a:t>Challenge</a:t>
            </a:r>
            <a:r>
              <a:rPr lang="en-US" sz="1800" b="0" i="0" u="none" strike="noStrike" dirty="0">
                <a:solidFill>
                  <a:srgbClr val="000000"/>
                </a:solidFill>
                <a:effectLst/>
                <a:latin typeface="Century Gothic" panose="020B0502020202020204" pitchFamily="34" charset="0"/>
              </a:rPr>
              <a:t>: Teacher shortages, especially in specific subjects (e.g., STEM, special education) or regions, have become a significant issue in many education systems. A shortage of qualified educators leads to increased workloads for existing staff, reduced educational quality, and difficulty meeting students' needs.</a:t>
            </a:r>
          </a:p>
          <a:p>
            <a:r>
              <a:rPr lang="en-US" sz="1800" b="1" i="0" u="none" strike="noStrike" dirty="0">
                <a:solidFill>
                  <a:srgbClr val="000000"/>
                </a:solidFill>
                <a:effectLst/>
                <a:latin typeface="Century Gothic" panose="020B0502020202020204" pitchFamily="34" charset="0"/>
              </a:rPr>
              <a:t>Solution:</a:t>
            </a:r>
          </a:p>
          <a:p>
            <a:r>
              <a:rPr lang="en-US" sz="1800" b="1" i="0" u="none" strike="noStrike" dirty="0">
                <a:solidFill>
                  <a:srgbClr val="FF0000"/>
                </a:solidFill>
                <a:effectLst/>
                <a:latin typeface="Century Gothic" panose="020B0502020202020204" pitchFamily="34" charset="0"/>
              </a:rPr>
              <a:t>Targeting Diverse Talent Pools</a:t>
            </a:r>
            <a:r>
              <a:rPr lang="en-US" sz="1800" b="0" i="0" u="none" strike="noStrike" dirty="0">
                <a:solidFill>
                  <a:srgbClr val="000000"/>
                </a:solidFill>
                <a:effectLst/>
                <a:latin typeface="Century Gothic" panose="020B0502020202020204" pitchFamily="34" charset="0"/>
              </a:rPr>
              <a:t>: Expand recruitment efforts beyond local areas. Look to international teachers or candidates from underrepresented backgrounds.</a:t>
            </a:r>
          </a:p>
        </p:txBody>
      </p:sp>
      <p:sp>
        <p:nvSpPr>
          <p:cNvPr id="4" name="TextBox 3">
            <a:extLst>
              <a:ext uri="{FF2B5EF4-FFF2-40B4-BE49-F238E27FC236}">
                <a16:creationId xmlns:a16="http://schemas.microsoft.com/office/drawing/2014/main" id="{C1DD2626-EC50-AEF4-F4A9-114BB192A8B7}"/>
              </a:ext>
            </a:extLst>
          </p:cNvPr>
          <p:cNvSpPr txBox="1"/>
          <p:nvPr/>
        </p:nvSpPr>
        <p:spPr>
          <a:xfrm>
            <a:off x="5950227" y="1799090"/>
            <a:ext cx="5758200" cy="4269925"/>
          </a:xfrm>
          <a:prstGeom prst="rect">
            <a:avLst/>
          </a:prstGeom>
          <a:noFill/>
        </p:spPr>
        <p:txBody>
          <a:bodyPr wrap="square" rtlCol="0">
            <a:spAutoFit/>
          </a:bodyPr>
          <a:lstStyle/>
          <a:p>
            <a:r>
              <a:rPr lang="en-US" sz="1800" b="1" i="0" u="none" strike="noStrike" dirty="0">
                <a:solidFill>
                  <a:srgbClr val="000000"/>
                </a:solidFill>
                <a:effectLst/>
                <a:latin typeface="Century Gothic" panose="020B0502020202020204" pitchFamily="34" charset="0"/>
              </a:rPr>
              <a:t>Leveraging Alternative Certification Programs</a:t>
            </a:r>
            <a:r>
              <a:rPr lang="en-US" sz="1800" b="0" i="0" u="none" strike="noStrike" dirty="0">
                <a:solidFill>
                  <a:srgbClr val="000000"/>
                </a:solidFill>
                <a:effectLst/>
                <a:latin typeface="Century Gothic" panose="020B0502020202020204" pitchFamily="34" charset="0"/>
              </a:rPr>
              <a:t>: Work with schools to develop pathways for hiring teachers with alternative certifications or those who are transitioning from other fields into education.</a:t>
            </a:r>
          </a:p>
          <a:p>
            <a:r>
              <a:rPr lang="en-US" sz="1800" b="1" i="0" u="none" strike="noStrike" dirty="0">
                <a:solidFill>
                  <a:srgbClr val="FF0000"/>
                </a:solidFill>
                <a:effectLst/>
                <a:latin typeface="Century Gothic" panose="020B0502020202020204" pitchFamily="34" charset="0"/>
              </a:rPr>
              <a:t>Collaborating with Teacher Training Institutions</a:t>
            </a:r>
            <a:r>
              <a:rPr lang="en-US" sz="1800" b="0" i="0" u="none" strike="noStrike" dirty="0">
                <a:solidFill>
                  <a:srgbClr val="000000"/>
                </a:solidFill>
                <a:effectLst/>
                <a:latin typeface="Century Gothic" panose="020B0502020202020204" pitchFamily="34" charset="0"/>
              </a:rPr>
              <a:t>: Partner with universities, teacher training programs, and schools to create pipelines for new educators.</a:t>
            </a:r>
          </a:p>
          <a:p>
            <a:r>
              <a:rPr lang="en-US" sz="1800" b="1" i="0" u="none" strike="noStrike" dirty="0">
                <a:solidFill>
                  <a:srgbClr val="000000"/>
                </a:solidFill>
                <a:effectLst/>
                <a:latin typeface="Century Gothic" panose="020B0502020202020204" pitchFamily="34" charset="0"/>
              </a:rPr>
              <a:t>Specialized Hiring Needs</a:t>
            </a:r>
            <a:r>
              <a:rPr lang="en-US" sz="1800" b="0" i="0" u="none" strike="noStrike" dirty="0">
                <a:solidFill>
                  <a:srgbClr val="000000"/>
                </a:solidFill>
                <a:effectLst/>
                <a:latin typeface="Century Gothic" panose="020B0502020202020204" pitchFamily="34" charset="0"/>
              </a:rPr>
              <a:t>:</a:t>
            </a:r>
          </a:p>
          <a:p>
            <a:r>
              <a:rPr lang="en-US" sz="1800" b="1" i="0" u="none" strike="noStrike" dirty="0">
                <a:solidFill>
                  <a:srgbClr val="000000"/>
                </a:solidFill>
                <a:effectLst/>
                <a:latin typeface="Century Gothic" panose="020B0502020202020204" pitchFamily="34" charset="0"/>
              </a:rPr>
              <a:t>Challenge</a:t>
            </a:r>
            <a:r>
              <a:rPr lang="en-US" sz="1800" b="0" i="0" u="none" strike="noStrike" dirty="0">
                <a:solidFill>
                  <a:srgbClr val="000000"/>
                </a:solidFill>
                <a:effectLst/>
                <a:latin typeface="Century Gothic" panose="020B0502020202020204" pitchFamily="34" charset="0"/>
              </a:rPr>
              <a:t>: Some roles, such as special education teachers, language specialists, or counselors, require specific expertise. These positions can be difficult to fill due to a limited pool of qualified candidates.</a:t>
            </a:r>
          </a:p>
        </p:txBody>
      </p:sp>
    </p:spTree>
    <p:extLst>
      <p:ext uri="{BB962C8B-B14F-4D97-AF65-F5344CB8AC3E}">
        <p14:creationId xmlns:p14="http://schemas.microsoft.com/office/powerpoint/2010/main" val="30456839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D49CF-6EDC-2500-6875-C80F9CC8829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93228350-637F-3E73-3901-CFDA10BFC284}"/>
              </a:ext>
            </a:extLst>
          </p:cNvPr>
          <p:cNvSpPr/>
          <p:nvPr/>
        </p:nvSpPr>
        <p:spPr>
          <a:xfrm>
            <a:off x="0" y="6523977"/>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4BB89A30-1477-5F07-794E-FE0D2F226861}"/>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CF9D9DC1-DFCD-5A8E-0C04-D5FB4F8D4B79}"/>
              </a:ext>
            </a:extLst>
          </p:cNvPr>
          <p:cNvSpPr/>
          <p:nvPr/>
        </p:nvSpPr>
        <p:spPr>
          <a:xfrm>
            <a:off x="935335" y="632056"/>
            <a:ext cx="2019900"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Module-2:9</a:t>
            </a:r>
          </a:p>
        </p:txBody>
      </p:sp>
      <p:sp>
        <p:nvSpPr>
          <p:cNvPr id="15" name="Rectangle 14">
            <a:extLst>
              <a:ext uri="{FF2B5EF4-FFF2-40B4-BE49-F238E27FC236}">
                <a16:creationId xmlns:a16="http://schemas.microsoft.com/office/drawing/2014/main" id="{66C939E4-8BB8-CB1B-0356-5226147664EC}"/>
              </a:ext>
            </a:extLst>
          </p:cNvPr>
          <p:cNvSpPr/>
          <p:nvPr/>
        </p:nvSpPr>
        <p:spPr>
          <a:xfrm>
            <a:off x="-172278" y="1726028"/>
            <a:ext cx="12019721" cy="4541612"/>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spcBef>
                <a:spcPts val="300"/>
              </a:spcBef>
              <a:spcAft>
                <a:spcPts val="1200"/>
              </a:spcAft>
            </a:pPr>
            <a:endParaRPr lang="en-US" b="1" dirty="0">
              <a:solidFill>
                <a:srgbClr val="000000"/>
              </a:solidFill>
              <a:latin typeface="Century Gothic" panose="020B0502020202020204" pitchFamily="34" charset="0"/>
              <a:ea typeface="Times New Roman" panose="02020603050405020304" pitchFamily="18" charset="0"/>
              <a:cs typeface="Times New Roman" panose="02020603050405020304" pitchFamily="18" charset="0"/>
            </a:endParaRPr>
          </a:p>
          <a:p>
            <a:pPr marL="0" marR="0">
              <a:spcBef>
                <a:spcPts val="300"/>
              </a:spcBef>
              <a:spcAft>
                <a:spcPts val="1200"/>
              </a:spcAft>
            </a:pPr>
            <a:r>
              <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a:t>
            </a:r>
            <a:endParaRPr lang="en-US" dirty="0">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23" name="Picture 22">
            <a:extLst>
              <a:ext uri="{FF2B5EF4-FFF2-40B4-BE49-F238E27FC236}">
                <a16:creationId xmlns:a16="http://schemas.microsoft.com/office/drawing/2014/main" id="{4A3BCA10-B1EB-03FA-A01A-649B22F84F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3" name="TextBox 2">
            <a:extLst>
              <a:ext uri="{FF2B5EF4-FFF2-40B4-BE49-F238E27FC236}">
                <a16:creationId xmlns:a16="http://schemas.microsoft.com/office/drawing/2014/main" id="{7E5C3F8D-A202-BBDC-6E23-1B4ED24F5894}"/>
              </a:ext>
            </a:extLst>
          </p:cNvPr>
          <p:cNvSpPr txBox="1"/>
          <p:nvPr/>
        </p:nvSpPr>
        <p:spPr>
          <a:xfrm>
            <a:off x="1039452" y="1152939"/>
            <a:ext cx="8912931" cy="646331"/>
          </a:xfrm>
          <a:prstGeom prst="rect">
            <a:avLst/>
          </a:prstGeom>
          <a:noFill/>
        </p:spPr>
        <p:txBody>
          <a:bodyPr wrap="square" rtlCol="0">
            <a:spAutoFit/>
          </a:bodyPr>
          <a:lstStyle/>
          <a:p>
            <a:r>
              <a:rPr lang="en-US" b="1" dirty="0">
                <a:solidFill>
                  <a:schemeClr val="bg1"/>
                </a:solidFill>
                <a:latin typeface="Century Gothic" panose="020B0502020202020204" pitchFamily="34" charset="0"/>
              </a:rPr>
              <a:t>ADDRESSING COMMON RECRUITMENT CHALLENGES  </a:t>
            </a:r>
          </a:p>
          <a:p>
            <a:endParaRPr lang="en-US" b="1" dirty="0">
              <a:solidFill>
                <a:schemeClr val="bg1"/>
              </a:solidFill>
              <a:latin typeface="Century Gothic" panose="020B0502020202020204" pitchFamily="34" charset="0"/>
            </a:endParaRPr>
          </a:p>
        </p:txBody>
      </p:sp>
      <p:sp>
        <p:nvSpPr>
          <p:cNvPr id="5" name="TextBox 4">
            <a:extLst>
              <a:ext uri="{FF2B5EF4-FFF2-40B4-BE49-F238E27FC236}">
                <a16:creationId xmlns:a16="http://schemas.microsoft.com/office/drawing/2014/main" id="{116595EC-D8A6-B850-2F91-4825FF904150}"/>
              </a:ext>
            </a:extLst>
          </p:cNvPr>
          <p:cNvSpPr txBox="1"/>
          <p:nvPr/>
        </p:nvSpPr>
        <p:spPr>
          <a:xfrm>
            <a:off x="14557" y="1799090"/>
            <a:ext cx="5496339" cy="4524315"/>
          </a:xfrm>
          <a:prstGeom prst="rect">
            <a:avLst/>
          </a:prstGeom>
          <a:noFill/>
        </p:spPr>
        <p:txBody>
          <a:bodyPr wrap="square">
            <a:spAutoFit/>
          </a:bodyPr>
          <a:lstStyle/>
          <a:p>
            <a:r>
              <a:rPr lang="en-US" sz="1800" b="1" i="0" u="none" strike="noStrike" dirty="0">
                <a:solidFill>
                  <a:srgbClr val="000000"/>
                </a:solidFill>
                <a:effectLst/>
                <a:latin typeface="Century Gothic" panose="020B0502020202020204" pitchFamily="34" charset="0"/>
              </a:rPr>
              <a:t>Solution:</a:t>
            </a:r>
          </a:p>
          <a:p>
            <a:r>
              <a:rPr lang="en-US" sz="1800" b="1" i="0" u="none" strike="noStrike" dirty="0">
                <a:solidFill>
                  <a:srgbClr val="000000"/>
                </a:solidFill>
                <a:effectLst/>
                <a:latin typeface="Century Gothic" panose="020B0502020202020204" pitchFamily="34" charset="0"/>
              </a:rPr>
              <a:t>Targeted Job Advertisements</a:t>
            </a:r>
            <a:r>
              <a:rPr lang="en-US" sz="1800" b="0" i="0" u="none" strike="noStrike" dirty="0">
                <a:solidFill>
                  <a:srgbClr val="000000"/>
                </a:solidFill>
                <a:effectLst/>
                <a:latin typeface="Century Gothic" panose="020B0502020202020204" pitchFamily="34" charset="0"/>
              </a:rPr>
              <a:t>: Create job ads that highlight the unique skills and qualifications required for specialized positions and post them on specialized job boards or professional associations.</a:t>
            </a:r>
          </a:p>
          <a:p>
            <a:r>
              <a:rPr lang="en-US" sz="1800" b="1" i="0" u="none" strike="noStrike" dirty="0">
                <a:solidFill>
                  <a:srgbClr val="000000"/>
                </a:solidFill>
                <a:effectLst/>
                <a:latin typeface="Century Gothic" panose="020B0502020202020204" pitchFamily="34" charset="0"/>
              </a:rPr>
              <a:t>Engage Niche Networks</a:t>
            </a:r>
            <a:r>
              <a:rPr lang="en-US" sz="1800" b="0" i="0" u="none" strike="noStrike" dirty="0">
                <a:solidFill>
                  <a:srgbClr val="000000"/>
                </a:solidFill>
                <a:effectLst/>
                <a:latin typeface="Century Gothic" panose="020B0502020202020204" pitchFamily="34" charset="0"/>
              </a:rPr>
              <a:t>: Connect with niche networks, such as professional groups or conferences dedicated to specific subject areas or specializations.</a:t>
            </a:r>
          </a:p>
          <a:p>
            <a:r>
              <a:rPr lang="en-US" sz="1800" b="1" i="0" u="none" strike="noStrike" dirty="0">
                <a:solidFill>
                  <a:srgbClr val="000000"/>
                </a:solidFill>
                <a:effectLst/>
                <a:latin typeface="Century Gothic" panose="020B0502020202020204" pitchFamily="34" charset="0"/>
              </a:rPr>
              <a:t>Partnerships with Specialist Recruitment Agencies</a:t>
            </a:r>
            <a:r>
              <a:rPr lang="en-US" sz="1800" b="0" i="0" u="none" strike="noStrike" dirty="0">
                <a:solidFill>
                  <a:srgbClr val="000000"/>
                </a:solidFill>
                <a:effectLst/>
                <a:latin typeface="Century Gothic" panose="020B0502020202020204" pitchFamily="34" charset="0"/>
              </a:rPr>
              <a:t>: Use recruitment agencies that specialize in certain roles, ensuring access to a pool of candidates with the specific expertise needed.</a:t>
            </a:r>
          </a:p>
          <a:p>
            <a:endParaRPr lang="en-US" sz="1800" b="0" i="0" u="none" strike="noStrike" dirty="0">
              <a:solidFill>
                <a:srgbClr val="000000"/>
              </a:solidFill>
              <a:effectLst/>
              <a:latin typeface="Century Gothic" panose="020B0502020202020204" pitchFamily="34" charset="0"/>
            </a:endParaRPr>
          </a:p>
        </p:txBody>
      </p:sp>
      <p:sp>
        <p:nvSpPr>
          <p:cNvPr id="4" name="TextBox 3">
            <a:extLst>
              <a:ext uri="{FF2B5EF4-FFF2-40B4-BE49-F238E27FC236}">
                <a16:creationId xmlns:a16="http://schemas.microsoft.com/office/drawing/2014/main" id="{AEDA9240-8064-56BE-B1DE-03803C8C5358}"/>
              </a:ext>
            </a:extLst>
          </p:cNvPr>
          <p:cNvSpPr txBox="1"/>
          <p:nvPr/>
        </p:nvSpPr>
        <p:spPr>
          <a:xfrm>
            <a:off x="5837582" y="1799090"/>
            <a:ext cx="5758200" cy="4801314"/>
          </a:xfrm>
          <a:prstGeom prst="rect">
            <a:avLst/>
          </a:prstGeom>
          <a:noFill/>
        </p:spPr>
        <p:txBody>
          <a:bodyPr wrap="square" rtlCol="0">
            <a:spAutoFit/>
          </a:bodyPr>
          <a:lstStyle/>
          <a:p>
            <a:r>
              <a:rPr lang="en-US" sz="1800" b="1" i="0" u="none" strike="noStrike" dirty="0">
                <a:solidFill>
                  <a:srgbClr val="000000"/>
                </a:solidFill>
                <a:effectLst/>
                <a:latin typeface="Century Gothic" panose="020B0502020202020204" pitchFamily="34" charset="0"/>
              </a:rPr>
              <a:t>Innovative Recruitment Strategies</a:t>
            </a:r>
            <a:r>
              <a:rPr lang="en-US" sz="1800" b="0" i="0" u="none" strike="noStrike" dirty="0">
                <a:solidFill>
                  <a:srgbClr val="000000"/>
                </a:solidFill>
                <a:effectLst/>
                <a:latin typeface="Century Gothic" panose="020B0502020202020204" pitchFamily="34" charset="0"/>
              </a:rPr>
              <a:t>:</a:t>
            </a:r>
          </a:p>
          <a:p>
            <a:r>
              <a:rPr lang="en-US" sz="1800" b="1" i="0" u="none" strike="noStrike" dirty="0">
                <a:solidFill>
                  <a:srgbClr val="000000"/>
                </a:solidFill>
                <a:effectLst/>
                <a:latin typeface="Century Gothic" panose="020B0502020202020204" pitchFamily="34" charset="0"/>
              </a:rPr>
              <a:t>Relocation Assistance</a:t>
            </a:r>
            <a:r>
              <a:rPr lang="en-US" sz="1800" b="0" i="0" u="none" strike="noStrike" dirty="0">
                <a:solidFill>
                  <a:srgbClr val="000000"/>
                </a:solidFill>
                <a:effectLst/>
                <a:latin typeface="Century Gothic" panose="020B0502020202020204" pitchFamily="34" charset="0"/>
              </a:rPr>
              <a:t>:</a:t>
            </a:r>
          </a:p>
          <a:p>
            <a:r>
              <a:rPr lang="en-US" sz="1800" b="0" i="0" u="none" strike="noStrike" dirty="0">
                <a:solidFill>
                  <a:srgbClr val="000000"/>
                </a:solidFill>
                <a:effectLst/>
                <a:latin typeface="Century Gothic" panose="020B0502020202020204" pitchFamily="34" charset="0"/>
              </a:rPr>
              <a:t>Solution: Offer relocation packages for teachers willing to move for a position. This is particularly useful for schools in remote or underserved areas.</a:t>
            </a:r>
          </a:p>
          <a:p>
            <a:r>
              <a:rPr lang="en-US" sz="1800" b="0" i="0" u="none" strike="noStrike" dirty="0">
                <a:solidFill>
                  <a:srgbClr val="000000"/>
                </a:solidFill>
                <a:effectLst/>
                <a:latin typeface="Century Gothic" panose="020B0502020202020204" pitchFamily="34" charset="0"/>
              </a:rPr>
              <a:t>Example: Provide financial support for moving expenses, temporary housing, and even travel reimbursements.</a:t>
            </a:r>
          </a:p>
          <a:p>
            <a:r>
              <a:rPr lang="en-US" sz="1800" b="1" i="0" u="none" strike="noStrike" dirty="0">
                <a:solidFill>
                  <a:srgbClr val="000000"/>
                </a:solidFill>
                <a:effectLst/>
                <a:latin typeface="Century Gothic" panose="020B0502020202020204" pitchFamily="34" charset="0"/>
              </a:rPr>
              <a:t>Flexible Schedules</a:t>
            </a:r>
            <a:r>
              <a:rPr lang="en-US" sz="1800" b="0" i="0" u="none" strike="noStrike" dirty="0">
                <a:solidFill>
                  <a:srgbClr val="000000"/>
                </a:solidFill>
                <a:effectLst/>
                <a:latin typeface="Century Gothic" panose="020B0502020202020204" pitchFamily="34" charset="0"/>
              </a:rPr>
              <a:t>:</a:t>
            </a:r>
          </a:p>
          <a:p>
            <a:r>
              <a:rPr lang="en-US" sz="1800" b="0" i="0" u="none" strike="noStrike" dirty="0">
                <a:solidFill>
                  <a:srgbClr val="000000"/>
                </a:solidFill>
                <a:effectLst/>
                <a:latin typeface="Century Gothic" panose="020B0502020202020204" pitchFamily="34" charset="0"/>
              </a:rPr>
              <a:t>Solution: Provide flexible working hours or job-sharing opportunities, particularly for positions where work-life balance is critical (e.g., part-time roles for experienced educators).</a:t>
            </a:r>
          </a:p>
          <a:p>
            <a:r>
              <a:rPr lang="en-US" sz="1800" b="0" i="0" u="none" strike="noStrike" dirty="0">
                <a:solidFill>
                  <a:srgbClr val="000000"/>
                </a:solidFill>
                <a:effectLst/>
                <a:latin typeface="Century Gothic" panose="020B0502020202020204" pitchFamily="34" charset="0"/>
              </a:rPr>
              <a:t>Example: Offer options for remote work, part-time contracts, or flexible hours that allow for a better work-life balance.</a:t>
            </a:r>
          </a:p>
          <a:p>
            <a:endParaRPr lang="en-US" sz="1800" b="0" i="0" u="none" strike="noStrike" dirty="0">
              <a:solidFill>
                <a:srgbClr val="000000"/>
              </a:solidFill>
              <a:effectLst/>
              <a:latin typeface="Century Gothic" panose="020B0502020202020204" pitchFamily="34" charset="0"/>
            </a:endParaRPr>
          </a:p>
        </p:txBody>
      </p:sp>
    </p:spTree>
    <p:extLst>
      <p:ext uri="{BB962C8B-B14F-4D97-AF65-F5344CB8AC3E}">
        <p14:creationId xmlns:p14="http://schemas.microsoft.com/office/powerpoint/2010/main" val="22573871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A1D14-A5B9-F131-BB1C-2CF0A4644F85}"/>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DCA9BB3-7098-3A7C-67D1-CF7D770EF298}"/>
              </a:ext>
            </a:extLst>
          </p:cNvPr>
          <p:cNvSpPr/>
          <p:nvPr/>
        </p:nvSpPr>
        <p:spPr>
          <a:xfrm>
            <a:off x="0" y="6523977"/>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AB6963C8-2621-2A8C-A330-CE891D876D48}"/>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0C60600A-BAC7-317A-9A06-8F468C9B4247}"/>
              </a:ext>
            </a:extLst>
          </p:cNvPr>
          <p:cNvSpPr/>
          <p:nvPr/>
        </p:nvSpPr>
        <p:spPr>
          <a:xfrm>
            <a:off x="935335" y="632056"/>
            <a:ext cx="2019900"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Module-2:9</a:t>
            </a:r>
          </a:p>
        </p:txBody>
      </p:sp>
      <p:sp>
        <p:nvSpPr>
          <p:cNvPr id="15" name="Rectangle 14">
            <a:extLst>
              <a:ext uri="{FF2B5EF4-FFF2-40B4-BE49-F238E27FC236}">
                <a16:creationId xmlns:a16="http://schemas.microsoft.com/office/drawing/2014/main" id="{3AFF9293-43EA-B1C9-D37C-8384631FE479}"/>
              </a:ext>
            </a:extLst>
          </p:cNvPr>
          <p:cNvSpPr/>
          <p:nvPr/>
        </p:nvSpPr>
        <p:spPr>
          <a:xfrm>
            <a:off x="-172278" y="1726028"/>
            <a:ext cx="12019721" cy="4541612"/>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spcBef>
                <a:spcPts val="300"/>
              </a:spcBef>
              <a:spcAft>
                <a:spcPts val="1200"/>
              </a:spcAft>
            </a:pPr>
            <a:endParaRPr lang="en-US" b="1" dirty="0">
              <a:solidFill>
                <a:srgbClr val="000000"/>
              </a:solidFill>
              <a:latin typeface="Century Gothic" panose="020B0502020202020204" pitchFamily="34" charset="0"/>
              <a:ea typeface="Times New Roman" panose="02020603050405020304" pitchFamily="18" charset="0"/>
              <a:cs typeface="Times New Roman" panose="02020603050405020304" pitchFamily="18" charset="0"/>
            </a:endParaRPr>
          </a:p>
          <a:p>
            <a:pPr marL="0" marR="0">
              <a:spcBef>
                <a:spcPts val="300"/>
              </a:spcBef>
              <a:spcAft>
                <a:spcPts val="1200"/>
              </a:spcAft>
            </a:pPr>
            <a:r>
              <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a:t>
            </a:r>
            <a:endParaRPr lang="en-US" dirty="0">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23" name="Picture 22">
            <a:extLst>
              <a:ext uri="{FF2B5EF4-FFF2-40B4-BE49-F238E27FC236}">
                <a16:creationId xmlns:a16="http://schemas.microsoft.com/office/drawing/2014/main" id="{8C765FCE-F990-31A2-BCE5-52EA731AFD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3" name="TextBox 2">
            <a:extLst>
              <a:ext uri="{FF2B5EF4-FFF2-40B4-BE49-F238E27FC236}">
                <a16:creationId xmlns:a16="http://schemas.microsoft.com/office/drawing/2014/main" id="{EFD5EB3F-369F-82F3-98D6-333C6546C63E}"/>
              </a:ext>
            </a:extLst>
          </p:cNvPr>
          <p:cNvSpPr txBox="1"/>
          <p:nvPr/>
        </p:nvSpPr>
        <p:spPr>
          <a:xfrm>
            <a:off x="1039452" y="1152939"/>
            <a:ext cx="8912931" cy="646331"/>
          </a:xfrm>
          <a:prstGeom prst="rect">
            <a:avLst/>
          </a:prstGeom>
          <a:noFill/>
        </p:spPr>
        <p:txBody>
          <a:bodyPr wrap="square" rtlCol="0">
            <a:spAutoFit/>
          </a:bodyPr>
          <a:lstStyle/>
          <a:p>
            <a:r>
              <a:rPr lang="en-US" b="1" dirty="0">
                <a:solidFill>
                  <a:schemeClr val="bg1"/>
                </a:solidFill>
                <a:latin typeface="Century Gothic" panose="020B0502020202020204" pitchFamily="34" charset="0"/>
              </a:rPr>
              <a:t>RECRUITING FOR DIFFICULT TO-FILL POSITIONS   </a:t>
            </a:r>
          </a:p>
          <a:p>
            <a:endParaRPr lang="en-US" b="1" dirty="0">
              <a:solidFill>
                <a:schemeClr val="bg1"/>
              </a:solidFill>
              <a:latin typeface="Century Gothic" panose="020B0502020202020204" pitchFamily="34" charset="0"/>
            </a:endParaRPr>
          </a:p>
        </p:txBody>
      </p:sp>
      <p:sp>
        <p:nvSpPr>
          <p:cNvPr id="5" name="TextBox 4">
            <a:extLst>
              <a:ext uri="{FF2B5EF4-FFF2-40B4-BE49-F238E27FC236}">
                <a16:creationId xmlns:a16="http://schemas.microsoft.com/office/drawing/2014/main" id="{732B4369-3CEF-F71A-417C-D5CDC19B49CF}"/>
              </a:ext>
            </a:extLst>
          </p:cNvPr>
          <p:cNvSpPr txBox="1"/>
          <p:nvPr/>
        </p:nvSpPr>
        <p:spPr>
          <a:xfrm>
            <a:off x="14557" y="1799090"/>
            <a:ext cx="5496339" cy="4524315"/>
          </a:xfrm>
          <a:prstGeom prst="rect">
            <a:avLst/>
          </a:prstGeom>
          <a:noFill/>
        </p:spPr>
        <p:txBody>
          <a:bodyPr wrap="square">
            <a:spAutoFit/>
          </a:bodyPr>
          <a:lstStyle/>
          <a:p>
            <a:r>
              <a:rPr lang="en-US" sz="1800" b="1" i="0" u="none" strike="noStrike" dirty="0">
                <a:solidFill>
                  <a:srgbClr val="000000"/>
                </a:solidFill>
                <a:effectLst/>
                <a:latin typeface="Century Gothic" panose="020B0502020202020204" pitchFamily="34" charset="0"/>
              </a:rPr>
              <a:t>Creative Solutions for Niche Roles</a:t>
            </a:r>
            <a:r>
              <a:rPr lang="en-US" sz="1800" b="0" i="0" u="none" strike="noStrike" dirty="0">
                <a:solidFill>
                  <a:srgbClr val="000000"/>
                </a:solidFill>
                <a:effectLst/>
                <a:latin typeface="Century Gothic" panose="020B0502020202020204" pitchFamily="34" charset="0"/>
              </a:rPr>
              <a:t>:</a:t>
            </a:r>
          </a:p>
          <a:p>
            <a:r>
              <a:rPr lang="en-US" sz="1800" b="1" i="0" u="none" strike="noStrike" dirty="0">
                <a:solidFill>
                  <a:srgbClr val="000000"/>
                </a:solidFill>
                <a:effectLst/>
                <a:latin typeface="Century Gothic" panose="020B0502020202020204" pitchFamily="34" charset="0"/>
              </a:rPr>
              <a:t>Challenge</a:t>
            </a:r>
            <a:r>
              <a:rPr lang="en-US" sz="1800" b="0" i="0" u="none" strike="noStrike" dirty="0">
                <a:solidFill>
                  <a:srgbClr val="000000"/>
                </a:solidFill>
                <a:effectLst/>
                <a:latin typeface="Century Gothic" panose="020B0502020202020204" pitchFamily="34" charset="0"/>
              </a:rPr>
              <a:t>: Roles like foreign language teachers, special education staff, or STEM educators often have fewer qualified applicants, making it difficult to fill them.</a:t>
            </a:r>
          </a:p>
          <a:p>
            <a:r>
              <a:rPr lang="en-US" sz="1800" b="0" i="0" u="none" strike="noStrike" dirty="0">
                <a:solidFill>
                  <a:srgbClr val="000000"/>
                </a:solidFill>
                <a:effectLst/>
                <a:latin typeface="Century Gothic" panose="020B0502020202020204" pitchFamily="34" charset="0"/>
              </a:rPr>
              <a:t>Solution:</a:t>
            </a:r>
          </a:p>
          <a:p>
            <a:r>
              <a:rPr lang="en-US" sz="1800" b="1" i="0" u="none" strike="noStrike" dirty="0">
                <a:solidFill>
                  <a:srgbClr val="000000"/>
                </a:solidFill>
                <a:effectLst/>
                <a:latin typeface="Century Gothic" panose="020B0502020202020204" pitchFamily="34" charset="0"/>
              </a:rPr>
              <a:t>Incentives and Sign-On Bonuses</a:t>
            </a:r>
            <a:r>
              <a:rPr lang="en-US" sz="1800" b="0" i="0" u="none" strike="noStrike" dirty="0">
                <a:solidFill>
                  <a:srgbClr val="000000"/>
                </a:solidFill>
                <a:effectLst/>
                <a:latin typeface="Century Gothic" panose="020B0502020202020204" pitchFamily="34" charset="0"/>
              </a:rPr>
              <a:t>: Offer financial incentives like sign-on bonuses or performance-based bonuses to attract candidates for difficult-to-fill roles.</a:t>
            </a:r>
          </a:p>
          <a:p>
            <a:r>
              <a:rPr lang="en-US" sz="1800" b="1" i="0" u="none" strike="noStrike" dirty="0">
                <a:solidFill>
                  <a:srgbClr val="000000"/>
                </a:solidFill>
                <a:effectLst/>
                <a:latin typeface="Century Gothic" panose="020B0502020202020204" pitchFamily="34" charset="0"/>
              </a:rPr>
              <a:t>Workshops and Internships</a:t>
            </a:r>
            <a:r>
              <a:rPr lang="en-US" sz="1800" b="0" i="0" u="none" strike="noStrike" dirty="0">
                <a:solidFill>
                  <a:srgbClr val="000000"/>
                </a:solidFill>
                <a:effectLst/>
                <a:latin typeface="Century Gothic" panose="020B0502020202020204" pitchFamily="34" charset="0"/>
              </a:rPr>
              <a:t>: Create workshops or internship programs for aspiring professionals to gain experience in specialized fields. Schools can offer these as stepping stones for candidates to fill difficult roles.</a:t>
            </a:r>
          </a:p>
          <a:p>
            <a:endParaRPr lang="en-US" sz="1800" b="0" i="0" u="none" strike="noStrike" dirty="0">
              <a:solidFill>
                <a:srgbClr val="000000"/>
              </a:solidFill>
              <a:effectLst/>
              <a:latin typeface="Century Gothic" panose="020B0502020202020204" pitchFamily="34" charset="0"/>
            </a:endParaRPr>
          </a:p>
        </p:txBody>
      </p:sp>
      <p:sp>
        <p:nvSpPr>
          <p:cNvPr id="4" name="TextBox 3">
            <a:extLst>
              <a:ext uri="{FF2B5EF4-FFF2-40B4-BE49-F238E27FC236}">
                <a16:creationId xmlns:a16="http://schemas.microsoft.com/office/drawing/2014/main" id="{CCE3BCBB-5FA9-C866-8A63-D15D4BB26248}"/>
              </a:ext>
            </a:extLst>
          </p:cNvPr>
          <p:cNvSpPr txBox="1"/>
          <p:nvPr/>
        </p:nvSpPr>
        <p:spPr>
          <a:xfrm>
            <a:off x="5950227" y="1799090"/>
            <a:ext cx="5758200" cy="4247317"/>
          </a:xfrm>
          <a:prstGeom prst="rect">
            <a:avLst/>
          </a:prstGeom>
          <a:noFill/>
        </p:spPr>
        <p:txBody>
          <a:bodyPr wrap="square" rtlCol="0">
            <a:spAutoFit/>
          </a:bodyPr>
          <a:lstStyle/>
          <a:p>
            <a:r>
              <a:rPr lang="en-US" sz="1800" b="1" i="0" u="none" strike="noStrike" dirty="0">
                <a:solidFill>
                  <a:srgbClr val="000000"/>
                </a:solidFill>
                <a:effectLst/>
                <a:latin typeface="Century Gothic" panose="020B0502020202020204" pitchFamily="34" charset="0"/>
              </a:rPr>
              <a:t>Offer Professional Development</a:t>
            </a:r>
            <a:r>
              <a:rPr lang="en-US" sz="1800" b="0" i="0" u="none" strike="noStrike" dirty="0">
                <a:solidFill>
                  <a:srgbClr val="000000"/>
                </a:solidFill>
                <a:effectLst/>
                <a:latin typeface="Century Gothic" panose="020B0502020202020204" pitchFamily="34" charset="0"/>
              </a:rPr>
              <a:t>: Provide teachers with opportunities for continuous learning and development in their specialized area. This could include funding for certifications or advanced training that would make the candidate more desirable for the school.</a:t>
            </a:r>
          </a:p>
          <a:p>
            <a:r>
              <a:rPr lang="en-US" sz="1800" b="1" i="0" u="none" strike="noStrike" dirty="0">
                <a:solidFill>
                  <a:srgbClr val="000000"/>
                </a:solidFill>
                <a:effectLst/>
                <a:latin typeface="Century Gothic" panose="020B0502020202020204" pitchFamily="34" charset="0"/>
              </a:rPr>
              <a:t>Developing a Long-Term Recruitment Strategy:</a:t>
            </a:r>
          </a:p>
          <a:p>
            <a:r>
              <a:rPr lang="en-US" sz="1800" b="1" i="0" u="none" strike="noStrike" dirty="0">
                <a:solidFill>
                  <a:srgbClr val="000000"/>
                </a:solidFill>
                <a:effectLst/>
                <a:latin typeface="Century Gothic" panose="020B0502020202020204" pitchFamily="34" charset="0"/>
              </a:rPr>
              <a:t>Solution</a:t>
            </a:r>
            <a:r>
              <a:rPr lang="en-US" sz="1800" b="0" i="0" u="none" strike="noStrike" dirty="0">
                <a:solidFill>
                  <a:srgbClr val="000000"/>
                </a:solidFill>
                <a:effectLst/>
                <a:latin typeface="Century Gothic" panose="020B0502020202020204" pitchFamily="34" charset="0"/>
              </a:rPr>
              <a:t>:</a:t>
            </a:r>
          </a:p>
          <a:p>
            <a:r>
              <a:rPr lang="en-US" sz="1800" b="1" i="0" u="none" strike="noStrike" dirty="0">
                <a:solidFill>
                  <a:srgbClr val="000000"/>
                </a:solidFill>
                <a:effectLst/>
                <a:latin typeface="Century Gothic" panose="020B0502020202020204" pitchFamily="34" charset="0"/>
              </a:rPr>
              <a:t>Build Talent Pipelines</a:t>
            </a:r>
            <a:r>
              <a:rPr lang="en-US" sz="1800" b="0" i="0" u="none" strike="noStrike" dirty="0">
                <a:solidFill>
                  <a:srgbClr val="000000"/>
                </a:solidFill>
                <a:effectLst/>
                <a:latin typeface="Century Gothic" panose="020B0502020202020204" pitchFamily="34" charset="0"/>
              </a:rPr>
              <a:t>: Develop a long-term strategy that includes networking, attending educational conferences, and connecting with schools of education to identify upcoming graduates in specialized fields. Engage with potential candidates early to nurture relationships.</a:t>
            </a:r>
          </a:p>
          <a:p>
            <a:endParaRPr lang="en-US" sz="1800" b="0" i="0" u="none" strike="noStrike" dirty="0">
              <a:solidFill>
                <a:srgbClr val="000000"/>
              </a:solidFill>
              <a:effectLst/>
              <a:latin typeface="Century Gothic" panose="020B0502020202020204" pitchFamily="34" charset="0"/>
            </a:endParaRPr>
          </a:p>
        </p:txBody>
      </p:sp>
    </p:spTree>
    <p:extLst>
      <p:ext uri="{BB962C8B-B14F-4D97-AF65-F5344CB8AC3E}">
        <p14:creationId xmlns:p14="http://schemas.microsoft.com/office/powerpoint/2010/main" val="21476963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98941-6036-CF11-36DA-911256479EFB}"/>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34BA74ED-505B-F474-E2C3-509076F6106D}"/>
              </a:ext>
            </a:extLst>
          </p:cNvPr>
          <p:cNvSpPr/>
          <p:nvPr/>
        </p:nvSpPr>
        <p:spPr>
          <a:xfrm>
            <a:off x="0" y="6523977"/>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3124693-0D09-0E88-BD50-68C45BDFFF7A}"/>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79C7009D-C1DF-6512-CC62-E740CA13FC7A}"/>
              </a:ext>
            </a:extLst>
          </p:cNvPr>
          <p:cNvSpPr/>
          <p:nvPr/>
        </p:nvSpPr>
        <p:spPr>
          <a:xfrm>
            <a:off x="935335" y="632056"/>
            <a:ext cx="2019900"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Module-2:9</a:t>
            </a:r>
          </a:p>
        </p:txBody>
      </p:sp>
      <p:sp>
        <p:nvSpPr>
          <p:cNvPr id="15" name="Rectangle 14">
            <a:extLst>
              <a:ext uri="{FF2B5EF4-FFF2-40B4-BE49-F238E27FC236}">
                <a16:creationId xmlns:a16="http://schemas.microsoft.com/office/drawing/2014/main" id="{34CDEB6B-B9E7-85CB-6361-83967242A810}"/>
              </a:ext>
            </a:extLst>
          </p:cNvPr>
          <p:cNvSpPr/>
          <p:nvPr/>
        </p:nvSpPr>
        <p:spPr>
          <a:xfrm>
            <a:off x="-172278" y="1726028"/>
            <a:ext cx="12019721" cy="4541612"/>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spcBef>
                <a:spcPts val="300"/>
              </a:spcBef>
              <a:spcAft>
                <a:spcPts val="1200"/>
              </a:spcAft>
            </a:pPr>
            <a:endParaRPr lang="en-US" b="1" dirty="0">
              <a:solidFill>
                <a:srgbClr val="000000"/>
              </a:solidFill>
              <a:latin typeface="Century Gothic" panose="020B0502020202020204" pitchFamily="34" charset="0"/>
              <a:ea typeface="Times New Roman" panose="02020603050405020304" pitchFamily="18" charset="0"/>
              <a:cs typeface="Times New Roman" panose="02020603050405020304" pitchFamily="18" charset="0"/>
            </a:endParaRPr>
          </a:p>
          <a:p>
            <a:pPr marL="0" marR="0">
              <a:spcBef>
                <a:spcPts val="300"/>
              </a:spcBef>
              <a:spcAft>
                <a:spcPts val="1200"/>
              </a:spcAft>
            </a:pPr>
            <a:r>
              <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a:t>
            </a:r>
            <a:endParaRPr lang="en-US" dirty="0">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23" name="Picture 22">
            <a:extLst>
              <a:ext uri="{FF2B5EF4-FFF2-40B4-BE49-F238E27FC236}">
                <a16:creationId xmlns:a16="http://schemas.microsoft.com/office/drawing/2014/main" id="{F9CC429D-F7BE-FAE9-CAC3-E85B18E035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3" name="TextBox 2">
            <a:extLst>
              <a:ext uri="{FF2B5EF4-FFF2-40B4-BE49-F238E27FC236}">
                <a16:creationId xmlns:a16="http://schemas.microsoft.com/office/drawing/2014/main" id="{81F746E6-671D-978B-FBE7-0A21EC3D266E}"/>
              </a:ext>
            </a:extLst>
          </p:cNvPr>
          <p:cNvSpPr txBox="1"/>
          <p:nvPr/>
        </p:nvSpPr>
        <p:spPr>
          <a:xfrm>
            <a:off x="1039452" y="1152939"/>
            <a:ext cx="8912931" cy="646331"/>
          </a:xfrm>
          <a:prstGeom prst="rect">
            <a:avLst/>
          </a:prstGeom>
          <a:noFill/>
        </p:spPr>
        <p:txBody>
          <a:bodyPr wrap="square" rtlCol="0">
            <a:spAutoFit/>
          </a:bodyPr>
          <a:lstStyle/>
          <a:p>
            <a:r>
              <a:rPr lang="en-US" b="1" dirty="0">
                <a:solidFill>
                  <a:schemeClr val="bg1"/>
                </a:solidFill>
                <a:latin typeface="Century Gothic" panose="020B0502020202020204" pitchFamily="34" charset="0"/>
              </a:rPr>
              <a:t>ADDRESSING COMMON CHALLENGES  </a:t>
            </a:r>
          </a:p>
          <a:p>
            <a:endParaRPr lang="en-US" b="1" dirty="0">
              <a:solidFill>
                <a:schemeClr val="bg1"/>
              </a:solidFill>
              <a:latin typeface="Century Gothic" panose="020B0502020202020204" pitchFamily="34" charset="0"/>
            </a:endParaRPr>
          </a:p>
        </p:txBody>
      </p:sp>
      <p:sp>
        <p:nvSpPr>
          <p:cNvPr id="4" name="TextBox 3">
            <a:extLst>
              <a:ext uri="{FF2B5EF4-FFF2-40B4-BE49-F238E27FC236}">
                <a16:creationId xmlns:a16="http://schemas.microsoft.com/office/drawing/2014/main" id="{6B0B928D-9DCB-E7B7-D33B-AF9E80D70199}"/>
              </a:ext>
            </a:extLst>
          </p:cNvPr>
          <p:cNvSpPr txBox="1"/>
          <p:nvPr/>
        </p:nvSpPr>
        <p:spPr>
          <a:xfrm>
            <a:off x="172278" y="2177225"/>
            <a:ext cx="11536149" cy="3416320"/>
          </a:xfrm>
          <a:prstGeom prst="rect">
            <a:avLst/>
          </a:prstGeom>
          <a:noFill/>
        </p:spPr>
        <p:txBody>
          <a:bodyPr wrap="square" rtlCol="0">
            <a:spAutoFit/>
          </a:bodyPr>
          <a:lstStyle/>
          <a:p>
            <a:r>
              <a:rPr lang="en-US" sz="1800" b="1" i="0" u="none" strike="noStrike" dirty="0">
                <a:solidFill>
                  <a:srgbClr val="000000"/>
                </a:solidFill>
                <a:effectLst/>
                <a:latin typeface="Century Gothic" panose="020B0502020202020204" pitchFamily="34" charset="0"/>
              </a:rPr>
              <a:t>Internship Programs and Residency Models</a:t>
            </a:r>
            <a:r>
              <a:rPr lang="en-US" sz="1800" b="0" i="0" u="none" strike="noStrike" dirty="0">
                <a:solidFill>
                  <a:srgbClr val="000000"/>
                </a:solidFill>
                <a:effectLst/>
                <a:latin typeface="Century Gothic" panose="020B0502020202020204" pitchFamily="34" charset="0"/>
              </a:rPr>
              <a:t>: Create internship or residency programs where individuals can receive training in the classroom environment. After completing the program, they may be more likely to accept full-time positions.</a:t>
            </a:r>
          </a:p>
          <a:p>
            <a:r>
              <a:rPr lang="en-US" sz="1800" b="1" i="0" u="none" strike="noStrike" dirty="0">
                <a:solidFill>
                  <a:srgbClr val="FF0000"/>
                </a:solidFill>
                <a:effectLst/>
                <a:latin typeface="Century Gothic" panose="020B0502020202020204" pitchFamily="34" charset="0"/>
              </a:rPr>
              <a:t>Building the Employer Brand</a:t>
            </a:r>
            <a:r>
              <a:rPr lang="en-US" sz="1800" b="0" i="0" u="none" strike="noStrike" dirty="0">
                <a:solidFill>
                  <a:srgbClr val="000000"/>
                </a:solidFill>
                <a:effectLst/>
                <a:latin typeface="Century Gothic" panose="020B0502020202020204" pitchFamily="34" charset="0"/>
              </a:rPr>
              <a:t>:</a:t>
            </a:r>
          </a:p>
          <a:p>
            <a:r>
              <a:rPr lang="en-US" sz="1800" b="0" i="0" u="none" strike="noStrike" dirty="0">
                <a:solidFill>
                  <a:srgbClr val="000000"/>
                </a:solidFill>
                <a:effectLst/>
                <a:latin typeface="Century Gothic" panose="020B0502020202020204" pitchFamily="34" charset="0"/>
              </a:rPr>
              <a:t>Solution:</a:t>
            </a:r>
          </a:p>
          <a:p>
            <a:r>
              <a:rPr lang="en-US" sz="1800" b="1" i="0" u="none" strike="noStrike" dirty="0">
                <a:solidFill>
                  <a:srgbClr val="000000"/>
                </a:solidFill>
                <a:effectLst/>
                <a:latin typeface="Century Gothic" panose="020B0502020202020204" pitchFamily="34" charset="0"/>
              </a:rPr>
              <a:t>Enhance the School's Reputation</a:t>
            </a:r>
            <a:r>
              <a:rPr lang="en-US" sz="1800" b="0" i="0" u="none" strike="noStrike" dirty="0">
                <a:solidFill>
                  <a:srgbClr val="000000"/>
                </a:solidFill>
                <a:effectLst/>
                <a:latin typeface="Century Gothic" panose="020B0502020202020204" pitchFamily="34" charset="0"/>
              </a:rPr>
              <a:t>: Schools should promote their unique qualities to make difficult-to-fill positions more attractive. For instance, highlighting their commitment to diversity, professional development opportunities, or strong school culture can make positions more appealing.</a:t>
            </a:r>
          </a:p>
          <a:p>
            <a:r>
              <a:rPr lang="en-US" sz="1800" b="0" i="0" u="none" strike="noStrike" dirty="0">
                <a:solidFill>
                  <a:srgbClr val="000000"/>
                </a:solidFill>
                <a:effectLst/>
                <a:latin typeface="Century Gothic" panose="020B0502020202020204" pitchFamily="34" charset="0"/>
              </a:rPr>
              <a:t>Promotion of School Values and Culture: Candidates in specialized fields are often drawn to institutions that align with their personal values or educational philosophies. Help schools communicate their mission, values, and the positive work environment to attract top talent for hard-to-fill roles.</a:t>
            </a:r>
          </a:p>
        </p:txBody>
      </p:sp>
    </p:spTree>
    <p:extLst>
      <p:ext uri="{BB962C8B-B14F-4D97-AF65-F5344CB8AC3E}">
        <p14:creationId xmlns:p14="http://schemas.microsoft.com/office/powerpoint/2010/main" val="21496075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D380B-2CD0-F637-4C1F-562491D6975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410DAC3-055F-9A82-A527-FDABF1A66533}"/>
              </a:ext>
            </a:extLst>
          </p:cNvPr>
          <p:cNvSpPr/>
          <p:nvPr/>
        </p:nvSpPr>
        <p:spPr>
          <a:xfrm>
            <a:off x="0" y="6523977"/>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8B47D4BB-9A53-2223-778D-7BFBC30F68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4DB381D-82AC-7830-D3C0-5B253E451FBE}"/>
              </a:ext>
            </a:extLst>
          </p:cNvPr>
          <p:cNvSpPr/>
          <p:nvPr/>
        </p:nvSpPr>
        <p:spPr>
          <a:xfrm>
            <a:off x="935335" y="632056"/>
            <a:ext cx="2019900"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Module-2:9</a:t>
            </a:r>
          </a:p>
        </p:txBody>
      </p:sp>
      <p:sp>
        <p:nvSpPr>
          <p:cNvPr id="15" name="Rectangle 14">
            <a:extLst>
              <a:ext uri="{FF2B5EF4-FFF2-40B4-BE49-F238E27FC236}">
                <a16:creationId xmlns:a16="http://schemas.microsoft.com/office/drawing/2014/main" id="{E5482133-101F-0AD9-9282-B4C99196F507}"/>
              </a:ext>
            </a:extLst>
          </p:cNvPr>
          <p:cNvSpPr/>
          <p:nvPr/>
        </p:nvSpPr>
        <p:spPr>
          <a:xfrm>
            <a:off x="-172278" y="1726028"/>
            <a:ext cx="12019721" cy="4541612"/>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spcBef>
                <a:spcPts val="300"/>
              </a:spcBef>
              <a:spcAft>
                <a:spcPts val="1200"/>
              </a:spcAft>
            </a:pPr>
            <a:endParaRPr lang="en-US" b="1" dirty="0">
              <a:solidFill>
                <a:srgbClr val="000000"/>
              </a:solidFill>
              <a:latin typeface="Century Gothic" panose="020B0502020202020204" pitchFamily="34" charset="0"/>
              <a:ea typeface="Times New Roman" panose="02020603050405020304" pitchFamily="18" charset="0"/>
              <a:cs typeface="Times New Roman" panose="02020603050405020304" pitchFamily="18" charset="0"/>
            </a:endParaRPr>
          </a:p>
          <a:p>
            <a:pPr marL="0" marR="0">
              <a:spcBef>
                <a:spcPts val="300"/>
              </a:spcBef>
              <a:spcAft>
                <a:spcPts val="1200"/>
              </a:spcAft>
            </a:pPr>
            <a:r>
              <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a:t>
            </a:r>
            <a:endParaRPr lang="en-US" dirty="0">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23" name="Picture 22">
            <a:extLst>
              <a:ext uri="{FF2B5EF4-FFF2-40B4-BE49-F238E27FC236}">
                <a16:creationId xmlns:a16="http://schemas.microsoft.com/office/drawing/2014/main" id="{2DE7D4D5-E33C-BC3F-FD44-02A44FF1E6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3" name="TextBox 2">
            <a:extLst>
              <a:ext uri="{FF2B5EF4-FFF2-40B4-BE49-F238E27FC236}">
                <a16:creationId xmlns:a16="http://schemas.microsoft.com/office/drawing/2014/main" id="{D848CF8D-6A64-24C6-2693-5210076FAE05}"/>
              </a:ext>
            </a:extLst>
          </p:cNvPr>
          <p:cNvSpPr txBox="1"/>
          <p:nvPr/>
        </p:nvSpPr>
        <p:spPr>
          <a:xfrm>
            <a:off x="259807" y="1152940"/>
            <a:ext cx="8349270" cy="646331"/>
          </a:xfrm>
          <a:prstGeom prst="rect">
            <a:avLst/>
          </a:prstGeom>
          <a:noFill/>
        </p:spPr>
        <p:txBody>
          <a:bodyPr wrap="square" rtlCol="0">
            <a:spAutoFit/>
          </a:bodyPr>
          <a:lstStyle/>
          <a:p>
            <a:pPr algn="r"/>
            <a:r>
              <a:rPr lang="en-US" b="1" dirty="0">
                <a:solidFill>
                  <a:schemeClr val="bg1"/>
                </a:solidFill>
                <a:latin typeface="Century Gothic" panose="020B0502020202020204" pitchFamily="34" charset="0"/>
              </a:rPr>
              <a:t>PRACTICAL APPROACHES TO OVERCOME RECRUITMENT CHALLENGES   </a:t>
            </a:r>
          </a:p>
          <a:p>
            <a:endParaRPr lang="en-US" b="1" dirty="0">
              <a:solidFill>
                <a:schemeClr val="bg1"/>
              </a:solidFill>
              <a:latin typeface="Century Gothic" panose="020B0502020202020204" pitchFamily="34" charset="0"/>
            </a:endParaRPr>
          </a:p>
        </p:txBody>
      </p:sp>
      <p:sp>
        <p:nvSpPr>
          <p:cNvPr id="4" name="TextBox 3">
            <a:extLst>
              <a:ext uri="{FF2B5EF4-FFF2-40B4-BE49-F238E27FC236}">
                <a16:creationId xmlns:a16="http://schemas.microsoft.com/office/drawing/2014/main" id="{65544C3B-E487-49F6-7074-146215A88AB3}"/>
              </a:ext>
            </a:extLst>
          </p:cNvPr>
          <p:cNvSpPr txBox="1"/>
          <p:nvPr/>
        </p:nvSpPr>
        <p:spPr>
          <a:xfrm>
            <a:off x="69507" y="1896957"/>
            <a:ext cx="11536149" cy="3970318"/>
          </a:xfrm>
          <a:prstGeom prst="rect">
            <a:avLst/>
          </a:prstGeom>
          <a:noFill/>
        </p:spPr>
        <p:txBody>
          <a:bodyPr wrap="square" rtlCol="0">
            <a:spAutoFit/>
          </a:bodyPr>
          <a:lstStyle/>
          <a:p>
            <a:endParaRPr lang="en-US" b="1" dirty="0">
              <a:solidFill>
                <a:srgbClr val="000000"/>
              </a:solidFill>
              <a:latin typeface="Century Gothic" panose="020B0502020202020204" pitchFamily="34" charset="0"/>
            </a:endParaRPr>
          </a:p>
          <a:p>
            <a:r>
              <a:rPr lang="en-US" sz="1800" b="1" i="0" u="none" strike="noStrike" dirty="0">
                <a:solidFill>
                  <a:srgbClr val="FF0000"/>
                </a:solidFill>
                <a:effectLst/>
                <a:latin typeface="Century Gothic" panose="020B0502020202020204" pitchFamily="34" charset="0"/>
              </a:rPr>
              <a:t>Use of Technology and Social Media</a:t>
            </a:r>
            <a:r>
              <a:rPr lang="en-US" sz="1800" b="0" i="0" u="none" strike="noStrike" dirty="0">
                <a:solidFill>
                  <a:srgbClr val="000000"/>
                </a:solidFill>
                <a:effectLst/>
                <a:latin typeface="Century Gothic" panose="020B0502020202020204" pitchFamily="34" charset="0"/>
              </a:rPr>
              <a:t>:</a:t>
            </a:r>
          </a:p>
          <a:p>
            <a:r>
              <a:rPr lang="en-US" sz="1800" b="1" i="0" u="none" strike="noStrike" dirty="0">
                <a:solidFill>
                  <a:srgbClr val="000000"/>
                </a:solidFill>
                <a:effectLst/>
                <a:latin typeface="Century Gothic" panose="020B0502020202020204" pitchFamily="34" charset="0"/>
              </a:rPr>
              <a:t>Solution</a:t>
            </a:r>
            <a:r>
              <a:rPr lang="en-US" sz="1800" b="0" i="0" u="none" strike="noStrike" dirty="0">
                <a:solidFill>
                  <a:srgbClr val="000000"/>
                </a:solidFill>
                <a:effectLst/>
                <a:latin typeface="Century Gothic" panose="020B0502020202020204" pitchFamily="34" charset="0"/>
              </a:rPr>
              <a:t>: Use digital platforms and social media to reach potential candidates who may not be actively job hunting but could be persuaded by attractive offers. Use LinkedIn, Twitter, or niche job boards for specialized recruitment campaigns.</a:t>
            </a:r>
          </a:p>
          <a:p>
            <a:r>
              <a:rPr lang="en-US" sz="1800" b="1" i="0" u="none" strike="noStrike" dirty="0">
                <a:solidFill>
                  <a:srgbClr val="000000"/>
                </a:solidFill>
                <a:effectLst/>
                <a:latin typeface="Century Gothic" panose="020B0502020202020204" pitchFamily="34" charset="0"/>
              </a:rPr>
              <a:t>Example</a:t>
            </a:r>
            <a:r>
              <a:rPr lang="en-US" sz="1800" b="0" i="0" u="none" strike="noStrike" dirty="0">
                <a:solidFill>
                  <a:srgbClr val="000000"/>
                </a:solidFill>
                <a:effectLst/>
                <a:latin typeface="Century Gothic" panose="020B0502020202020204" pitchFamily="34" charset="0"/>
              </a:rPr>
              <a:t>: Share job openings on social media groups, educational forums, and related online communities where potential candidates gather.</a:t>
            </a:r>
          </a:p>
          <a:p>
            <a:r>
              <a:rPr lang="en-US" sz="1800" b="1" i="0" u="none" strike="noStrike" dirty="0">
                <a:solidFill>
                  <a:srgbClr val="FF0000"/>
                </a:solidFill>
                <a:effectLst/>
                <a:latin typeface="Century Gothic" panose="020B0502020202020204" pitchFamily="34" charset="0"/>
              </a:rPr>
              <a:t>Retention Strategies for Difficult-to-Fill Positions</a:t>
            </a:r>
            <a:r>
              <a:rPr lang="en-US" sz="1800" b="0" i="0" u="none" strike="noStrike" dirty="0">
                <a:solidFill>
                  <a:srgbClr val="000000"/>
                </a:solidFill>
                <a:effectLst/>
                <a:latin typeface="Century Gothic" panose="020B0502020202020204" pitchFamily="34" charset="0"/>
              </a:rPr>
              <a:t>:</a:t>
            </a:r>
          </a:p>
          <a:p>
            <a:r>
              <a:rPr lang="en-US" sz="1800" b="1" i="0" u="none" strike="noStrike" dirty="0">
                <a:solidFill>
                  <a:srgbClr val="000000"/>
                </a:solidFill>
                <a:effectLst/>
                <a:latin typeface="Century Gothic" panose="020B0502020202020204" pitchFamily="34" charset="0"/>
              </a:rPr>
              <a:t>Solution</a:t>
            </a:r>
            <a:r>
              <a:rPr lang="en-US" sz="1800" b="0" i="0" u="none" strike="noStrike" dirty="0">
                <a:solidFill>
                  <a:srgbClr val="000000"/>
                </a:solidFill>
                <a:effectLst/>
                <a:latin typeface="Century Gothic" panose="020B0502020202020204" pitchFamily="34" charset="0"/>
              </a:rPr>
              <a:t>: Retention is just as important as recruitment. For positions that are consistently difficult to fill, schools should create supportive work environments to retain staff long-term. This could include mentorship programs, career development opportunities, or extra professional support for new hires.</a:t>
            </a:r>
          </a:p>
          <a:p>
            <a:r>
              <a:rPr lang="en-US" sz="1800" b="1" i="0" u="none" strike="noStrike" dirty="0">
                <a:solidFill>
                  <a:srgbClr val="000000"/>
                </a:solidFill>
                <a:effectLst/>
                <a:latin typeface="Century Gothic" panose="020B0502020202020204" pitchFamily="34" charset="0"/>
              </a:rPr>
              <a:t>Example</a:t>
            </a:r>
            <a:r>
              <a:rPr lang="en-US" sz="1800" b="0" i="0" u="none" strike="noStrike" dirty="0">
                <a:solidFill>
                  <a:srgbClr val="000000"/>
                </a:solidFill>
                <a:effectLst/>
                <a:latin typeface="Century Gothic" panose="020B0502020202020204" pitchFamily="34" charset="0"/>
              </a:rPr>
              <a:t>: Implement structured mentorship programs for new teachers in specialized roles to help them settle in and feel supported, increasing the likelihood of long-term retention.</a:t>
            </a:r>
          </a:p>
          <a:p>
            <a:endParaRPr lang="en-US" sz="1800" b="0" i="0" u="none" strike="noStrike" dirty="0">
              <a:solidFill>
                <a:srgbClr val="000000"/>
              </a:solidFill>
              <a:effectLst/>
              <a:latin typeface="Century Gothic" panose="020B0502020202020204" pitchFamily="34" charset="0"/>
            </a:endParaRPr>
          </a:p>
        </p:txBody>
      </p:sp>
    </p:spTree>
    <p:extLst>
      <p:ext uri="{BB962C8B-B14F-4D97-AF65-F5344CB8AC3E}">
        <p14:creationId xmlns:p14="http://schemas.microsoft.com/office/powerpoint/2010/main" val="26841975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0339B-D170-63D0-2819-2E615C2BE19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A1B2598F-DEB4-AE47-15BF-6EACD9A7E40A}"/>
              </a:ext>
            </a:extLst>
          </p:cNvPr>
          <p:cNvSpPr/>
          <p:nvPr/>
        </p:nvSpPr>
        <p:spPr>
          <a:xfrm>
            <a:off x="0" y="6523977"/>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5701D1EE-FF53-C5C4-CBAB-9E6FF6D07B45}"/>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4B73410-F9EC-24F2-DA5B-4BE316632074}"/>
              </a:ext>
            </a:extLst>
          </p:cNvPr>
          <p:cNvSpPr/>
          <p:nvPr/>
        </p:nvSpPr>
        <p:spPr>
          <a:xfrm>
            <a:off x="935335" y="632056"/>
            <a:ext cx="2019900"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Module-2:9</a:t>
            </a:r>
          </a:p>
        </p:txBody>
      </p:sp>
      <p:sp>
        <p:nvSpPr>
          <p:cNvPr id="15" name="Rectangle 14">
            <a:extLst>
              <a:ext uri="{FF2B5EF4-FFF2-40B4-BE49-F238E27FC236}">
                <a16:creationId xmlns:a16="http://schemas.microsoft.com/office/drawing/2014/main" id="{8CFF298E-E1A3-4497-80A6-DB462696FAD2}"/>
              </a:ext>
            </a:extLst>
          </p:cNvPr>
          <p:cNvSpPr/>
          <p:nvPr/>
        </p:nvSpPr>
        <p:spPr>
          <a:xfrm>
            <a:off x="-172278" y="1726028"/>
            <a:ext cx="12019721" cy="4541612"/>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spcBef>
                <a:spcPts val="300"/>
              </a:spcBef>
              <a:spcAft>
                <a:spcPts val="1200"/>
              </a:spcAft>
            </a:pPr>
            <a:endParaRPr lang="en-US" b="1" dirty="0">
              <a:solidFill>
                <a:srgbClr val="000000"/>
              </a:solidFill>
              <a:latin typeface="Century Gothic" panose="020B0502020202020204" pitchFamily="34" charset="0"/>
              <a:ea typeface="Times New Roman" panose="02020603050405020304" pitchFamily="18" charset="0"/>
              <a:cs typeface="Times New Roman" panose="02020603050405020304" pitchFamily="18" charset="0"/>
            </a:endParaRPr>
          </a:p>
          <a:p>
            <a:pPr marL="0" marR="0">
              <a:spcBef>
                <a:spcPts val="300"/>
              </a:spcBef>
              <a:spcAft>
                <a:spcPts val="1200"/>
              </a:spcAft>
            </a:pPr>
            <a:r>
              <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a:t>
            </a:r>
            <a:endParaRPr lang="en-US" dirty="0">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23" name="Picture 22">
            <a:extLst>
              <a:ext uri="{FF2B5EF4-FFF2-40B4-BE49-F238E27FC236}">
                <a16:creationId xmlns:a16="http://schemas.microsoft.com/office/drawing/2014/main" id="{175FB9F2-CD3F-F713-90D9-CCE149239A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3" name="TextBox 2">
            <a:extLst>
              <a:ext uri="{FF2B5EF4-FFF2-40B4-BE49-F238E27FC236}">
                <a16:creationId xmlns:a16="http://schemas.microsoft.com/office/drawing/2014/main" id="{24284A84-5F49-6905-1BB3-F8C08247640A}"/>
              </a:ext>
            </a:extLst>
          </p:cNvPr>
          <p:cNvSpPr txBox="1"/>
          <p:nvPr/>
        </p:nvSpPr>
        <p:spPr>
          <a:xfrm>
            <a:off x="641888" y="1135406"/>
            <a:ext cx="2313347" cy="646331"/>
          </a:xfrm>
          <a:prstGeom prst="rect">
            <a:avLst/>
          </a:prstGeom>
          <a:noFill/>
        </p:spPr>
        <p:txBody>
          <a:bodyPr wrap="square" rtlCol="0">
            <a:spAutoFit/>
          </a:bodyPr>
          <a:lstStyle/>
          <a:p>
            <a:pPr algn="r"/>
            <a:r>
              <a:rPr lang="en-US" b="1" dirty="0">
                <a:solidFill>
                  <a:schemeClr val="bg1"/>
                </a:solidFill>
                <a:latin typeface="Century Gothic" panose="020B0502020202020204" pitchFamily="34" charset="0"/>
              </a:rPr>
              <a:t>CONCLUSION    </a:t>
            </a:r>
          </a:p>
          <a:p>
            <a:endParaRPr lang="en-US" b="1" dirty="0">
              <a:solidFill>
                <a:schemeClr val="bg1"/>
              </a:solidFill>
              <a:latin typeface="Century Gothic" panose="020B0502020202020204" pitchFamily="34" charset="0"/>
            </a:endParaRPr>
          </a:p>
        </p:txBody>
      </p:sp>
      <p:sp>
        <p:nvSpPr>
          <p:cNvPr id="4" name="TextBox 3">
            <a:extLst>
              <a:ext uri="{FF2B5EF4-FFF2-40B4-BE49-F238E27FC236}">
                <a16:creationId xmlns:a16="http://schemas.microsoft.com/office/drawing/2014/main" id="{9FCB9BEA-ABEB-9E7F-C257-81CB5FDF2C9C}"/>
              </a:ext>
            </a:extLst>
          </p:cNvPr>
          <p:cNvSpPr txBox="1"/>
          <p:nvPr/>
        </p:nvSpPr>
        <p:spPr>
          <a:xfrm>
            <a:off x="4903" y="1717806"/>
            <a:ext cx="5799131" cy="4801314"/>
          </a:xfrm>
          <a:prstGeom prst="rect">
            <a:avLst/>
          </a:prstGeom>
          <a:noFill/>
        </p:spPr>
        <p:txBody>
          <a:bodyPr wrap="square" rtlCol="0">
            <a:spAutoFit/>
          </a:bodyPr>
          <a:lstStyle/>
          <a:p>
            <a:endParaRPr lang="en-US" b="1" dirty="0">
              <a:solidFill>
                <a:srgbClr val="000000"/>
              </a:solidFill>
              <a:latin typeface="Century Gothic" panose="020B0502020202020204" pitchFamily="34" charset="0"/>
            </a:endParaRPr>
          </a:p>
          <a:p>
            <a:r>
              <a:rPr lang="en-US" sz="1800" b="0" i="0" u="none" strike="noStrike" dirty="0">
                <a:solidFill>
                  <a:srgbClr val="000000"/>
                </a:solidFill>
                <a:effectLst/>
                <a:latin typeface="Century Gothic" panose="020B0502020202020204" pitchFamily="34" charset="0"/>
              </a:rPr>
              <a:t>Overcoming recruitment challenges in education requires a combination of strategic planning, creativity, and ongoing support. </a:t>
            </a:r>
          </a:p>
          <a:p>
            <a:endParaRPr lang="en-US" dirty="0">
              <a:solidFill>
                <a:srgbClr val="000000"/>
              </a:solidFill>
              <a:latin typeface="Century Gothic" panose="020B0502020202020204" pitchFamily="34" charset="0"/>
            </a:endParaRPr>
          </a:p>
          <a:p>
            <a:r>
              <a:rPr lang="en-US" sz="1800" b="0" i="0" u="none" strike="noStrike" dirty="0">
                <a:solidFill>
                  <a:srgbClr val="000000"/>
                </a:solidFill>
                <a:effectLst/>
                <a:latin typeface="Century Gothic" panose="020B0502020202020204" pitchFamily="34" charset="0"/>
              </a:rPr>
              <a:t>By addressing </a:t>
            </a:r>
            <a:r>
              <a:rPr lang="en-US" sz="1800" b="1" i="0" u="none" strike="noStrike" dirty="0">
                <a:solidFill>
                  <a:srgbClr val="FF0000"/>
                </a:solidFill>
                <a:effectLst/>
                <a:latin typeface="Century Gothic" panose="020B0502020202020204" pitchFamily="34" charset="0"/>
              </a:rPr>
              <a:t>teacher shortages, specialized hiring needs</a:t>
            </a:r>
            <a:r>
              <a:rPr lang="en-US" sz="1800" b="0" i="0" u="none" strike="noStrike" dirty="0">
                <a:solidFill>
                  <a:srgbClr val="000000"/>
                </a:solidFill>
                <a:effectLst/>
                <a:latin typeface="Century Gothic" panose="020B0502020202020204" pitchFamily="34" charset="0"/>
              </a:rPr>
              <a:t>, and difficult-to-fill positions with innovative solutions such as relocation assistance, flexible schedules, and niche-focused recruitment strategies, education consultants can help schools find the right staff to meet their goals. </a:t>
            </a:r>
          </a:p>
          <a:p>
            <a:endParaRPr lang="en-US" sz="1800" b="0" i="0" u="none" strike="noStrike" dirty="0">
              <a:solidFill>
                <a:srgbClr val="000000"/>
              </a:solidFill>
              <a:effectLst/>
              <a:latin typeface="Century Gothic" panose="020B0502020202020204" pitchFamily="34" charset="0"/>
            </a:endParaRPr>
          </a:p>
          <a:p>
            <a:r>
              <a:rPr lang="en-US" sz="1800" b="0" i="0" u="none" strike="noStrike" dirty="0">
                <a:solidFill>
                  <a:srgbClr val="000000"/>
                </a:solidFill>
                <a:effectLst/>
                <a:latin typeface="Century Gothic" panose="020B0502020202020204" pitchFamily="34" charset="0"/>
              </a:rPr>
              <a:t>Collaboration with HR, the use of technology, and retention-focused strategies further ensure long-term success in building strong, capable teams.</a:t>
            </a:r>
          </a:p>
          <a:p>
            <a:endParaRPr lang="en-US" sz="1800" b="0" i="0" u="none" strike="noStrike" dirty="0">
              <a:solidFill>
                <a:srgbClr val="000000"/>
              </a:solidFill>
              <a:effectLst/>
              <a:latin typeface="Century Gothic" panose="020B0502020202020204" pitchFamily="34" charset="0"/>
            </a:endParaRPr>
          </a:p>
          <a:p>
            <a:endParaRPr lang="en-US" sz="1800" b="0" i="0" u="none" strike="noStrike" dirty="0">
              <a:solidFill>
                <a:srgbClr val="000000"/>
              </a:solidFill>
              <a:effectLst/>
              <a:latin typeface="Century Gothic" panose="020B0502020202020204" pitchFamily="34" charset="0"/>
            </a:endParaRPr>
          </a:p>
        </p:txBody>
      </p:sp>
      <p:pic>
        <p:nvPicPr>
          <p:cNvPr id="2" name="Picture 1">
            <a:extLst>
              <a:ext uri="{FF2B5EF4-FFF2-40B4-BE49-F238E27FC236}">
                <a16:creationId xmlns:a16="http://schemas.microsoft.com/office/drawing/2014/main" id="{7125C384-5331-42B1-87D9-F0F5F82239DF}"/>
              </a:ext>
            </a:extLst>
          </p:cNvPr>
          <p:cNvPicPr>
            <a:picLocks noChangeAspect="1"/>
          </p:cNvPicPr>
          <p:nvPr/>
        </p:nvPicPr>
        <p:blipFill>
          <a:blip r:embed="rId3"/>
          <a:stretch>
            <a:fillRect/>
          </a:stretch>
        </p:blipFill>
        <p:spPr>
          <a:xfrm>
            <a:off x="6387968" y="2153746"/>
            <a:ext cx="4501370" cy="3068434"/>
          </a:xfrm>
          <a:prstGeom prst="rect">
            <a:avLst/>
          </a:prstGeom>
        </p:spPr>
      </p:pic>
    </p:spTree>
    <p:extLst>
      <p:ext uri="{BB962C8B-B14F-4D97-AF65-F5344CB8AC3E}">
        <p14:creationId xmlns:p14="http://schemas.microsoft.com/office/powerpoint/2010/main" val="27589314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3D2E8-00F4-0805-5897-FC749639229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0519823-E36B-1FAE-3CCB-A4B414BF3863}"/>
              </a:ext>
            </a:extLst>
          </p:cNvPr>
          <p:cNvSpPr/>
          <p:nvPr/>
        </p:nvSpPr>
        <p:spPr>
          <a:xfrm>
            <a:off x="0" y="6523977"/>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E374B59E-8029-D9F0-EADC-A39B8BD48871}"/>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C408D0E5-B6F9-C66A-F4C0-A6C057424906}"/>
              </a:ext>
            </a:extLst>
          </p:cNvPr>
          <p:cNvSpPr/>
          <p:nvPr/>
        </p:nvSpPr>
        <p:spPr>
          <a:xfrm>
            <a:off x="935334" y="632056"/>
            <a:ext cx="241746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Module-5:10</a:t>
            </a:r>
          </a:p>
        </p:txBody>
      </p:sp>
      <p:sp>
        <p:nvSpPr>
          <p:cNvPr id="15" name="Rectangle 14">
            <a:extLst>
              <a:ext uri="{FF2B5EF4-FFF2-40B4-BE49-F238E27FC236}">
                <a16:creationId xmlns:a16="http://schemas.microsoft.com/office/drawing/2014/main" id="{349419C6-3FE7-4110-470F-C9C8DAA2BFF9}"/>
              </a:ext>
            </a:extLst>
          </p:cNvPr>
          <p:cNvSpPr/>
          <p:nvPr/>
        </p:nvSpPr>
        <p:spPr>
          <a:xfrm>
            <a:off x="469244" y="1770962"/>
            <a:ext cx="11417956" cy="4291005"/>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spcBef>
                <a:spcPts val="300"/>
              </a:spcBef>
              <a:spcAft>
                <a:spcPts val="1200"/>
              </a:spcAft>
            </a:pPr>
            <a:endParaRPr lang="en-US" b="1" dirty="0">
              <a:solidFill>
                <a:srgbClr val="000000"/>
              </a:solidFill>
              <a:latin typeface="Century Gothic" panose="020B0502020202020204" pitchFamily="34" charset="0"/>
              <a:ea typeface="Times New Roman" panose="02020603050405020304" pitchFamily="18" charset="0"/>
              <a:cs typeface="Times New Roman" panose="02020603050405020304" pitchFamily="18" charset="0"/>
            </a:endParaRPr>
          </a:p>
          <a:p>
            <a:pPr marL="0" marR="0">
              <a:spcBef>
                <a:spcPts val="300"/>
              </a:spcBef>
              <a:spcAft>
                <a:spcPts val="1200"/>
              </a:spcAft>
            </a:pPr>
            <a:r>
              <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a:t>
            </a:r>
            <a:endParaRPr lang="en-US" dirty="0">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23" name="Picture 22">
            <a:extLst>
              <a:ext uri="{FF2B5EF4-FFF2-40B4-BE49-F238E27FC236}">
                <a16:creationId xmlns:a16="http://schemas.microsoft.com/office/drawing/2014/main" id="{760B9508-2DDA-73A4-FAD2-F551E8EBCD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3" name="TextBox 2">
            <a:extLst>
              <a:ext uri="{FF2B5EF4-FFF2-40B4-BE49-F238E27FC236}">
                <a16:creationId xmlns:a16="http://schemas.microsoft.com/office/drawing/2014/main" id="{04F35CFD-87E4-4F3B-826E-4CC6400561A3}"/>
              </a:ext>
            </a:extLst>
          </p:cNvPr>
          <p:cNvSpPr txBox="1"/>
          <p:nvPr/>
        </p:nvSpPr>
        <p:spPr>
          <a:xfrm>
            <a:off x="1039452" y="1152939"/>
            <a:ext cx="8912931"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LEVERAGING TECHNOLOGY IN RECRUITMENT  </a:t>
            </a:r>
          </a:p>
        </p:txBody>
      </p:sp>
      <p:sp>
        <p:nvSpPr>
          <p:cNvPr id="6" name="AutoShape 2" descr="No photo description available.">
            <a:extLst>
              <a:ext uri="{FF2B5EF4-FFF2-40B4-BE49-F238E27FC236}">
                <a16:creationId xmlns:a16="http://schemas.microsoft.com/office/drawing/2014/main" id="{D4935BF8-08F3-46BA-5077-A013CDC6DE1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extBox 1">
            <a:extLst>
              <a:ext uri="{FF2B5EF4-FFF2-40B4-BE49-F238E27FC236}">
                <a16:creationId xmlns:a16="http://schemas.microsoft.com/office/drawing/2014/main" id="{3D9D76A6-617B-0759-8DE5-E219C0DA2CB9}"/>
              </a:ext>
            </a:extLst>
          </p:cNvPr>
          <p:cNvSpPr txBox="1"/>
          <p:nvPr/>
        </p:nvSpPr>
        <p:spPr>
          <a:xfrm>
            <a:off x="612308" y="2010465"/>
            <a:ext cx="11110447" cy="3970318"/>
          </a:xfrm>
          <a:prstGeom prst="rect">
            <a:avLst/>
          </a:prstGeom>
          <a:noFill/>
        </p:spPr>
        <p:txBody>
          <a:bodyPr wrap="square" rtlCol="0">
            <a:spAutoFit/>
          </a:bodyPr>
          <a:lstStyle/>
          <a:p>
            <a:r>
              <a:rPr lang="en-US" dirty="0">
                <a:latin typeface="Century Gothic" panose="020B0502020202020204" pitchFamily="34" charset="0"/>
              </a:rPr>
              <a:t>In today's fast-paced and competitive education sector, leveraging technology in recruitment is essential to streamline processes, enhance efficiency, and improve the overall quality of hires. By utilizing the right tools and data-driven approaches, education consultants can optimize recruitment strategies and help educational institutions secure the best talent.</a:t>
            </a:r>
          </a:p>
          <a:p>
            <a:r>
              <a:rPr lang="en-US" dirty="0">
                <a:latin typeface="Century Gothic" panose="020B0502020202020204" pitchFamily="34" charset="0"/>
              </a:rPr>
              <a:t>Using Recruitment Software and Tools</a:t>
            </a:r>
          </a:p>
          <a:p>
            <a:r>
              <a:rPr lang="en-US" b="1" dirty="0">
                <a:solidFill>
                  <a:srgbClr val="FF0000"/>
                </a:solidFill>
                <a:latin typeface="Century Gothic" panose="020B0502020202020204" pitchFamily="34" charset="0"/>
              </a:rPr>
              <a:t>Applicant Tracking Systems (ATS):</a:t>
            </a:r>
          </a:p>
          <a:p>
            <a:r>
              <a:rPr lang="en-US" dirty="0">
                <a:latin typeface="Century Gothic" panose="020B0502020202020204" pitchFamily="34" charset="0"/>
              </a:rPr>
              <a:t>What is an ATS? An Applicant Tracking System is software that helps manage the hiring process. It allows recruiters to post jobs, track applications, and filter candidates based on set criteria, all from a central platform.</a:t>
            </a:r>
          </a:p>
          <a:p>
            <a:r>
              <a:rPr lang="en-US" b="1" dirty="0">
                <a:latin typeface="Century Gothic" panose="020B0502020202020204" pitchFamily="34" charset="0"/>
              </a:rPr>
              <a:t>How it Helps</a:t>
            </a:r>
            <a:r>
              <a:rPr lang="en-US" dirty="0">
                <a:latin typeface="Century Gothic" panose="020B0502020202020204" pitchFamily="34" charset="0"/>
              </a:rPr>
              <a:t>:</a:t>
            </a:r>
          </a:p>
          <a:p>
            <a:r>
              <a:rPr lang="en-US" dirty="0">
                <a:latin typeface="Century Gothic" panose="020B0502020202020204" pitchFamily="34" charset="0"/>
              </a:rPr>
              <a:t>Efficient Candidate Management: ATS automates much of the recruitment workflow, from posting job ads to managing candidate communication, ensuring that all applications are easily accessible and organized</a:t>
            </a:r>
            <a:r>
              <a:rPr lang="en-US" dirty="0"/>
              <a:t>.</a:t>
            </a:r>
          </a:p>
          <a:p>
            <a:endParaRPr lang="en-US" dirty="0"/>
          </a:p>
        </p:txBody>
      </p:sp>
    </p:spTree>
    <p:extLst>
      <p:ext uri="{BB962C8B-B14F-4D97-AF65-F5344CB8AC3E}">
        <p14:creationId xmlns:p14="http://schemas.microsoft.com/office/powerpoint/2010/main" val="23614794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2A7C5-79CF-B572-5E0F-ECE785BE17E3}"/>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E1763C82-CC12-46F7-F0C3-2CD4794F6C0A}"/>
              </a:ext>
            </a:extLst>
          </p:cNvPr>
          <p:cNvSpPr/>
          <p:nvPr/>
        </p:nvSpPr>
        <p:spPr>
          <a:xfrm>
            <a:off x="0" y="6523977"/>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90C5F31E-8214-78DE-9B2C-1BF8856D8B6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08BD9644-FC93-8B0C-133A-41FEFA5086DA}"/>
              </a:ext>
            </a:extLst>
          </p:cNvPr>
          <p:cNvSpPr/>
          <p:nvPr/>
        </p:nvSpPr>
        <p:spPr>
          <a:xfrm>
            <a:off x="935334" y="632056"/>
            <a:ext cx="241746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Module-5:10</a:t>
            </a:r>
          </a:p>
        </p:txBody>
      </p:sp>
      <p:sp>
        <p:nvSpPr>
          <p:cNvPr id="15" name="Rectangle 14">
            <a:extLst>
              <a:ext uri="{FF2B5EF4-FFF2-40B4-BE49-F238E27FC236}">
                <a16:creationId xmlns:a16="http://schemas.microsoft.com/office/drawing/2014/main" id="{4CA19C6D-9B5A-7C77-1FCA-3AB53B2BCDEE}"/>
              </a:ext>
            </a:extLst>
          </p:cNvPr>
          <p:cNvSpPr/>
          <p:nvPr/>
        </p:nvSpPr>
        <p:spPr>
          <a:xfrm>
            <a:off x="469244" y="1770962"/>
            <a:ext cx="11417956" cy="4291005"/>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spcBef>
                <a:spcPts val="300"/>
              </a:spcBef>
              <a:spcAft>
                <a:spcPts val="1200"/>
              </a:spcAft>
            </a:pPr>
            <a:endParaRPr lang="en-US" b="1" dirty="0">
              <a:solidFill>
                <a:srgbClr val="000000"/>
              </a:solidFill>
              <a:latin typeface="Century Gothic" panose="020B0502020202020204" pitchFamily="34" charset="0"/>
              <a:ea typeface="Times New Roman" panose="02020603050405020304" pitchFamily="18" charset="0"/>
              <a:cs typeface="Times New Roman" panose="02020603050405020304" pitchFamily="18" charset="0"/>
            </a:endParaRPr>
          </a:p>
          <a:p>
            <a:pPr marL="0" marR="0">
              <a:spcBef>
                <a:spcPts val="300"/>
              </a:spcBef>
              <a:spcAft>
                <a:spcPts val="1200"/>
              </a:spcAft>
            </a:pPr>
            <a:r>
              <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a:t>
            </a:r>
            <a:endParaRPr lang="en-US" dirty="0">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23" name="Picture 22">
            <a:extLst>
              <a:ext uri="{FF2B5EF4-FFF2-40B4-BE49-F238E27FC236}">
                <a16:creationId xmlns:a16="http://schemas.microsoft.com/office/drawing/2014/main" id="{7842784C-2ACD-D124-4886-E8ADAD678B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3" name="TextBox 2">
            <a:extLst>
              <a:ext uri="{FF2B5EF4-FFF2-40B4-BE49-F238E27FC236}">
                <a16:creationId xmlns:a16="http://schemas.microsoft.com/office/drawing/2014/main" id="{65600A07-BCE0-4CCF-143D-0E6EDC3B034F}"/>
              </a:ext>
            </a:extLst>
          </p:cNvPr>
          <p:cNvSpPr txBox="1"/>
          <p:nvPr/>
        </p:nvSpPr>
        <p:spPr>
          <a:xfrm>
            <a:off x="1039452" y="1152939"/>
            <a:ext cx="8912931"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LEVERAGING TECHNOLOGY IN RECRUITMENT  </a:t>
            </a:r>
          </a:p>
        </p:txBody>
      </p:sp>
      <p:sp>
        <p:nvSpPr>
          <p:cNvPr id="6" name="AutoShape 2" descr="No photo description available.">
            <a:extLst>
              <a:ext uri="{FF2B5EF4-FFF2-40B4-BE49-F238E27FC236}">
                <a16:creationId xmlns:a16="http://schemas.microsoft.com/office/drawing/2014/main" id="{5ABCDA67-EAA0-E125-2BE1-EE580A38FAF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extBox 1">
            <a:extLst>
              <a:ext uri="{FF2B5EF4-FFF2-40B4-BE49-F238E27FC236}">
                <a16:creationId xmlns:a16="http://schemas.microsoft.com/office/drawing/2014/main" id="{38097A3D-B2D0-BFDC-3259-0AE0E53C88A8}"/>
              </a:ext>
            </a:extLst>
          </p:cNvPr>
          <p:cNvSpPr txBox="1"/>
          <p:nvPr/>
        </p:nvSpPr>
        <p:spPr>
          <a:xfrm>
            <a:off x="547443" y="1848725"/>
            <a:ext cx="11097113" cy="4524315"/>
          </a:xfrm>
          <a:prstGeom prst="rect">
            <a:avLst/>
          </a:prstGeom>
          <a:noFill/>
        </p:spPr>
        <p:txBody>
          <a:bodyPr wrap="square" rtlCol="0">
            <a:spAutoFit/>
          </a:bodyPr>
          <a:lstStyle/>
          <a:p>
            <a:r>
              <a:rPr lang="en-US" b="1" dirty="0">
                <a:latin typeface="Century Gothic" panose="020B0502020202020204" pitchFamily="34" charset="0"/>
              </a:rPr>
              <a:t>Time-Saving</a:t>
            </a:r>
            <a:r>
              <a:rPr lang="en-US" dirty="0">
                <a:latin typeface="Century Gothic" panose="020B0502020202020204" pitchFamily="34" charset="0"/>
              </a:rPr>
              <a:t>: By automating repetitive tasks such as resume screening, interview scheduling, and follow-ups, ATS frees up valuable time for consultants and HR teams to focus on high-level decision-making.</a:t>
            </a:r>
          </a:p>
          <a:p>
            <a:endParaRPr lang="en-US" dirty="0">
              <a:latin typeface="Century Gothic" panose="020B0502020202020204" pitchFamily="34" charset="0"/>
            </a:endParaRPr>
          </a:p>
          <a:p>
            <a:r>
              <a:rPr lang="en-US" b="1" dirty="0">
                <a:latin typeface="Century Gothic" panose="020B0502020202020204" pitchFamily="34" charset="0"/>
              </a:rPr>
              <a:t>Improved Collaboration</a:t>
            </a:r>
            <a:r>
              <a:rPr lang="en-US" dirty="0">
                <a:latin typeface="Century Gothic" panose="020B0502020202020204" pitchFamily="34" charset="0"/>
              </a:rPr>
              <a:t>: Recruitment teams can work together seamlessly using an applicant, tracking system, which allows for easy sharing of candidate information, interview notes, and feedback.</a:t>
            </a:r>
          </a:p>
          <a:p>
            <a:endParaRPr lang="en-US" dirty="0">
              <a:latin typeface="Century Gothic" panose="020B0502020202020204" pitchFamily="34" charset="0"/>
            </a:endParaRPr>
          </a:p>
          <a:p>
            <a:r>
              <a:rPr lang="en-US" b="1" dirty="0">
                <a:latin typeface="Century Gothic" panose="020B0502020202020204" pitchFamily="34" charset="0"/>
              </a:rPr>
              <a:t>Popular ATS Tools</a:t>
            </a:r>
            <a:r>
              <a:rPr lang="en-US" dirty="0">
                <a:latin typeface="Century Gothic" panose="020B0502020202020204" pitchFamily="34" charset="0"/>
              </a:rPr>
              <a:t>: Examples include Workday, Greenhouse, and Lever. These platforms offer features like job posting integration, candidate ranking, and interview scheduling, simplifying the entire hiring process.</a:t>
            </a:r>
          </a:p>
          <a:p>
            <a:endParaRPr lang="en-US" dirty="0">
              <a:latin typeface="Century Gothic" panose="020B0502020202020204" pitchFamily="34" charset="0"/>
            </a:endParaRPr>
          </a:p>
          <a:p>
            <a:r>
              <a:rPr lang="en-US" b="1" dirty="0">
                <a:latin typeface="Century Gothic" panose="020B0502020202020204" pitchFamily="34" charset="0"/>
              </a:rPr>
              <a:t>HR Software</a:t>
            </a:r>
            <a:r>
              <a:rPr lang="en-US" dirty="0">
                <a:latin typeface="Century Gothic" panose="020B0502020202020204" pitchFamily="34" charset="0"/>
              </a:rPr>
              <a:t>: What is HR Software? HR software includes various tools that handle broader human resources functions such as onboarding, performance management, and payroll in addition to recruitment.</a:t>
            </a:r>
          </a:p>
          <a:p>
            <a:endParaRPr lang="en-US" dirty="0"/>
          </a:p>
        </p:txBody>
      </p:sp>
    </p:spTree>
    <p:extLst>
      <p:ext uri="{BB962C8B-B14F-4D97-AF65-F5344CB8AC3E}">
        <p14:creationId xmlns:p14="http://schemas.microsoft.com/office/powerpoint/2010/main" val="24304800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18C15-66DD-43F2-BB5C-6FCBE77B6A6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68AD78B0-7FFD-FD1F-3B4B-7B88115DEC0F}"/>
              </a:ext>
            </a:extLst>
          </p:cNvPr>
          <p:cNvSpPr/>
          <p:nvPr/>
        </p:nvSpPr>
        <p:spPr>
          <a:xfrm>
            <a:off x="0" y="6523977"/>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4F143EE0-BB27-15AE-0A71-0DAF3C8148C9}"/>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B7E8EE9-0CAA-B3EB-9F66-46633FF65F3F}"/>
              </a:ext>
            </a:extLst>
          </p:cNvPr>
          <p:cNvSpPr/>
          <p:nvPr/>
        </p:nvSpPr>
        <p:spPr>
          <a:xfrm>
            <a:off x="935334" y="632056"/>
            <a:ext cx="241746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Module-5:10</a:t>
            </a:r>
          </a:p>
        </p:txBody>
      </p:sp>
      <p:sp>
        <p:nvSpPr>
          <p:cNvPr id="15" name="Rectangle 14">
            <a:extLst>
              <a:ext uri="{FF2B5EF4-FFF2-40B4-BE49-F238E27FC236}">
                <a16:creationId xmlns:a16="http://schemas.microsoft.com/office/drawing/2014/main" id="{BF9E9AA0-0C77-1E25-5C69-460278813313}"/>
              </a:ext>
            </a:extLst>
          </p:cNvPr>
          <p:cNvSpPr/>
          <p:nvPr/>
        </p:nvSpPr>
        <p:spPr>
          <a:xfrm>
            <a:off x="469244" y="1770962"/>
            <a:ext cx="11417956" cy="4291005"/>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spcBef>
                <a:spcPts val="300"/>
              </a:spcBef>
              <a:spcAft>
                <a:spcPts val="1200"/>
              </a:spcAft>
            </a:pPr>
            <a:endParaRPr lang="en-US" b="1" dirty="0">
              <a:solidFill>
                <a:srgbClr val="000000"/>
              </a:solidFill>
              <a:latin typeface="Century Gothic" panose="020B0502020202020204" pitchFamily="34" charset="0"/>
              <a:ea typeface="Times New Roman" panose="02020603050405020304" pitchFamily="18" charset="0"/>
              <a:cs typeface="Times New Roman" panose="02020603050405020304" pitchFamily="18" charset="0"/>
            </a:endParaRPr>
          </a:p>
          <a:p>
            <a:pPr marL="0" marR="0">
              <a:spcBef>
                <a:spcPts val="300"/>
              </a:spcBef>
              <a:spcAft>
                <a:spcPts val="1200"/>
              </a:spcAft>
            </a:pPr>
            <a:r>
              <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a:t>
            </a:r>
            <a:endParaRPr lang="en-US" dirty="0">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23" name="Picture 22">
            <a:extLst>
              <a:ext uri="{FF2B5EF4-FFF2-40B4-BE49-F238E27FC236}">
                <a16:creationId xmlns:a16="http://schemas.microsoft.com/office/drawing/2014/main" id="{F8E9D831-02B1-CED5-F7DC-2CD75763CD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3" name="TextBox 2">
            <a:extLst>
              <a:ext uri="{FF2B5EF4-FFF2-40B4-BE49-F238E27FC236}">
                <a16:creationId xmlns:a16="http://schemas.microsoft.com/office/drawing/2014/main" id="{BEF42729-2830-7611-4937-9404A69C48FF}"/>
              </a:ext>
            </a:extLst>
          </p:cNvPr>
          <p:cNvSpPr txBox="1"/>
          <p:nvPr/>
        </p:nvSpPr>
        <p:spPr>
          <a:xfrm>
            <a:off x="1039452" y="1152939"/>
            <a:ext cx="8912931"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LEVERAGING TECHNOLOGY IN RECRUITMENT  </a:t>
            </a:r>
          </a:p>
        </p:txBody>
      </p:sp>
      <p:sp>
        <p:nvSpPr>
          <p:cNvPr id="6" name="AutoShape 2" descr="No photo description available.">
            <a:extLst>
              <a:ext uri="{FF2B5EF4-FFF2-40B4-BE49-F238E27FC236}">
                <a16:creationId xmlns:a16="http://schemas.microsoft.com/office/drawing/2014/main" id="{AF20B9D3-9527-C0BF-8287-2538E101C17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extBox 1">
            <a:extLst>
              <a:ext uri="{FF2B5EF4-FFF2-40B4-BE49-F238E27FC236}">
                <a16:creationId xmlns:a16="http://schemas.microsoft.com/office/drawing/2014/main" id="{22432716-5126-FD28-B816-4835D97D7624}"/>
              </a:ext>
            </a:extLst>
          </p:cNvPr>
          <p:cNvSpPr txBox="1"/>
          <p:nvPr/>
        </p:nvSpPr>
        <p:spPr>
          <a:xfrm>
            <a:off x="540776" y="1821698"/>
            <a:ext cx="11110447" cy="4524315"/>
          </a:xfrm>
          <a:prstGeom prst="rect">
            <a:avLst/>
          </a:prstGeom>
          <a:noFill/>
        </p:spPr>
        <p:txBody>
          <a:bodyPr wrap="square" rtlCol="0">
            <a:spAutoFit/>
          </a:bodyPr>
          <a:lstStyle/>
          <a:p>
            <a:r>
              <a:rPr lang="en-US" b="1" dirty="0">
                <a:latin typeface="Century Gothic" panose="020B0502020202020204" pitchFamily="34" charset="0"/>
              </a:rPr>
              <a:t>How it Helps</a:t>
            </a:r>
            <a:r>
              <a:rPr lang="en-US" dirty="0">
                <a:latin typeface="Century Gothic" panose="020B0502020202020204" pitchFamily="34" charset="0"/>
              </a:rPr>
              <a:t>:</a:t>
            </a:r>
          </a:p>
          <a:p>
            <a:r>
              <a:rPr lang="en-US" dirty="0">
                <a:latin typeface="Century Gothic" panose="020B0502020202020204" pitchFamily="34" charset="0"/>
              </a:rPr>
              <a:t>Streamlined Recruitment Process: Many HR software tools include </a:t>
            </a:r>
            <a:r>
              <a:rPr lang="en-US" b="1" dirty="0">
                <a:solidFill>
                  <a:srgbClr val="FF0A0A"/>
                </a:solidFill>
                <a:latin typeface="Century Gothic" panose="020B0502020202020204" pitchFamily="34" charset="0"/>
              </a:rPr>
              <a:t>features for recruitment, making it easier to track candidates, evaluate resumes, and organize interviews.</a:t>
            </a:r>
          </a:p>
          <a:p>
            <a:r>
              <a:rPr lang="en-US" dirty="0">
                <a:latin typeface="Century Gothic" panose="020B0502020202020204" pitchFamily="34" charset="0"/>
              </a:rPr>
              <a:t>Integration with Other HR Functions: After hiring, HR software helps track new employees through their onboarding process, maintain records, and manage employee data, creating a more cohesive HR ecosystem.</a:t>
            </a:r>
          </a:p>
          <a:p>
            <a:r>
              <a:rPr lang="en-US" b="1" dirty="0">
                <a:latin typeface="Century Gothic" panose="020B0502020202020204" pitchFamily="34" charset="0"/>
              </a:rPr>
              <a:t>Job Boards and Online Platform</a:t>
            </a:r>
            <a:r>
              <a:rPr lang="en-US" dirty="0">
                <a:latin typeface="Century Gothic" panose="020B0502020202020204" pitchFamily="34" charset="0"/>
              </a:rPr>
              <a:t>s:</a:t>
            </a:r>
          </a:p>
          <a:p>
            <a:r>
              <a:rPr lang="en-US" dirty="0">
                <a:latin typeface="Century Gothic" panose="020B0502020202020204" pitchFamily="34" charset="0"/>
              </a:rPr>
              <a:t>What is it? These platforms allow schools to post job openings and receive applications from potential candidates.</a:t>
            </a:r>
          </a:p>
          <a:p>
            <a:r>
              <a:rPr lang="en-US" dirty="0">
                <a:latin typeface="Century Gothic" panose="020B0502020202020204" pitchFamily="34" charset="0"/>
              </a:rPr>
              <a:t>How it Helps:</a:t>
            </a:r>
          </a:p>
          <a:p>
            <a:r>
              <a:rPr lang="en-US" b="1" dirty="0">
                <a:latin typeface="Century Gothic" panose="020B0502020202020204" pitchFamily="34" charset="0"/>
              </a:rPr>
              <a:t>Broader Reach</a:t>
            </a:r>
            <a:r>
              <a:rPr lang="en-US" dirty="0">
                <a:latin typeface="Century Gothic" panose="020B0502020202020204" pitchFamily="34" charset="0"/>
              </a:rPr>
              <a:t>: Schools can post job listings on popular job boards (e.g., Indeed, LinkedIn, Higher </a:t>
            </a:r>
            <a:r>
              <a:rPr lang="en-US" dirty="0" err="1">
                <a:latin typeface="Century Gothic" panose="020B0502020202020204" pitchFamily="34" charset="0"/>
              </a:rPr>
              <a:t>EdJobs</a:t>
            </a:r>
            <a:r>
              <a:rPr lang="en-US" dirty="0">
                <a:latin typeface="Century Gothic" panose="020B0502020202020204" pitchFamily="34" charset="0"/>
              </a:rPr>
              <a:t>) to reach a wider pool of qualified candidates. Education consultants can recommend the best platforms depending on the role and level of expertise required.</a:t>
            </a:r>
          </a:p>
          <a:p>
            <a:r>
              <a:rPr lang="en-US" b="1" dirty="0">
                <a:latin typeface="Century Gothic" panose="020B0502020202020204" pitchFamily="34" charset="0"/>
              </a:rPr>
              <a:t>Specialized Education Networks</a:t>
            </a:r>
            <a:r>
              <a:rPr lang="en-US" dirty="0">
                <a:latin typeface="Century Gothic" panose="020B0502020202020204" pitchFamily="34" charset="0"/>
              </a:rPr>
              <a:t>: Consultants can also use niche educational job boards like Education Week or TES to reach candidates specifically interested in education roles.</a:t>
            </a:r>
          </a:p>
          <a:p>
            <a:endParaRPr lang="en-US" dirty="0"/>
          </a:p>
        </p:txBody>
      </p:sp>
    </p:spTree>
    <p:extLst>
      <p:ext uri="{BB962C8B-B14F-4D97-AF65-F5344CB8AC3E}">
        <p14:creationId xmlns:p14="http://schemas.microsoft.com/office/powerpoint/2010/main" val="1671167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358C402-E929-434F-8D0D-70444F2726F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A87A0BB4-90EC-46A0-B0DD-0AE8FECBE858}"/>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E97DDAA0-353D-4821-9AB8-5D36E43CCC2D}"/>
              </a:ext>
            </a:extLst>
          </p:cNvPr>
          <p:cNvSpPr/>
          <p:nvPr/>
        </p:nvSpPr>
        <p:spPr>
          <a:xfrm>
            <a:off x="935335" y="632056"/>
            <a:ext cx="223193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Module-5.10</a:t>
            </a:r>
          </a:p>
        </p:txBody>
      </p:sp>
      <p:sp>
        <p:nvSpPr>
          <p:cNvPr id="15" name="Rectangle 14">
            <a:extLst>
              <a:ext uri="{FF2B5EF4-FFF2-40B4-BE49-F238E27FC236}">
                <a16:creationId xmlns:a16="http://schemas.microsoft.com/office/drawing/2014/main" id="{C538F04C-68C3-457B-B317-4AAD487DDB97}"/>
              </a:ext>
            </a:extLst>
          </p:cNvPr>
          <p:cNvSpPr/>
          <p:nvPr/>
        </p:nvSpPr>
        <p:spPr>
          <a:xfrm>
            <a:off x="132522" y="1716021"/>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D621CF4F-5778-45A9-A4D9-9D41B8BE1E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5" name="TextBox 4">
            <a:extLst>
              <a:ext uri="{FF2B5EF4-FFF2-40B4-BE49-F238E27FC236}">
                <a16:creationId xmlns:a16="http://schemas.microsoft.com/office/drawing/2014/main" id="{4C948C2B-7191-51F0-B778-02AED85EAE39}"/>
              </a:ext>
            </a:extLst>
          </p:cNvPr>
          <p:cNvSpPr txBox="1"/>
          <p:nvPr/>
        </p:nvSpPr>
        <p:spPr>
          <a:xfrm>
            <a:off x="1115192" y="912658"/>
            <a:ext cx="11767930" cy="646331"/>
          </a:xfrm>
          <a:prstGeom prst="rect">
            <a:avLst/>
          </a:prstGeom>
          <a:noFill/>
        </p:spPr>
        <p:txBody>
          <a:bodyPr wrap="square" rtlCol="0">
            <a:spAutoFit/>
          </a:bodyPr>
          <a:lstStyle/>
          <a:p>
            <a:r>
              <a:rPr lang="en-US" b="1" dirty="0">
                <a:latin typeface="Century Gothic" panose="020B0502020202020204" pitchFamily="34" charset="0"/>
              </a:rPr>
              <a:t>  </a:t>
            </a:r>
            <a:r>
              <a:rPr lang="en-US" dirty="0">
                <a:latin typeface="Century Gothic" panose="020B0502020202020204" pitchFamily="34" charset="0"/>
              </a:rPr>
              <a:t>.</a:t>
            </a:r>
          </a:p>
          <a:p>
            <a:r>
              <a:rPr lang="en-US" b="1" dirty="0">
                <a:solidFill>
                  <a:schemeClr val="bg1"/>
                </a:solidFill>
                <a:latin typeface="Century Gothic" panose="020B0502020202020204" pitchFamily="34" charset="0"/>
              </a:rPr>
              <a:t>DATA DRIVEN RECRUITMENT </a:t>
            </a:r>
          </a:p>
        </p:txBody>
      </p:sp>
      <p:sp>
        <p:nvSpPr>
          <p:cNvPr id="3" name="TextBox 2">
            <a:extLst>
              <a:ext uri="{FF2B5EF4-FFF2-40B4-BE49-F238E27FC236}">
                <a16:creationId xmlns:a16="http://schemas.microsoft.com/office/drawing/2014/main" id="{42A0D508-728B-6AA2-2581-877900E446AA}"/>
              </a:ext>
            </a:extLst>
          </p:cNvPr>
          <p:cNvSpPr txBox="1"/>
          <p:nvPr/>
        </p:nvSpPr>
        <p:spPr>
          <a:xfrm>
            <a:off x="318052" y="1795381"/>
            <a:ext cx="11529391" cy="4964198"/>
          </a:xfrm>
          <a:prstGeom prst="rect">
            <a:avLst/>
          </a:prstGeom>
          <a:noFill/>
        </p:spPr>
        <p:txBody>
          <a:bodyPr wrap="square" rtlCol="0">
            <a:spAutoFit/>
          </a:bodyPr>
          <a:lstStyle/>
          <a:p>
            <a:r>
              <a:rPr lang="en-US" b="1" dirty="0">
                <a:latin typeface="Century Gothic" panose="020B0502020202020204" pitchFamily="34" charset="0"/>
              </a:rPr>
              <a:t>Data-Driven Recruitment</a:t>
            </a:r>
          </a:p>
          <a:p>
            <a:r>
              <a:rPr lang="en-US" b="1" dirty="0">
                <a:solidFill>
                  <a:srgbClr val="FF0000"/>
                </a:solidFill>
                <a:latin typeface="Century Gothic" panose="020B0502020202020204" pitchFamily="34" charset="0"/>
              </a:rPr>
              <a:t>Using Analytics in Recruitment</a:t>
            </a:r>
            <a:r>
              <a:rPr lang="en-US" dirty="0">
                <a:latin typeface="Century Gothic" panose="020B0502020202020204" pitchFamily="34" charset="0"/>
              </a:rPr>
              <a:t>:</a:t>
            </a:r>
          </a:p>
          <a:p>
            <a:r>
              <a:rPr lang="en-US" dirty="0">
                <a:latin typeface="Century Gothic" panose="020B0502020202020204" pitchFamily="34" charset="0"/>
              </a:rPr>
              <a:t>What is Data-Driven Recruitment? Data-driven recruitment </a:t>
            </a:r>
            <a:r>
              <a:rPr lang="en-US" b="1" dirty="0">
                <a:solidFill>
                  <a:srgbClr val="FF0000"/>
                </a:solidFill>
                <a:latin typeface="Century Gothic" panose="020B0502020202020204" pitchFamily="34" charset="0"/>
              </a:rPr>
              <a:t>involves using data and analytics to inform hiring decisions and improve recruitment strategies</a:t>
            </a:r>
            <a:r>
              <a:rPr lang="en-US" dirty="0">
                <a:latin typeface="Century Gothic" panose="020B0502020202020204" pitchFamily="34" charset="0"/>
              </a:rPr>
              <a:t>. It includes tracking various recruitment metrics to evaluate and optimize the hiring process.</a:t>
            </a:r>
          </a:p>
          <a:p>
            <a:r>
              <a:rPr lang="en-US" dirty="0">
                <a:latin typeface="Century Gothic" panose="020B0502020202020204" pitchFamily="34" charset="0"/>
              </a:rPr>
              <a:t>How it Helps:</a:t>
            </a:r>
          </a:p>
          <a:p>
            <a:r>
              <a:rPr lang="en-US" b="1" dirty="0">
                <a:solidFill>
                  <a:srgbClr val="FF0000"/>
                </a:solidFill>
                <a:latin typeface="Century Gothic" panose="020B0502020202020204" pitchFamily="34" charset="0"/>
              </a:rPr>
              <a:t>Improved Decision-Making</a:t>
            </a:r>
            <a:r>
              <a:rPr lang="en-US" dirty="0">
                <a:latin typeface="Century Gothic" panose="020B0502020202020204" pitchFamily="34" charset="0"/>
              </a:rPr>
              <a:t>: By analyzing recruitment data, consultants can identify patterns, such as which sourcing channels yield the highest-quality candidates or where bottlenecks in the hiring process occur.</a:t>
            </a:r>
          </a:p>
          <a:p>
            <a:r>
              <a:rPr lang="en-US" b="1" dirty="0">
                <a:solidFill>
                  <a:srgbClr val="FF0000"/>
                </a:solidFill>
                <a:latin typeface="Century Gothic" panose="020B0502020202020204" pitchFamily="34" charset="0"/>
              </a:rPr>
              <a:t>Targeted Hiring Strategies</a:t>
            </a:r>
            <a:r>
              <a:rPr lang="en-US" dirty="0">
                <a:latin typeface="Century Gothic" panose="020B0502020202020204" pitchFamily="34" charset="0"/>
              </a:rPr>
              <a:t>: Consultants can adjust their recruitment strategies based on data insights, such as optimizing job postings for specific candidate demographics or adjusting the timeline for filling certain positions.</a:t>
            </a:r>
          </a:p>
          <a:p>
            <a:r>
              <a:rPr lang="en-US" b="1" dirty="0">
                <a:latin typeface="Century Gothic" panose="020B0502020202020204" pitchFamily="34" charset="0"/>
              </a:rPr>
              <a:t>Key Recruitment Metrics to Track</a:t>
            </a:r>
            <a:r>
              <a:rPr lang="en-US" dirty="0">
                <a:latin typeface="Century Gothic" panose="020B0502020202020204" pitchFamily="34" charset="0"/>
              </a:rPr>
              <a:t>:</a:t>
            </a:r>
          </a:p>
          <a:p>
            <a:r>
              <a:rPr lang="en-US" dirty="0">
                <a:latin typeface="Century Gothic" panose="020B0502020202020204" pitchFamily="34" charset="0"/>
              </a:rPr>
              <a:t>Time-to-Hire: This metric tracks the average time it takes to fill a position from when the job is posted until the candidate accepts the offer. It helps consultants identify any inefficiencies in the recruitment process.</a:t>
            </a:r>
          </a:p>
          <a:p>
            <a:endParaRPr lang="en-US" dirty="0"/>
          </a:p>
        </p:txBody>
      </p:sp>
    </p:spTree>
    <p:extLst>
      <p:ext uri="{BB962C8B-B14F-4D97-AF65-F5344CB8AC3E}">
        <p14:creationId xmlns:p14="http://schemas.microsoft.com/office/powerpoint/2010/main" val="27171508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DB689-9D7C-3748-4658-43FFD8AEDA1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F244E0-7E1E-B59B-8122-64D3D2D1E647}"/>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9D2DF921-F479-284A-89BC-8FC5778444C7}"/>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3F3D0300-FD2B-B4F1-AD1D-BEE985FFC822}"/>
              </a:ext>
            </a:extLst>
          </p:cNvPr>
          <p:cNvSpPr/>
          <p:nvPr/>
        </p:nvSpPr>
        <p:spPr>
          <a:xfrm>
            <a:off x="935335" y="632056"/>
            <a:ext cx="223193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Module-5.10</a:t>
            </a:r>
          </a:p>
        </p:txBody>
      </p:sp>
      <p:sp>
        <p:nvSpPr>
          <p:cNvPr id="15" name="Rectangle 14">
            <a:extLst>
              <a:ext uri="{FF2B5EF4-FFF2-40B4-BE49-F238E27FC236}">
                <a16:creationId xmlns:a16="http://schemas.microsoft.com/office/drawing/2014/main" id="{14768529-2D01-6FE5-4405-45F48B3E67F7}"/>
              </a:ext>
            </a:extLst>
          </p:cNvPr>
          <p:cNvSpPr/>
          <p:nvPr/>
        </p:nvSpPr>
        <p:spPr>
          <a:xfrm>
            <a:off x="165652" y="1726028"/>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BD6140AD-63CB-B0B7-36E7-B28890F282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5" name="TextBox 4">
            <a:extLst>
              <a:ext uri="{FF2B5EF4-FFF2-40B4-BE49-F238E27FC236}">
                <a16:creationId xmlns:a16="http://schemas.microsoft.com/office/drawing/2014/main" id="{F574E70D-24B4-7F41-0D72-B97DCE29EBB3}"/>
              </a:ext>
            </a:extLst>
          </p:cNvPr>
          <p:cNvSpPr txBox="1"/>
          <p:nvPr/>
        </p:nvSpPr>
        <p:spPr>
          <a:xfrm>
            <a:off x="219707" y="1899461"/>
            <a:ext cx="11752585" cy="4524315"/>
          </a:xfrm>
          <a:prstGeom prst="rect">
            <a:avLst/>
          </a:prstGeom>
          <a:noFill/>
        </p:spPr>
        <p:txBody>
          <a:bodyPr wrap="square" rtlCol="0">
            <a:spAutoFit/>
          </a:bodyPr>
          <a:lstStyle/>
          <a:p>
            <a:r>
              <a:rPr lang="en-US" b="1" dirty="0">
                <a:latin typeface="Century Gothic" panose="020B0502020202020204" pitchFamily="34" charset="0"/>
              </a:rPr>
              <a:t>Cost-per-Hire</a:t>
            </a:r>
            <a:r>
              <a:rPr lang="en-US" dirty="0">
                <a:latin typeface="Century Gothic" panose="020B0502020202020204" pitchFamily="34" charset="0"/>
              </a:rPr>
              <a:t>: This tracks the total cost of hiring a candidate, including advertising costs, recruiting agency fees, and staff time. By analyzing this, consultants can find ways to reduce recruitment costs.</a:t>
            </a:r>
          </a:p>
          <a:p>
            <a:r>
              <a:rPr lang="en-US" b="1" dirty="0">
                <a:latin typeface="Century Gothic" panose="020B0502020202020204" pitchFamily="34" charset="0"/>
              </a:rPr>
              <a:t>Candidate Quality</a:t>
            </a:r>
            <a:r>
              <a:rPr lang="en-US" dirty="0">
                <a:latin typeface="Century Gothic" panose="020B0502020202020204" pitchFamily="34" charset="0"/>
              </a:rPr>
              <a:t>: This measures the success of the recruitment process by tracking the performance of hired candidates, such as their retention rate or job satisfaction, which indicates the effectiveness of the recruitment strategies.</a:t>
            </a:r>
          </a:p>
          <a:p>
            <a:r>
              <a:rPr lang="en-US" b="1" dirty="0">
                <a:latin typeface="Century Gothic" panose="020B0502020202020204" pitchFamily="34" charset="0"/>
              </a:rPr>
              <a:t>Source of Hire</a:t>
            </a:r>
            <a:r>
              <a:rPr lang="en-US" dirty="0">
                <a:latin typeface="Century Gothic" panose="020B0502020202020204" pitchFamily="34" charset="0"/>
              </a:rPr>
              <a:t>: Tracking where the best candidates are coming from (e.g., job boards, referrals, social media, or recruitment agencies) helps consultants focus their efforts on the most effective sourcing channels.</a:t>
            </a:r>
          </a:p>
          <a:p>
            <a:r>
              <a:rPr lang="en-US" b="1" dirty="0">
                <a:latin typeface="Century Gothic" panose="020B0502020202020204" pitchFamily="34" charset="0"/>
              </a:rPr>
              <a:t>Tools for Data-Driven Recruitment</a:t>
            </a:r>
            <a:r>
              <a:rPr lang="en-US" dirty="0">
                <a:latin typeface="Century Gothic" panose="020B0502020202020204" pitchFamily="34" charset="0"/>
              </a:rPr>
              <a:t>:</a:t>
            </a:r>
          </a:p>
          <a:p>
            <a:r>
              <a:rPr lang="en-US" b="1" dirty="0">
                <a:latin typeface="Century Gothic" panose="020B0502020202020204" pitchFamily="34" charset="0"/>
              </a:rPr>
              <a:t>Recruitment Analytics Tools</a:t>
            </a:r>
            <a:r>
              <a:rPr lang="en-US" dirty="0">
                <a:latin typeface="Century Gothic" panose="020B0502020202020204" pitchFamily="34" charset="0"/>
              </a:rPr>
              <a:t>: Platforms like Google Hire, Smart Recruiters, and Jobvite offer built-in analytics tools that allow consultants to monitor metrics like time-to-hire, candidate quality, and application conversion rates.</a:t>
            </a:r>
          </a:p>
          <a:p>
            <a:r>
              <a:rPr lang="en-US" b="1" dirty="0">
                <a:latin typeface="Century Gothic" panose="020B0502020202020204" pitchFamily="34" charset="0"/>
              </a:rPr>
              <a:t>Custom Dashboards</a:t>
            </a:r>
            <a:r>
              <a:rPr lang="en-US" dirty="0">
                <a:latin typeface="Century Gothic" panose="020B0502020202020204" pitchFamily="34" charset="0"/>
              </a:rPr>
              <a:t>: Many recruitment tools allow users to create custom dashboards that track recruitment metrics, making it easy to visualize the success of recruitment campaigns and adjust strategies accordingly.</a:t>
            </a: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630C8858-CC52-5072-8FC3-92CB46CAF3B6}"/>
              </a:ext>
            </a:extLst>
          </p:cNvPr>
          <p:cNvSpPr txBox="1"/>
          <p:nvPr/>
        </p:nvSpPr>
        <p:spPr>
          <a:xfrm>
            <a:off x="1115192" y="1205737"/>
            <a:ext cx="6228522" cy="646331"/>
          </a:xfrm>
          <a:prstGeom prst="rect">
            <a:avLst/>
          </a:prstGeom>
          <a:noFill/>
        </p:spPr>
        <p:txBody>
          <a:bodyPr wrap="square" rtlCol="0">
            <a:spAutoFit/>
          </a:bodyPr>
          <a:lstStyle/>
          <a:p>
            <a:r>
              <a:rPr lang="en-US" b="1" dirty="0">
                <a:solidFill>
                  <a:schemeClr val="bg1"/>
                </a:solidFill>
                <a:latin typeface="Century Gothic" panose="020B0502020202020204" pitchFamily="34" charset="0"/>
              </a:rPr>
              <a:t>DATA DRIVEN RECRUITMENT </a:t>
            </a:r>
          </a:p>
          <a:p>
            <a:endParaRPr lang="en-US" dirty="0"/>
          </a:p>
        </p:txBody>
      </p:sp>
    </p:spTree>
    <p:extLst>
      <p:ext uri="{BB962C8B-B14F-4D97-AF65-F5344CB8AC3E}">
        <p14:creationId xmlns:p14="http://schemas.microsoft.com/office/powerpoint/2010/main" val="37987138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D86A9-DB28-7749-79E7-027414C217F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FCDAC34C-DEF9-375E-A7AA-91AC50C2432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E96AB506-91A9-77D4-DCFD-3ACE26DC7E8D}"/>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306C7FC3-C1AC-E000-9A4F-B481705D756F}"/>
              </a:ext>
            </a:extLst>
          </p:cNvPr>
          <p:cNvSpPr/>
          <p:nvPr/>
        </p:nvSpPr>
        <p:spPr>
          <a:xfrm>
            <a:off x="935335" y="632056"/>
            <a:ext cx="223193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Module-5.10</a:t>
            </a:r>
          </a:p>
        </p:txBody>
      </p:sp>
      <p:sp>
        <p:nvSpPr>
          <p:cNvPr id="15" name="Rectangle 14">
            <a:extLst>
              <a:ext uri="{FF2B5EF4-FFF2-40B4-BE49-F238E27FC236}">
                <a16:creationId xmlns:a16="http://schemas.microsoft.com/office/drawing/2014/main" id="{3DA3E70A-10DB-802D-666B-0EC6FABA7A29}"/>
              </a:ext>
            </a:extLst>
          </p:cNvPr>
          <p:cNvSpPr/>
          <p:nvPr/>
        </p:nvSpPr>
        <p:spPr>
          <a:xfrm>
            <a:off x="132522" y="1716021"/>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9737F2A0-803A-2896-08BE-7551A44EC9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5" name="TextBox 4">
            <a:extLst>
              <a:ext uri="{FF2B5EF4-FFF2-40B4-BE49-F238E27FC236}">
                <a16:creationId xmlns:a16="http://schemas.microsoft.com/office/drawing/2014/main" id="{EBED7C37-2E55-DD15-8F90-DE626883D1D2}"/>
              </a:ext>
            </a:extLst>
          </p:cNvPr>
          <p:cNvSpPr txBox="1"/>
          <p:nvPr/>
        </p:nvSpPr>
        <p:spPr>
          <a:xfrm>
            <a:off x="198783" y="1726028"/>
            <a:ext cx="11966713" cy="4801314"/>
          </a:xfrm>
          <a:prstGeom prst="rect">
            <a:avLst/>
          </a:prstGeom>
          <a:noFill/>
        </p:spPr>
        <p:txBody>
          <a:bodyPr wrap="square" rtlCol="0">
            <a:spAutoFit/>
          </a:bodyPr>
          <a:lstStyle/>
          <a:p>
            <a:r>
              <a:rPr lang="en-US" b="1" dirty="0">
                <a:latin typeface="Century Gothic" panose="020B0502020202020204" pitchFamily="34" charset="0"/>
              </a:rPr>
              <a:t>Benefits of Data-Driven Recruitment</a:t>
            </a:r>
            <a:r>
              <a:rPr lang="en-US" dirty="0">
                <a:latin typeface="Century Gothic" panose="020B0502020202020204" pitchFamily="34" charset="0"/>
              </a:rPr>
              <a:t>:</a:t>
            </a:r>
          </a:p>
          <a:p>
            <a:r>
              <a:rPr lang="en-US" b="1" dirty="0">
                <a:latin typeface="Century Gothic" panose="020B0502020202020204" pitchFamily="34" charset="0"/>
              </a:rPr>
              <a:t>Better Candidate Matching</a:t>
            </a:r>
            <a:r>
              <a:rPr lang="en-US" dirty="0">
                <a:latin typeface="Century Gothic" panose="020B0502020202020204" pitchFamily="34" charset="0"/>
              </a:rPr>
              <a:t>: By analyzing the success of past hires, consultants can refine their recruitment processes to attract candidates with the skills and traits that align with the institution's needs.</a:t>
            </a:r>
          </a:p>
          <a:p>
            <a:r>
              <a:rPr lang="en-US" dirty="0">
                <a:latin typeface="Century Gothic" panose="020B0502020202020204" pitchFamily="34" charset="0"/>
              </a:rPr>
              <a:t>Improved Candidate Experience: Tracking candidate feedback and experiences during the recruitment process helps identify pain points and improve the hiring experience, ensuring candidates are more likely to accept offers.</a:t>
            </a:r>
          </a:p>
          <a:p>
            <a:r>
              <a:rPr lang="en-US" b="1" dirty="0">
                <a:latin typeface="Century Gothic" panose="020B0502020202020204" pitchFamily="34" charset="0"/>
              </a:rPr>
              <a:t>Optimization of Hiring Funnel</a:t>
            </a:r>
            <a:r>
              <a:rPr lang="en-US" dirty="0">
                <a:latin typeface="Century Gothic" panose="020B0502020202020204" pitchFamily="34" charset="0"/>
              </a:rPr>
              <a:t>: Data insights can help consultants fine-tune the various stages of the hiring process, such as screening, interviews, and offers, leading to better outcomes and more efficient processes.</a:t>
            </a:r>
          </a:p>
          <a:p>
            <a:endParaRPr lang="en-US" dirty="0">
              <a:latin typeface="Century Gothic" panose="020B0502020202020204" pitchFamily="34" charset="0"/>
            </a:endParaRPr>
          </a:p>
          <a:p>
            <a:r>
              <a:rPr lang="en-US" dirty="0">
                <a:latin typeface="Century Gothic" panose="020B0502020202020204" pitchFamily="34" charset="0"/>
              </a:rPr>
              <a:t> By integrating tools like Applicant Tracking Systems (ATS) and HR software, consultants can streamline candidate management, enhance collaboration, and speed up the recruitment process. Moreover, adopting data-driven recruitment techniques allows consultants to make informed decisions, track key metrics, and continually optimize hiring strategies. In the competitive education sector, these technological solutions are invaluable in ensuring schools hire the best talent efficiently and cost-effectively.</a:t>
            </a: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5A34D230-0FA8-13E3-3B03-69EAF5AB2722}"/>
              </a:ext>
            </a:extLst>
          </p:cNvPr>
          <p:cNvSpPr txBox="1"/>
          <p:nvPr/>
        </p:nvSpPr>
        <p:spPr>
          <a:xfrm>
            <a:off x="935335" y="1095571"/>
            <a:ext cx="5340626" cy="646240"/>
          </a:xfrm>
          <a:prstGeom prst="rect">
            <a:avLst/>
          </a:prstGeom>
          <a:noFill/>
        </p:spPr>
        <p:txBody>
          <a:bodyPr wrap="square" rtlCol="0">
            <a:spAutoFit/>
          </a:bodyPr>
          <a:lstStyle/>
          <a:p>
            <a:r>
              <a:rPr lang="en-US" b="1" dirty="0">
                <a:solidFill>
                  <a:schemeClr val="bg1"/>
                </a:solidFill>
                <a:latin typeface="Century Gothic" panose="020B0502020202020204" pitchFamily="34" charset="0"/>
              </a:rPr>
              <a:t>BENEFITS OF DATA DRIVEN RECRUITMENT </a:t>
            </a:r>
          </a:p>
          <a:p>
            <a:endParaRPr lang="en-US" dirty="0"/>
          </a:p>
        </p:txBody>
      </p:sp>
    </p:spTree>
    <p:extLst>
      <p:ext uri="{BB962C8B-B14F-4D97-AF65-F5344CB8AC3E}">
        <p14:creationId xmlns:p14="http://schemas.microsoft.com/office/powerpoint/2010/main" val="33552104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0CF21-F22F-6CA2-CEA0-A6E6B24283B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FD4BE4DF-0576-5055-556B-B15BC507609E}"/>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C2D95DC-C851-16CF-1107-E4C86E754A9D}"/>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CAAA5F13-89EA-C2CB-0C25-4E134CDBD31B}"/>
              </a:ext>
            </a:extLst>
          </p:cNvPr>
          <p:cNvSpPr/>
          <p:nvPr/>
        </p:nvSpPr>
        <p:spPr>
          <a:xfrm>
            <a:off x="935335" y="632056"/>
            <a:ext cx="223193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Module-5.11</a:t>
            </a:r>
          </a:p>
        </p:txBody>
      </p:sp>
      <p:sp>
        <p:nvSpPr>
          <p:cNvPr id="15" name="Rectangle 14">
            <a:extLst>
              <a:ext uri="{FF2B5EF4-FFF2-40B4-BE49-F238E27FC236}">
                <a16:creationId xmlns:a16="http://schemas.microsoft.com/office/drawing/2014/main" id="{0E4433D5-7E79-2EBD-4109-5D2FF15A2A03}"/>
              </a:ext>
            </a:extLst>
          </p:cNvPr>
          <p:cNvSpPr/>
          <p:nvPr/>
        </p:nvSpPr>
        <p:spPr>
          <a:xfrm>
            <a:off x="132522" y="1716021"/>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D3DB6FC7-648B-6D6E-718B-5200042BBB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5" name="TextBox 4">
            <a:extLst>
              <a:ext uri="{FF2B5EF4-FFF2-40B4-BE49-F238E27FC236}">
                <a16:creationId xmlns:a16="http://schemas.microsoft.com/office/drawing/2014/main" id="{48DBBE70-991E-6962-1809-CC76EBC96D94}"/>
              </a:ext>
            </a:extLst>
          </p:cNvPr>
          <p:cNvSpPr txBox="1"/>
          <p:nvPr/>
        </p:nvSpPr>
        <p:spPr>
          <a:xfrm>
            <a:off x="198783" y="1726028"/>
            <a:ext cx="11966713" cy="4524315"/>
          </a:xfrm>
          <a:prstGeom prst="rect">
            <a:avLst/>
          </a:prstGeom>
          <a:noFill/>
        </p:spPr>
        <p:txBody>
          <a:bodyPr wrap="square" rtlCol="0">
            <a:spAutoFit/>
          </a:bodyPr>
          <a:lstStyle/>
          <a:p>
            <a:r>
              <a:rPr lang="en-US" dirty="0">
                <a:latin typeface="Century Gothic" panose="020B0502020202020204" pitchFamily="34" charset="0"/>
              </a:rPr>
              <a:t>Continuous improvement in recruitment is crucial to ensure that recruitment strategies remain effective, efficient, and aligned with the changing needs of educational institutions and the evolving job market. By regularly evaluating recruitment processes and adapting to emerging trends, education consultants can help schools stay competitive and attract top talent.</a:t>
            </a:r>
          </a:p>
          <a:p>
            <a:r>
              <a:rPr lang="en-US" b="1" dirty="0">
                <a:latin typeface="Century Gothic" panose="020B0502020202020204" pitchFamily="34" charset="0"/>
              </a:rPr>
              <a:t>Post-Recruitment Evaluation</a:t>
            </a:r>
          </a:p>
          <a:p>
            <a:r>
              <a:rPr lang="en-US" b="1" dirty="0">
                <a:solidFill>
                  <a:srgbClr val="FF0000"/>
                </a:solidFill>
                <a:latin typeface="Century Gothic" panose="020B0502020202020204" pitchFamily="34" charset="0"/>
              </a:rPr>
              <a:t>Conducting Reviews of Recruitment Activities</a:t>
            </a:r>
            <a:r>
              <a:rPr lang="en-US" dirty="0">
                <a:latin typeface="Century Gothic" panose="020B0502020202020204" pitchFamily="34" charset="0"/>
              </a:rPr>
              <a:t>:</a:t>
            </a:r>
          </a:p>
          <a:p>
            <a:r>
              <a:rPr lang="en-US" dirty="0">
                <a:latin typeface="Century Gothic" panose="020B0502020202020204" pitchFamily="34" charset="0"/>
              </a:rPr>
              <a:t>What is it? Post-recruitment evaluation is the process of assessing the entire recruitment cycle after a hire is made, to determine what worked well and what didn’t.</a:t>
            </a:r>
          </a:p>
          <a:p>
            <a:r>
              <a:rPr lang="en-US" b="1" dirty="0">
                <a:latin typeface="Century Gothic" panose="020B0502020202020204" pitchFamily="34" charset="0"/>
              </a:rPr>
              <a:t>Why It’s Important</a:t>
            </a:r>
            <a:r>
              <a:rPr lang="en-US" dirty="0">
                <a:latin typeface="Century Gothic" panose="020B0502020202020204" pitchFamily="34" charset="0"/>
              </a:rPr>
              <a:t>:</a:t>
            </a:r>
          </a:p>
          <a:p>
            <a:r>
              <a:rPr lang="en-US" b="1" dirty="0">
                <a:latin typeface="Century Gothic" panose="020B0502020202020204" pitchFamily="34" charset="0"/>
              </a:rPr>
              <a:t>Identifying Areas for Improvement</a:t>
            </a:r>
            <a:r>
              <a:rPr lang="en-US" dirty="0">
                <a:latin typeface="Century Gothic" panose="020B0502020202020204" pitchFamily="34" charset="0"/>
              </a:rPr>
              <a:t>: By reviewing the recruitment process, consultants can pinpoint inefficiencies or gaps, such as delays in communication or challenges in sourcing qualified candidates. These insights help refine future recruitment strategies.</a:t>
            </a:r>
          </a:p>
          <a:p>
            <a:r>
              <a:rPr lang="en-US" b="1" dirty="0">
                <a:latin typeface="Century Gothic" panose="020B0502020202020204" pitchFamily="34" charset="0"/>
              </a:rPr>
              <a:t>Enhancing Future Recruitment Efforts</a:t>
            </a:r>
            <a:r>
              <a:rPr lang="en-US" dirty="0">
                <a:latin typeface="Century Gothic" panose="020B0502020202020204" pitchFamily="34" charset="0"/>
              </a:rPr>
              <a:t>: Feedback and insights gathered during the review phase can guide changes in job postings, interview techniques, candidate screening, and overall strategy, helping consultants improve their future hiring practices.</a:t>
            </a: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7EE9C69B-72C8-6172-0ED1-DFAA54A8286A}"/>
              </a:ext>
            </a:extLst>
          </p:cNvPr>
          <p:cNvSpPr txBox="1"/>
          <p:nvPr/>
        </p:nvSpPr>
        <p:spPr>
          <a:xfrm>
            <a:off x="935334" y="1095571"/>
            <a:ext cx="7612317" cy="646331"/>
          </a:xfrm>
          <a:prstGeom prst="rect">
            <a:avLst/>
          </a:prstGeom>
          <a:noFill/>
        </p:spPr>
        <p:txBody>
          <a:bodyPr wrap="square" rtlCol="0">
            <a:spAutoFit/>
          </a:bodyPr>
          <a:lstStyle/>
          <a:p>
            <a:r>
              <a:rPr lang="en-US" b="1" dirty="0">
                <a:solidFill>
                  <a:schemeClr val="bg1"/>
                </a:solidFill>
                <a:latin typeface="Century Gothic" panose="020B0502020202020204" pitchFamily="34" charset="0"/>
              </a:rPr>
              <a:t>CONTINUOUS IMPROVEMENT IN RECRUITMENT PROCESSES </a:t>
            </a:r>
          </a:p>
          <a:p>
            <a:endParaRPr lang="en-US" dirty="0"/>
          </a:p>
        </p:txBody>
      </p:sp>
    </p:spTree>
    <p:extLst>
      <p:ext uri="{BB962C8B-B14F-4D97-AF65-F5344CB8AC3E}">
        <p14:creationId xmlns:p14="http://schemas.microsoft.com/office/powerpoint/2010/main" val="555043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61B85-6D1B-08D1-4B22-DFC83B5477C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F20F0AC-0B02-D27D-2A30-C85CA49CD01C}"/>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7F49043E-CBC2-7821-67D0-67E00866C8D0}"/>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9ABBD505-14B0-516C-CEC8-0682FB3B4D48}"/>
              </a:ext>
            </a:extLst>
          </p:cNvPr>
          <p:cNvSpPr/>
          <p:nvPr/>
        </p:nvSpPr>
        <p:spPr>
          <a:xfrm>
            <a:off x="935335" y="632056"/>
            <a:ext cx="223193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Module-5.11</a:t>
            </a:r>
          </a:p>
        </p:txBody>
      </p:sp>
      <p:sp>
        <p:nvSpPr>
          <p:cNvPr id="15" name="Rectangle 14">
            <a:extLst>
              <a:ext uri="{FF2B5EF4-FFF2-40B4-BE49-F238E27FC236}">
                <a16:creationId xmlns:a16="http://schemas.microsoft.com/office/drawing/2014/main" id="{1A9F18CD-CA8E-9C20-D1F4-5DFD2F9BCFE6}"/>
              </a:ext>
            </a:extLst>
          </p:cNvPr>
          <p:cNvSpPr/>
          <p:nvPr/>
        </p:nvSpPr>
        <p:spPr>
          <a:xfrm>
            <a:off x="132522" y="1716021"/>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72EE2FE4-9E86-95E9-EC38-DE0B048A71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5" name="TextBox 4">
            <a:extLst>
              <a:ext uri="{FF2B5EF4-FFF2-40B4-BE49-F238E27FC236}">
                <a16:creationId xmlns:a16="http://schemas.microsoft.com/office/drawing/2014/main" id="{9C1ADB6B-6CF0-3C71-8014-88833E058C21}"/>
              </a:ext>
            </a:extLst>
          </p:cNvPr>
          <p:cNvSpPr txBox="1"/>
          <p:nvPr/>
        </p:nvSpPr>
        <p:spPr>
          <a:xfrm>
            <a:off x="132523" y="1726028"/>
            <a:ext cx="5314120" cy="5078313"/>
          </a:xfrm>
          <a:prstGeom prst="rect">
            <a:avLst/>
          </a:prstGeom>
          <a:noFill/>
        </p:spPr>
        <p:txBody>
          <a:bodyPr wrap="square" rtlCol="0">
            <a:spAutoFit/>
          </a:bodyPr>
          <a:lstStyle/>
          <a:p>
            <a:r>
              <a:rPr lang="en-US" b="1" dirty="0">
                <a:latin typeface="Century Gothic" panose="020B0502020202020204" pitchFamily="34" charset="0"/>
              </a:rPr>
              <a:t>Collecting Feedback from Clients and Candidates</a:t>
            </a:r>
            <a:r>
              <a:rPr lang="en-US" dirty="0">
                <a:latin typeface="Century Gothic" panose="020B0502020202020204" pitchFamily="34" charset="0"/>
              </a:rPr>
              <a:t>:</a:t>
            </a:r>
          </a:p>
          <a:p>
            <a:r>
              <a:rPr lang="en-US" dirty="0">
                <a:latin typeface="Century Gothic" panose="020B0502020202020204" pitchFamily="34" charset="0"/>
              </a:rPr>
              <a:t>Why Feedback Matters:</a:t>
            </a:r>
          </a:p>
          <a:p>
            <a:r>
              <a:rPr lang="en-US" b="1" dirty="0">
                <a:solidFill>
                  <a:srgbClr val="FF0000"/>
                </a:solidFill>
                <a:latin typeface="Century Gothic" panose="020B0502020202020204" pitchFamily="34" charset="0"/>
              </a:rPr>
              <a:t>Client Feedback</a:t>
            </a:r>
            <a:r>
              <a:rPr lang="en-US" dirty="0">
                <a:latin typeface="Century Gothic" panose="020B0502020202020204" pitchFamily="34" charset="0"/>
              </a:rPr>
              <a:t>: Clients (schools) can provide valuable feedback on the effectiveness of the recruitment process, the quality of candidates presented, and whether their needs were met. Understanding their experience helps consultants refine their services.</a:t>
            </a:r>
          </a:p>
          <a:p>
            <a:r>
              <a:rPr lang="en-US" b="1" dirty="0">
                <a:solidFill>
                  <a:srgbClr val="FF0000"/>
                </a:solidFill>
                <a:latin typeface="Century Gothic" panose="020B0502020202020204" pitchFamily="34" charset="0"/>
              </a:rPr>
              <a:t>Candidate Feedback</a:t>
            </a:r>
            <a:r>
              <a:rPr lang="en-US" dirty="0">
                <a:latin typeface="Century Gothic" panose="020B0502020202020204" pitchFamily="34" charset="0"/>
              </a:rPr>
              <a:t>: Gathering feedback from candidates, whether hired or not, can offer insights into their experience with the recruitment process. Positive feedback can reinforce successful strategies, while constructive criticism helps identify areas for improvement.</a:t>
            </a: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9E2D6888-5BCC-B3CB-98C9-C2403BF15517}"/>
              </a:ext>
            </a:extLst>
          </p:cNvPr>
          <p:cNvSpPr txBox="1"/>
          <p:nvPr/>
        </p:nvSpPr>
        <p:spPr>
          <a:xfrm>
            <a:off x="935334" y="1095571"/>
            <a:ext cx="7612317" cy="646331"/>
          </a:xfrm>
          <a:prstGeom prst="rect">
            <a:avLst/>
          </a:prstGeom>
          <a:noFill/>
        </p:spPr>
        <p:txBody>
          <a:bodyPr wrap="square" rtlCol="0">
            <a:spAutoFit/>
          </a:bodyPr>
          <a:lstStyle/>
          <a:p>
            <a:r>
              <a:rPr lang="en-US" b="1" dirty="0">
                <a:solidFill>
                  <a:schemeClr val="bg1"/>
                </a:solidFill>
                <a:latin typeface="Century Gothic" panose="020B0502020202020204" pitchFamily="34" charset="0"/>
              </a:rPr>
              <a:t>CONTINUOUS IMPROVEMENT IN RECRUITMENT PROCESSES </a:t>
            </a:r>
          </a:p>
          <a:p>
            <a:endParaRPr lang="en-US" dirty="0"/>
          </a:p>
        </p:txBody>
      </p:sp>
      <p:sp>
        <p:nvSpPr>
          <p:cNvPr id="3" name="TextBox 2">
            <a:extLst>
              <a:ext uri="{FF2B5EF4-FFF2-40B4-BE49-F238E27FC236}">
                <a16:creationId xmlns:a16="http://schemas.microsoft.com/office/drawing/2014/main" id="{F92E2782-0FFB-D011-4AD0-24154574D797}"/>
              </a:ext>
            </a:extLst>
          </p:cNvPr>
          <p:cNvSpPr txBox="1"/>
          <p:nvPr/>
        </p:nvSpPr>
        <p:spPr>
          <a:xfrm>
            <a:off x="5446643" y="1656436"/>
            <a:ext cx="6612834" cy="5078313"/>
          </a:xfrm>
          <a:prstGeom prst="rect">
            <a:avLst/>
          </a:prstGeom>
          <a:noFill/>
        </p:spPr>
        <p:txBody>
          <a:bodyPr wrap="square" rtlCol="0">
            <a:spAutoFit/>
          </a:bodyPr>
          <a:lstStyle/>
          <a:p>
            <a:r>
              <a:rPr lang="en-US" b="1" dirty="0">
                <a:solidFill>
                  <a:srgbClr val="FF0000"/>
                </a:solidFill>
                <a:latin typeface="Century Gothic" panose="020B0502020202020204" pitchFamily="34" charset="0"/>
              </a:rPr>
              <a:t>Methods for Collecting Feedback</a:t>
            </a:r>
            <a:r>
              <a:rPr lang="en-US" dirty="0">
                <a:latin typeface="Century Gothic" panose="020B0502020202020204" pitchFamily="34" charset="0"/>
              </a:rPr>
              <a:t>:</a:t>
            </a:r>
          </a:p>
          <a:p>
            <a:r>
              <a:rPr lang="en-US" b="1" dirty="0">
                <a:solidFill>
                  <a:srgbClr val="FF0000"/>
                </a:solidFill>
                <a:latin typeface="Century Gothic" panose="020B0502020202020204" pitchFamily="34" charset="0"/>
              </a:rPr>
              <a:t>Surveys</a:t>
            </a:r>
            <a:r>
              <a:rPr lang="en-US" dirty="0">
                <a:latin typeface="Century Gothic" panose="020B0502020202020204" pitchFamily="34" charset="0"/>
              </a:rPr>
              <a:t>: Use surveys or follow-up interviews with both clients and candidates to gather their opinions on the recruitment process.</a:t>
            </a:r>
          </a:p>
          <a:p>
            <a:r>
              <a:rPr lang="en-US" b="1" dirty="0">
                <a:solidFill>
                  <a:srgbClr val="FF0000"/>
                </a:solidFill>
                <a:latin typeface="Century Gothic" panose="020B0502020202020204" pitchFamily="34" charset="0"/>
              </a:rPr>
              <a:t>One-on-One Discussions</a:t>
            </a:r>
            <a:r>
              <a:rPr lang="en-US" dirty="0">
                <a:latin typeface="Century Gothic" panose="020B0502020202020204" pitchFamily="34" charset="0"/>
              </a:rPr>
              <a:t>: Direct conversations with stakeholders can provide deeper insights into any challenges or issues that may not be captured in surveys.</a:t>
            </a:r>
          </a:p>
          <a:p>
            <a:r>
              <a:rPr lang="en-US" dirty="0">
                <a:latin typeface="Century Gothic" panose="020B0502020202020204" pitchFamily="34" charset="0"/>
              </a:rPr>
              <a:t>Benefits of Post-Recruitment Evaluation:</a:t>
            </a:r>
          </a:p>
          <a:p>
            <a:r>
              <a:rPr lang="en-US" b="1" dirty="0">
                <a:solidFill>
                  <a:srgbClr val="FF0000"/>
                </a:solidFill>
                <a:latin typeface="Century Gothic" panose="020B0502020202020204" pitchFamily="34" charset="0"/>
              </a:rPr>
              <a:t>Data-Driven Decision Making</a:t>
            </a:r>
            <a:r>
              <a:rPr lang="en-US" dirty="0">
                <a:latin typeface="Century Gothic" panose="020B0502020202020204" pitchFamily="34" charset="0"/>
              </a:rPr>
              <a:t>: The information gathered during evaluations provides data that consultants can use to refine their recruitment approach and make more informed decisions in future engagements.</a:t>
            </a:r>
          </a:p>
          <a:p>
            <a:r>
              <a:rPr lang="en-US" b="1" dirty="0">
                <a:solidFill>
                  <a:srgbClr val="FF0000"/>
                </a:solidFill>
                <a:latin typeface="Century Gothic" panose="020B0502020202020204" pitchFamily="34" charset="0"/>
              </a:rPr>
              <a:t>Improved Candidate Experience</a:t>
            </a:r>
            <a:r>
              <a:rPr lang="en-US" dirty="0">
                <a:latin typeface="Century Gothic" panose="020B0502020202020204" pitchFamily="34" charset="0"/>
              </a:rPr>
              <a:t>: By analyzing candidate feedback, consultants can make necessary adjustments to create a smoother, more positive recruitment experience, which is vital for maintaining the school’s reputation as an employer of choice.</a:t>
            </a:r>
          </a:p>
          <a:p>
            <a:endParaRPr lang="en-US" dirty="0"/>
          </a:p>
        </p:txBody>
      </p:sp>
    </p:spTree>
    <p:extLst>
      <p:ext uri="{BB962C8B-B14F-4D97-AF65-F5344CB8AC3E}">
        <p14:creationId xmlns:p14="http://schemas.microsoft.com/office/powerpoint/2010/main" val="17343492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89097-9390-E5D1-0933-D8E7A474760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6582C47-9CC8-4826-21FA-7F18F2D3A450}"/>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8BAA290B-339E-6109-3776-7FDD488DCAA9}"/>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C1937E69-60F0-47D8-A5C4-F067FFBCC162}"/>
              </a:ext>
            </a:extLst>
          </p:cNvPr>
          <p:cNvSpPr/>
          <p:nvPr/>
        </p:nvSpPr>
        <p:spPr>
          <a:xfrm>
            <a:off x="935335" y="632056"/>
            <a:ext cx="223193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Module-5.11</a:t>
            </a:r>
          </a:p>
        </p:txBody>
      </p:sp>
      <p:sp>
        <p:nvSpPr>
          <p:cNvPr id="15" name="Rectangle 14">
            <a:extLst>
              <a:ext uri="{FF2B5EF4-FFF2-40B4-BE49-F238E27FC236}">
                <a16:creationId xmlns:a16="http://schemas.microsoft.com/office/drawing/2014/main" id="{242F1113-B0CF-61A9-1F1D-44EA1B752439}"/>
              </a:ext>
            </a:extLst>
          </p:cNvPr>
          <p:cNvSpPr/>
          <p:nvPr/>
        </p:nvSpPr>
        <p:spPr>
          <a:xfrm>
            <a:off x="132522" y="1716021"/>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887F31EA-1C69-57A4-9416-9134682625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2" name="TextBox 1">
            <a:extLst>
              <a:ext uri="{FF2B5EF4-FFF2-40B4-BE49-F238E27FC236}">
                <a16:creationId xmlns:a16="http://schemas.microsoft.com/office/drawing/2014/main" id="{9C0BD6CE-3EB4-08B2-3613-7C56E7ED43AB}"/>
              </a:ext>
            </a:extLst>
          </p:cNvPr>
          <p:cNvSpPr txBox="1"/>
          <p:nvPr/>
        </p:nvSpPr>
        <p:spPr>
          <a:xfrm>
            <a:off x="935334" y="1095571"/>
            <a:ext cx="7612317" cy="646331"/>
          </a:xfrm>
          <a:prstGeom prst="rect">
            <a:avLst/>
          </a:prstGeom>
          <a:noFill/>
        </p:spPr>
        <p:txBody>
          <a:bodyPr wrap="square" rtlCol="0">
            <a:spAutoFit/>
          </a:bodyPr>
          <a:lstStyle/>
          <a:p>
            <a:r>
              <a:rPr lang="en-US" b="1" dirty="0">
                <a:solidFill>
                  <a:schemeClr val="bg1"/>
                </a:solidFill>
                <a:latin typeface="Century Gothic" panose="020B0502020202020204" pitchFamily="34" charset="0"/>
              </a:rPr>
              <a:t>ADAPTATION TO CHANGING TRENDS  </a:t>
            </a:r>
          </a:p>
          <a:p>
            <a:endParaRPr lang="en-US" dirty="0"/>
          </a:p>
        </p:txBody>
      </p:sp>
      <p:sp>
        <p:nvSpPr>
          <p:cNvPr id="4" name="TextBox 3">
            <a:extLst>
              <a:ext uri="{FF2B5EF4-FFF2-40B4-BE49-F238E27FC236}">
                <a16:creationId xmlns:a16="http://schemas.microsoft.com/office/drawing/2014/main" id="{B00280D0-488F-9561-462D-E82B10331E40}"/>
              </a:ext>
            </a:extLst>
          </p:cNvPr>
          <p:cNvSpPr txBox="1"/>
          <p:nvPr/>
        </p:nvSpPr>
        <p:spPr>
          <a:xfrm>
            <a:off x="132522" y="1766078"/>
            <a:ext cx="6427304" cy="4801314"/>
          </a:xfrm>
          <a:prstGeom prst="rect">
            <a:avLst/>
          </a:prstGeom>
          <a:noFill/>
        </p:spPr>
        <p:txBody>
          <a:bodyPr wrap="square" rtlCol="0">
            <a:spAutoFit/>
          </a:bodyPr>
          <a:lstStyle/>
          <a:p>
            <a:r>
              <a:rPr lang="en-US" b="1" dirty="0">
                <a:latin typeface="Century Gothic" panose="020B0502020202020204" pitchFamily="34" charset="0"/>
              </a:rPr>
              <a:t>Staying Updated on Recruitment Innovations</a:t>
            </a:r>
            <a:r>
              <a:rPr lang="en-US" dirty="0">
                <a:latin typeface="Century Gothic" panose="020B0502020202020204" pitchFamily="34" charset="0"/>
              </a:rPr>
              <a:t>:</a:t>
            </a:r>
          </a:p>
          <a:p>
            <a:r>
              <a:rPr lang="en-US" b="1" dirty="0">
                <a:solidFill>
                  <a:srgbClr val="FF0000"/>
                </a:solidFill>
                <a:latin typeface="Century Gothic" panose="020B0502020202020204" pitchFamily="34" charset="0"/>
              </a:rPr>
              <a:t>Why It’s Important</a:t>
            </a:r>
            <a:r>
              <a:rPr lang="en-US" dirty="0">
                <a:latin typeface="Century Gothic" panose="020B0502020202020204" pitchFamily="34" charset="0"/>
              </a:rPr>
              <a:t>: The recruitment landscape is constantly evolving due to factors like technological advances, changes in the job market, and shifts in social expectations. Consultants need to stay informed about these trends to provide the most effective recruitment strategies for their clients.</a:t>
            </a:r>
          </a:p>
          <a:p>
            <a:r>
              <a:rPr lang="en-US" b="1" dirty="0">
                <a:latin typeface="Century Gothic" panose="020B0502020202020204" pitchFamily="34" charset="0"/>
              </a:rPr>
              <a:t>Emerging Trends to Watch</a:t>
            </a:r>
            <a:r>
              <a:rPr lang="en-US" dirty="0">
                <a:latin typeface="Century Gothic" panose="020B0502020202020204" pitchFamily="34" charset="0"/>
              </a:rPr>
              <a:t>:</a:t>
            </a:r>
          </a:p>
          <a:p>
            <a:r>
              <a:rPr lang="en-US" b="1" dirty="0">
                <a:solidFill>
                  <a:srgbClr val="FF0000"/>
                </a:solidFill>
                <a:latin typeface="Century Gothic" panose="020B0502020202020204" pitchFamily="34" charset="0"/>
              </a:rPr>
              <a:t>Remote Work</a:t>
            </a:r>
            <a:r>
              <a:rPr lang="en-US" dirty="0">
                <a:latin typeface="Century Gothic" panose="020B0502020202020204" pitchFamily="34" charset="0"/>
              </a:rPr>
              <a:t>: The rise of remote and hybrid work environments has changed the way recruitment is approached in education. Schools are increasingly open to hiring staff who can work remotely, especially for roles such as administrative staff, counselors, or specialized educators. Consultants should adapt their strategies to attract remote talent and ensure that candidates are equipped to work in such settings.</a:t>
            </a:r>
          </a:p>
          <a:p>
            <a:endParaRPr lang="en-US" dirty="0"/>
          </a:p>
        </p:txBody>
      </p:sp>
      <p:sp>
        <p:nvSpPr>
          <p:cNvPr id="6" name="TextBox 5">
            <a:extLst>
              <a:ext uri="{FF2B5EF4-FFF2-40B4-BE49-F238E27FC236}">
                <a16:creationId xmlns:a16="http://schemas.microsoft.com/office/drawing/2014/main" id="{D1CE7F13-68F8-2525-DA92-CFC7B9F1BDBA}"/>
              </a:ext>
            </a:extLst>
          </p:cNvPr>
          <p:cNvSpPr txBox="1"/>
          <p:nvPr/>
        </p:nvSpPr>
        <p:spPr>
          <a:xfrm>
            <a:off x="6321287" y="1803791"/>
            <a:ext cx="5552661" cy="4801314"/>
          </a:xfrm>
          <a:prstGeom prst="rect">
            <a:avLst/>
          </a:prstGeom>
          <a:noFill/>
        </p:spPr>
        <p:txBody>
          <a:bodyPr wrap="square" rtlCol="0">
            <a:spAutoFit/>
          </a:bodyPr>
          <a:lstStyle/>
          <a:p>
            <a:r>
              <a:rPr lang="en-US" b="1" dirty="0">
                <a:solidFill>
                  <a:srgbClr val="FF0000"/>
                </a:solidFill>
                <a:latin typeface="Century Gothic" panose="020B0502020202020204" pitchFamily="34" charset="0"/>
              </a:rPr>
              <a:t>Diversity and Inclusion Initiatives</a:t>
            </a:r>
            <a:r>
              <a:rPr lang="en-US" dirty="0">
                <a:latin typeface="Century Gothic" panose="020B0502020202020204" pitchFamily="34" charset="0"/>
              </a:rPr>
              <a:t>: There is a growing emphasis on hiring diverse staff to reflect a broad range of perspectives, particularly in education. Consultants must help schools implement recruitment practices that prioritize diversity, equity, and inclusion, ensuring that the recruitment process is fair, inclusive, and appealing to diverse candidates.</a:t>
            </a:r>
          </a:p>
          <a:p>
            <a:r>
              <a:rPr lang="en-US" b="1" dirty="0">
                <a:solidFill>
                  <a:srgbClr val="FF0000"/>
                </a:solidFill>
                <a:latin typeface="Century Gothic" panose="020B0502020202020204" pitchFamily="34" charset="0"/>
              </a:rPr>
              <a:t>Technology Integration</a:t>
            </a:r>
            <a:r>
              <a:rPr lang="en-US" dirty="0">
                <a:latin typeface="Century Gothic" panose="020B0502020202020204" pitchFamily="34" charset="0"/>
              </a:rPr>
              <a:t>: Advances in technology, including artificial intelligence (AI) in recruitment, video interviews, and recruitment automation, are making the hiring process more efficient. Education consultants need to stay abreast of these innovations and consider how they can incorporate them into their recruitment strategies.</a:t>
            </a:r>
          </a:p>
          <a:p>
            <a:endParaRPr lang="en-US" dirty="0"/>
          </a:p>
        </p:txBody>
      </p:sp>
    </p:spTree>
    <p:extLst>
      <p:ext uri="{BB962C8B-B14F-4D97-AF65-F5344CB8AC3E}">
        <p14:creationId xmlns:p14="http://schemas.microsoft.com/office/powerpoint/2010/main" val="22530973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AB1F1-4388-4116-97BD-EA532883F4E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0B5959D-96FB-867A-F489-839B29FCCB5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EC241444-D2BE-46C1-B7DB-51E8264ED22F}"/>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186794E2-84F8-1B15-40FB-AE141D7DD136}"/>
              </a:ext>
            </a:extLst>
          </p:cNvPr>
          <p:cNvSpPr/>
          <p:nvPr/>
        </p:nvSpPr>
        <p:spPr>
          <a:xfrm>
            <a:off x="935335" y="632056"/>
            <a:ext cx="223193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Module-5.11</a:t>
            </a:r>
          </a:p>
        </p:txBody>
      </p:sp>
      <p:sp>
        <p:nvSpPr>
          <p:cNvPr id="15" name="Rectangle 14">
            <a:extLst>
              <a:ext uri="{FF2B5EF4-FFF2-40B4-BE49-F238E27FC236}">
                <a16:creationId xmlns:a16="http://schemas.microsoft.com/office/drawing/2014/main" id="{3A33143A-4FD0-928A-8BC0-AA6F64EEAC9D}"/>
              </a:ext>
            </a:extLst>
          </p:cNvPr>
          <p:cNvSpPr/>
          <p:nvPr/>
        </p:nvSpPr>
        <p:spPr>
          <a:xfrm>
            <a:off x="132522" y="1716021"/>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4CAFA0E7-65CC-426A-ABC8-318AE37BF1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2" name="TextBox 1">
            <a:extLst>
              <a:ext uri="{FF2B5EF4-FFF2-40B4-BE49-F238E27FC236}">
                <a16:creationId xmlns:a16="http://schemas.microsoft.com/office/drawing/2014/main" id="{8F75B446-6877-16C6-FE67-FD8E29CDBE95}"/>
              </a:ext>
            </a:extLst>
          </p:cNvPr>
          <p:cNvSpPr txBox="1"/>
          <p:nvPr/>
        </p:nvSpPr>
        <p:spPr>
          <a:xfrm>
            <a:off x="935334" y="1095571"/>
            <a:ext cx="7612317" cy="646331"/>
          </a:xfrm>
          <a:prstGeom prst="rect">
            <a:avLst/>
          </a:prstGeom>
          <a:noFill/>
        </p:spPr>
        <p:txBody>
          <a:bodyPr wrap="square" rtlCol="0">
            <a:spAutoFit/>
          </a:bodyPr>
          <a:lstStyle/>
          <a:p>
            <a:r>
              <a:rPr lang="en-US" b="1" dirty="0">
                <a:solidFill>
                  <a:schemeClr val="bg1"/>
                </a:solidFill>
                <a:latin typeface="Century Gothic" panose="020B0502020202020204" pitchFamily="34" charset="0"/>
              </a:rPr>
              <a:t>ADAPTATION TO CHANGING TRENDS  </a:t>
            </a:r>
          </a:p>
          <a:p>
            <a:endParaRPr lang="en-US" dirty="0"/>
          </a:p>
        </p:txBody>
      </p:sp>
      <p:sp>
        <p:nvSpPr>
          <p:cNvPr id="4" name="TextBox 3">
            <a:extLst>
              <a:ext uri="{FF2B5EF4-FFF2-40B4-BE49-F238E27FC236}">
                <a16:creationId xmlns:a16="http://schemas.microsoft.com/office/drawing/2014/main" id="{E87BB2C9-D563-A23F-C825-3A652CA58452}"/>
              </a:ext>
            </a:extLst>
          </p:cNvPr>
          <p:cNvSpPr txBox="1"/>
          <p:nvPr/>
        </p:nvSpPr>
        <p:spPr>
          <a:xfrm>
            <a:off x="132522" y="1766078"/>
            <a:ext cx="5764695" cy="4801314"/>
          </a:xfrm>
          <a:prstGeom prst="rect">
            <a:avLst/>
          </a:prstGeom>
          <a:noFill/>
        </p:spPr>
        <p:txBody>
          <a:bodyPr wrap="square" rtlCol="0">
            <a:spAutoFit/>
          </a:bodyPr>
          <a:lstStyle/>
          <a:p>
            <a:r>
              <a:rPr lang="en-US" b="1" dirty="0">
                <a:latin typeface="Century Gothic" panose="020B0502020202020204" pitchFamily="34" charset="0"/>
              </a:rPr>
              <a:t>Adjusting Strategies to Meet Evolving Industry Standards:</a:t>
            </a:r>
          </a:p>
          <a:p>
            <a:r>
              <a:rPr lang="en-US" b="1" dirty="0">
                <a:solidFill>
                  <a:srgbClr val="FF0000"/>
                </a:solidFill>
                <a:latin typeface="Century Gothic" panose="020B0502020202020204" pitchFamily="34" charset="0"/>
              </a:rPr>
              <a:t>Adapting to Remote and Hybrid Work Models</a:t>
            </a:r>
            <a:r>
              <a:rPr lang="en-US" dirty="0">
                <a:latin typeface="Century Gothic" panose="020B0502020202020204" pitchFamily="34" charset="0"/>
              </a:rPr>
              <a:t>:</a:t>
            </a:r>
          </a:p>
          <a:p>
            <a:r>
              <a:rPr lang="en-US" dirty="0">
                <a:latin typeface="Century Gothic" panose="020B0502020202020204" pitchFamily="34" charset="0"/>
              </a:rPr>
              <a:t>Consultants should help schools implement recruitment strategies that accommodate remote or hybrid working conditions, including rethinking how interviews are conducted (e.g., using video conferencing tools like Zoom), adapting job descriptions to reflect remote work options, and attracting candidates comfortable with flexible work setups.</a:t>
            </a:r>
          </a:p>
          <a:p>
            <a:r>
              <a:rPr lang="en-US" dirty="0">
                <a:latin typeface="Century Gothic" panose="020B0502020202020204" pitchFamily="34" charset="0"/>
              </a:rPr>
              <a:t>Consultants should also advise clients on technology platforms that support remote work collaboration, such as project management tools (e.g., Trello or Asana) or digital classrooms for remote teaching roles.</a:t>
            </a:r>
          </a:p>
          <a:p>
            <a:endParaRPr lang="en-US" dirty="0"/>
          </a:p>
        </p:txBody>
      </p:sp>
      <p:sp>
        <p:nvSpPr>
          <p:cNvPr id="3" name="TextBox 2">
            <a:extLst>
              <a:ext uri="{FF2B5EF4-FFF2-40B4-BE49-F238E27FC236}">
                <a16:creationId xmlns:a16="http://schemas.microsoft.com/office/drawing/2014/main" id="{3FBACEC3-8CD2-A73F-1B63-33E024DB18FB}"/>
              </a:ext>
            </a:extLst>
          </p:cNvPr>
          <p:cNvSpPr txBox="1"/>
          <p:nvPr/>
        </p:nvSpPr>
        <p:spPr>
          <a:xfrm>
            <a:off x="6281530" y="1741902"/>
            <a:ext cx="5592418" cy="4801314"/>
          </a:xfrm>
          <a:prstGeom prst="rect">
            <a:avLst/>
          </a:prstGeom>
          <a:noFill/>
        </p:spPr>
        <p:txBody>
          <a:bodyPr wrap="square" rtlCol="0">
            <a:spAutoFit/>
          </a:bodyPr>
          <a:lstStyle/>
          <a:p>
            <a:r>
              <a:rPr lang="en-US" b="1" dirty="0">
                <a:solidFill>
                  <a:srgbClr val="FF0000"/>
                </a:solidFill>
                <a:latin typeface="Century Gothic" panose="020B0502020202020204" pitchFamily="34" charset="0"/>
              </a:rPr>
              <a:t>Emphasizing Diversity in Recruitment</a:t>
            </a:r>
            <a:r>
              <a:rPr lang="en-US" dirty="0">
                <a:latin typeface="Century Gothic" panose="020B0502020202020204" pitchFamily="34" charset="0"/>
              </a:rPr>
              <a:t>:</a:t>
            </a:r>
          </a:p>
          <a:p>
            <a:r>
              <a:rPr lang="en-US" b="1" dirty="0">
                <a:latin typeface="Century Gothic" panose="020B0502020202020204" pitchFamily="34" charset="0"/>
              </a:rPr>
              <a:t>Building Inclusive Job Descriptions</a:t>
            </a:r>
            <a:r>
              <a:rPr lang="en-US" dirty="0">
                <a:latin typeface="Century Gothic" panose="020B0502020202020204" pitchFamily="34" charset="0"/>
              </a:rPr>
              <a:t>: Ensure that job descriptions are free of biased language and appeal to a wide range of candidates.</a:t>
            </a:r>
          </a:p>
          <a:p>
            <a:r>
              <a:rPr lang="en-US" dirty="0">
                <a:latin typeface="Century Gothic" panose="020B0502020202020204" pitchFamily="34" charset="0"/>
              </a:rPr>
              <a:t>Diversity Outreach: Use platforms, networks, and organizations focused on promoting diversity in education to expand the pool of candidates. For example, using networks like Teachers of Color or DiversityJob.com can help attract more diverse candidates.</a:t>
            </a:r>
          </a:p>
          <a:p>
            <a:r>
              <a:rPr lang="en-US" b="1" dirty="0">
                <a:latin typeface="Century Gothic" panose="020B0502020202020204" pitchFamily="34" charset="0"/>
              </a:rPr>
              <a:t>Bias-Free Hiring</a:t>
            </a:r>
            <a:r>
              <a:rPr lang="en-US" dirty="0">
                <a:latin typeface="Century Gothic" panose="020B0502020202020204" pitchFamily="34" charset="0"/>
              </a:rPr>
              <a:t>: Implement blind recruitment strategies to eliminate unconscious bias by removing identifying information (e.g., names, photos, schools attended) from resumes before they are reviewed.</a:t>
            </a:r>
          </a:p>
          <a:p>
            <a:r>
              <a:rPr lang="en-US" dirty="0">
                <a:latin typeface="Century Gothic" panose="020B0502020202020204" pitchFamily="34" charset="0"/>
              </a:rPr>
              <a:t>Integrating New Technologies:</a:t>
            </a:r>
          </a:p>
          <a:p>
            <a:endParaRPr lang="en-US" dirty="0"/>
          </a:p>
        </p:txBody>
      </p:sp>
    </p:spTree>
    <p:extLst>
      <p:ext uri="{BB962C8B-B14F-4D97-AF65-F5344CB8AC3E}">
        <p14:creationId xmlns:p14="http://schemas.microsoft.com/office/powerpoint/2010/main" val="24853633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F68F6-20A9-E7E5-AD6F-1AF67B95DDE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8403E35-2306-1632-CB53-C25E4324A48F}"/>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BA677AE-D627-0022-630A-93CE50DC81CD}"/>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CC894529-5F02-1BD0-92DE-3998006893CB}"/>
              </a:ext>
            </a:extLst>
          </p:cNvPr>
          <p:cNvSpPr/>
          <p:nvPr/>
        </p:nvSpPr>
        <p:spPr>
          <a:xfrm>
            <a:off x="935335" y="632056"/>
            <a:ext cx="223193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Module-5.11</a:t>
            </a:r>
          </a:p>
        </p:txBody>
      </p:sp>
      <p:sp>
        <p:nvSpPr>
          <p:cNvPr id="15" name="Rectangle 14">
            <a:extLst>
              <a:ext uri="{FF2B5EF4-FFF2-40B4-BE49-F238E27FC236}">
                <a16:creationId xmlns:a16="http://schemas.microsoft.com/office/drawing/2014/main" id="{6306ABE5-5078-B028-F176-295DF83B3146}"/>
              </a:ext>
            </a:extLst>
          </p:cNvPr>
          <p:cNvSpPr/>
          <p:nvPr/>
        </p:nvSpPr>
        <p:spPr>
          <a:xfrm>
            <a:off x="132522" y="1716021"/>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713B647C-8A3D-9A63-6CE6-4E108AF84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2" name="TextBox 1">
            <a:extLst>
              <a:ext uri="{FF2B5EF4-FFF2-40B4-BE49-F238E27FC236}">
                <a16:creationId xmlns:a16="http://schemas.microsoft.com/office/drawing/2014/main" id="{48CD2637-3B4B-DABF-6BA8-9C442B13CF2B}"/>
              </a:ext>
            </a:extLst>
          </p:cNvPr>
          <p:cNvSpPr txBox="1"/>
          <p:nvPr/>
        </p:nvSpPr>
        <p:spPr>
          <a:xfrm>
            <a:off x="935334" y="1095571"/>
            <a:ext cx="7612317" cy="646331"/>
          </a:xfrm>
          <a:prstGeom prst="rect">
            <a:avLst/>
          </a:prstGeom>
          <a:noFill/>
        </p:spPr>
        <p:txBody>
          <a:bodyPr wrap="square" rtlCol="0">
            <a:spAutoFit/>
          </a:bodyPr>
          <a:lstStyle/>
          <a:p>
            <a:r>
              <a:rPr lang="en-US" b="1" dirty="0">
                <a:solidFill>
                  <a:schemeClr val="bg1"/>
                </a:solidFill>
                <a:latin typeface="Century Gothic" panose="020B0502020202020204" pitchFamily="34" charset="0"/>
              </a:rPr>
              <a:t>ADAPTATION TO CHANGING TRENDS  </a:t>
            </a:r>
          </a:p>
          <a:p>
            <a:endParaRPr lang="en-US" dirty="0"/>
          </a:p>
        </p:txBody>
      </p:sp>
      <p:sp>
        <p:nvSpPr>
          <p:cNvPr id="4" name="TextBox 3">
            <a:extLst>
              <a:ext uri="{FF2B5EF4-FFF2-40B4-BE49-F238E27FC236}">
                <a16:creationId xmlns:a16="http://schemas.microsoft.com/office/drawing/2014/main" id="{820BE972-4B82-9699-BA3F-DCBCFF163536}"/>
              </a:ext>
            </a:extLst>
          </p:cNvPr>
          <p:cNvSpPr txBox="1"/>
          <p:nvPr/>
        </p:nvSpPr>
        <p:spPr>
          <a:xfrm>
            <a:off x="132522" y="2153746"/>
            <a:ext cx="11316354" cy="3693319"/>
          </a:xfrm>
          <a:prstGeom prst="rect">
            <a:avLst/>
          </a:prstGeom>
          <a:noFill/>
        </p:spPr>
        <p:txBody>
          <a:bodyPr wrap="square" rtlCol="0">
            <a:spAutoFit/>
          </a:bodyPr>
          <a:lstStyle/>
          <a:p>
            <a:r>
              <a:rPr lang="en-US" b="1" dirty="0">
                <a:solidFill>
                  <a:srgbClr val="FF0000"/>
                </a:solidFill>
                <a:latin typeface="Century Gothic" panose="020B0502020202020204" pitchFamily="34" charset="0"/>
              </a:rPr>
              <a:t>Applicant Tracking Systems (ATS): </a:t>
            </a:r>
            <a:r>
              <a:rPr lang="en-US" dirty="0">
                <a:latin typeface="Century Gothic" panose="020B0502020202020204" pitchFamily="34" charset="0"/>
              </a:rPr>
              <a:t>As technology advances, it’s important for consultants to adopt and use ATS tools to streamline candidate management, improve collaboration, and make the process more efficient.</a:t>
            </a:r>
          </a:p>
          <a:p>
            <a:r>
              <a:rPr lang="en-US" b="1" dirty="0">
                <a:solidFill>
                  <a:srgbClr val="FF0000"/>
                </a:solidFill>
                <a:latin typeface="Century Gothic" panose="020B0502020202020204" pitchFamily="34" charset="0"/>
              </a:rPr>
              <a:t>AI-Powered Screening</a:t>
            </a:r>
            <a:r>
              <a:rPr lang="en-US" dirty="0">
                <a:latin typeface="Century Gothic" panose="020B0502020202020204" pitchFamily="34" charset="0"/>
              </a:rPr>
              <a:t>: AI-powered tools can help filter through large numbers of applications, identifying the most suitable candidates based on set criteria. This reduces the time spent on manual resume screenings and improves efficiency.</a:t>
            </a:r>
          </a:p>
          <a:p>
            <a:r>
              <a:rPr lang="en-US" b="1" dirty="0">
                <a:solidFill>
                  <a:srgbClr val="FF0000"/>
                </a:solidFill>
                <a:latin typeface="Century Gothic" panose="020B0502020202020204" pitchFamily="34" charset="0"/>
              </a:rPr>
              <a:t>Data-Driven Insights</a:t>
            </a:r>
            <a:r>
              <a:rPr lang="en-US" dirty="0">
                <a:latin typeface="Century Gothic" panose="020B0502020202020204" pitchFamily="34" charset="0"/>
              </a:rPr>
              <a:t>: Recruitment tools powered by data analytics can help consultants make data-informed decisions by tracking key metrics like time-to-hire, cost-per-hire, and candidate quality. These insights can help consultants continuously optimize their recruitment processes.</a:t>
            </a:r>
          </a:p>
          <a:p>
            <a:r>
              <a:rPr lang="en-US" b="1" dirty="0">
                <a:solidFill>
                  <a:srgbClr val="FF0000"/>
                </a:solidFill>
                <a:latin typeface="Century Gothic" panose="020B0502020202020204" pitchFamily="34" charset="0"/>
              </a:rPr>
              <a:t>Benefits of Adapting to Changing Trends</a:t>
            </a:r>
            <a:r>
              <a:rPr lang="en-US" dirty="0">
                <a:latin typeface="Century Gothic" panose="020B0502020202020204" pitchFamily="34" charset="0"/>
              </a:rPr>
              <a:t>:</a:t>
            </a:r>
          </a:p>
          <a:p>
            <a:r>
              <a:rPr lang="en-US" dirty="0">
                <a:latin typeface="Century Gothic" panose="020B0502020202020204" pitchFamily="34" charset="0"/>
              </a:rPr>
              <a:t>Attracting Top Talent: By staying updated on industry trends and adjusting recruitment strategies accordingly, consultants can help schools attract high-quality candidates, including those who are well-versed in remote teaching or who represent diverse backgrounds</a:t>
            </a:r>
          </a:p>
        </p:txBody>
      </p:sp>
    </p:spTree>
    <p:extLst>
      <p:ext uri="{BB962C8B-B14F-4D97-AF65-F5344CB8AC3E}">
        <p14:creationId xmlns:p14="http://schemas.microsoft.com/office/powerpoint/2010/main" val="42933727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F5590-7E5A-9E9E-E929-D6252D49CAD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E9034794-518B-5343-5D99-9722EEDEAED0}"/>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B850274-7364-D2CA-5FE4-CDDD495780E8}"/>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96AF1C7D-7519-DFE9-5528-57C89CC3AF06}"/>
              </a:ext>
            </a:extLst>
          </p:cNvPr>
          <p:cNvSpPr/>
          <p:nvPr/>
        </p:nvSpPr>
        <p:spPr>
          <a:xfrm>
            <a:off x="935335" y="632056"/>
            <a:ext cx="223193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Module-5.11</a:t>
            </a:r>
          </a:p>
        </p:txBody>
      </p:sp>
      <p:sp>
        <p:nvSpPr>
          <p:cNvPr id="15" name="Rectangle 14">
            <a:extLst>
              <a:ext uri="{FF2B5EF4-FFF2-40B4-BE49-F238E27FC236}">
                <a16:creationId xmlns:a16="http://schemas.microsoft.com/office/drawing/2014/main" id="{C14BA83B-CC08-CD02-A365-939FE619045E}"/>
              </a:ext>
            </a:extLst>
          </p:cNvPr>
          <p:cNvSpPr/>
          <p:nvPr/>
        </p:nvSpPr>
        <p:spPr>
          <a:xfrm>
            <a:off x="0" y="1739587"/>
            <a:ext cx="11860695" cy="472018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ts val="2500"/>
              </a:lnSpc>
              <a:spcBef>
                <a:spcPts val="1200"/>
              </a:spcBef>
              <a:tabLst>
                <a:tab pos="457200" algn="l"/>
              </a:tabLst>
            </a:pPr>
            <a:endParaRPr lang="en-US"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994AE344-7964-000C-5945-98A878F76D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2" name="TextBox 1">
            <a:extLst>
              <a:ext uri="{FF2B5EF4-FFF2-40B4-BE49-F238E27FC236}">
                <a16:creationId xmlns:a16="http://schemas.microsoft.com/office/drawing/2014/main" id="{4B78BF3F-6395-B002-61A3-601F77942022}"/>
              </a:ext>
            </a:extLst>
          </p:cNvPr>
          <p:cNvSpPr txBox="1"/>
          <p:nvPr/>
        </p:nvSpPr>
        <p:spPr>
          <a:xfrm>
            <a:off x="935334" y="1095571"/>
            <a:ext cx="7612317" cy="646331"/>
          </a:xfrm>
          <a:prstGeom prst="rect">
            <a:avLst/>
          </a:prstGeom>
          <a:noFill/>
        </p:spPr>
        <p:txBody>
          <a:bodyPr wrap="square" rtlCol="0">
            <a:spAutoFit/>
          </a:bodyPr>
          <a:lstStyle/>
          <a:p>
            <a:r>
              <a:rPr lang="en-US" b="1" dirty="0">
                <a:solidFill>
                  <a:schemeClr val="bg1"/>
                </a:solidFill>
                <a:latin typeface="Century Gothic" panose="020B0502020202020204" pitchFamily="34" charset="0"/>
              </a:rPr>
              <a:t>ADAPTATION TO CHANGING TRENDS  </a:t>
            </a:r>
          </a:p>
          <a:p>
            <a:endParaRPr lang="en-US" dirty="0"/>
          </a:p>
        </p:txBody>
      </p:sp>
      <p:sp>
        <p:nvSpPr>
          <p:cNvPr id="4" name="TextBox 3">
            <a:extLst>
              <a:ext uri="{FF2B5EF4-FFF2-40B4-BE49-F238E27FC236}">
                <a16:creationId xmlns:a16="http://schemas.microsoft.com/office/drawing/2014/main" id="{A94965E7-4622-8360-26D5-313D28F05E3A}"/>
              </a:ext>
            </a:extLst>
          </p:cNvPr>
          <p:cNvSpPr txBox="1"/>
          <p:nvPr/>
        </p:nvSpPr>
        <p:spPr>
          <a:xfrm>
            <a:off x="272170" y="1803791"/>
            <a:ext cx="11316354" cy="4801314"/>
          </a:xfrm>
          <a:prstGeom prst="rect">
            <a:avLst/>
          </a:prstGeom>
          <a:noFill/>
        </p:spPr>
        <p:txBody>
          <a:bodyPr wrap="square" rtlCol="0">
            <a:spAutoFit/>
          </a:bodyPr>
          <a:lstStyle/>
          <a:p>
            <a:endParaRPr lang="en-US" dirty="0"/>
          </a:p>
          <a:p>
            <a:r>
              <a:rPr lang="en-US" b="1" dirty="0">
                <a:solidFill>
                  <a:srgbClr val="FF0000"/>
                </a:solidFill>
                <a:latin typeface="Century Gothic" panose="020B0502020202020204" pitchFamily="34" charset="0"/>
              </a:rPr>
              <a:t>Improved School Reputation</a:t>
            </a:r>
            <a:r>
              <a:rPr lang="en-US" dirty="0">
                <a:latin typeface="Century Gothic" panose="020B0502020202020204" pitchFamily="34" charset="0"/>
              </a:rPr>
              <a:t>: Schools that demonstrate adaptability and inclusiveness in their hiring practices are likely to develop a positive reputation as employers, making them more attractive to top candidates.</a:t>
            </a:r>
          </a:p>
          <a:p>
            <a:r>
              <a:rPr lang="en-US" b="1" dirty="0">
                <a:solidFill>
                  <a:srgbClr val="FF0000"/>
                </a:solidFill>
                <a:latin typeface="Century Gothic" panose="020B0502020202020204" pitchFamily="34" charset="0"/>
              </a:rPr>
              <a:t>Increased Efficiency and Effectiveness</a:t>
            </a:r>
            <a:r>
              <a:rPr lang="en-US" dirty="0">
                <a:latin typeface="Century Gothic" panose="020B0502020202020204" pitchFamily="34" charset="0"/>
              </a:rPr>
              <a:t>: Leveraging new technologies and aligning recruitment strategies with current trends helps improve the overall efficiency and effectiveness of the hiring process.</a:t>
            </a:r>
          </a:p>
          <a:p>
            <a:endParaRPr lang="en-US" dirty="0">
              <a:latin typeface="Century Gothic" panose="020B0502020202020204" pitchFamily="34" charset="0"/>
            </a:endParaRPr>
          </a:p>
          <a:p>
            <a:r>
              <a:rPr lang="en-US" b="1" dirty="0">
                <a:solidFill>
                  <a:srgbClr val="FF0000"/>
                </a:solidFill>
                <a:latin typeface="Century Gothic" panose="020B0502020202020204" pitchFamily="34" charset="0"/>
              </a:rPr>
              <a:t>Conclusion</a:t>
            </a:r>
          </a:p>
          <a:p>
            <a:r>
              <a:rPr lang="en-US" dirty="0">
                <a:latin typeface="Century Gothic" panose="020B0502020202020204" pitchFamily="34" charset="0"/>
              </a:rPr>
              <a:t>Continuous improvement in recruitment processes is essential for education consultants to ensure they are providing the best possible service to their clients. By regularly evaluating recruitment activities, collecting feedback, and adapting strategies to reflect changing trends, consultants can enhance their recruitment efforts and help educational institutions secure the right talent. Staying updated on innovations like remote work, diversity initiatives, and new technologies ensures that consultants can adjust their strategies to meet the evolving needs of schools and the wider educational sector.</a:t>
            </a:r>
          </a:p>
          <a:p>
            <a:endParaRPr lang="en-US" dirty="0"/>
          </a:p>
        </p:txBody>
      </p:sp>
    </p:spTree>
    <p:extLst>
      <p:ext uri="{BB962C8B-B14F-4D97-AF65-F5344CB8AC3E}">
        <p14:creationId xmlns:p14="http://schemas.microsoft.com/office/powerpoint/2010/main" val="5676238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98A1F-7D63-8F12-946E-68B9F06E5FB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E42F3AD-FE42-7129-3192-D9C549E1F1F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A839BE90-DE8E-C2ED-1432-EF97F001093A}"/>
              </a:ext>
            </a:extLst>
          </p:cNvPr>
          <p:cNvSpPr/>
          <p:nvPr/>
        </p:nvSpPr>
        <p:spPr>
          <a:xfrm>
            <a:off x="795131" y="982011"/>
            <a:ext cx="9742390"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ASSESSMENT QUESTIONB  </a:t>
            </a:r>
          </a:p>
        </p:txBody>
      </p:sp>
      <p:pic>
        <p:nvPicPr>
          <p:cNvPr id="14" name="Picture 13">
            <a:extLst>
              <a:ext uri="{FF2B5EF4-FFF2-40B4-BE49-F238E27FC236}">
                <a16:creationId xmlns:a16="http://schemas.microsoft.com/office/drawing/2014/main" id="{4F632F6A-7CE6-688C-56DE-0331714D69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AF36F74F-519D-E1C9-4E62-C40DAE85451E}"/>
              </a:ext>
            </a:extLst>
          </p:cNvPr>
          <p:cNvSpPr/>
          <p:nvPr/>
        </p:nvSpPr>
        <p:spPr>
          <a:xfrm>
            <a:off x="935334" y="632056"/>
            <a:ext cx="2231935"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Module-5:11</a:t>
            </a:r>
          </a:p>
        </p:txBody>
      </p:sp>
      <p:sp>
        <p:nvSpPr>
          <p:cNvPr id="15" name="Rectangle 14">
            <a:extLst>
              <a:ext uri="{FF2B5EF4-FFF2-40B4-BE49-F238E27FC236}">
                <a16:creationId xmlns:a16="http://schemas.microsoft.com/office/drawing/2014/main" id="{D400B7F6-0F26-48F7-294A-59EEA1A6122E}"/>
              </a:ext>
            </a:extLst>
          </p:cNvPr>
          <p:cNvSpPr/>
          <p:nvPr/>
        </p:nvSpPr>
        <p:spPr>
          <a:xfrm>
            <a:off x="99390" y="1830863"/>
            <a:ext cx="11807687" cy="437675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lgn="just">
              <a:lnSpc>
                <a:spcPct val="107000"/>
              </a:lnSpc>
              <a:spcBef>
                <a:spcPts val="300"/>
              </a:spcBef>
              <a:spcAft>
                <a:spcPts val="200"/>
              </a:spcAft>
            </a:pPr>
            <a:endParaRPr lang="en-US" b="1"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p>
            <a:pPr marL="0" marR="0" algn="just">
              <a:lnSpc>
                <a:spcPct val="107000"/>
              </a:lnSpc>
              <a:spcBef>
                <a:spcPts val="300"/>
              </a:spcBef>
              <a:spcAft>
                <a:spcPts val="1200"/>
              </a:spcAft>
            </a:pPr>
            <a:endParaRPr lang="en-US" sz="2000" dirty="0">
              <a:solidFill>
                <a:srgbClr val="000000"/>
              </a:solidFill>
              <a:effectLst/>
              <a:ea typeface="Calibri" panose="020F0502020204030204" pitchFamily="34" charset="0"/>
              <a:cs typeface="Times New Roman" panose="02020603050405020304" pitchFamily="18" charset="0"/>
            </a:endParaRPr>
          </a:p>
        </p:txBody>
      </p:sp>
      <p:pic>
        <p:nvPicPr>
          <p:cNvPr id="23" name="Picture 22">
            <a:extLst>
              <a:ext uri="{FF2B5EF4-FFF2-40B4-BE49-F238E27FC236}">
                <a16:creationId xmlns:a16="http://schemas.microsoft.com/office/drawing/2014/main" id="{B22A69A4-2D2B-A9F3-1F1D-5DE0CD9139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4281" y="886341"/>
            <a:ext cx="917450" cy="917450"/>
          </a:xfrm>
          <a:prstGeom prst="rect">
            <a:avLst/>
          </a:prstGeom>
        </p:spPr>
      </p:pic>
      <p:sp>
        <p:nvSpPr>
          <p:cNvPr id="2" name="TextBox 1">
            <a:extLst>
              <a:ext uri="{FF2B5EF4-FFF2-40B4-BE49-F238E27FC236}">
                <a16:creationId xmlns:a16="http://schemas.microsoft.com/office/drawing/2014/main" id="{196DE4FC-3FF3-E9B4-5974-02CD42EE6B54}"/>
              </a:ext>
            </a:extLst>
          </p:cNvPr>
          <p:cNvSpPr txBox="1"/>
          <p:nvPr/>
        </p:nvSpPr>
        <p:spPr>
          <a:xfrm>
            <a:off x="284923" y="2120149"/>
            <a:ext cx="11304104" cy="3293209"/>
          </a:xfrm>
          <a:prstGeom prst="rect">
            <a:avLst/>
          </a:prstGeom>
          <a:noFill/>
        </p:spPr>
        <p:txBody>
          <a:bodyPr wrap="square" rtlCol="0">
            <a:spAutoFit/>
          </a:bodyPr>
          <a:lstStyle/>
          <a:p>
            <a:pPr rtl="0" fontAlgn="base">
              <a:spcBef>
                <a:spcPts val="1200"/>
              </a:spcBef>
              <a:buFont typeface="+mj-lt"/>
              <a:buAutoNum type="arabicPeriod"/>
            </a:pPr>
            <a:r>
              <a:rPr lang="en-US" sz="1800" b="0" i="0" u="none" strike="noStrike" dirty="0">
                <a:solidFill>
                  <a:srgbClr val="000000"/>
                </a:solidFill>
                <a:effectLst/>
                <a:latin typeface="Century Gothic" panose="020B0502020202020204" pitchFamily="34" charset="0"/>
              </a:rPr>
              <a:t>What steps would you take to conduct a recruitment needs assessment for a new educational institution?</a:t>
            </a:r>
          </a:p>
          <a:p>
            <a:pPr rtl="0" fontAlgn="base">
              <a:buFont typeface="+mj-lt"/>
              <a:buAutoNum type="arabicPeriod"/>
            </a:pPr>
            <a:r>
              <a:rPr lang="en-US" sz="1800" b="0" i="0" u="none" strike="noStrike" dirty="0">
                <a:solidFill>
                  <a:srgbClr val="000000"/>
                </a:solidFill>
                <a:effectLst/>
                <a:latin typeface="Century Gothic" panose="020B0502020202020204" pitchFamily="34" charset="0"/>
              </a:rPr>
              <a:t>How can educational consultants ensure that recruitment strategies align with the school’s mission and culture?</a:t>
            </a:r>
          </a:p>
          <a:p>
            <a:pPr rtl="0" fontAlgn="base">
              <a:buFont typeface="+mj-lt"/>
              <a:buAutoNum type="arabicPeriod"/>
            </a:pPr>
            <a:r>
              <a:rPr lang="en-US" sz="1800" b="0" i="0" u="none" strike="noStrike" dirty="0">
                <a:solidFill>
                  <a:srgbClr val="000000"/>
                </a:solidFill>
                <a:effectLst/>
                <a:latin typeface="Century Gothic" panose="020B0502020202020204" pitchFamily="34" charset="0"/>
              </a:rPr>
              <a:t>Describe best practices for crafting job advertisements that attract qualified candidates.</a:t>
            </a:r>
          </a:p>
          <a:p>
            <a:pPr rtl="0" fontAlgn="base">
              <a:buFont typeface="+mj-lt"/>
              <a:buAutoNum type="arabicPeriod"/>
            </a:pPr>
            <a:r>
              <a:rPr lang="en-US" sz="1800" b="0" i="0" u="none" strike="noStrike" dirty="0">
                <a:solidFill>
                  <a:srgbClr val="000000"/>
                </a:solidFill>
                <a:effectLst/>
                <a:latin typeface="Century Gothic" panose="020B0502020202020204" pitchFamily="34" charset="0"/>
              </a:rPr>
              <a:t>What are key components of an effective interview process for education staff?</a:t>
            </a:r>
          </a:p>
          <a:p>
            <a:pPr rtl="0" fontAlgn="base">
              <a:buFont typeface="+mj-lt"/>
              <a:buAutoNum type="arabicPeriod"/>
            </a:pPr>
            <a:r>
              <a:rPr lang="en-US" sz="1800" b="0" i="0" u="none" strike="noStrike" dirty="0">
                <a:solidFill>
                  <a:srgbClr val="000000"/>
                </a:solidFill>
                <a:effectLst/>
                <a:latin typeface="Century Gothic" panose="020B0502020202020204" pitchFamily="34" charset="0"/>
              </a:rPr>
              <a:t>Discuss strategies for improving employee retention in educational settings.</a:t>
            </a:r>
          </a:p>
          <a:p>
            <a:pPr rtl="0" fontAlgn="base">
              <a:buFont typeface="+mj-lt"/>
              <a:buAutoNum type="arabicPeriod"/>
            </a:pPr>
            <a:r>
              <a:rPr lang="en-US" sz="1800" b="0" i="0" u="none" strike="noStrike" dirty="0">
                <a:solidFill>
                  <a:srgbClr val="000000"/>
                </a:solidFill>
                <a:effectLst/>
                <a:latin typeface="Century Gothic" panose="020B0502020202020204" pitchFamily="34" charset="0"/>
              </a:rPr>
              <a:t>Create a recruitment strategy for a hypothetical educational institution.</a:t>
            </a:r>
          </a:p>
          <a:p>
            <a:pPr rtl="0" fontAlgn="base">
              <a:spcAft>
                <a:spcPts val="1200"/>
              </a:spcAft>
              <a:buFont typeface="+mj-lt"/>
              <a:buAutoNum type="arabicPeriod"/>
            </a:pPr>
            <a:r>
              <a:rPr lang="en-US" sz="1800" b="0" i="0" u="none" strike="noStrike" dirty="0">
                <a:solidFill>
                  <a:srgbClr val="000000"/>
                </a:solidFill>
                <a:effectLst/>
                <a:latin typeface="Century Gothic" panose="020B0502020202020204" pitchFamily="34" charset="0"/>
              </a:rPr>
              <a:t>Design recruitment templates for job descriptions, evaluation forms, and offer letters</a:t>
            </a:r>
          </a:p>
          <a:p>
            <a:br>
              <a:rPr lang="en-US" b="0" dirty="0">
                <a:effectLst/>
              </a:rPr>
            </a:br>
            <a:endParaRPr lang="en-US" dirty="0"/>
          </a:p>
        </p:txBody>
      </p:sp>
    </p:spTree>
    <p:extLst>
      <p:ext uri="{BB962C8B-B14F-4D97-AF65-F5344CB8AC3E}">
        <p14:creationId xmlns:p14="http://schemas.microsoft.com/office/powerpoint/2010/main" val="4505140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9144</TotalTime>
  <Words>8135</Words>
  <Application>Microsoft Office PowerPoint</Application>
  <PresentationFormat>Widescreen</PresentationFormat>
  <Paragraphs>640</Paragraphs>
  <Slides>58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58</vt:i4>
      </vt:variant>
    </vt:vector>
  </HeadingPairs>
  <TitlesOfParts>
    <vt:vector size="63" baseType="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NASOM</dc:creator>
  <cp:lastModifiedBy>HP ELITEBOOK</cp:lastModifiedBy>
  <cp:revision>131</cp:revision>
  <dcterms:created xsi:type="dcterms:W3CDTF">2020-08-13T03:13:58Z</dcterms:created>
  <dcterms:modified xsi:type="dcterms:W3CDTF">2025-03-24T14:42:54Z</dcterms:modified>
</cp:coreProperties>
</file>