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58" r:id="rId3"/>
    <p:sldId id="282" r:id="rId4"/>
    <p:sldId id="324" r:id="rId5"/>
    <p:sldId id="325" r:id="rId6"/>
    <p:sldId id="326" r:id="rId7"/>
    <p:sldId id="359" r:id="rId8"/>
    <p:sldId id="360" r:id="rId9"/>
    <p:sldId id="361" r:id="rId10"/>
    <p:sldId id="362" r:id="rId11"/>
    <p:sldId id="363" r:id="rId12"/>
    <p:sldId id="364" r:id="rId13"/>
    <p:sldId id="328" r:id="rId14"/>
    <p:sldId id="365" r:id="rId15"/>
    <p:sldId id="366" r:id="rId16"/>
    <p:sldId id="368" r:id="rId17"/>
    <p:sldId id="332" r:id="rId18"/>
    <p:sldId id="369" r:id="rId19"/>
    <p:sldId id="370" r:id="rId20"/>
    <p:sldId id="371" r:id="rId21"/>
    <p:sldId id="372" r:id="rId22"/>
    <p:sldId id="333" r:id="rId23"/>
    <p:sldId id="373" r:id="rId24"/>
    <p:sldId id="374" r:id="rId25"/>
    <p:sldId id="375" r:id="rId26"/>
    <p:sldId id="376" r:id="rId27"/>
    <p:sldId id="377" r:id="rId28"/>
    <p:sldId id="378" r:id="rId29"/>
    <p:sldId id="334" r:id="rId30"/>
    <p:sldId id="379" r:id="rId31"/>
    <p:sldId id="380" r:id="rId32"/>
    <p:sldId id="381" r:id="rId33"/>
    <p:sldId id="382" r:id="rId34"/>
    <p:sldId id="383" r:id="rId35"/>
    <p:sldId id="384" r:id="rId36"/>
    <p:sldId id="385" r:id="rId37"/>
    <p:sldId id="386" r:id="rId38"/>
    <p:sldId id="387" r:id="rId39"/>
    <p:sldId id="388" r:id="rId40"/>
    <p:sldId id="389" r:id="rId41"/>
    <p:sldId id="390" r:id="rId42"/>
    <p:sldId id="391" r:id="rId43"/>
    <p:sldId id="392" r:id="rId44"/>
    <p:sldId id="393" r:id="rId45"/>
    <p:sldId id="394" r:id="rId46"/>
    <p:sldId id="395" r:id="rId47"/>
    <p:sldId id="357" r:id="rId48"/>
    <p:sldId id="396"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A0A"/>
    <a:srgbClr val="012EB8"/>
    <a:srgbClr val="012DB5"/>
    <a:srgbClr val="2F528F"/>
    <a:srgbClr val="0531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668"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59989-B3AC-454B-91D1-2F813D95729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5919474-AD26-45CA-943C-62C7FE1CCA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A144525-971E-4F8E-9FEE-0881902E95BC}"/>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DF5CE05A-E05D-417E-A7A5-02C581A60A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9605D6-0302-468C-9C15-CBEE643F4F42}"/>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2708526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E33B6-B3E6-4533-82E0-D390FB9279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263820-DA6F-4F1A-A93B-AEA9325125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22E34-8877-46EB-B667-FA6D4D785460}"/>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7696B3E5-C0FB-466C-B1E7-D6E4F2DD72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47C426-4EA8-44DE-8EC3-87AFA36DE4D3}"/>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1786073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D549-E59F-4A4C-9130-6B9B123DB8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F1CC7CB-13C1-43DD-8BB4-33654D1C10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EB5D6CF-9F74-44C9-BBD6-2380342A0D35}"/>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3D37E094-35F9-48B0-8F06-D11337B27D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0D69C5-BA07-4AFB-B534-976B5A4E7056}"/>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4294034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4774D-8F87-4F44-8C9F-D7A5BF486D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5950F3-477B-4112-8C06-53E90EBCD3E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192302-3086-4FF7-8966-1A1A6A06E8F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E434FBF-3329-4D79-8DA0-79454FC6D99D}"/>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6" name="Footer Placeholder 5">
            <a:extLst>
              <a:ext uri="{FF2B5EF4-FFF2-40B4-BE49-F238E27FC236}">
                <a16:creationId xmlns:a16="http://schemas.microsoft.com/office/drawing/2014/main" id="{E8BB8F58-F7FE-4949-BFEA-8258BD30C6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831273-F8A7-45CF-ABFD-681F657F90E4}"/>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3974434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7F4EF-284F-481C-998E-A27B706341B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E0DD437-F22A-40E8-B9FD-49880B61E4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8C01C9E-7C80-4DE0-B432-1B1606A308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C5B378-7151-4686-BA79-5490C971FFB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8DC6A4-AA91-4AFA-B0C2-A68E26D68DD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A06A13-E86E-4F14-8BEE-FA093C392257}"/>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8" name="Footer Placeholder 7">
            <a:extLst>
              <a:ext uri="{FF2B5EF4-FFF2-40B4-BE49-F238E27FC236}">
                <a16:creationId xmlns:a16="http://schemas.microsoft.com/office/drawing/2014/main" id="{F1F8E066-F339-4F4A-8C45-3A9213C935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005B1E9-193C-49A3-963D-A3EC084BC388}"/>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808336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BB399-99B2-46BD-B5BF-189BE8506C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ED42C1-D87E-473E-A5AB-4B0A9173A221}"/>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4" name="Footer Placeholder 3">
            <a:extLst>
              <a:ext uri="{FF2B5EF4-FFF2-40B4-BE49-F238E27FC236}">
                <a16:creationId xmlns:a16="http://schemas.microsoft.com/office/drawing/2014/main" id="{AB1E8607-FE6F-4344-8CE7-3F6548392DA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80B36EA-AB50-4BD8-9F59-EFE051D3179F}"/>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1832267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B2B50E-4F49-49DA-85E4-85A518AE10D7}"/>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3" name="Footer Placeholder 2">
            <a:extLst>
              <a:ext uri="{FF2B5EF4-FFF2-40B4-BE49-F238E27FC236}">
                <a16:creationId xmlns:a16="http://schemas.microsoft.com/office/drawing/2014/main" id="{EFBCB720-9D6A-479F-8665-068A7CD9D61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BE0BD1-CCD5-45E6-BFF3-16B2104990D3}"/>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1662193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BB40C-5EC9-4CEB-BB1A-94366C9AB4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9080E3-772D-40F7-B991-77FD382805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809A222-013A-472B-A62D-53FBE507C6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0639B5-611E-49EB-9627-88A8590B68C0}"/>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6" name="Footer Placeholder 5">
            <a:extLst>
              <a:ext uri="{FF2B5EF4-FFF2-40B4-BE49-F238E27FC236}">
                <a16:creationId xmlns:a16="http://schemas.microsoft.com/office/drawing/2014/main" id="{131F8BE2-3B8A-4203-847B-5D9CA85088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B5E92E-3D2C-45B8-A14B-0DCCAE7EACD6}"/>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866399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88C6E-9EE4-417E-ACBD-1F641C5823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743F36A-13B1-422C-94F7-56977857B1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FD126A-F3AC-47DC-8E46-03163C832D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C83A91-E7C6-4845-93B0-4BBCE684FD72}"/>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6" name="Footer Placeholder 5">
            <a:extLst>
              <a:ext uri="{FF2B5EF4-FFF2-40B4-BE49-F238E27FC236}">
                <a16:creationId xmlns:a16="http://schemas.microsoft.com/office/drawing/2014/main" id="{AD919400-B5B4-4ACA-871E-0EECC9DA00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D3A9F1-B2E2-4D8F-AF9D-AF91A645ED6D}"/>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479793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9B7F2-B958-405D-AB77-90FB23E8866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34AE67-9BFE-429F-9BE8-CE0B1FB0DA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46936F-7D32-4E0A-806C-DC8BEE26DBDB}"/>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7331FD9E-B2FE-467C-822F-600397C30F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46D14A-DAE1-46DA-A48E-7AF702F3D313}"/>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3660972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9970E6-0E94-48B7-9BAB-0265AD78D68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006746-7377-4B04-BFCF-27671CFAF98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31FFF8-1E9D-4669-BEF4-7D7416D76E06}"/>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B541D3E3-0E94-4F90-BB7B-8E53FA68DD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35DA8E-010D-4A1E-A2F3-A0BF468B4C92}"/>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3044068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accent1">
                <a:lumMod val="5000"/>
                <a:lumOff val="95000"/>
              </a:schemeClr>
            </a:gs>
            <a:gs pos="27000">
              <a:schemeClr val="accent1">
                <a:lumMod val="5000"/>
                <a:lumOff val="95000"/>
              </a:schemeClr>
            </a:gs>
            <a:gs pos="5000">
              <a:srgbClr val="012EB8"/>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42D73C-9369-4AF7-8B31-0974519B5A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5A1418-EE9D-4B1A-BE3C-25275F95D1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32719E-56DB-4391-9418-38BB65D0CB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F1B8004A-4153-4B90-B2AE-5D450E4A71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A505FB9-F923-49EF-AFD9-BC0FA62EE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FB99BF-052E-48F8-B9F1-F0EF509F8525}" type="slidenum">
              <a:rPr lang="en-US" smtClean="0"/>
              <a:t>‹#›</a:t>
            </a:fld>
            <a:endParaRPr lang="en-US"/>
          </a:p>
        </p:txBody>
      </p:sp>
    </p:spTree>
    <p:extLst>
      <p:ext uri="{BB962C8B-B14F-4D97-AF65-F5344CB8AC3E}">
        <p14:creationId xmlns:p14="http://schemas.microsoft.com/office/powerpoint/2010/main" val="13096226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358C402-E929-434F-8D0D-70444F2726F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A87A0BB4-90EC-46A0-B0DD-0AE8FECBE858}"/>
              </a:ext>
            </a:extLst>
          </p:cNvPr>
          <p:cNvSpPr/>
          <p:nvPr/>
        </p:nvSpPr>
        <p:spPr>
          <a:xfrm>
            <a:off x="687869" y="99843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PROPOSAL WRITING AND NEGOTIATING CONTRACTS FOR EDUCATION CONSULTANTS </a:t>
            </a:r>
          </a:p>
        </p:txBody>
      </p:sp>
      <p:pic>
        <p:nvPicPr>
          <p:cNvPr id="14" name="Picture 13">
            <a:extLst>
              <a:ext uri="{FF2B5EF4-FFF2-40B4-BE49-F238E27FC236}">
                <a16:creationId xmlns:a16="http://schemas.microsoft.com/office/drawing/2014/main" id="{E32FF289-4814-418B-B66B-C41F91FE81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E97DDAA0-353D-4821-9AB8-5D36E43CCC2D}"/>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Module-4:1</a:t>
            </a:r>
          </a:p>
        </p:txBody>
      </p:sp>
      <p:sp>
        <p:nvSpPr>
          <p:cNvPr id="15" name="Rectangle 14">
            <a:extLst>
              <a:ext uri="{FF2B5EF4-FFF2-40B4-BE49-F238E27FC236}">
                <a16:creationId xmlns:a16="http://schemas.microsoft.com/office/drawing/2014/main" id="{C538F04C-68C3-457B-B317-4AAD487DDB97}"/>
              </a:ext>
            </a:extLst>
          </p:cNvPr>
          <p:cNvSpPr/>
          <p:nvPr/>
        </p:nvSpPr>
        <p:spPr>
          <a:xfrm>
            <a:off x="569844" y="1807706"/>
            <a:ext cx="6028943" cy="4445423"/>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sz="2400" dirty="0"/>
            </a:br>
            <a:endParaRPr lang="en-US" sz="2200" dirty="0">
              <a:solidFill>
                <a:schemeClr val="tx1"/>
              </a:solidFill>
            </a:endParaRPr>
          </a:p>
        </p:txBody>
      </p:sp>
      <p:sp>
        <p:nvSpPr>
          <p:cNvPr id="20" name="Oval 19">
            <a:extLst>
              <a:ext uri="{FF2B5EF4-FFF2-40B4-BE49-F238E27FC236}">
                <a16:creationId xmlns:a16="http://schemas.microsoft.com/office/drawing/2014/main" id="{C88D7F57-B886-4BAF-9537-86ACC8440003}"/>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EB05AEA-95C7-461E-9EE8-287F97479AAF}"/>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5E20CB8-4D90-47A9-8634-4D933DCF94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36AB328A-56FA-BC10-BD89-6B29264BE9B1}"/>
              </a:ext>
            </a:extLst>
          </p:cNvPr>
          <p:cNvSpPr txBox="1"/>
          <p:nvPr/>
        </p:nvSpPr>
        <p:spPr>
          <a:xfrm>
            <a:off x="702133" y="1931268"/>
            <a:ext cx="5777151" cy="4585871"/>
          </a:xfrm>
          <a:prstGeom prst="rect">
            <a:avLst/>
          </a:prstGeom>
          <a:noFill/>
        </p:spPr>
        <p:txBody>
          <a:bodyPr wrap="square" rtlCol="0">
            <a:spAutoFit/>
          </a:bodyPr>
          <a:lstStyle/>
          <a:p>
            <a:pPr rtl="0">
              <a:spcBef>
                <a:spcPts val="1200"/>
              </a:spcBef>
              <a:spcAft>
                <a:spcPts val="1200"/>
              </a:spcAft>
            </a:pPr>
            <a:r>
              <a:rPr lang="en-US" dirty="0">
                <a:effectLst/>
                <a:latin typeface="Century Gothic" panose="020B0502020202020204" pitchFamily="34" charset="0"/>
              </a:rPr>
              <a:t>A proposal is a formal document submitted to </a:t>
            </a:r>
            <a:r>
              <a:rPr lang="en-US" b="1" dirty="0">
                <a:solidFill>
                  <a:srgbClr val="FF0000"/>
                </a:solidFill>
                <a:effectLst/>
                <a:latin typeface="Century Gothic" panose="020B0502020202020204" pitchFamily="34" charset="0"/>
              </a:rPr>
              <a:t>a potential client outlining the services </a:t>
            </a:r>
            <a:r>
              <a:rPr lang="en-US" dirty="0">
                <a:effectLst/>
                <a:latin typeface="Century Gothic" panose="020B0502020202020204" pitchFamily="34" charset="0"/>
              </a:rPr>
              <a:t>you will </a:t>
            </a:r>
            <a:r>
              <a:rPr lang="en-US" b="1" dirty="0">
                <a:solidFill>
                  <a:srgbClr val="FF0000"/>
                </a:solidFill>
                <a:effectLst/>
                <a:latin typeface="Century Gothic" panose="020B0502020202020204" pitchFamily="34" charset="0"/>
              </a:rPr>
              <a:t>provide</a:t>
            </a:r>
            <a:r>
              <a:rPr lang="en-US" dirty="0">
                <a:effectLst/>
                <a:latin typeface="Century Gothic" panose="020B0502020202020204" pitchFamily="34" charset="0"/>
              </a:rPr>
              <a:t>, how you will </a:t>
            </a:r>
            <a:r>
              <a:rPr lang="en-US" b="1" dirty="0">
                <a:solidFill>
                  <a:srgbClr val="FF0000"/>
                </a:solidFill>
                <a:effectLst/>
                <a:latin typeface="Century Gothic" panose="020B0502020202020204" pitchFamily="34" charset="0"/>
              </a:rPr>
              <a:t>address their needs</a:t>
            </a:r>
            <a:r>
              <a:rPr lang="en-US" dirty="0">
                <a:effectLst/>
                <a:latin typeface="Century Gothic" panose="020B0502020202020204" pitchFamily="34" charset="0"/>
              </a:rPr>
              <a:t>, and the terms under which you will work. It presents your </a:t>
            </a:r>
            <a:r>
              <a:rPr lang="en-US" b="1" dirty="0">
                <a:solidFill>
                  <a:srgbClr val="FF0000"/>
                </a:solidFill>
                <a:effectLst/>
                <a:latin typeface="Century Gothic" panose="020B0502020202020204" pitchFamily="34" charset="0"/>
              </a:rPr>
              <a:t>solutions to the client's problems </a:t>
            </a:r>
            <a:r>
              <a:rPr lang="en-US" dirty="0">
                <a:effectLst/>
                <a:latin typeface="Century Gothic" panose="020B0502020202020204" pitchFamily="34" charset="0"/>
              </a:rPr>
              <a:t>or </a:t>
            </a:r>
            <a:r>
              <a:rPr lang="en-US" b="1" dirty="0">
                <a:solidFill>
                  <a:srgbClr val="FF0000"/>
                </a:solidFill>
                <a:effectLst/>
                <a:latin typeface="Century Gothic" panose="020B0502020202020204" pitchFamily="34" charset="0"/>
              </a:rPr>
              <a:t>challenge</a:t>
            </a:r>
            <a:r>
              <a:rPr lang="en-US" dirty="0">
                <a:effectLst/>
                <a:latin typeface="Century Gothic" panose="020B0502020202020204" pitchFamily="34" charset="0"/>
              </a:rPr>
              <a:t>s and </a:t>
            </a:r>
            <a:r>
              <a:rPr lang="en-US" b="1" dirty="0">
                <a:solidFill>
                  <a:srgbClr val="FF0000"/>
                </a:solidFill>
                <a:effectLst/>
                <a:latin typeface="Century Gothic" panose="020B0502020202020204" pitchFamily="34" charset="0"/>
              </a:rPr>
              <a:t>makes a case for why they should hire you</a:t>
            </a:r>
            <a:r>
              <a:rPr lang="en-US" dirty="0">
                <a:effectLst/>
                <a:latin typeface="Century Gothic" panose="020B0502020202020204" pitchFamily="34" charset="0"/>
              </a:rPr>
              <a:t>.</a:t>
            </a:r>
          </a:p>
          <a:p>
            <a:pPr rtl="0">
              <a:spcBef>
                <a:spcPts val="1200"/>
              </a:spcBef>
              <a:spcAft>
                <a:spcPts val="1200"/>
              </a:spcAft>
            </a:pPr>
            <a:r>
              <a:rPr lang="en-US" dirty="0">
                <a:effectLst/>
                <a:latin typeface="Century Gothic" panose="020B0502020202020204" pitchFamily="34" charset="0"/>
              </a:rPr>
              <a:t>It  is a vital tool for education consultants, serving as a formal document that </a:t>
            </a:r>
            <a:r>
              <a:rPr lang="en-US" b="1" dirty="0">
                <a:solidFill>
                  <a:srgbClr val="FF0000"/>
                </a:solidFill>
                <a:effectLst/>
                <a:latin typeface="Century Gothic" panose="020B0502020202020204" pitchFamily="34" charset="0"/>
              </a:rPr>
              <a:t>outlines the services offered, solutions to a client’s challenges</a:t>
            </a:r>
            <a:r>
              <a:rPr lang="en-US" dirty="0">
                <a:effectLst/>
                <a:latin typeface="Century Gothic" panose="020B0502020202020204" pitchFamily="34" charset="0"/>
              </a:rPr>
              <a:t>, and the </a:t>
            </a:r>
            <a:r>
              <a:rPr lang="en-US" b="1" dirty="0">
                <a:solidFill>
                  <a:srgbClr val="FF0000"/>
                </a:solidFill>
                <a:effectLst/>
                <a:latin typeface="Century Gothic" panose="020B0502020202020204" pitchFamily="34" charset="0"/>
              </a:rPr>
              <a:t>terms of engagement</a:t>
            </a:r>
            <a:r>
              <a:rPr lang="en-US" dirty="0">
                <a:effectLst/>
                <a:latin typeface="Century Gothic" panose="020B0502020202020204" pitchFamily="34" charset="0"/>
              </a:rPr>
              <a:t>. A well-crafted proposal not only demonstrates </a:t>
            </a:r>
            <a:r>
              <a:rPr lang="en-US" b="1" dirty="0">
                <a:solidFill>
                  <a:srgbClr val="FF0000"/>
                </a:solidFill>
                <a:effectLst/>
                <a:latin typeface="Century Gothic" panose="020B0502020202020204" pitchFamily="34" charset="0"/>
              </a:rPr>
              <a:t>professionalism</a:t>
            </a:r>
            <a:r>
              <a:rPr lang="en-US" dirty="0">
                <a:effectLst/>
                <a:latin typeface="Century Gothic" panose="020B0502020202020204" pitchFamily="34" charset="0"/>
              </a:rPr>
              <a:t> and </a:t>
            </a:r>
            <a:r>
              <a:rPr lang="en-US" b="1" dirty="0">
                <a:solidFill>
                  <a:srgbClr val="FF0000"/>
                </a:solidFill>
                <a:effectLst/>
                <a:latin typeface="Century Gothic" panose="020B0502020202020204" pitchFamily="34" charset="0"/>
              </a:rPr>
              <a:t>expertise </a:t>
            </a:r>
            <a:r>
              <a:rPr lang="en-US" dirty="0">
                <a:effectLst/>
                <a:latin typeface="Century Gothic" panose="020B0502020202020204" pitchFamily="34" charset="0"/>
              </a:rPr>
              <a:t>but also persuades the client of your ability to address </a:t>
            </a:r>
            <a:r>
              <a:rPr lang="en-US" b="1" dirty="0">
                <a:solidFill>
                  <a:srgbClr val="FF0000"/>
                </a:solidFill>
                <a:effectLst/>
                <a:latin typeface="Century Gothic" panose="020B0502020202020204" pitchFamily="34" charset="0"/>
              </a:rPr>
              <a:t>their needs effectively</a:t>
            </a:r>
            <a:r>
              <a:rPr lang="en-US" dirty="0">
                <a:effectLst/>
                <a:latin typeface="Century Gothic" panose="020B0502020202020204" pitchFamily="34" charset="0"/>
              </a:rPr>
              <a:t>.</a:t>
            </a:r>
          </a:p>
          <a:p>
            <a:pPr rtl="0">
              <a:spcBef>
                <a:spcPts val="1200"/>
              </a:spcBef>
              <a:spcAft>
                <a:spcPts val="1200"/>
              </a:spcAft>
            </a:pPr>
            <a:endParaRPr lang="en-US" b="1" dirty="0">
              <a:effectLst/>
            </a:endParaRPr>
          </a:p>
        </p:txBody>
      </p:sp>
      <p:pic>
        <p:nvPicPr>
          <p:cNvPr id="4" name="Picture 3">
            <a:extLst>
              <a:ext uri="{FF2B5EF4-FFF2-40B4-BE49-F238E27FC236}">
                <a16:creationId xmlns:a16="http://schemas.microsoft.com/office/drawing/2014/main" id="{05A2A57A-0DAA-4589-3456-9371D57C0D17}"/>
              </a:ext>
            </a:extLst>
          </p:cNvPr>
          <p:cNvPicPr>
            <a:picLocks noChangeAspect="1"/>
          </p:cNvPicPr>
          <p:nvPr/>
        </p:nvPicPr>
        <p:blipFill>
          <a:blip r:embed="rId4"/>
          <a:stretch>
            <a:fillRect/>
          </a:stretch>
        </p:blipFill>
        <p:spPr>
          <a:xfrm>
            <a:off x="6898799" y="1976313"/>
            <a:ext cx="4591069" cy="3883256"/>
          </a:xfrm>
          <a:prstGeom prst="rect">
            <a:avLst/>
          </a:prstGeom>
        </p:spPr>
      </p:pic>
    </p:spTree>
    <p:extLst>
      <p:ext uri="{BB962C8B-B14F-4D97-AF65-F5344CB8AC3E}">
        <p14:creationId xmlns:p14="http://schemas.microsoft.com/office/powerpoint/2010/main" val="1273342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36252-EDC0-77EF-79C9-A53AB8B8A272}"/>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D905FB0-7472-46D0-1C2F-F95656E11C47}"/>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F645EFB5-7A7C-CC59-3E3C-E27ACDA22DED}"/>
              </a:ext>
            </a:extLst>
          </p:cNvPr>
          <p:cNvSpPr/>
          <p:nvPr/>
        </p:nvSpPr>
        <p:spPr>
          <a:xfrm>
            <a:off x="712356" y="100685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3BF924C7-2FF5-5DA0-DE44-BF2A863A35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CFEA2DB7-5CB9-E4B9-7EC5-08B4DCF9E1B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Module-4.1</a:t>
            </a:r>
          </a:p>
        </p:txBody>
      </p:sp>
      <p:sp>
        <p:nvSpPr>
          <p:cNvPr id="15" name="Rectangle 14">
            <a:extLst>
              <a:ext uri="{FF2B5EF4-FFF2-40B4-BE49-F238E27FC236}">
                <a16:creationId xmlns:a16="http://schemas.microsoft.com/office/drawing/2014/main" id="{B9812990-D32C-66A3-2BC1-114399787E54}"/>
              </a:ext>
            </a:extLst>
          </p:cNvPr>
          <p:cNvSpPr/>
          <p:nvPr/>
        </p:nvSpPr>
        <p:spPr>
          <a:xfrm>
            <a:off x="384312" y="1836616"/>
            <a:ext cx="11648661" cy="424026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6C58D7DE-0F73-E62B-9B72-A7FC244D6DF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8AB95F95-75D1-D01A-35A6-137143B984A4}"/>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1C86EC1-D28D-A933-0600-8B1C1CFA84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4ABAF04E-C51D-20A9-D635-CD507B58C107}"/>
              </a:ext>
            </a:extLst>
          </p:cNvPr>
          <p:cNvSpPr txBox="1"/>
          <p:nvPr/>
        </p:nvSpPr>
        <p:spPr>
          <a:xfrm>
            <a:off x="712356" y="2008349"/>
            <a:ext cx="9892198" cy="369332"/>
          </a:xfrm>
          <a:prstGeom prst="rect">
            <a:avLst/>
          </a:prstGeom>
          <a:noFill/>
        </p:spPr>
        <p:txBody>
          <a:bodyPr wrap="square" rtlCol="0">
            <a:spAutoFit/>
          </a:bodyPr>
          <a:lstStyle/>
          <a:p>
            <a:pPr>
              <a:spcBef>
                <a:spcPts val="1200"/>
              </a:spcBef>
              <a:spcAft>
                <a:spcPts val="1200"/>
              </a:spcAft>
            </a:pPr>
            <a:r>
              <a:rPr lang="en-US">
                <a:solidFill>
                  <a:schemeClr val="bg1"/>
                </a:solidFill>
              </a:rPr>
              <a:t>Why Proposal Writing is Crucial for Education Consultants</a:t>
            </a:r>
            <a:endParaRPr lang="en-US" dirty="0">
              <a:solidFill>
                <a:schemeClr val="bg1"/>
              </a:solidFill>
            </a:endParaRPr>
          </a:p>
        </p:txBody>
      </p:sp>
      <p:sp>
        <p:nvSpPr>
          <p:cNvPr id="3" name="TextBox 2">
            <a:extLst>
              <a:ext uri="{FF2B5EF4-FFF2-40B4-BE49-F238E27FC236}">
                <a16:creationId xmlns:a16="http://schemas.microsoft.com/office/drawing/2014/main" id="{0556699B-11AF-AB6A-8FC9-87179D9D76EE}"/>
              </a:ext>
            </a:extLst>
          </p:cNvPr>
          <p:cNvSpPr txBox="1"/>
          <p:nvPr/>
        </p:nvSpPr>
        <p:spPr>
          <a:xfrm>
            <a:off x="159026" y="1894280"/>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4CC2CAFC-CF77-F725-E9AB-85CE3E6F882F}"/>
              </a:ext>
            </a:extLst>
          </p:cNvPr>
          <p:cNvSpPr txBox="1"/>
          <p:nvPr/>
        </p:nvSpPr>
        <p:spPr>
          <a:xfrm>
            <a:off x="407504" y="1581321"/>
            <a:ext cx="5440015" cy="4524315"/>
          </a:xfrm>
          <a:prstGeom prst="rect">
            <a:avLst/>
          </a:prstGeom>
          <a:noFill/>
        </p:spPr>
        <p:txBody>
          <a:bodyPr wrap="square" rtlCol="0">
            <a:spAutoFit/>
          </a:bodyPr>
          <a:lstStyle/>
          <a:p>
            <a:endParaRPr lang="en-US" sz="1800" b="0" i="0" u="none" strike="noStrike" dirty="0">
              <a:solidFill>
                <a:srgbClr val="000000"/>
              </a:solidFill>
              <a:effectLst/>
              <a:latin typeface="Century Gothic" panose="020B0502020202020204" pitchFamily="34" charset="0"/>
            </a:endParaRPr>
          </a:p>
          <a:p>
            <a:pPr marL="285750" indent="-285750">
              <a:buFont typeface="Arial" panose="020B0604020202020204" pitchFamily="34" charset="0"/>
              <a:buChar char="•"/>
            </a:pPr>
            <a:r>
              <a:rPr lang="en-US" dirty="0">
                <a:latin typeface="Century Gothic" panose="020B0502020202020204" pitchFamily="34" charset="0"/>
              </a:rPr>
              <a:t>Proposals serve as </a:t>
            </a:r>
            <a:r>
              <a:rPr lang="en-US" b="1" dirty="0">
                <a:latin typeface="Century Gothic" panose="020B0502020202020204" pitchFamily="34" charset="0"/>
              </a:rPr>
              <a:t>a bridge between you and your clients</a:t>
            </a:r>
            <a:r>
              <a:rPr lang="en-US" dirty="0">
                <a:latin typeface="Century Gothic" panose="020B0502020202020204" pitchFamily="34" charset="0"/>
              </a:rPr>
              <a:t>. They showcase your expertise, professionalism, and understanding of the client's needs.</a:t>
            </a:r>
          </a:p>
          <a:p>
            <a:pPr marL="285750" indent="-285750">
              <a:buFont typeface="Arial" panose="020B0604020202020204" pitchFamily="34" charset="0"/>
              <a:buChar char="•"/>
            </a:pPr>
            <a:r>
              <a:rPr lang="en-US" dirty="0">
                <a:latin typeface="Century Gothic" panose="020B0502020202020204" pitchFamily="34" charset="0"/>
              </a:rPr>
              <a:t>Well-written proposals help secure consulting engagements by demonstrating your ability to </a:t>
            </a:r>
            <a:r>
              <a:rPr lang="en-US" b="1" dirty="0">
                <a:solidFill>
                  <a:srgbClr val="FF0000"/>
                </a:solidFill>
                <a:latin typeface="Century Gothic" panose="020B0502020202020204" pitchFamily="34" charset="0"/>
              </a:rPr>
              <a:t>provide tailored, effective solutions</a:t>
            </a:r>
            <a:r>
              <a:rPr lang="en-US" dirty="0">
                <a:latin typeface="Century Gothic" panose="020B0502020202020204" pitchFamily="34" charset="0"/>
              </a:rPr>
              <a:t>.</a:t>
            </a:r>
          </a:p>
          <a:p>
            <a:pPr marL="285750" indent="-285750">
              <a:buFont typeface="Arial" panose="020B0604020202020204" pitchFamily="34" charset="0"/>
              <a:buChar char="•"/>
            </a:pPr>
            <a:r>
              <a:rPr lang="en-US" dirty="0">
                <a:latin typeface="Century Gothic" panose="020B0502020202020204" pitchFamily="34" charset="0"/>
              </a:rPr>
              <a:t>Proposals are often the first formal impression clients get of you, so they need to be persuasive and clear.</a:t>
            </a:r>
          </a:p>
          <a:p>
            <a:pPr marL="285750" indent="-285750">
              <a:buFont typeface="Arial" panose="020B0604020202020204" pitchFamily="34" charset="0"/>
              <a:buChar char="•"/>
            </a:pPr>
            <a:r>
              <a:rPr lang="en-US" dirty="0">
                <a:latin typeface="Century Gothic" panose="020B0502020202020204" pitchFamily="34" charset="0"/>
              </a:rPr>
              <a:t>Proposals reflect </a:t>
            </a:r>
            <a:r>
              <a:rPr lang="en-US" b="1" dirty="0">
                <a:solidFill>
                  <a:srgbClr val="FF0000"/>
                </a:solidFill>
                <a:latin typeface="Century Gothic" panose="020B0502020202020204" pitchFamily="34" charset="0"/>
              </a:rPr>
              <a:t>your depth of knowledge </a:t>
            </a:r>
            <a:r>
              <a:rPr lang="en-US" dirty="0">
                <a:latin typeface="Century Gothic" panose="020B0502020202020204" pitchFamily="34" charset="0"/>
              </a:rPr>
              <a:t>and your ability to provide tailored, effective solutions.</a:t>
            </a:r>
          </a:p>
          <a:p>
            <a:pPr marL="285750" indent="-285750">
              <a:buFont typeface="Arial" panose="020B0604020202020204" pitchFamily="34" charset="0"/>
              <a:buChar char="•"/>
            </a:pPr>
            <a:r>
              <a:rPr lang="en-US" dirty="0">
                <a:latin typeface="Century Gothic" panose="020B0502020202020204" pitchFamily="34" charset="0"/>
              </a:rPr>
              <a:t>How a Well-Crafted </a:t>
            </a:r>
            <a:r>
              <a:rPr lang="en-US" b="1" dirty="0">
                <a:solidFill>
                  <a:srgbClr val="FF0000"/>
                </a:solidFill>
                <a:latin typeface="Century Gothic" panose="020B0502020202020204" pitchFamily="34" charset="0"/>
              </a:rPr>
              <a:t>Proposal Influences Client Decisions</a:t>
            </a:r>
          </a:p>
        </p:txBody>
      </p:sp>
      <p:sp>
        <p:nvSpPr>
          <p:cNvPr id="5" name="TextBox 4">
            <a:extLst>
              <a:ext uri="{FF2B5EF4-FFF2-40B4-BE49-F238E27FC236}">
                <a16:creationId xmlns:a16="http://schemas.microsoft.com/office/drawing/2014/main" id="{63B2412B-63B5-62AC-8400-9012D49BB272}"/>
              </a:ext>
            </a:extLst>
          </p:cNvPr>
          <p:cNvSpPr txBox="1"/>
          <p:nvPr/>
        </p:nvSpPr>
        <p:spPr>
          <a:xfrm>
            <a:off x="984741" y="1130176"/>
            <a:ext cx="8556163"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WHY PROPOSAL WRITING IS CRUCIAL FOR EDUCATION CONSULTANTS </a:t>
            </a:r>
          </a:p>
        </p:txBody>
      </p:sp>
      <p:sp>
        <p:nvSpPr>
          <p:cNvPr id="6" name="TextBox 5">
            <a:extLst>
              <a:ext uri="{FF2B5EF4-FFF2-40B4-BE49-F238E27FC236}">
                <a16:creationId xmlns:a16="http://schemas.microsoft.com/office/drawing/2014/main" id="{C956BB93-8FB9-E44C-761E-F2043B2A10B3}"/>
              </a:ext>
            </a:extLst>
          </p:cNvPr>
          <p:cNvSpPr txBox="1"/>
          <p:nvPr/>
        </p:nvSpPr>
        <p:spPr>
          <a:xfrm>
            <a:off x="5565914" y="1874845"/>
            <a:ext cx="6467060" cy="4247317"/>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Century Gothic" panose="020B0502020202020204" pitchFamily="34" charset="0"/>
              </a:rPr>
              <a:t>A well-crafted proposal addresses the client’s </a:t>
            </a:r>
            <a:r>
              <a:rPr lang="en-US" b="1" dirty="0">
                <a:solidFill>
                  <a:srgbClr val="FF0000"/>
                </a:solidFill>
                <a:latin typeface="Century Gothic" panose="020B0502020202020204" pitchFamily="34" charset="0"/>
              </a:rPr>
              <a:t>specific needs</a:t>
            </a:r>
            <a:r>
              <a:rPr lang="en-US" dirty="0">
                <a:latin typeface="Century Gothic" panose="020B0502020202020204" pitchFamily="34" charset="0"/>
              </a:rPr>
              <a:t>, making them more likely to trust your expertise.</a:t>
            </a:r>
          </a:p>
          <a:p>
            <a:pPr marL="285750" indent="-285750">
              <a:buFont typeface="Arial" panose="020B0604020202020204" pitchFamily="34" charset="0"/>
              <a:buChar char="•"/>
            </a:pPr>
            <a:r>
              <a:rPr lang="en-US" dirty="0">
                <a:latin typeface="Century Gothic" panose="020B0502020202020204" pitchFamily="34" charset="0"/>
              </a:rPr>
              <a:t>It shows your ability to </a:t>
            </a:r>
            <a:r>
              <a:rPr lang="en-US" b="1" dirty="0">
                <a:solidFill>
                  <a:srgbClr val="FF0000"/>
                </a:solidFill>
                <a:latin typeface="Century Gothic" panose="020B0502020202020204" pitchFamily="34" charset="0"/>
              </a:rPr>
              <a:t>solve problems and deliver results,</a:t>
            </a:r>
            <a:r>
              <a:rPr lang="en-US" dirty="0">
                <a:latin typeface="Century Gothic" panose="020B0502020202020204" pitchFamily="34" charset="0"/>
              </a:rPr>
              <a:t> which reassures the client that they’re making the right decision in hiring you.</a:t>
            </a:r>
          </a:p>
          <a:p>
            <a:pPr marL="285750" indent="-285750">
              <a:buFont typeface="Arial" panose="020B0604020202020204" pitchFamily="34" charset="0"/>
              <a:buChar char="•"/>
            </a:pPr>
            <a:r>
              <a:rPr lang="en-US" dirty="0">
                <a:latin typeface="Century Gothic" panose="020B0502020202020204" pitchFamily="34" charset="0"/>
              </a:rPr>
              <a:t>It helps with </a:t>
            </a:r>
            <a:r>
              <a:rPr lang="en-US" b="1" dirty="0">
                <a:solidFill>
                  <a:srgbClr val="FF0000"/>
                </a:solidFill>
                <a:latin typeface="Century Gothic" panose="020B0502020202020204" pitchFamily="34" charset="0"/>
              </a:rPr>
              <a:t>building trust </a:t>
            </a:r>
            <a:r>
              <a:rPr lang="en-US" dirty="0">
                <a:latin typeface="Century Gothic" panose="020B0502020202020204" pitchFamily="34" charset="0"/>
              </a:rPr>
              <a:t>by addressing the client’s specific needs, demonstrating a deep understanding of their challenges, and earning their trust.</a:t>
            </a:r>
          </a:p>
          <a:p>
            <a:pPr marL="285750" indent="-285750">
              <a:buFont typeface="Arial" panose="020B0604020202020204" pitchFamily="34" charset="0"/>
              <a:buChar char="•"/>
            </a:pPr>
            <a:r>
              <a:rPr lang="en-US" b="1" dirty="0">
                <a:latin typeface="Century Gothic" panose="020B0502020202020204" pitchFamily="34" charset="0"/>
              </a:rPr>
              <a:t>Reassuring Competence</a:t>
            </a:r>
            <a:r>
              <a:rPr lang="en-US" dirty="0">
                <a:latin typeface="Century Gothic" panose="020B0502020202020204" pitchFamily="34" charset="0"/>
              </a:rPr>
              <a:t>: Showing your ability to solve problems and deliver results reassures clients that hiring you is the right choice.</a:t>
            </a:r>
          </a:p>
          <a:p>
            <a:pPr marL="285750" indent="-285750">
              <a:buFont typeface="Arial" panose="020B0604020202020204" pitchFamily="34" charset="0"/>
              <a:buChar char="•"/>
            </a:pPr>
            <a:r>
              <a:rPr lang="en-US" b="1" dirty="0">
                <a:latin typeface="Century Gothic" panose="020B0502020202020204" pitchFamily="34" charset="0"/>
              </a:rPr>
              <a:t>Highlighting Value</a:t>
            </a:r>
            <a:r>
              <a:rPr lang="en-US" dirty="0">
                <a:latin typeface="Century Gothic" panose="020B0502020202020204" pitchFamily="34" charset="0"/>
              </a:rPr>
              <a:t>: Clearly outlining the benefits of your services and the expected outcomes makes it easier for clients to see the value in hiring you.</a:t>
            </a:r>
          </a:p>
          <a:p>
            <a:endParaRPr lang="en-US" dirty="0"/>
          </a:p>
        </p:txBody>
      </p:sp>
    </p:spTree>
    <p:extLst>
      <p:ext uri="{BB962C8B-B14F-4D97-AF65-F5344CB8AC3E}">
        <p14:creationId xmlns:p14="http://schemas.microsoft.com/office/powerpoint/2010/main" val="2210007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73383-47B4-9C51-20D4-2F973C657D62}"/>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C51633AA-DAE7-A621-9BF9-7D331E4F4222}"/>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1E45F0B7-2E0F-7BD2-D01A-AA16F299382A}"/>
              </a:ext>
            </a:extLst>
          </p:cNvPr>
          <p:cNvSpPr/>
          <p:nvPr/>
        </p:nvSpPr>
        <p:spPr>
          <a:xfrm>
            <a:off x="712356" y="100685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6916EF35-BA5C-5FE4-A9FD-72CDB74673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E9C0872D-42F9-0423-2D86-018AD8B306E9}"/>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Module-4.1</a:t>
            </a:r>
          </a:p>
        </p:txBody>
      </p:sp>
      <p:sp>
        <p:nvSpPr>
          <p:cNvPr id="15" name="Rectangle 14">
            <a:extLst>
              <a:ext uri="{FF2B5EF4-FFF2-40B4-BE49-F238E27FC236}">
                <a16:creationId xmlns:a16="http://schemas.microsoft.com/office/drawing/2014/main" id="{048A840E-1AEB-8574-0312-96113003BF14}"/>
              </a:ext>
            </a:extLst>
          </p:cNvPr>
          <p:cNvSpPr/>
          <p:nvPr/>
        </p:nvSpPr>
        <p:spPr>
          <a:xfrm>
            <a:off x="384312" y="1836616"/>
            <a:ext cx="11648661" cy="424026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790029CA-206F-1FB9-5B83-23A535010BD2}"/>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9113CC0A-168E-DAB7-CDFA-C0A2C0372805}"/>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B58D2E74-6F81-C7BC-EDF2-801B04942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5527E6F7-3674-4A51-7A9B-490926F6C9F6}"/>
              </a:ext>
            </a:extLst>
          </p:cNvPr>
          <p:cNvSpPr txBox="1"/>
          <p:nvPr/>
        </p:nvSpPr>
        <p:spPr>
          <a:xfrm>
            <a:off x="712356" y="1189315"/>
            <a:ext cx="9892198" cy="1231106"/>
          </a:xfrm>
          <a:prstGeom prst="rect">
            <a:avLst/>
          </a:prstGeom>
          <a:noFill/>
        </p:spPr>
        <p:txBody>
          <a:bodyPr wrap="square" rtlCol="0">
            <a:spAutoFit/>
          </a:bodyPr>
          <a:lstStyle/>
          <a:p>
            <a:pPr>
              <a:spcBef>
                <a:spcPts val="1200"/>
              </a:spcBef>
              <a:spcAft>
                <a:spcPts val="1200"/>
              </a:spcAft>
            </a:pPr>
            <a:r>
              <a:rPr lang="en-US" sz="1800" b="1" i="0" u="none" strike="noStrike" dirty="0">
                <a:solidFill>
                  <a:schemeClr val="bg1"/>
                </a:solidFill>
                <a:effectLst/>
                <a:latin typeface="Century Gothic" panose="020B0502020202020204" pitchFamily="34" charset="0"/>
              </a:rPr>
              <a:t> </a:t>
            </a:r>
            <a:r>
              <a:rPr lang="en-US" b="1" dirty="0">
                <a:solidFill>
                  <a:schemeClr val="bg1"/>
                </a:solidFill>
                <a:latin typeface="Century Gothic" panose="020B0502020202020204" pitchFamily="34" charset="0"/>
              </a:rPr>
              <a:t>TYPES OF PROPOSAL IN EDUCATION CONSULTING </a:t>
            </a: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502A9E77-E4C7-9C6C-01E6-90C161773AE3}"/>
              </a:ext>
            </a:extLst>
          </p:cNvPr>
          <p:cNvSpPr txBox="1"/>
          <p:nvPr/>
        </p:nvSpPr>
        <p:spPr>
          <a:xfrm>
            <a:off x="159026" y="1894280"/>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6AB43805-6A33-725E-11A6-15AC9AB991D5}"/>
              </a:ext>
            </a:extLst>
          </p:cNvPr>
          <p:cNvSpPr txBox="1"/>
          <p:nvPr/>
        </p:nvSpPr>
        <p:spPr>
          <a:xfrm>
            <a:off x="477078" y="1855044"/>
            <a:ext cx="11555895" cy="4801314"/>
          </a:xfrm>
          <a:prstGeom prst="rect">
            <a:avLst/>
          </a:prstGeom>
          <a:noFill/>
        </p:spPr>
        <p:txBody>
          <a:bodyPr wrap="square" rtlCol="0">
            <a:spAutoFit/>
          </a:bodyPr>
          <a:lstStyle/>
          <a:p>
            <a:r>
              <a:rPr lang="en-US" sz="1800" b="1" i="0" u="none" strike="noStrike" dirty="0">
                <a:solidFill>
                  <a:srgbClr val="FF0000"/>
                </a:solidFill>
                <a:effectLst/>
                <a:latin typeface="Century Gothic" panose="020B0502020202020204" pitchFamily="34" charset="0"/>
              </a:rPr>
              <a:t>Solicited Proposals</a:t>
            </a:r>
            <a:r>
              <a:rPr lang="en-US" sz="1800" b="0" i="0" u="none" strike="noStrike" dirty="0">
                <a:solidFill>
                  <a:srgbClr val="000000"/>
                </a:solidFill>
                <a:effectLst/>
                <a:latin typeface="Century Gothic" panose="020B0502020202020204" pitchFamily="34" charset="0"/>
              </a:rPr>
              <a:t>: Written in response to a request for proposal (RFP) from a client who is actively seeking consultants.</a:t>
            </a:r>
          </a:p>
          <a:p>
            <a:r>
              <a:rPr lang="en-US" sz="1800" b="1" i="0" u="none" strike="noStrike" dirty="0">
                <a:solidFill>
                  <a:srgbClr val="FF0000"/>
                </a:solidFill>
                <a:effectLst/>
                <a:latin typeface="Century Gothic" panose="020B0502020202020204" pitchFamily="34" charset="0"/>
              </a:rPr>
              <a:t>Characteristics</a:t>
            </a:r>
            <a:r>
              <a:rPr lang="en-US" sz="1800" b="0" i="0" u="none" strike="noStrike" dirty="0">
                <a:solidFill>
                  <a:srgbClr val="000000"/>
                </a:solidFill>
                <a:effectLst/>
                <a:latin typeface="Century Gothic" panose="020B0502020202020204" pitchFamily="34" charset="0"/>
              </a:rPr>
              <a:t>:</a:t>
            </a:r>
          </a:p>
          <a:p>
            <a:r>
              <a:rPr lang="en-US" sz="1800" b="0" i="0" u="none" strike="noStrike" dirty="0">
                <a:solidFill>
                  <a:srgbClr val="000000"/>
                </a:solidFill>
                <a:effectLst/>
                <a:latin typeface="Century Gothic" panose="020B0502020202020204" pitchFamily="34" charset="0"/>
              </a:rPr>
              <a:t>Tailored specifically to the requirements outlined by the client.</a:t>
            </a:r>
          </a:p>
          <a:p>
            <a:r>
              <a:rPr lang="en-US" sz="1800" b="0" i="0" u="none" strike="noStrike" dirty="0">
                <a:solidFill>
                  <a:srgbClr val="000000"/>
                </a:solidFill>
                <a:effectLst/>
                <a:latin typeface="Century Gothic" panose="020B0502020202020204" pitchFamily="34" charset="0"/>
              </a:rPr>
              <a:t>Often competitive, as multiple consultants may respond to the same RFP.</a:t>
            </a:r>
          </a:p>
          <a:p>
            <a:r>
              <a:rPr lang="en-US" sz="1800" b="1" i="0" u="none" strike="noStrike" dirty="0">
                <a:solidFill>
                  <a:srgbClr val="FF0000"/>
                </a:solidFill>
                <a:effectLst/>
                <a:latin typeface="Century Gothic" panose="020B0502020202020204" pitchFamily="34" charset="0"/>
              </a:rPr>
              <a:t>Unsolicited Proposals</a:t>
            </a:r>
            <a:r>
              <a:rPr lang="en-US" sz="1800" b="0" i="0" u="none" strike="noStrike" dirty="0">
                <a:solidFill>
                  <a:srgbClr val="000000"/>
                </a:solidFill>
                <a:effectLst/>
                <a:latin typeface="Century Gothic" panose="020B0502020202020204" pitchFamily="34" charset="0"/>
              </a:rPr>
              <a:t>: Initiated by the consultant to pitch services to potential clients who haven’t specifically requested them.</a:t>
            </a:r>
          </a:p>
          <a:p>
            <a:r>
              <a:rPr lang="en-US" sz="1800" b="1" i="0" u="none" strike="noStrike" dirty="0">
                <a:solidFill>
                  <a:srgbClr val="FF0000"/>
                </a:solidFill>
                <a:effectLst/>
                <a:latin typeface="Century Gothic" panose="020B0502020202020204" pitchFamily="34" charset="0"/>
              </a:rPr>
              <a:t>Purpose</a:t>
            </a:r>
            <a:r>
              <a:rPr lang="en-US" sz="1800" b="0" i="0" u="none" strike="noStrike" dirty="0">
                <a:solidFill>
                  <a:srgbClr val="000000"/>
                </a:solidFill>
                <a:effectLst/>
                <a:latin typeface="Century Gothic" panose="020B0502020202020204" pitchFamily="34" charset="0"/>
              </a:rPr>
              <a:t>: To pitch your services to potential clients who may not yet be seeking consultants.</a:t>
            </a:r>
          </a:p>
          <a:p>
            <a:r>
              <a:rPr lang="en-US" sz="1800" b="1" i="0" u="none" strike="noStrike" dirty="0">
                <a:solidFill>
                  <a:srgbClr val="FF0000"/>
                </a:solidFill>
                <a:effectLst/>
                <a:latin typeface="Century Gothic" panose="020B0502020202020204" pitchFamily="34" charset="0"/>
              </a:rPr>
              <a:t>Approach</a:t>
            </a:r>
            <a:r>
              <a:rPr lang="en-US" sz="1800" b="0" i="0" u="none" strike="noStrike" dirty="0">
                <a:solidFill>
                  <a:srgbClr val="000000"/>
                </a:solidFill>
                <a:effectLst/>
                <a:latin typeface="Century Gothic" panose="020B0502020202020204" pitchFamily="34" charset="0"/>
              </a:rPr>
              <a:t>: Focus on identifying and solving a client’s latent or unexpressed needs.</a:t>
            </a:r>
          </a:p>
          <a:p>
            <a:r>
              <a:rPr lang="en-US" sz="1800" b="1" i="0" u="none" strike="noStrike" dirty="0">
                <a:solidFill>
                  <a:srgbClr val="FF0000"/>
                </a:solidFill>
                <a:effectLst/>
                <a:latin typeface="Century Gothic" panose="020B0502020202020204" pitchFamily="34" charset="0"/>
              </a:rPr>
              <a:t>Project-Based Proposals</a:t>
            </a:r>
            <a:r>
              <a:rPr lang="en-US" sz="1800" b="0" i="0" u="none" strike="noStrike" dirty="0">
                <a:solidFill>
                  <a:srgbClr val="000000"/>
                </a:solidFill>
                <a:effectLst/>
                <a:latin typeface="Century Gothic" panose="020B0502020202020204" pitchFamily="34" charset="0"/>
              </a:rPr>
              <a:t>: Focus on a specific task, project, or outcome the client needs. Examples: Designing a new curriculum, Conducting teacher training workshops, Implementing a school improvement strategy.</a:t>
            </a:r>
          </a:p>
          <a:p>
            <a:r>
              <a:rPr lang="en-US" sz="1800" b="1" i="0" u="none" strike="noStrike" dirty="0">
                <a:solidFill>
                  <a:srgbClr val="FF0000"/>
                </a:solidFill>
                <a:effectLst/>
                <a:latin typeface="Century Gothic" panose="020B0502020202020204" pitchFamily="34" charset="0"/>
              </a:rPr>
              <a:t>Ongoing Consulting Proposals</a:t>
            </a:r>
            <a:r>
              <a:rPr lang="en-US" sz="1800" b="0" i="0" u="none" strike="noStrike" dirty="0">
                <a:solidFill>
                  <a:srgbClr val="000000"/>
                </a:solidFill>
                <a:effectLst/>
                <a:latin typeface="Century Gothic" panose="020B0502020202020204" pitchFamily="34" charset="0"/>
              </a:rPr>
              <a:t>: Present solutions for continuous or long-term engagement. Examples: Providing ongoing support for policy implementation, Acting as a retained advisor for curriculum development.</a:t>
            </a:r>
          </a:p>
          <a:p>
            <a:endParaRPr lang="en-US" dirty="0">
              <a:latin typeface="Century Gothic" panose="020B0502020202020204" pitchFamily="34" charset="0"/>
            </a:endParaRPr>
          </a:p>
          <a:p>
            <a:endParaRPr lang="en-US" dirty="0"/>
          </a:p>
        </p:txBody>
      </p:sp>
    </p:spTree>
    <p:extLst>
      <p:ext uri="{BB962C8B-B14F-4D97-AF65-F5344CB8AC3E}">
        <p14:creationId xmlns:p14="http://schemas.microsoft.com/office/powerpoint/2010/main" val="4236106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80DD2-2CEA-69B5-03B0-62719F08B671}"/>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1871671D-D187-49D3-0B7A-9A2C4ACE31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B36694F8-17C6-2D08-8933-BA0C2A6BE6E3}"/>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8552FE5E-CE0D-579B-289D-BBEB496CB2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25C5A55C-7F44-D200-5900-94FDDA97F23D}"/>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Module-4.1</a:t>
            </a:r>
          </a:p>
        </p:txBody>
      </p:sp>
      <p:sp>
        <p:nvSpPr>
          <p:cNvPr id="15" name="Rectangle 14">
            <a:extLst>
              <a:ext uri="{FF2B5EF4-FFF2-40B4-BE49-F238E27FC236}">
                <a16:creationId xmlns:a16="http://schemas.microsoft.com/office/drawing/2014/main" id="{039606DD-545D-76CA-4F5C-29869C3A239E}"/>
              </a:ext>
            </a:extLst>
          </p:cNvPr>
          <p:cNvSpPr/>
          <p:nvPr/>
        </p:nvSpPr>
        <p:spPr>
          <a:xfrm>
            <a:off x="145774" y="1814181"/>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9AC7CDEE-9A9B-F389-2F32-0CF7FB7D82F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C35CE69-0F24-AAE7-A7A2-7956374B8714}"/>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B96C06C3-AC2D-F694-DE6A-D30658411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3" name="TextBox 2">
            <a:extLst>
              <a:ext uri="{FF2B5EF4-FFF2-40B4-BE49-F238E27FC236}">
                <a16:creationId xmlns:a16="http://schemas.microsoft.com/office/drawing/2014/main" id="{AE668DFB-A746-B08B-A156-C9594DC35A16}"/>
              </a:ext>
            </a:extLst>
          </p:cNvPr>
          <p:cNvSpPr txBox="1"/>
          <p:nvPr/>
        </p:nvSpPr>
        <p:spPr>
          <a:xfrm>
            <a:off x="690593" y="2002455"/>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7C22D094-BDD4-0647-DD21-A5A1401B4193}"/>
              </a:ext>
            </a:extLst>
          </p:cNvPr>
          <p:cNvSpPr txBox="1"/>
          <p:nvPr/>
        </p:nvSpPr>
        <p:spPr>
          <a:xfrm>
            <a:off x="152400" y="1907224"/>
            <a:ext cx="11873946" cy="4801314"/>
          </a:xfrm>
          <a:prstGeom prst="rect">
            <a:avLst/>
          </a:prstGeom>
          <a:noFill/>
        </p:spPr>
        <p:txBody>
          <a:bodyPr wrap="square" rtlCol="0">
            <a:spAutoFit/>
          </a:bodyPr>
          <a:lstStyle/>
          <a:p>
            <a:r>
              <a:rPr lang="en-US" b="1" dirty="0">
                <a:latin typeface="Century Gothic" panose="020B0502020202020204" pitchFamily="34" charset="0"/>
              </a:rPr>
              <a:t>Schools</a:t>
            </a:r>
            <a:r>
              <a:rPr lang="en-US" dirty="0">
                <a:latin typeface="Century Gothic" panose="020B0502020202020204" pitchFamily="34" charset="0"/>
              </a:rPr>
              <a:t>: Focus on </a:t>
            </a:r>
            <a:r>
              <a:rPr lang="en-US" b="1" dirty="0">
                <a:solidFill>
                  <a:srgbClr val="FF0000"/>
                </a:solidFill>
                <a:latin typeface="Century Gothic" panose="020B0502020202020204" pitchFamily="34" charset="0"/>
              </a:rPr>
              <a:t>student outcomes, curriculum development, teacher training, or school improvement </a:t>
            </a:r>
            <a:r>
              <a:rPr lang="en-US" dirty="0">
                <a:latin typeface="Century Gothic" panose="020B0502020202020204" pitchFamily="34" charset="0"/>
              </a:rPr>
              <a:t>strategies. Example: Propose a professional development program for teachers to improve literacy outcomes.</a:t>
            </a:r>
          </a:p>
          <a:p>
            <a:r>
              <a:rPr lang="en-US" b="1" dirty="0">
                <a:latin typeface="Century Gothic" panose="020B0502020202020204" pitchFamily="34" charset="0"/>
              </a:rPr>
              <a:t>NGOs:</a:t>
            </a:r>
            <a:r>
              <a:rPr lang="en-US" dirty="0">
                <a:latin typeface="Century Gothic" panose="020B0502020202020204" pitchFamily="34" charset="0"/>
              </a:rPr>
              <a:t> Align with </a:t>
            </a:r>
            <a:r>
              <a:rPr lang="en-US" b="1" dirty="0">
                <a:solidFill>
                  <a:srgbClr val="FF0000"/>
                </a:solidFill>
                <a:latin typeface="Century Gothic" panose="020B0502020202020204" pitchFamily="34" charset="0"/>
              </a:rPr>
              <a:t>educational goals, social impact, address community or demographic-specific challenges and capacity-building</a:t>
            </a:r>
            <a:r>
              <a:rPr lang="en-US" dirty="0">
                <a:latin typeface="Century Gothic" panose="020B0502020202020204" pitchFamily="34" charset="0"/>
              </a:rPr>
              <a:t>. Example: Propose a program to improve literacy rates in underserved communities.</a:t>
            </a:r>
          </a:p>
          <a:p>
            <a:r>
              <a:rPr lang="en-US" b="1" dirty="0">
                <a:latin typeface="Century Gothic" panose="020B0502020202020204" pitchFamily="34" charset="0"/>
              </a:rPr>
              <a:t>Corporate Organizations</a:t>
            </a:r>
            <a:r>
              <a:rPr lang="en-US" dirty="0">
                <a:latin typeface="Century Gothic" panose="020B0502020202020204" pitchFamily="34" charset="0"/>
              </a:rPr>
              <a:t>: Focus on </a:t>
            </a:r>
            <a:r>
              <a:rPr lang="en-US" b="1" dirty="0">
                <a:solidFill>
                  <a:srgbClr val="FF0000"/>
                </a:solidFill>
                <a:latin typeface="Century Gothic" panose="020B0502020202020204" pitchFamily="34" charset="0"/>
              </a:rPr>
              <a:t>employee training, corporate social responsibility (CSR) in education</a:t>
            </a:r>
            <a:r>
              <a:rPr lang="en-US" dirty="0">
                <a:latin typeface="Century Gothic" panose="020B0502020202020204" pitchFamily="34" charset="0"/>
              </a:rPr>
              <a:t>, and </a:t>
            </a:r>
            <a:r>
              <a:rPr lang="en-US" b="1" dirty="0">
                <a:solidFill>
                  <a:srgbClr val="FF0000"/>
                </a:solidFill>
                <a:latin typeface="Century Gothic" panose="020B0502020202020204" pitchFamily="34" charset="0"/>
              </a:rPr>
              <a:t>upskilling</a:t>
            </a:r>
            <a:r>
              <a:rPr lang="en-US" dirty="0">
                <a:latin typeface="Century Gothic" panose="020B0502020202020204" pitchFamily="34" charset="0"/>
              </a:rPr>
              <a:t>. Example: Propose a workshop series for employees to enhance digital skills.</a:t>
            </a:r>
          </a:p>
          <a:p>
            <a:r>
              <a:rPr lang="en-US" b="1" dirty="0">
                <a:latin typeface="Century Gothic" panose="020B0502020202020204" pitchFamily="34" charset="0"/>
              </a:rPr>
              <a:t>Government Bodies</a:t>
            </a:r>
            <a:r>
              <a:rPr lang="en-US" dirty="0">
                <a:latin typeface="Century Gothic" panose="020B0502020202020204" pitchFamily="34" charset="0"/>
              </a:rPr>
              <a:t>: Address policy implementation, educational reform, or public-sector training programs. Example: Propose a consulting engagement to support the rollout of a new education policy.</a:t>
            </a:r>
          </a:p>
          <a:p>
            <a:endParaRPr lang="en-US" dirty="0">
              <a:latin typeface="Century Gothic" panose="020B0502020202020204" pitchFamily="34" charset="0"/>
            </a:endParaRPr>
          </a:p>
          <a:p>
            <a:r>
              <a:rPr lang="en-US" dirty="0">
                <a:latin typeface="Century Gothic" panose="020B0502020202020204" pitchFamily="34" charset="0"/>
              </a:rPr>
              <a:t> By tailoring proposals to different types of clients and focusing on their specific needs, consultants can increase their chances of securing engagements. A well-crafted proposal not only showcases your </a:t>
            </a:r>
            <a:r>
              <a:rPr lang="en-US" dirty="0">
                <a:solidFill>
                  <a:srgbClr val="FF0A0A"/>
                </a:solidFill>
                <a:latin typeface="Century Gothic" panose="020B0502020202020204" pitchFamily="34" charset="0"/>
              </a:rPr>
              <a:t>professionalism </a:t>
            </a:r>
            <a:r>
              <a:rPr lang="en-US" dirty="0">
                <a:latin typeface="Century Gothic" panose="020B0502020202020204" pitchFamily="34" charset="0"/>
              </a:rPr>
              <a:t>and </a:t>
            </a:r>
            <a:r>
              <a:rPr lang="en-US" b="1" dirty="0">
                <a:solidFill>
                  <a:srgbClr val="FF0A0A"/>
                </a:solidFill>
                <a:latin typeface="Century Gothic" panose="020B0502020202020204" pitchFamily="34" charset="0"/>
              </a:rPr>
              <a:t>expertise</a:t>
            </a:r>
            <a:r>
              <a:rPr lang="en-US" dirty="0">
                <a:latin typeface="Century Gothic" panose="020B0502020202020204" pitchFamily="34" charset="0"/>
              </a:rPr>
              <a:t> but </a:t>
            </a:r>
            <a:r>
              <a:rPr lang="en-US" b="1" dirty="0">
                <a:solidFill>
                  <a:srgbClr val="FF0A0A"/>
                </a:solidFill>
                <a:latin typeface="Century Gothic" panose="020B0502020202020204" pitchFamily="34" charset="0"/>
              </a:rPr>
              <a:t>also inspires confidence </a:t>
            </a:r>
            <a:r>
              <a:rPr lang="en-US" dirty="0">
                <a:latin typeface="Century Gothic" panose="020B0502020202020204" pitchFamily="34" charset="0"/>
              </a:rPr>
              <a:t>in your ability to </a:t>
            </a:r>
            <a:r>
              <a:rPr lang="en-US" dirty="0">
                <a:solidFill>
                  <a:srgbClr val="FF0A0A"/>
                </a:solidFill>
                <a:latin typeface="Century Gothic" panose="020B0502020202020204" pitchFamily="34" charset="0"/>
              </a:rPr>
              <a:t>deliver results</a:t>
            </a:r>
            <a:r>
              <a:rPr lang="en-US" dirty="0">
                <a:latin typeface="Century Gothic" panose="020B0502020202020204" pitchFamily="34" charset="0"/>
              </a:rPr>
              <a:t>, making it a </a:t>
            </a:r>
            <a:r>
              <a:rPr lang="en-US" b="1" dirty="0">
                <a:solidFill>
                  <a:srgbClr val="FF0A0A"/>
                </a:solidFill>
                <a:latin typeface="Century Gothic" panose="020B0502020202020204" pitchFamily="34" charset="0"/>
              </a:rPr>
              <a:t>powerful tool </a:t>
            </a:r>
            <a:r>
              <a:rPr lang="en-US" dirty="0">
                <a:latin typeface="Century Gothic" panose="020B0502020202020204" pitchFamily="34" charset="0"/>
              </a:rPr>
              <a:t>in your consulting practice.</a:t>
            </a:r>
          </a:p>
          <a:p>
            <a:endParaRPr lang="en-US" dirty="0">
              <a:latin typeface="Century Gothic" panose="020B0502020202020204" pitchFamily="34" charset="0"/>
            </a:endParaRPr>
          </a:p>
          <a:p>
            <a:endParaRPr lang="en-US" dirty="0"/>
          </a:p>
        </p:txBody>
      </p:sp>
      <p:sp>
        <p:nvSpPr>
          <p:cNvPr id="5" name="TextBox 4">
            <a:extLst>
              <a:ext uri="{FF2B5EF4-FFF2-40B4-BE49-F238E27FC236}">
                <a16:creationId xmlns:a16="http://schemas.microsoft.com/office/drawing/2014/main" id="{5B677F19-6E9A-4D48-FCA1-0DBB854228F4}"/>
              </a:ext>
            </a:extLst>
          </p:cNvPr>
          <p:cNvSpPr txBox="1"/>
          <p:nvPr/>
        </p:nvSpPr>
        <p:spPr>
          <a:xfrm>
            <a:off x="935335" y="1124121"/>
            <a:ext cx="9121031"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TAILOURING PROPOSALS FOR DIFFERENT CLIIENTS </a:t>
            </a:r>
          </a:p>
        </p:txBody>
      </p:sp>
    </p:spTree>
    <p:extLst>
      <p:ext uri="{BB962C8B-B14F-4D97-AF65-F5344CB8AC3E}">
        <p14:creationId xmlns:p14="http://schemas.microsoft.com/office/powerpoint/2010/main" val="2170442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0823F-B369-726C-42D1-5C538E4D2FF1}"/>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7A39DCE-97CB-E309-F462-CEC24C6D72C7}"/>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A4CF99BB-C6A2-36E4-6E16-BF7FC5DE12C6}"/>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E4B66A81-A097-F7F1-6413-58A7242F07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45F436AF-33AD-D0A6-BD2C-FCC4DA98D3A9}"/>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Module-4.2</a:t>
            </a:r>
          </a:p>
        </p:txBody>
      </p:sp>
      <p:sp>
        <p:nvSpPr>
          <p:cNvPr id="15" name="Rectangle 14">
            <a:extLst>
              <a:ext uri="{FF2B5EF4-FFF2-40B4-BE49-F238E27FC236}">
                <a16:creationId xmlns:a16="http://schemas.microsoft.com/office/drawing/2014/main" id="{C1672D0A-8179-9350-6413-820CB0520FE3}"/>
              </a:ext>
            </a:extLst>
          </p:cNvPr>
          <p:cNvSpPr/>
          <p:nvPr/>
        </p:nvSpPr>
        <p:spPr>
          <a:xfrm>
            <a:off x="145774" y="1814181"/>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6E2F41E8-83EF-C4B5-5DD5-D5A2DA84192C}"/>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D45E840-D806-E668-2B39-634E1F0E5595}"/>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82350BF-4C22-FEC4-6AF1-8C886E1D2F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48F8FB01-B630-EC06-0F55-6384B9BC7FA0}"/>
              </a:ext>
            </a:extLst>
          </p:cNvPr>
          <p:cNvSpPr txBox="1"/>
          <p:nvPr/>
        </p:nvSpPr>
        <p:spPr>
          <a:xfrm>
            <a:off x="764042" y="1165254"/>
            <a:ext cx="10363690" cy="2144177"/>
          </a:xfrm>
          <a:prstGeom prst="rect">
            <a:avLst/>
          </a:prstGeom>
          <a:noFill/>
        </p:spPr>
        <p:txBody>
          <a:bodyPr wrap="square" rtlCol="0">
            <a:spAutoFit/>
          </a:bodyPr>
          <a:lstStyle/>
          <a:p>
            <a:pPr rtl="0">
              <a:spcBef>
                <a:spcPts val="1200"/>
              </a:spcBef>
              <a:spcAft>
                <a:spcPts val="200"/>
              </a:spcAft>
            </a:pPr>
            <a:r>
              <a:rPr lang="en-US" sz="1800" b="1" i="0" u="none" strike="noStrike" dirty="0">
                <a:solidFill>
                  <a:schemeClr val="bg1"/>
                </a:solidFill>
                <a:effectLst/>
                <a:latin typeface="Century Gothic" panose="020B0502020202020204" pitchFamily="34" charset="0"/>
              </a:rPr>
              <a:t>  </a:t>
            </a:r>
            <a:r>
              <a:rPr lang="en-US" b="1" dirty="0">
                <a:solidFill>
                  <a:schemeClr val="bg1"/>
                </a:solidFill>
                <a:latin typeface="Century Gothic" panose="020B0502020202020204" pitchFamily="34" charset="0"/>
              </a:rPr>
              <a:t>COMPONENTS OF A WINING PROPOSAL </a:t>
            </a:r>
            <a:r>
              <a:rPr lang="en-US" sz="1800" b="1" i="0" u="none" strike="noStrike" dirty="0">
                <a:solidFill>
                  <a:srgbClr val="202124"/>
                </a:solidFill>
                <a:effectLst/>
                <a:latin typeface="Century Gothic" panose="020B0502020202020204" pitchFamily="34" charset="0"/>
              </a:rPr>
              <a:t> :</a:t>
            </a:r>
            <a:endParaRPr lang="en-US" b="1" dirty="0">
              <a:effectLst/>
            </a:endParaRPr>
          </a:p>
          <a:p>
            <a:pPr rtl="0">
              <a:spcBef>
                <a:spcPts val="1200"/>
              </a:spcBef>
              <a:spcAft>
                <a:spcPts val="200"/>
              </a:spcAft>
            </a:pP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AB4775FB-05FE-96C7-9716-DED1EA8B2829}"/>
              </a:ext>
            </a:extLst>
          </p:cNvPr>
          <p:cNvSpPr txBox="1"/>
          <p:nvPr/>
        </p:nvSpPr>
        <p:spPr>
          <a:xfrm>
            <a:off x="690593" y="2002455"/>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561608C5-002C-8517-C65A-0A75E313B859}"/>
              </a:ext>
            </a:extLst>
          </p:cNvPr>
          <p:cNvSpPr txBox="1"/>
          <p:nvPr/>
        </p:nvSpPr>
        <p:spPr>
          <a:xfrm>
            <a:off x="159027" y="1802765"/>
            <a:ext cx="6095999" cy="4247317"/>
          </a:xfrm>
          <a:prstGeom prst="rect">
            <a:avLst/>
          </a:prstGeom>
          <a:noFill/>
        </p:spPr>
        <p:txBody>
          <a:bodyPr wrap="square" rtlCol="0">
            <a:spAutoFit/>
          </a:bodyPr>
          <a:lstStyle/>
          <a:p>
            <a:r>
              <a:rPr lang="en-US" dirty="0">
                <a:latin typeface="Century Gothic" panose="020B0502020202020204" pitchFamily="34" charset="0"/>
              </a:rPr>
              <a:t>A well-structured proposal is essential for securing consulting engagements. It communicates your expertise, demonstrates your understanding of the client’s needs, and presents tailored solutions that build trust and confidence</a:t>
            </a:r>
          </a:p>
          <a:p>
            <a:r>
              <a:rPr lang="en-US" b="1" dirty="0">
                <a:solidFill>
                  <a:srgbClr val="FF0000"/>
                </a:solidFill>
                <a:latin typeface="Century Gothic" panose="020B0502020202020204" pitchFamily="34" charset="0"/>
              </a:rPr>
              <a:t>1. Executive Summary</a:t>
            </a:r>
          </a:p>
          <a:p>
            <a:r>
              <a:rPr lang="en-US" dirty="0">
                <a:latin typeface="Century Gothic" panose="020B0502020202020204" pitchFamily="34" charset="0"/>
              </a:rPr>
              <a:t>The executive summary is the first section of your proposal and sets the stage for the rest of the document. It must capture the client’s attention and concisely present the highlights of your proposal.</a:t>
            </a:r>
          </a:p>
          <a:p>
            <a:r>
              <a:rPr lang="en-US" b="1" dirty="0">
                <a:solidFill>
                  <a:srgbClr val="FF0000"/>
                </a:solidFill>
                <a:latin typeface="Century Gothic" panose="020B0502020202020204" pitchFamily="34" charset="0"/>
              </a:rPr>
              <a:t>Crafting a Clear, Concise Summary</a:t>
            </a:r>
          </a:p>
          <a:p>
            <a:r>
              <a:rPr lang="en-US" dirty="0">
                <a:latin typeface="Century Gothic" panose="020B0502020202020204" pitchFamily="34" charset="0"/>
              </a:rPr>
              <a:t>Begin with a brief overview of your proposed services and how they address the client’s needs.</a:t>
            </a:r>
          </a:p>
          <a:p>
            <a:r>
              <a:rPr lang="en-US" dirty="0">
                <a:latin typeface="Century Gothic" panose="020B0502020202020204" pitchFamily="34" charset="0"/>
              </a:rPr>
              <a:t>Keep it engaging, to the point, and focused on the client’s benefits.</a:t>
            </a:r>
          </a:p>
        </p:txBody>
      </p:sp>
      <p:sp>
        <p:nvSpPr>
          <p:cNvPr id="5" name="TextBox 4">
            <a:extLst>
              <a:ext uri="{FF2B5EF4-FFF2-40B4-BE49-F238E27FC236}">
                <a16:creationId xmlns:a16="http://schemas.microsoft.com/office/drawing/2014/main" id="{DE2239E4-65B8-B892-2A0C-9C2AAF8C943E}"/>
              </a:ext>
            </a:extLst>
          </p:cNvPr>
          <p:cNvSpPr txBox="1"/>
          <p:nvPr/>
        </p:nvSpPr>
        <p:spPr>
          <a:xfrm>
            <a:off x="6255026" y="1974543"/>
            <a:ext cx="5777947" cy="4247317"/>
          </a:xfrm>
          <a:prstGeom prst="rect">
            <a:avLst/>
          </a:prstGeom>
          <a:noFill/>
        </p:spPr>
        <p:txBody>
          <a:bodyPr wrap="square" rtlCol="0">
            <a:spAutoFit/>
          </a:bodyPr>
          <a:lstStyle/>
          <a:p>
            <a:r>
              <a:rPr lang="en-US" b="1" dirty="0">
                <a:solidFill>
                  <a:srgbClr val="FF0000"/>
                </a:solidFill>
                <a:latin typeface="Century Gothic" panose="020B0502020202020204" pitchFamily="34" charset="0"/>
              </a:rPr>
              <a:t>Example</a:t>
            </a:r>
            <a:r>
              <a:rPr lang="en-US" dirty="0">
                <a:latin typeface="Century Gothic" panose="020B0502020202020204" pitchFamily="34" charset="0"/>
              </a:rPr>
              <a:t>: "Our consulting services are designed to enhance teacher training and improve student outcomes, addressing your school’s challenge of low engagement and achievement."</a:t>
            </a:r>
          </a:p>
          <a:p>
            <a:r>
              <a:rPr lang="en-US" b="1" dirty="0">
                <a:solidFill>
                  <a:srgbClr val="FF0000"/>
                </a:solidFill>
                <a:latin typeface="Century Gothic" panose="020B0502020202020204" pitchFamily="34" charset="0"/>
              </a:rPr>
              <a:t>Addressing Client Pain Points and Presenting Solutions</a:t>
            </a:r>
          </a:p>
          <a:p>
            <a:r>
              <a:rPr lang="en-US" dirty="0">
                <a:latin typeface="Century Gothic" panose="020B0502020202020204" pitchFamily="34" charset="0"/>
              </a:rPr>
              <a:t>Identify the client’s specific challenges or goals.</a:t>
            </a:r>
          </a:p>
          <a:p>
            <a:r>
              <a:rPr lang="en-US" dirty="0">
                <a:latin typeface="Century Gothic" panose="020B0502020202020204" pitchFamily="34" charset="0"/>
              </a:rPr>
              <a:t>Highlight how your tailored services align with their objectives and solve their problems.</a:t>
            </a:r>
          </a:p>
          <a:p>
            <a:r>
              <a:rPr lang="en-US" dirty="0">
                <a:solidFill>
                  <a:srgbClr val="FF0000"/>
                </a:solidFill>
                <a:latin typeface="Century Gothic" panose="020B0502020202020204" pitchFamily="34" charset="0"/>
              </a:rPr>
              <a:t>Example</a:t>
            </a:r>
            <a:r>
              <a:rPr lang="en-US" dirty="0">
                <a:latin typeface="Century Gothic" panose="020B0502020202020204" pitchFamily="34" charset="0"/>
              </a:rPr>
              <a:t>: "We understand that your school is striving to improve literacy rates. Our targeted intervention programs will equip teachers with proven strategies to boost student performance in reading and comprehension</a:t>
            </a:r>
            <a:r>
              <a:rPr lang="en-US" dirty="0"/>
              <a:t>."</a:t>
            </a:r>
          </a:p>
          <a:p>
            <a:endParaRPr lang="en-US" dirty="0"/>
          </a:p>
        </p:txBody>
      </p:sp>
    </p:spTree>
    <p:extLst>
      <p:ext uri="{BB962C8B-B14F-4D97-AF65-F5344CB8AC3E}">
        <p14:creationId xmlns:p14="http://schemas.microsoft.com/office/powerpoint/2010/main" val="1818031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4867C-3846-678F-DB4F-6E690AD6AC70}"/>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A84C9BF-DB49-1EAC-79DC-DB0BAAA7FD3D}"/>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9C29C73F-4751-4D14-924D-48C4E4675AA0}"/>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FDF7C84A-1512-9C3C-61A3-61D2A91355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3B9DBF5F-E5CB-829D-35AA-25DB57BBB79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Module-4.2</a:t>
            </a:r>
          </a:p>
        </p:txBody>
      </p:sp>
      <p:sp>
        <p:nvSpPr>
          <p:cNvPr id="15" name="Rectangle 14">
            <a:extLst>
              <a:ext uri="{FF2B5EF4-FFF2-40B4-BE49-F238E27FC236}">
                <a16:creationId xmlns:a16="http://schemas.microsoft.com/office/drawing/2014/main" id="{61F5A47B-6503-9EF5-E9B5-CF14C1B7303A}"/>
              </a:ext>
            </a:extLst>
          </p:cNvPr>
          <p:cNvSpPr/>
          <p:nvPr/>
        </p:nvSpPr>
        <p:spPr>
          <a:xfrm>
            <a:off x="145774" y="1814181"/>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30F26492-C303-7CBD-2D0E-0C42067EB4C7}"/>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30F14A83-34C6-3779-1C71-D6BB8405112E}"/>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655656-F2E3-DC78-7D03-CBA8BB9823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F72477DE-7283-56C9-67EA-6AB4B5F4CAD8}"/>
              </a:ext>
            </a:extLst>
          </p:cNvPr>
          <p:cNvSpPr txBox="1"/>
          <p:nvPr/>
        </p:nvSpPr>
        <p:spPr>
          <a:xfrm>
            <a:off x="764042" y="1165254"/>
            <a:ext cx="10363690" cy="2600712"/>
          </a:xfrm>
          <a:prstGeom prst="rect">
            <a:avLst/>
          </a:prstGeom>
          <a:noFill/>
        </p:spPr>
        <p:txBody>
          <a:bodyPr wrap="square" rtlCol="0">
            <a:spAutoFit/>
          </a:bodyPr>
          <a:lstStyle/>
          <a:p>
            <a:pPr rtl="0">
              <a:spcBef>
                <a:spcPts val="1200"/>
              </a:spcBef>
              <a:spcAft>
                <a:spcPts val="200"/>
              </a:spcAft>
            </a:pPr>
            <a:r>
              <a:rPr lang="en-US" b="1" dirty="0">
                <a:solidFill>
                  <a:schemeClr val="bg1"/>
                </a:solidFill>
                <a:latin typeface="Century Gothic" panose="020B0502020202020204" pitchFamily="34" charset="0"/>
              </a:rPr>
              <a:t>COMPONENTS OF A WINING PROPOSAL </a:t>
            </a:r>
            <a:r>
              <a:rPr lang="en-US" sz="1800" b="1" i="0" u="none" strike="noStrike" dirty="0">
                <a:solidFill>
                  <a:srgbClr val="202124"/>
                </a:solidFill>
                <a:effectLst/>
                <a:latin typeface="Century Gothic" panose="020B0502020202020204" pitchFamily="34" charset="0"/>
              </a:rPr>
              <a:t> :</a:t>
            </a:r>
            <a:endParaRPr lang="en-US" b="1" dirty="0">
              <a:effectLst/>
            </a:endParaRPr>
          </a:p>
          <a:p>
            <a:pPr rtl="0">
              <a:spcBef>
                <a:spcPts val="1200"/>
              </a:spcBef>
              <a:spcAft>
                <a:spcPts val="200"/>
              </a:spcAft>
            </a:pPr>
            <a:r>
              <a:rPr lang="en-US" sz="1800" b="1" i="0" u="none" strike="noStrike" dirty="0">
                <a:solidFill>
                  <a:srgbClr val="202124"/>
                </a:solidFill>
                <a:effectLst/>
                <a:latin typeface="Century Gothic" panose="020B0502020202020204" pitchFamily="34" charset="0"/>
              </a:rPr>
              <a:t>:</a:t>
            </a:r>
            <a:endParaRPr lang="en-US" b="1" dirty="0">
              <a:effectLst/>
            </a:endParaRPr>
          </a:p>
          <a:p>
            <a:pPr rtl="0">
              <a:spcBef>
                <a:spcPts val="1200"/>
              </a:spcBef>
              <a:spcAft>
                <a:spcPts val="200"/>
              </a:spcAft>
            </a:pP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863647BB-B008-2AC7-82E1-29CC08EC55A6}"/>
              </a:ext>
            </a:extLst>
          </p:cNvPr>
          <p:cNvSpPr txBox="1"/>
          <p:nvPr/>
        </p:nvSpPr>
        <p:spPr>
          <a:xfrm>
            <a:off x="690593" y="2002455"/>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39B19C45-BD3B-C8B2-6937-8395A150E8A2}"/>
              </a:ext>
            </a:extLst>
          </p:cNvPr>
          <p:cNvSpPr txBox="1"/>
          <p:nvPr/>
        </p:nvSpPr>
        <p:spPr>
          <a:xfrm>
            <a:off x="344557" y="2133538"/>
            <a:ext cx="11502886" cy="3416320"/>
          </a:xfrm>
          <a:prstGeom prst="rect">
            <a:avLst/>
          </a:prstGeom>
          <a:noFill/>
        </p:spPr>
        <p:txBody>
          <a:bodyPr wrap="square" rtlCol="0">
            <a:spAutoFit/>
          </a:bodyPr>
          <a:lstStyle/>
          <a:p>
            <a:r>
              <a:rPr lang="en-US" b="1" dirty="0">
                <a:latin typeface="Century Gothic" panose="020B0502020202020204" pitchFamily="34" charset="0"/>
              </a:rPr>
              <a:t>2. Client Needs Assessment</a:t>
            </a:r>
          </a:p>
          <a:p>
            <a:r>
              <a:rPr lang="en-US" dirty="0">
                <a:latin typeface="Century Gothic" panose="020B0502020202020204" pitchFamily="34" charset="0"/>
              </a:rPr>
              <a:t>This section establishes your understanding of the </a:t>
            </a:r>
            <a:r>
              <a:rPr lang="en-US" b="1" dirty="0">
                <a:solidFill>
                  <a:srgbClr val="FF0000"/>
                </a:solidFill>
                <a:latin typeface="Century Gothic" panose="020B0502020202020204" pitchFamily="34" charset="0"/>
              </a:rPr>
              <a:t>client’s current situation and their specific needs</a:t>
            </a:r>
            <a:r>
              <a:rPr lang="en-US" dirty="0">
                <a:latin typeface="Century Gothic" panose="020B0502020202020204" pitchFamily="34" charset="0"/>
              </a:rPr>
              <a:t>.</a:t>
            </a:r>
          </a:p>
          <a:p>
            <a:r>
              <a:rPr lang="en-US" dirty="0">
                <a:latin typeface="Century Gothic" panose="020B0502020202020204" pitchFamily="34" charset="0"/>
              </a:rPr>
              <a:t>Researching and Understanding Client Needs</a:t>
            </a:r>
          </a:p>
          <a:p>
            <a:r>
              <a:rPr lang="en-US" dirty="0">
                <a:latin typeface="Century Gothic" panose="020B0502020202020204" pitchFamily="34" charset="0"/>
              </a:rPr>
              <a:t>Demonstrate due diligence by thoroughly researching the client’s situation.</a:t>
            </a:r>
          </a:p>
          <a:p>
            <a:r>
              <a:rPr lang="en-US" dirty="0">
                <a:latin typeface="Century Gothic" panose="020B0502020202020204" pitchFamily="34" charset="0"/>
              </a:rPr>
              <a:t>Gather data from client interviews, prior communications, or publicly available resources to understand their challenges.</a:t>
            </a:r>
          </a:p>
          <a:p>
            <a:r>
              <a:rPr lang="en-US" b="1" dirty="0">
                <a:latin typeface="Century Gothic" panose="020B0502020202020204" pitchFamily="34" charset="0"/>
              </a:rPr>
              <a:t>Example: </a:t>
            </a:r>
            <a:r>
              <a:rPr lang="en-US" dirty="0">
                <a:latin typeface="Century Gothic" panose="020B0502020202020204" pitchFamily="34" charset="0"/>
              </a:rPr>
              <a:t>"Based on our discussions and analysis of your curriculum, it’s evident that there is a gap in professional development for your teaching staff."</a:t>
            </a:r>
          </a:p>
          <a:p>
            <a:r>
              <a:rPr lang="en-US" b="1" dirty="0">
                <a:latin typeface="Century Gothic" panose="020B0502020202020204" pitchFamily="34" charset="0"/>
              </a:rPr>
              <a:t>Aligning Your Expertise with Their Goals</a:t>
            </a:r>
          </a:p>
          <a:p>
            <a:r>
              <a:rPr lang="en-US" dirty="0">
                <a:latin typeface="Century Gothic" panose="020B0502020202020204" pitchFamily="34" charset="0"/>
              </a:rPr>
              <a:t>Highlight your skills, experience, and prior successes that directly align with the client’s objectives.</a:t>
            </a:r>
          </a:p>
          <a:p>
            <a:r>
              <a:rPr lang="en-US" dirty="0">
                <a:latin typeface="Century Gothic" panose="020B0502020202020204" pitchFamily="34" charset="0"/>
              </a:rPr>
              <a:t>Example: "With over 10 years of experience in curriculum development, I have successfully worked with schools to improve teacher performance and student engagement by up to 30%."</a:t>
            </a:r>
          </a:p>
        </p:txBody>
      </p:sp>
    </p:spTree>
    <p:extLst>
      <p:ext uri="{BB962C8B-B14F-4D97-AF65-F5344CB8AC3E}">
        <p14:creationId xmlns:p14="http://schemas.microsoft.com/office/powerpoint/2010/main" val="2620164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42741-6352-61B4-70D3-D5C2482C3A57}"/>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4A2C198-2942-DC48-197C-D42A45A814D2}"/>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709E84-4010-862E-0840-970D7364E430}"/>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357491E2-CF08-2F77-5384-DF8B49E261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25BFF205-16E7-D17D-D03B-F257FDD3F2B3}"/>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Module-4.2</a:t>
            </a:r>
          </a:p>
        </p:txBody>
      </p:sp>
      <p:sp>
        <p:nvSpPr>
          <p:cNvPr id="15" name="Rectangle 14">
            <a:extLst>
              <a:ext uri="{FF2B5EF4-FFF2-40B4-BE49-F238E27FC236}">
                <a16:creationId xmlns:a16="http://schemas.microsoft.com/office/drawing/2014/main" id="{EAB618C4-FB9A-E3E5-EDF0-9FDFE3E043C0}"/>
              </a:ext>
            </a:extLst>
          </p:cNvPr>
          <p:cNvSpPr/>
          <p:nvPr/>
        </p:nvSpPr>
        <p:spPr>
          <a:xfrm>
            <a:off x="145774" y="1814181"/>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E1285149-A7ED-AFCF-1644-C438F90E4B75}"/>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1FE0E72F-3F82-3075-4931-DE39B6D8A86B}"/>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1E897787-DF1A-EBB0-DBA9-E7FCA5EA71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9ADE81E9-CA9D-8042-20F2-E5735FD0B5A6}"/>
              </a:ext>
            </a:extLst>
          </p:cNvPr>
          <p:cNvSpPr txBox="1"/>
          <p:nvPr/>
        </p:nvSpPr>
        <p:spPr>
          <a:xfrm>
            <a:off x="764042" y="1165254"/>
            <a:ext cx="10363690" cy="2600712"/>
          </a:xfrm>
          <a:prstGeom prst="rect">
            <a:avLst/>
          </a:prstGeom>
          <a:noFill/>
        </p:spPr>
        <p:txBody>
          <a:bodyPr wrap="square" rtlCol="0">
            <a:spAutoFit/>
          </a:bodyPr>
          <a:lstStyle/>
          <a:p>
            <a:pPr rtl="0">
              <a:spcBef>
                <a:spcPts val="1200"/>
              </a:spcBef>
              <a:spcAft>
                <a:spcPts val="200"/>
              </a:spcAft>
            </a:pPr>
            <a:r>
              <a:rPr lang="en-US" b="1" dirty="0">
                <a:solidFill>
                  <a:schemeClr val="bg1"/>
                </a:solidFill>
                <a:latin typeface="Century Gothic" panose="020B0502020202020204" pitchFamily="34" charset="0"/>
              </a:rPr>
              <a:t>COMPONENTS OF A WINING PROPOSAL </a:t>
            </a:r>
            <a:r>
              <a:rPr lang="en-US" sz="1800" b="1" i="0" u="none" strike="noStrike" dirty="0">
                <a:solidFill>
                  <a:srgbClr val="202124"/>
                </a:solidFill>
                <a:effectLst/>
                <a:latin typeface="Century Gothic" panose="020B0502020202020204" pitchFamily="34" charset="0"/>
              </a:rPr>
              <a:t> :</a:t>
            </a:r>
            <a:endParaRPr lang="en-US" b="1" dirty="0">
              <a:effectLst/>
            </a:endParaRPr>
          </a:p>
          <a:p>
            <a:pPr rtl="0">
              <a:spcBef>
                <a:spcPts val="1200"/>
              </a:spcBef>
              <a:spcAft>
                <a:spcPts val="200"/>
              </a:spcAft>
            </a:pPr>
            <a:r>
              <a:rPr lang="en-US" sz="1800" b="1" i="0" u="none" strike="noStrike" dirty="0">
                <a:solidFill>
                  <a:srgbClr val="202124"/>
                </a:solidFill>
                <a:effectLst/>
                <a:latin typeface="Century Gothic" panose="020B0502020202020204" pitchFamily="34" charset="0"/>
              </a:rPr>
              <a:t>:</a:t>
            </a:r>
            <a:endParaRPr lang="en-US" b="1" dirty="0">
              <a:effectLst/>
            </a:endParaRPr>
          </a:p>
          <a:p>
            <a:pPr rtl="0">
              <a:spcBef>
                <a:spcPts val="1200"/>
              </a:spcBef>
              <a:spcAft>
                <a:spcPts val="200"/>
              </a:spcAft>
            </a:pP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150835C5-BE4E-704E-1BE5-F08A49028D7F}"/>
              </a:ext>
            </a:extLst>
          </p:cNvPr>
          <p:cNvSpPr txBox="1"/>
          <p:nvPr/>
        </p:nvSpPr>
        <p:spPr>
          <a:xfrm>
            <a:off x="690593" y="2002455"/>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C52352D3-CED8-1669-521B-C88835C24F12}"/>
              </a:ext>
            </a:extLst>
          </p:cNvPr>
          <p:cNvSpPr txBox="1"/>
          <p:nvPr/>
        </p:nvSpPr>
        <p:spPr>
          <a:xfrm>
            <a:off x="344557" y="2205552"/>
            <a:ext cx="11502886" cy="3416320"/>
          </a:xfrm>
          <a:prstGeom prst="rect">
            <a:avLst/>
          </a:prstGeom>
          <a:noFill/>
        </p:spPr>
        <p:txBody>
          <a:bodyPr wrap="square" rtlCol="0">
            <a:spAutoFit/>
          </a:bodyPr>
          <a:lstStyle/>
          <a:p>
            <a:r>
              <a:rPr lang="en-US" b="1" dirty="0">
                <a:latin typeface="Century Gothic" panose="020B0502020202020204" pitchFamily="34" charset="0"/>
              </a:rPr>
              <a:t>3. Proposed Solutions/Deliverables</a:t>
            </a:r>
          </a:p>
          <a:p>
            <a:r>
              <a:rPr lang="en-US" dirty="0">
                <a:latin typeface="Century Gothic" panose="020B0502020202020204" pitchFamily="34" charset="0"/>
              </a:rPr>
              <a:t>This is the heart of your proposal, where you describe how your services address the client’s needs.</a:t>
            </a:r>
          </a:p>
          <a:p>
            <a:r>
              <a:rPr lang="en-US" dirty="0">
                <a:latin typeface="Century Gothic" panose="020B0502020202020204" pitchFamily="34" charset="0"/>
              </a:rPr>
              <a:t>Presenting Your Services as the Solution</a:t>
            </a:r>
          </a:p>
          <a:p>
            <a:r>
              <a:rPr lang="en-US" dirty="0">
                <a:latin typeface="Century Gothic" panose="020B0502020202020204" pitchFamily="34" charset="0"/>
              </a:rPr>
              <a:t>Detail your services and explain how they are the best fit for solving the client’s challenges.</a:t>
            </a:r>
          </a:p>
          <a:p>
            <a:r>
              <a:rPr lang="en-US" b="1" dirty="0">
                <a:solidFill>
                  <a:srgbClr val="FF0000"/>
                </a:solidFill>
                <a:latin typeface="Century Gothic" panose="020B0502020202020204" pitchFamily="34" charset="0"/>
              </a:rPr>
              <a:t>Example</a:t>
            </a:r>
            <a:r>
              <a:rPr lang="en-US" dirty="0">
                <a:latin typeface="Century Gothic" panose="020B0502020202020204" pitchFamily="34" charset="0"/>
              </a:rPr>
              <a:t>: "We propose a three-phase teacher training program designed to enhance classroom management skills and introduce innovative teaching methodologies."</a:t>
            </a:r>
          </a:p>
          <a:p>
            <a:r>
              <a:rPr lang="en-US" b="1" dirty="0">
                <a:solidFill>
                  <a:srgbClr val="FF0000"/>
                </a:solidFill>
                <a:latin typeface="Century Gothic" panose="020B0502020202020204" pitchFamily="34" charset="0"/>
              </a:rPr>
              <a:t>Detailing Specific Services, Methodologies, and Timelines</a:t>
            </a:r>
          </a:p>
          <a:p>
            <a:r>
              <a:rPr lang="en-US" dirty="0">
                <a:latin typeface="Century Gothic" panose="020B0502020202020204" pitchFamily="34" charset="0"/>
              </a:rPr>
              <a:t>Break down your approach into clear steps with methodologies and timelines.</a:t>
            </a:r>
          </a:p>
          <a:p>
            <a:r>
              <a:rPr lang="en-US" dirty="0">
                <a:latin typeface="Century Gothic" panose="020B0502020202020204" pitchFamily="34" charset="0"/>
              </a:rPr>
              <a:t>Example:</a:t>
            </a:r>
          </a:p>
          <a:p>
            <a:r>
              <a:rPr lang="en-US" dirty="0">
                <a:latin typeface="Century Gothic" panose="020B0502020202020204" pitchFamily="34" charset="0"/>
              </a:rPr>
              <a:t>Phase 1: Needs Analysis (Weeks 1-2)</a:t>
            </a:r>
          </a:p>
          <a:p>
            <a:r>
              <a:rPr lang="en-US" dirty="0">
                <a:latin typeface="Century Gothic" panose="020B0502020202020204" pitchFamily="34" charset="0"/>
              </a:rPr>
              <a:t>Phase 2: Curriculum Redesign (Weeks 3-6)</a:t>
            </a:r>
          </a:p>
          <a:p>
            <a:r>
              <a:rPr lang="en-US" dirty="0">
                <a:latin typeface="Century Gothic" panose="020B0502020202020204" pitchFamily="34" charset="0"/>
              </a:rPr>
              <a:t>Phase 3: Teacher Training (Weeks 7-10)</a:t>
            </a:r>
          </a:p>
        </p:txBody>
      </p:sp>
    </p:spTree>
    <p:extLst>
      <p:ext uri="{BB962C8B-B14F-4D97-AF65-F5344CB8AC3E}">
        <p14:creationId xmlns:p14="http://schemas.microsoft.com/office/powerpoint/2010/main" val="4077354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3DF2D-8FFD-C4CC-76BF-0BA4F60933C0}"/>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2B78891C-6CE9-CF96-5D73-2A6D91F8F10E}"/>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B7899195-F848-DBDD-C39B-24FC42153670}"/>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ACDE63CB-871B-7D2C-E6E2-A0D7DFA03C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3A1DC2BD-0B04-27E7-B6B5-33BEB9C7BC79}"/>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Module-4.2</a:t>
            </a:r>
          </a:p>
        </p:txBody>
      </p:sp>
      <p:sp>
        <p:nvSpPr>
          <p:cNvPr id="15" name="Rectangle 14">
            <a:extLst>
              <a:ext uri="{FF2B5EF4-FFF2-40B4-BE49-F238E27FC236}">
                <a16:creationId xmlns:a16="http://schemas.microsoft.com/office/drawing/2014/main" id="{EA5D6BF6-D0F3-0DAD-4505-D791BFFB3524}"/>
              </a:ext>
            </a:extLst>
          </p:cNvPr>
          <p:cNvSpPr/>
          <p:nvPr/>
        </p:nvSpPr>
        <p:spPr>
          <a:xfrm>
            <a:off x="145774" y="1814181"/>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10EFB19C-16FE-F3A8-0FE4-ABA539A0256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F9D5662-E111-58C8-6128-DABF13797DA0}"/>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A308AE4-9511-309C-8ED8-F7C876B7EE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839E851B-4C5B-0FB5-DFD4-2A36166D6308}"/>
              </a:ext>
            </a:extLst>
          </p:cNvPr>
          <p:cNvSpPr txBox="1"/>
          <p:nvPr/>
        </p:nvSpPr>
        <p:spPr>
          <a:xfrm>
            <a:off x="764042" y="1165254"/>
            <a:ext cx="10363690" cy="2600712"/>
          </a:xfrm>
          <a:prstGeom prst="rect">
            <a:avLst/>
          </a:prstGeom>
          <a:noFill/>
        </p:spPr>
        <p:txBody>
          <a:bodyPr wrap="square" rtlCol="0">
            <a:spAutoFit/>
          </a:bodyPr>
          <a:lstStyle/>
          <a:p>
            <a:pPr rtl="0">
              <a:spcBef>
                <a:spcPts val="1200"/>
              </a:spcBef>
              <a:spcAft>
                <a:spcPts val="200"/>
              </a:spcAft>
            </a:pPr>
            <a:r>
              <a:rPr lang="en-US" b="1" dirty="0">
                <a:solidFill>
                  <a:schemeClr val="bg1"/>
                </a:solidFill>
                <a:latin typeface="Century Gothic" panose="020B0502020202020204" pitchFamily="34" charset="0"/>
              </a:rPr>
              <a:t>COMPONENTS OF A WINING PROPOSAL </a:t>
            </a:r>
            <a:r>
              <a:rPr lang="en-US" sz="1800" b="1" i="0" u="none" strike="noStrike" dirty="0">
                <a:solidFill>
                  <a:srgbClr val="202124"/>
                </a:solidFill>
                <a:effectLst/>
                <a:latin typeface="Century Gothic" panose="020B0502020202020204" pitchFamily="34" charset="0"/>
              </a:rPr>
              <a:t> :</a:t>
            </a:r>
            <a:endParaRPr lang="en-US" b="1" dirty="0">
              <a:effectLst/>
            </a:endParaRPr>
          </a:p>
          <a:p>
            <a:pPr rtl="0">
              <a:spcBef>
                <a:spcPts val="1200"/>
              </a:spcBef>
              <a:spcAft>
                <a:spcPts val="200"/>
              </a:spcAft>
            </a:pPr>
            <a:r>
              <a:rPr lang="en-US" sz="1800" b="1" i="0" u="none" strike="noStrike" dirty="0">
                <a:solidFill>
                  <a:srgbClr val="202124"/>
                </a:solidFill>
                <a:effectLst/>
                <a:latin typeface="Century Gothic" panose="020B0502020202020204" pitchFamily="34" charset="0"/>
              </a:rPr>
              <a:t>:</a:t>
            </a:r>
            <a:endParaRPr lang="en-US" b="1" dirty="0">
              <a:effectLst/>
            </a:endParaRPr>
          </a:p>
          <a:p>
            <a:pPr rtl="0">
              <a:spcBef>
                <a:spcPts val="1200"/>
              </a:spcBef>
              <a:spcAft>
                <a:spcPts val="200"/>
              </a:spcAft>
            </a:pP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CA2EDB1B-3F8F-E265-B401-485D81719DAD}"/>
              </a:ext>
            </a:extLst>
          </p:cNvPr>
          <p:cNvSpPr txBox="1"/>
          <p:nvPr/>
        </p:nvSpPr>
        <p:spPr>
          <a:xfrm>
            <a:off x="690593" y="2002455"/>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2AC8AF52-96EC-8632-E285-30BC2D4A49AA}"/>
              </a:ext>
            </a:extLst>
          </p:cNvPr>
          <p:cNvSpPr txBox="1"/>
          <p:nvPr/>
        </p:nvSpPr>
        <p:spPr>
          <a:xfrm>
            <a:off x="337930" y="1904884"/>
            <a:ext cx="11502886" cy="3970318"/>
          </a:xfrm>
          <a:prstGeom prst="rect">
            <a:avLst/>
          </a:prstGeom>
          <a:noFill/>
        </p:spPr>
        <p:txBody>
          <a:bodyPr wrap="square" rtlCol="0">
            <a:spAutoFit/>
          </a:bodyPr>
          <a:lstStyle/>
          <a:p>
            <a:r>
              <a:rPr lang="en-US" dirty="0">
                <a:latin typeface="Century Gothic" panose="020B0502020202020204" pitchFamily="34" charset="0"/>
              </a:rPr>
              <a:t>4</a:t>
            </a:r>
            <a:r>
              <a:rPr lang="en-US" b="1" dirty="0">
                <a:latin typeface="Century Gothic" panose="020B0502020202020204" pitchFamily="34" charset="0"/>
              </a:rPr>
              <a:t>. Project Scope &amp; Timeline</a:t>
            </a:r>
            <a:r>
              <a:rPr lang="en-US" dirty="0">
                <a:latin typeface="Century Gothic" panose="020B0502020202020204" pitchFamily="34" charset="0"/>
              </a:rPr>
              <a:t>.</a:t>
            </a:r>
          </a:p>
          <a:p>
            <a:r>
              <a:rPr lang="en-US" dirty="0">
                <a:latin typeface="Century Gothic" panose="020B0502020202020204" pitchFamily="34" charset="0"/>
              </a:rPr>
              <a:t>Defining the Scope of Work</a:t>
            </a:r>
          </a:p>
          <a:p>
            <a:r>
              <a:rPr lang="en-US" dirty="0">
                <a:latin typeface="Century Gothic" panose="020B0502020202020204" pitchFamily="34" charset="0"/>
              </a:rPr>
              <a:t>Specify the tasks you will undertake, any limitations, and what is excluded from the project.</a:t>
            </a:r>
          </a:p>
          <a:p>
            <a:r>
              <a:rPr lang="en-US" b="1" dirty="0">
                <a:solidFill>
                  <a:srgbClr val="FF0000"/>
                </a:solidFill>
                <a:latin typeface="Century Gothic" panose="020B0502020202020204" pitchFamily="34" charset="0"/>
              </a:rPr>
              <a:t>Example</a:t>
            </a:r>
            <a:r>
              <a:rPr lang="en-US" dirty="0">
                <a:latin typeface="Century Gothic" panose="020B0502020202020204" pitchFamily="34" charset="0"/>
              </a:rPr>
              <a:t>: "The scope includes designing a new reading curriculum and training 20 teachers. It does not include the procurement of teaching materials."</a:t>
            </a:r>
          </a:p>
          <a:p>
            <a:r>
              <a:rPr lang="en-US" dirty="0">
                <a:latin typeface="Century Gothic" panose="020B0502020202020204" pitchFamily="34" charset="0"/>
              </a:rPr>
              <a:t>Setting Realistic Deadlines</a:t>
            </a:r>
          </a:p>
          <a:p>
            <a:r>
              <a:rPr lang="en-US" dirty="0">
                <a:latin typeface="Century Gothic" panose="020B0502020202020204" pitchFamily="34" charset="0"/>
              </a:rPr>
              <a:t>Provide an achievable timeline for deliverables.</a:t>
            </a:r>
          </a:p>
          <a:p>
            <a:r>
              <a:rPr lang="en-US" b="1" dirty="0">
                <a:solidFill>
                  <a:srgbClr val="FF0000"/>
                </a:solidFill>
                <a:latin typeface="Century Gothic" panose="020B0502020202020204" pitchFamily="34" charset="0"/>
              </a:rPr>
              <a:t>Example</a:t>
            </a:r>
            <a:r>
              <a:rPr lang="en-US" dirty="0">
                <a:latin typeface="Century Gothic" panose="020B0502020202020204" pitchFamily="34" charset="0"/>
              </a:rPr>
              <a:t>: "The project will be completed within three months, with bi-weekly progress reports shared with stakeholders."</a:t>
            </a:r>
          </a:p>
          <a:p>
            <a:r>
              <a:rPr lang="en-US" dirty="0">
                <a:latin typeface="Century Gothic" panose="020B0502020202020204" pitchFamily="34" charset="0"/>
              </a:rPr>
              <a:t>Milestones and Project Phases</a:t>
            </a:r>
            <a:endParaRPr lang="en-US" dirty="0">
              <a:solidFill>
                <a:srgbClr val="FF0000"/>
              </a:solidFill>
              <a:latin typeface="Century Gothic" panose="020B0502020202020204" pitchFamily="34" charset="0"/>
            </a:endParaRPr>
          </a:p>
          <a:p>
            <a:r>
              <a:rPr lang="en-US" dirty="0">
                <a:latin typeface="Century Gothic" panose="020B0502020202020204" pitchFamily="34" charset="0"/>
              </a:rPr>
              <a:t>Divide the project into phases with measurable milestones.</a:t>
            </a:r>
          </a:p>
          <a:p>
            <a:r>
              <a:rPr lang="en-US" dirty="0">
                <a:latin typeface="Century Gothic" panose="020B0502020202020204" pitchFamily="34" charset="0"/>
              </a:rPr>
              <a:t>Example:</a:t>
            </a:r>
          </a:p>
          <a:p>
            <a:r>
              <a:rPr lang="en-US" dirty="0">
                <a:latin typeface="Century Gothic" panose="020B0502020202020204" pitchFamily="34" charset="0"/>
              </a:rPr>
              <a:t>Milestone 1: Submit curriculum draft (Week 4).</a:t>
            </a:r>
          </a:p>
          <a:p>
            <a:r>
              <a:rPr lang="en-US" dirty="0">
                <a:latin typeface="Century Gothic" panose="020B0502020202020204" pitchFamily="34" charset="0"/>
              </a:rPr>
              <a:t>Milestone 2: Complete teacher training (Week 10).</a:t>
            </a:r>
          </a:p>
        </p:txBody>
      </p:sp>
    </p:spTree>
    <p:extLst>
      <p:ext uri="{BB962C8B-B14F-4D97-AF65-F5344CB8AC3E}">
        <p14:creationId xmlns:p14="http://schemas.microsoft.com/office/powerpoint/2010/main" val="3419944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AADA8-3EA2-10ED-DF6B-3081C5F36F0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9481AA14-F650-06EF-ECEF-0685C849A748}"/>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FC61C95A-5876-8AE4-CFE7-0034122EDC74}"/>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EBEA3B98-035C-2CE1-EC1C-76FF2A65E8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ED7AA9E0-D3B6-66A5-DFD2-579578CFFA30}"/>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Module-4.2</a:t>
            </a:r>
          </a:p>
        </p:txBody>
      </p:sp>
      <p:sp>
        <p:nvSpPr>
          <p:cNvPr id="15" name="Rectangle 14">
            <a:extLst>
              <a:ext uri="{FF2B5EF4-FFF2-40B4-BE49-F238E27FC236}">
                <a16:creationId xmlns:a16="http://schemas.microsoft.com/office/drawing/2014/main" id="{A0C1A616-C149-B149-0526-1DAD44F66A74}"/>
              </a:ext>
            </a:extLst>
          </p:cNvPr>
          <p:cNvSpPr/>
          <p:nvPr/>
        </p:nvSpPr>
        <p:spPr>
          <a:xfrm>
            <a:off x="145774" y="1814181"/>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EEA13D98-0D16-B8C7-CED1-9EE9C8B490BB}"/>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9A36FE96-6435-B369-951F-8CC54D7A1CA6}"/>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F7DFAE3-2B0C-1AFE-B258-3A93D84D72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52305B32-BC15-4925-7AAA-696393DDFB63}"/>
              </a:ext>
            </a:extLst>
          </p:cNvPr>
          <p:cNvSpPr txBox="1"/>
          <p:nvPr/>
        </p:nvSpPr>
        <p:spPr>
          <a:xfrm>
            <a:off x="764042" y="1165254"/>
            <a:ext cx="10363690" cy="2600712"/>
          </a:xfrm>
          <a:prstGeom prst="rect">
            <a:avLst/>
          </a:prstGeom>
          <a:noFill/>
        </p:spPr>
        <p:txBody>
          <a:bodyPr wrap="square" rtlCol="0">
            <a:spAutoFit/>
          </a:bodyPr>
          <a:lstStyle/>
          <a:p>
            <a:pPr rtl="0">
              <a:spcBef>
                <a:spcPts val="1200"/>
              </a:spcBef>
              <a:spcAft>
                <a:spcPts val="200"/>
              </a:spcAft>
            </a:pPr>
            <a:r>
              <a:rPr lang="en-US" b="1" dirty="0">
                <a:solidFill>
                  <a:schemeClr val="bg1"/>
                </a:solidFill>
                <a:latin typeface="Century Gothic" panose="020B0502020202020204" pitchFamily="34" charset="0"/>
              </a:rPr>
              <a:t>COMPONENTS OF A WINING PROPOSAL </a:t>
            </a:r>
            <a:r>
              <a:rPr lang="en-US" sz="1800" b="1" i="0" u="none" strike="noStrike" dirty="0">
                <a:solidFill>
                  <a:srgbClr val="202124"/>
                </a:solidFill>
                <a:effectLst/>
                <a:latin typeface="Century Gothic" panose="020B0502020202020204" pitchFamily="34" charset="0"/>
              </a:rPr>
              <a:t> :</a:t>
            </a:r>
            <a:endParaRPr lang="en-US" b="1" dirty="0">
              <a:effectLst/>
            </a:endParaRPr>
          </a:p>
          <a:p>
            <a:pPr rtl="0">
              <a:spcBef>
                <a:spcPts val="1200"/>
              </a:spcBef>
              <a:spcAft>
                <a:spcPts val="200"/>
              </a:spcAft>
            </a:pPr>
            <a:r>
              <a:rPr lang="en-US" sz="1800" b="1" i="0" u="none" strike="noStrike" dirty="0">
                <a:solidFill>
                  <a:srgbClr val="202124"/>
                </a:solidFill>
                <a:effectLst/>
                <a:latin typeface="Century Gothic" panose="020B0502020202020204" pitchFamily="34" charset="0"/>
              </a:rPr>
              <a:t>:</a:t>
            </a:r>
            <a:endParaRPr lang="en-US" b="1" dirty="0">
              <a:effectLst/>
            </a:endParaRPr>
          </a:p>
          <a:p>
            <a:pPr rtl="0">
              <a:spcBef>
                <a:spcPts val="1200"/>
              </a:spcBef>
              <a:spcAft>
                <a:spcPts val="200"/>
              </a:spcAft>
            </a:pP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ECB84013-F9A6-70C9-08F6-3BC96DFF38BA}"/>
              </a:ext>
            </a:extLst>
          </p:cNvPr>
          <p:cNvSpPr txBox="1"/>
          <p:nvPr/>
        </p:nvSpPr>
        <p:spPr>
          <a:xfrm>
            <a:off x="690593" y="2002455"/>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E52AE79A-E4FF-8E9C-00C6-B1F9EDD7A9A0}"/>
              </a:ext>
            </a:extLst>
          </p:cNvPr>
          <p:cNvSpPr txBox="1"/>
          <p:nvPr/>
        </p:nvSpPr>
        <p:spPr>
          <a:xfrm>
            <a:off x="337930" y="1904884"/>
            <a:ext cx="11502886" cy="4247317"/>
          </a:xfrm>
          <a:prstGeom prst="rect">
            <a:avLst/>
          </a:prstGeom>
          <a:noFill/>
        </p:spPr>
        <p:txBody>
          <a:bodyPr wrap="square" rtlCol="0">
            <a:spAutoFit/>
          </a:bodyPr>
          <a:lstStyle/>
          <a:p>
            <a:r>
              <a:rPr lang="en-US" b="1" dirty="0">
                <a:latin typeface="Century Gothic" panose="020B0502020202020204" pitchFamily="34" charset="0"/>
              </a:rPr>
              <a:t>5. Cost Breakdown</a:t>
            </a:r>
          </a:p>
          <a:p>
            <a:r>
              <a:rPr lang="en-US" dirty="0">
                <a:latin typeface="Century Gothic" panose="020B0502020202020204" pitchFamily="34" charset="0"/>
              </a:rPr>
              <a:t>A transparent and flexible pricing structure fosters trust and clarity.</a:t>
            </a:r>
          </a:p>
          <a:p>
            <a:r>
              <a:rPr lang="en-US" dirty="0">
                <a:latin typeface="Century Gothic" panose="020B0502020202020204" pitchFamily="34" charset="0"/>
              </a:rPr>
              <a:t>Presenting a Transparent Pricing Structure</a:t>
            </a:r>
          </a:p>
          <a:p>
            <a:r>
              <a:rPr lang="en-US" dirty="0">
                <a:latin typeface="Century Gothic" panose="020B0502020202020204" pitchFamily="34" charset="0"/>
              </a:rPr>
              <a:t>Offer a clear breakdown of costs associated with each service or phase of the project.</a:t>
            </a:r>
          </a:p>
          <a:p>
            <a:r>
              <a:rPr lang="en-US" dirty="0">
                <a:latin typeface="Century Gothic" panose="020B0502020202020204" pitchFamily="34" charset="0"/>
              </a:rPr>
              <a:t>Example:</a:t>
            </a:r>
          </a:p>
          <a:p>
            <a:r>
              <a:rPr lang="en-US" b="1" dirty="0">
                <a:solidFill>
                  <a:srgbClr val="FF0000"/>
                </a:solidFill>
                <a:latin typeface="Century Gothic" panose="020B0502020202020204" pitchFamily="34" charset="0"/>
              </a:rPr>
              <a:t>Needs Assessment</a:t>
            </a:r>
            <a:r>
              <a:rPr lang="en-US" dirty="0">
                <a:latin typeface="Century Gothic" panose="020B0502020202020204" pitchFamily="34" charset="0"/>
              </a:rPr>
              <a:t>: $1,000</a:t>
            </a:r>
          </a:p>
          <a:p>
            <a:r>
              <a:rPr lang="en-US" b="1" dirty="0">
                <a:solidFill>
                  <a:srgbClr val="FF0000"/>
                </a:solidFill>
                <a:latin typeface="Century Gothic" panose="020B0502020202020204" pitchFamily="34" charset="0"/>
              </a:rPr>
              <a:t>Curriculum Development</a:t>
            </a:r>
            <a:r>
              <a:rPr lang="en-US" dirty="0">
                <a:latin typeface="Century Gothic" panose="020B0502020202020204" pitchFamily="34" charset="0"/>
              </a:rPr>
              <a:t>: $3,000</a:t>
            </a:r>
          </a:p>
          <a:p>
            <a:r>
              <a:rPr lang="en-US" b="1" dirty="0">
                <a:solidFill>
                  <a:srgbClr val="FF0000"/>
                </a:solidFill>
                <a:latin typeface="Century Gothic" panose="020B0502020202020204" pitchFamily="34" charset="0"/>
              </a:rPr>
              <a:t>Training Sessions</a:t>
            </a:r>
            <a:r>
              <a:rPr lang="en-US" dirty="0">
                <a:latin typeface="Century Gothic" panose="020B0502020202020204" pitchFamily="34" charset="0"/>
              </a:rPr>
              <a:t>: $2,000</a:t>
            </a:r>
          </a:p>
          <a:p>
            <a:r>
              <a:rPr lang="en-US" dirty="0">
                <a:latin typeface="Century Gothic" panose="020B0502020202020204" pitchFamily="34" charset="0"/>
              </a:rPr>
              <a:t>Fee Calculation: Fixed Rates, Hourly Rates, or Value-Based Pricing</a:t>
            </a:r>
          </a:p>
          <a:p>
            <a:r>
              <a:rPr lang="en-US" dirty="0">
                <a:latin typeface="Century Gothic" panose="020B0502020202020204" pitchFamily="34" charset="0"/>
              </a:rPr>
              <a:t>Clearly explain your pricing model.</a:t>
            </a:r>
          </a:p>
          <a:p>
            <a:r>
              <a:rPr lang="en-US" b="1" dirty="0">
                <a:solidFill>
                  <a:srgbClr val="FF0000"/>
                </a:solidFill>
                <a:latin typeface="Century Gothic" panose="020B0502020202020204" pitchFamily="34" charset="0"/>
              </a:rPr>
              <a:t>Example</a:t>
            </a:r>
            <a:r>
              <a:rPr lang="en-US" dirty="0">
                <a:latin typeface="Century Gothic" panose="020B0502020202020204" pitchFamily="34" charset="0"/>
              </a:rPr>
              <a:t>: "Our pricing is value-based, reflecting the outcomes achieved, such as improved student engagement and teacher effectiveness."</a:t>
            </a:r>
          </a:p>
          <a:p>
            <a:r>
              <a:rPr lang="en-US" dirty="0">
                <a:latin typeface="Century Gothic" panose="020B0502020202020204" pitchFamily="34" charset="0"/>
              </a:rPr>
              <a:t>Addressing Budget Constraints and Offering Flexible Options</a:t>
            </a:r>
          </a:p>
          <a:p>
            <a:r>
              <a:rPr lang="en-US" b="1" dirty="0">
                <a:solidFill>
                  <a:srgbClr val="FF0000"/>
                </a:solidFill>
                <a:latin typeface="Century Gothic" panose="020B0502020202020204" pitchFamily="34" charset="0"/>
              </a:rPr>
              <a:t>Show flexibility by adjusting scope or payment terms to fit the client’s budget.</a:t>
            </a:r>
          </a:p>
          <a:p>
            <a:r>
              <a:rPr lang="en-US" dirty="0">
                <a:latin typeface="Century Gothic" panose="020B0502020202020204" pitchFamily="34" charset="0"/>
              </a:rPr>
              <a:t>Example: "We can scale the project to focus on training for core subjects, reducing costs by 20%."</a:t>
            </a:r>
          </a:p>
        </p:txBody>
      </p:sp>
    </p:spTree>
    <p:extLst>
      <p:ext uri="{BB962C8B-B14F-4D97-AF65-F5344CB8AC3E}">
        <p14:creationId xmlns:p14="http://schemas.microsoft.com/office/powerpoint/2010/main" val="601401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5E74B-9A0F-DD0D-3569-2541D649792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990A4384-2D2B-464A-8607-4D105C49685D}"/>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B345B1F5-880F-589F-9067-C6EF9D8A1F4F}"/>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74F77906-7D30-5FBE-A102-62C72368B6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A62BCFED-2D49-63A3-74A7-9C36B2282A0A}"/>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Module-4.2</a:t>
            </a:r>
          </a:p>
        </p:txBody>
      </p:sp>
      <p:sp>
        <p:nvSpPr>
          <p:cNvPr id="15" name="Rectangle 14">
            <a:extLst>
              <a:ext uri="{FF2B5EF4-FFF2-40B4-BE49-F238E27FC236}">
                <a16:creationId xmlns:a16="http://schemas.microsoft.com/office/drawing/2014/main" id="{C8603CE5-B958-DB53-89A6-B2F3083EC148}"/>
              </a:ext>
            </a:extLst>
          </p:cNvPr>
          <p:cNvSpPr/>
          <p:nvPr/>
        </p:nvSpPr>
        <p:spPr>
          <a:xfrm>
            <a:off x="145774" y="1814181"/>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E1EF50CB-153C-1616-C94D-57985B024F6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55836FD4-6691-36DC-8490-1AA12B23FF0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B182644-5EAD-6C86-42D4-FBE271B210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93E299BB-A0EA-376C-759E-5FB6B71B1E73}"/>
              </a:ext>
            </a:extLst>
          </p:cNvPr>
          <p:cNvSpPr txBox="1"/>
          <p:nvPr/>
        </p:nvSpPr>
        <p:spPr>
          <a:xfrm>
            <a:off x="764042" y="1165254"/>
            <a:ext cx="10363690" cy="2600712"/>
          </a:xfrm>
          <a:prstGeom prst="rect">
            <a:avLst/>
          </a:prstGeom>
          <a:noFill/>
        </p:spPr>
        <p:txBody>
          <a:bodyPr wrap="square" rtlCol="0">
            <a:spAutoFit/>
          </a:bodyPr>
          <a:lstStyle/>
          <a:p>
            <a:pPr rtl="0">
              <a:spcBef>
                <a:spcPts val="1200"/>
              </a:spcBef>
              <a:spcAft>
                <a:spcPts val="200"/>
              </a:spcAft>
            </a:pPr>
            <a:r>
              <a:rPr lang="en-US" b="1" dirty="0">
                <a:solidFill>
                  <a:schemeClr val="bg1"/>
                </a:solidFill>
                <a:latin typeface="Century Gothic" panose="020B0502020202020204" pitchFamily="34" charset="0"/>
              </a:rPr>
              <a:t>COMPONENTS OF A WINING PROPOSAL </a:t>
            </a:r>
            <a:r>
              <a:rPr lang="en-US" sz="1800" b="1" i="0" u="none" strike="noStrike" dirty="0">
                <a:solidFill>
                  <a:srgbClr val="202124"/>
                </a:solidFill>
                <a:effectLst/>
                <a:latin typeface="Century Gothic" panose="020B0502020202020204" pitchFamily="34" charset="0"/>
              </a:rPr>
              <a:t> :</a:t>
            </a:r>
            <a:endParaRPr lang="en-US" b="1" dirty="0">
              <a:effectLst/>
            </a:endParaRPr>
          </a:p>
          <a:p>
            <a:pPr rtl="0">
              <a:spcBef>
                <a:spcPts val="1200"/>
              </a:spcBef>
              <a:spcAft>
                <a:spcPts val="200"/>
              </a:spcAft>
            </a:pPr>
            <a:r>
              <a:rPr lang="en-US" sz="1800" b="1" i="0" u="none" strike="noStrike" dirty="0">
                <a:solidFill>
                  <a:srgbClr val="202124"/>
                </a:solidFill>
                <a:effectLst/>
                <a:latin typeface="Century Gothic" panose="020B0502020202020204" pitchFamily="34" charset="0"/>
              </a:rPr>
              <a:t>:</a:t>
            </a:r>
            <a:endParaRPr lang="en-US" b="1" dirty="0">
              <a:effectLst/>
            </a:endParaRPr>
          </a:p>
          <a:p>
            <a:pPr rtl="0">
              <a:spcBef>
                <a:spcPts val="1200"/>
              </a:spcBef>
              <a:spcAft>
                <a:spcPts val="200"/>
              </a:spcAft>
            </a:pP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BCFA0078-EE0B-8248-B7E9-5D02561AD727}"/>
              </a:ext>
            </a:extLst>
          </p:cNvPr>
          <p:cNvSpPr txBox="1"/>
          <p:nvPr/>
        </p:nvSpPr>
        <p:spPr>
          <a:xfrm>
            <a:off x="690593" y="2002455"/>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4ED7FCF1-3D77-782A-6FA6-B7F59600CE33}"/>
              </a:ext>
            </a:extLst>
          </p:cNvPr>
          <p:cNvSpPr txBox="1"/>
          <p:nvPr/>
        </p:nvSpPr>
        <p:spPr>
          <a:xfrm>
            <a:off x="344557" y="2336237"/>
            <a:ext cx="11502886" cy="3139321"/>
          </a:xfrm>
          <a:prstGeom prst="rect">
            <a:avLst/>
          </a:prstGeom>
          <a:noFill/>
        </p:spPr>
        <p:txBody>
          <a:bodyPr wrap="square" rtlCol="0">
            <a:spAutoFit/>
          </a:bodyPr>
          <a:lstStyle/>
          <a:p>
            <a:r>
              <a:rPr lang="en-US" b="1" dirty="0">
                <a:latin typeface="Century Gothic" panose="020B0502020202020204" pitchFamily="34" charset="0"/>
              </a:rPr>
              <a:t>6. Consultant Qualifications</a:t>
            </a:r>
          </a:p>
          <a:p>
            <a:r>
              <a:rPr lang="en-US" dirty="0">
                <a:latin typeface="Century Gothic" panose="020B0502020202020204" pitchFamily="34" charset="0"/>
              </a:rPr>
              <a:t>This section highlights your </a:t>
            </a:r>
            <a:r>
              <a:rPr lang="en-US" b="1" dirty="0">
                <a:solidFill>
                  <a:srgbClr val="FF0000"/>
                </a:solidFill>
                <a:latin typeface="Century Gothic" panose="020B0502020202020204" pitchFamily="34" charset="0"/>
              </a:rPr>
              <a:t>expertise and credibility</a:t>
            </a:r>
            <a:r>
              <a:rPr lang="en-US" dirty="0">
                <a:latin typeface="Century Gothic" panose="020B0502020202020204" pitchFamily="34" charset="0"/>
              </a:rPr>
              <a:t>.</a:t>
            </a:r>
          </a:p>
          <a:p>
            <a:r>
              <a:rPr lang="en-US" dirty="0">
                <a:latin typeface="Century Gothic" panose="020B0502020202020204" pitchFamily="34" charset="0"/>
              </a:rPr>
              <a:t>Highlighting </a:t>
            </a:r>
            <a:r>
              <a:rPr lang="en-US" b="1" dirty="0">
                <a:solidFill>
                  <a:srgbClr val="FF0000"/>
                </a:solidFill>
                <a:latin typeface="Century Gothic" panose="020B0502020202020204" pitchFamily="34" charset="0"/>
              </a:rPr>
              <a:t>Relevant Skills, Experience, and Achievements</a:t>
            </a:r>
          </a:p>
          <a:p>
            <a:r>
              <a:rPr lang="en-US" dirty="0">
                <a:latin typeface="Century Gothic" panose="020B0502020202020204" pitchFamily="34" charset="0"/>
              </a:rPr>
              <a:t>Showcase your qualifications, such as </a:t>
            </a:r>
            <a:r>
              <a:rPr lang="en-US" b="1" dirty="0">
                <a:solidFill>
                  <a:srgbClr val="FF0000"/>
                </a:solidFill>
                <a:latin typeface="Century Gothic" panose="020B0502020202020204" pitchFamily="34" charset="0"/>
              </a:rPr>
              <a:t>certifications, advanced degrees, and notable projects</a:t>
            </a:r>
            <a:r>
              <a:rPr lang="en-US" dirty="0">
                <a:latin typeface="Century Gothic" panose="020B0502020202020204" pitchFamily="34" charset="0"/>
              </a:rPr>
              <a:t>.</a:t>
            </a:r>
          </a:p>
          <a:p>
            <a:r>
              <a:rPr lang="en-US" dirty="0">
                <a:latin typeface="Century Gothic" panose="020B0502020202020204" pitchFamily="34" charset="0"/>
              </a:rPr>
              <a:t>Example: "Certified in Advanced Instructional Design, I have consulted with over 30 schools nationwide, leading to a 20% average increase in student achievement."</a:t>
            </a:r>
          </a:p>
          <a:p>
            <a:r>
              <a:rPr lang="en-US" b="1" dirty="0">
                <a:solidFill>
                  <a:srgbClr val="FF0000"/>
                </a:solidFill>
                <a:latin typeface="Century Gothic" panose="020B0502020202020204" pitchFamily="34" charset="0"/>
              </a:rPr>
              <a:t>Attaching Resumes, Certifications, Testimonials, and Case Studies</a:t>
            </a:r>
          </a:p>
          <a:p>
            <a:r>
              <a:rPr lang="en-US" dirty="0">
                <a:latin typeface="Century Gothic" panose="020B0502020202020204" pitchFamily="34" charset="0"/>
              </a:rPr>
              <a:t>Include supporting documents as evidence of your capabilities.</a:t>
            </a:r>
          </a:p>
          <a:p>
            <a:r>
              <a:rPr lang="en-US" dirty="0">
                <a:latin typeface="Century Gothic" panose="020B0502020202020204" pitchFamily="34" charset="0"/>
              </a:rPr>
              <a:t>Example: Attach testimonials like: "‘Their training sessions were transformative, equipping our teachers with actionable strategies.’ – Principal of XYZ School."</a:t>
            </a:r>
          </a:p>
          <a:p>
            <a:endParaRPr lang="en-US" dirty="0">
              <a:latin typeface="Century Gothic" panose="020B0502020202020204" pitchFamily="34" charset="0"/>
            </a:endParaRPr>
          </a:p>
        </p:txBody>
      </p:sp>
    </p:spTree>
    <p:extLst>
      <p:ext uri="{BB962C8B-B14F-4D97-AF65-F5344CB8AC3E}">
        <p14:creationId xmlns:p14="http://schemas.microsoft.com/office/powerpoint/2010/main" val="1784601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5D570-9D46-D36C-BCBF-85EF06F09C4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F00B8FD6-A4EE-521D-7925-5827F6F95B0D}"/>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4C254F7D-50A9-3941-2995-43120779F787}"/>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5C3E6CDE-71D1-CD33-17CB-3AD7F72F24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A0C408FA-4E65-5C1F-A863-9F4CEB697700}"/>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Module-4.2</a:t>
            </a:r>
          </a:p>
        </p:txBody>
      </p:sp>
      <p:sp>
        <p:nvSpPr>
          <p:cNvPr id="15" name="Rectangle 14">
            <a:extLst>
              <a:ext uri="{FF2B5EF4-FFF2-40B4-BE49-F238E27FC236}">
                <a16:creationId xmlns:a16="http://schemas.microsoft.com/office/drawing/2014/main" id="{B18602DB-974B-6AC5-1001-DEB9464E47B9}"/>
              </a:ext>
            </a:extLst>
          </p:cNvPr>
          <p:cNvSpPr/>
          <p:nvPr/>
        </p:nvSpPr>
        <p:spPr>
          <a:xfrm>
            <a:off x="145774" y="1814181"/>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E575717E-583B-E019-1C5C-9B8F41644877}"/>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C5EF85B-7D7E-9A07-A706-03E69BD24829}"/>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E83A43C-C483-82B1-A026-566A09294E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B6D2E7A6-F1F0-D3E1-6DD8-7681A241B2F6}"/>
              </a:ext>
            </a:extLst>
          </p:cNvPr>
          <p:cNvSpPr txBox="1"/>
          <p:nvPr/>
        </p:nvSpPr>
        <p:spPr>
          <a:xfrm>
            <a:off x="764042" y="1165254"/>
            <a:ext cx="10363690" cy="2600712"/>
          </a:xfrm>
          <a:prstGeom prst="rect">
            <a:avLst/>
          </a:prstGeom>
          <a:noFill/>
        </p:spPr>
        <p:txBody>
          <a:bodyPr wrap="square" rtlCol="0">
            <a:spAutoFit/>
          </a:bodyPr>
          <a:lstStyle/>
          <a:p>
            <a:pPr rtl="0">
              <a:spcBef>
                <a:spcPts val="1200"/>
              </a:spcBef>
              <a:spcAft>
                <a:spcPts val="200"/>
              </a:spcAft>
            </a:pPr>
            <a:r>
              <a:rPr lang="en-US" b="1" dirty="0">
                <a:solidFill>
                  <a:schemeClr val="bg1"/>
                </a:solidFill>
                <a:latin typeface="Century Gothic" panose="020B0502020202020204" pitchFamily="34" charset="0"/>
              </a:rPr>
              <a:t>COMPONENTS OF A WINING PROPOSAL </a:t>
            </a:r>
            <a:r>
              <a:rPr lang="en-US" sz="1800" b="1" i="0" u="none" strike="noStrike" dirty="0">
                <a:solidFill>
                  <a:srgbClr val="202124"/>
                </a:solidFill>
                <a:effectLst/>
                <a:latin typeface="Century Gothic" panose="020B0502020202020204" pitchFamily="34" charset="0"/>
              </a:rPr>
              <a:t> :</a:t>
            </a:r>
            <a:endParaRPr lang="en-US" b="1" dirty="0">
              <a:effectLst/>
            </a:endParaRPr>
          </a:p>
          <a:p>
            <a:pPr rtl="0">
              <a:spcBef>
                <a:spcPts val="1200"/>
              </a:spcBef>
              <a:spcAft>
                <a:spcPts val="200"/>
              </a:spcAft>
            </a:pPr>
            <a:r>
              <a:rPr lang="en-US" sz="1800" b="1" i="0" u="none" strike="noStrike" dirty="0">
                <a:solidFill>
                  <a:srgbClr val="202124"/>
                </a:solidFill>
                <a:effectLst/>
                <a:latin typeface="Century Gothic" panose="020B0502020202020204" pitchFamily="34" charset="0"/>
              </a:rPr>
              <a:t>:</a:t>
            </a:r>
            <a:endParaRPr lang="en-US" b="1" dirty="0">
              <a:effectLst/>
            </a:endParaRPr>
          </a:p>
          <a:p>
            <a:pPr rtl="0">
              <a:spcBef>
                <a:spcPts val="1200"/>
              </a:spcBef>
              <a:spcAft>
                <a:spcPts val="200"/>
              </a:spcAft>
            </a:pP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81994F96-B96B-12B0-0EDA-9C7E59F84D61}"/>
              </a:ext>
            </a:extLst>
          </p:cNvPr>
          <p:cNvSpPr txBox="1"/>
          <p:nvPr/>
        </p:nvSpPr>
        <p:spPr>
          <a:xfrm>
            <a:off x="690593" y="2002455"/>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5CBA34F1-04C3-2D61-18AE-01AFE6E6441F}"/>
              </a:ext>
            </a:extLst>
          </p:cNvPr>
          <p:cNvSpPr txBox="1"/>
          <p:nvPr/>
        </p:nvSpPr>
        <p:spPr>
          <a:xfrm>
            <a:off x="344557" y="1932341"/>
            <a:ext cx="11502886" cy="2862322"/>
          </a:xfrm>
          <a:prstGeom prst="rect">
            <a:avLst/>
          </a:prstGeom>
          <a:noFill/>
        </p:spPr>
        <p:txBody>
          <a:bodyPr wrap="square" rtlCol="0">
            <a:spAutoFit/>
          </a:bodyPr>
          <a:lstStyle/>
          <a:p>
            <a:r>
              <a:rPr lang="en-US" b="1" dirty="0">
                <a:latin typeface="Century Gothic" panose="020B0502020202020204" pitchFamily="34" charset="0"/>
              </a:rPr>
              <a:t>7. Terms and Conditions</a:t>
            </a:r>
          </a:p>
          <a:p>
            <a:r>
              <a:rPr lang="en-US" dirty="0">
                <a:latin typeface="Century Gothic" panose="020B0502020202020204" pitchFamily="34" charset="0"/>
              </a:rPr>
              <a:t>Clear terms prevent </a:t>
            </a:r>
            <a:r>
              <a:rPr lang="en-US" b="1" dirty="0">
                <a:solidFill>
                  <a:srgbClr val="FF0000"/>
                </a:solidFill>
                <a:latin typeface="Century Gothic" panose="020B0502020202020204" pitchFamily="34" charset="0"/>
              </a:rPr>
              <a:t>misunderstandings </a:t>
            </a:r>
            <a:r>
              <a:rPr lang="en-US" dirty="0">
                <a:latin typeface="Century Gothic" panose="020B0502020202020204" pitchFamily="34" charset="0"/>
              </a:rPr>
              <a:t>and set expectations.</a:t>
            </a:r>
          </a:p>
          <a:p>
            <a:r>
              <a:rPr lang="en-US" dirty="0">
                <a:latin typeface="Century Gothic" panose="020B0502020202020204" pitchFamily="34" charset="0"/>
              </a:rPr>
              <a:t>Defining Project Expectations, Deliverables, and Outcomes</a:t>
            </a:r>
          </a:p>
          <a:p>
            <a:r>
              <a:rPr lang="en-US" dirty="0">
                <a:latin typeface="Century Gothic" panose="020B0502020202020204" pitchFamily="34" charset="0"/>
              </a:rPr>
              <a:t>Clearly </a:t>
            </a:r>
            <a:r>
              <a:rPr lang="en-US" b="1" dirty="0">
                <a:solidFill>
                  <a:srgbClr val="FF0000"/>
                </a:solidFill>
                <a:latin typeface="Century Gothic" panose="020B0502020202020204" pitchFamily="34" charset="0"/>
              </a:rPr>
              <a:t>state what you will deliver, how success will be measured, and any dependencies</a:t>
            </a:r>
            <a:r>
              <a:rPr lang="en-US" dirty="0">
                <a:latin typeface="Century Gothic" panose="020B0502020202020204" pitchFamily="34" charset="0"/>
              </a:rPr>
              <a:t>.</a:t>
            </a:r>
          </a:p>
          <a:p>
            <a:r>
              <a:rPr lang="en-US" dirty="0">
                <a:latin typeface="Century Gothic" panose="020B0502020202020204" pitchFamily="34" charset="0"/>
              </a:rPr>
              <a:t>Example: "The project’s success will be measured by improved teacher satisfaction scores and student test results."</a:t>
            </a:r>
          </a:p>
          <a:p>
            <a:r>
              <a:rPr lang="en-US" b="1" dirty="0">
                <a:solidFill>
                  <a:srgbClr val="FF0000"/>
                </a:solidFill>
                <a:latin typeface="Century Gothic" panose="020B0502020202020204" pitchFamily="34" charset="0"/>
              </a:rPr>
              <a:t>Mentioning Assumptions </a:t>
            </a:r>
            <a:r>
              <a:rPr lang="en-US" dirty="0">
                <a:latin typeface="Century Gothic" panose="020B0502020202020204" pitchFamily="34" charset="0"/>
              </a:rPr>
              <a:t>or </a:t>
            </a:r>
            <a:r>
              <a:rPr lang="en-US" b="1" dirty="0">
                <a:solidFill>
                  <a:srgbClr val="FF0000"/>
                </a:solidFill>
                <a:latin typeface="Century Gothic" panose="020B0502020202020204" pitchFamily="34" charset="0"/>
              </a:rPr>
              <a:t>Conditions for Success</a:t>
            </a:r>
          </a:p>
          <a:p>
            <a:r>
              <a:rPr lang="en-US" dirty="0">
                <a:latin typeface="Century Gothic" panose="020B0502020202020204" pitchFamily="34" charset="0"/>
              </a:rPr>
              <a:t>Outline assumptions or client responsibilities that impact the project’s success.</a:t>
            </a:r>
          </a:p>
          <a:p>
            <a:r>
              <a:rPr lang="en-US" dirty="0">
                <a:latin typeface="Century Gothic" panose="020B0502020202020204" pitchFamily="34" charset="0"/>
              </a:rPr>
              <a:t>Example: "This plan assumes access to staff for training sessions and timely feedback on deliverables."</a:t>
            </a:r>
          </a:p>
          <a:p>
            <a:endParaRPr lang="en-US" dirty="0">
              <a:latin typeface="Century Gothic" panose="020B0502020202020204" pitchFamily="34" charset="0"/>
            </a:endParaRPr>
          </a:p>
        </p:txBody>
      </p:sp>
    </p:spTree>
    <p:extLst>
      <p:ext uri="{BB962C8B-B14F-4D97-AF65-F5344CB8AC3E}">
        <p14:creationId xmlns:p14="http://schemas.microsoft.com/office/powerpoint/2010/main" val="3595954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E0BAB-7886-18AF-1B48-452BEEC94B4C}"/>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5054AA9-F759-E9EF-67D1-67BCFDA86E2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8124CA01-FDFD-0811-48EE-BA8FBB7DE05C}"/>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2F4CFDC3-87D3-E3F2-BB88-3F50C09558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A290C12E-4649-C873-8B1A-6DF03552161E}"/>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Module-4.2</a:t>
            </a:r>
          </a:p>
        </p:txBody>
      </p:sp>
      <p:sp>
        <p:nvSpPr>
          <p:cNvPr id="15" name="Rectangle 14">
            <a:extLst>
              <a:ext uri="{FF2B5EF4-FFF2-40B4-BE49-F238E27FC236}">
                <a16:creationId xmlns:a16="http://schemas.microsoft.com/office/drawing/2014/main" id="{495077E2-A8B3-3910-C657-CF8D38AC644D}"/>
              </a:ext>
            </a:extLst>
          </p:cNvPr>
          <p:cNvSpPr/>
          <p:nvPr/>
        </p:nvSpPr>
        <p:spPr>
          <a:xfrm>
            <a:off x="145774" y="1814181"/>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4C91DDAD-6F41-7052-623D-0987E8E16CE2}"/>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80154F24-90F8-134F-A044-756FE913E885}"/>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935F7C1-6771-E975-1174-5FA1667414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636282BC-06DF-53FE-F422-73DF1BA2839B}"/>
              </a:ext>
            </a:extLst>
          </p:cNvPr>
          <p:cNvSpPr txBox="1"/>
          <p:nvPr/>
        </p:nvSpPr>
        <p:spPr>
          <a:xfrm>
            <a:off x="764042" y="1165254"/>
            <a:ext cx="10363690" cy="2600712"/>
          </a:xfrm>
          <a:prstGeom prst="rect">
            <a:avLst/>
          </a:prstGeom>
          <a:noFill/>
        </p:spPr>
        <p:txBody>
          <a:bodyPr wrap="square" rtlCol="0">
            <a:spAutoFit/>
          </a:bodyPr>
          <a:lstStyle/>
          <a:p>
            <a:pPr rtl="0">
              <a:spcBef>
                <a:spcPts val="1200"/>
              </a:spcBef>
              <a:spcAft>
                <a:spcPts val="200"/>
              </a:spcAft>
            </a:pPr>
            <a:r>
              <a:rPr lang="en-US" b="1" dirty="0">
                <a:solidFill>
                  <a:schemeClr val="bg1"/>
                </a:solidFill>
                <a:latin typeface="Century Gothic" panose="020B0502020202020204" pitchFamily="34" charset="0"/>
              </a:rPr>
              <a:t>COMPONENTS OF A WINING PROPOSAL </a:t>
            </a:r>
            <a:r>
              <a:rPr lang="en-US" sz="1800" b="1" i="0" u="none" strike="noStrike" dirty="0">
                <a:solidFill>
                  <a:srgbClr val="202124"/>
                </a:solidFill>
                <a:effectLst/>
                <a:latin typeface="Century Gothic" panose="020B0502020202020204" pitchFamily="34" charset="0"/>
              </a:rPr>
              <a:t> :</a:t>
            </a:r>
            <a:endParaRPr lang="en-US" b="1" dirty="0">
              <a:effectLst/>
            </a:endParaRPr>
          </a:p>
          <a:p>
            <a:pPr rtl="0">
              <a:spcBef>
                <a:spcPts val="1200"/>
              </a:spcBef>
              <a:spcAft>
                <a:spcPts val="200"/>
              </a:spcAft>
            </a:pPr>
            <a:r>
              <a:rPr lang="en-US" sz="1800" b="1" i="0" u="none" strike="noStrike" dirty="0">
                <a:solidFill>
                  <a:srgbClr val="202124"/>
                </a:solidFill>
                <a:effectLst/>
                <a:latin typeface="Century Gothic" panose="020B0502020202020204" pitchFamily="34" charset="0"/>
              </a:rPr>
              <a:t>:</a:t>
            </a:r>
            <a:endParaRPr lang="en-US" b="1" dirty="0">
              <a:effectLst/>
            </a:endParaRPr>
          </a:p>
          <a:p>
            <a:pPr rtl="0">
              <a:spcBef>
                <a:spcPts val="1200"/>
              </a:spcBef>
              <a:spcAft>
                <a:spcPts val="200"/>
              </a:spcAft>
            </a:pP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A6E6BE43-B7B6-68D5-3C4D-289C449FB1D7}"/>
              </a:ext>
            </a:extLst>
          </p:cNvPr>
          <p:cNvSpPr txBox="1"/>
          <p:nvPr/>
        </p:nvSpPr>
        <p:spPr>
          <a:xfrm>
            <a:off x="690593" y="2002455"/>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9E86BDDE-0960-4BE4-8282-EDA6D1A79D4A}"/>
              </a:ext>
            </a:extLst>
          </p:cNvPr>
          <p:cNvSpPr txBox="1"/>
          <p:nvPr/>
        </p:nvSpPr>
        <p:spPr>
          <a:xfrm>
            <a:off x="194444" y="2300412"/>
            <a:ext cx="11502886" cy="3416320"/>
          </a:xfrm>
          <a:prstGeom prst="rect">
            <a:avLst/>
          </a:prstGeom>
          <a:noFill/>
        </p:spPr>
        <p:txBody>
          <a:bodyPr wrap="square" rtlCol="0">
            <a:spAutoFit/>
          </a:bodyPr>
          <a:lstStyle/>
          <a:p>
            <a:r>
              <a:rPr lang="en-US" b="1" dirty="0">
                <a:latin typeface="Century Gothic" panose="020B0502020202020204" pitchFamily="34" charset="0"/>
              </a:rPr>
              <a:t>8. Additional Tips for a Winning Proposal</a:t>
            </a:r>
          </a:p>
          <a:p>
            <a:r>
              <a:rPr lang="en-US" b="1" dirty="0">
                <a:solidFill>
                  <a:srgbClr val="FF0000"/>
                </a:solidFill>
                <a:latin typeface="Century Gothic" panose="020B0502020202020204" pitchFamily="34" charset="0"/>
              </a:rPr>
              <a:t>Use Visuals</a:t>
            </a:r>
            <a:r>
              <a:rPr lang="en-US" dirty="0">
                <a:latin typeface="Century Gothic" panose="020B0502020202020204" pitchFamily="34" charset="0"/>
              </a:rPr>
              <a:t>: Incorporate timelines, charts, and infographics to enhance clarity.</a:t>
            </a:r>
          </a:p>
          <a:p>
            <a:r>
              <a:rPr lang="en-US" b="1" dirty="0">
                <a:solidFill>
                  <a:srgbClr val="FF0000"/>
                </a:solidFill>
                <a:latin typeface="Century Gothic" panose="020B0502020202020204" pitchFamily="34" charset="0"/>
              </a:rPr>
              <a:t>Be Client-Focused</a:t>
            </a:r>
            <a:r>
              <a:rPr lang="en-US" dirty="0">
                <a:latin typeface="Century Gothic" panose="020B0502020202020204" pitchFamily="34" charset="0"/>
              </a:rPr>
              <a:t>: Frame your proposal from the client’s perspective, emphasizing their benefits.</a:t>
            </a:r>
          </a:p>
          <a:p>
            <a:r>
              <a:rPr lang="en-US" b="1" dirty="0">
                <a:solidFill>
                  <a:srgbClr val="FF0000"/>
                </a:solidFill>
                <a:latin typeface="Century Gothic" panose="020B0502020202020204" pitchFamily="34" charset="0"/>
              </a:rPr>
              <a:t>Proofread Thoroughly</a:t>
            </a:r>
            <a:r>
              <a:rPr lang="en-US" dirty="0">
                <a:latin typeface="Century Gothic" panose="020B0502020202020204" pitchFamily="34" charset="0"/>
              </a:rPr>
              <a:t>: Ensure your proposal is error-free and professional.</a:t>
            </a:r>
          </a:p>
          <a:p>
            <a:r>
              <a:rPr lang="en-US" b="1" dirty="0">
                <a:solidFill>
                  <a:srgbClr val="FF0000"/>
                </a:solidFill>
                <a:latin typeface="Century Gothic" panose="020B0502020202020204" pitchFamily="34" charset="0"/>
              </a:rPr>
              <a:t>Include a Call to Action</a:t>
            </a:r>
            <a:r>
              <a:rPr lang="en-US" dirty="0">
                <a:latin typeface="Century Gothic" panose="020B0502020202020204" pitchFamily="34" charset="0"/>
              </a:rPr>
              <a:t>: Clearly state the next steps, such as scheduling a meeting or signing the agreement.</a:t>
            </a:r>
          </a:p>
          <a:p>
            <a:endParaRPr lang="en-US" dirty="0">
              <a:latin typeface="Century Gothic" panose="020B0502020202020204" pitchFamily="34" charset="0"/>
            </a:endParaRPr>
          </a:p>
          <a:p>
            <a:r>
              <a:rPr lang="en-US" dirty="0">
                <a:latin typeface="Century Gothic" panose="020B0502020202020204" pitchFamily="34" charset="0"/>
              </a:rPr>
              <a:t>A winning proposal is more than a document—it’s your opportunity to demonstrate your understanding of the client’s needs, your ability to provide solutions, and your professionalism. By integrating the components above—executive summary, needs assessment, proposed solutions, scope and timeline, cost breakdown, qualifications, and terms—you can create a proposal that inspires confidence and sets you apart as a trusted education consultant.</a:t>
            </a:r>
          </a:p>
        </p:txBody>
      </p:sp>
    </p:spTree>
    <p:extLst>
      <p:ext uri="{BB962C8B-B14F-4D97-AF65-F5344CB8AC3E}">
        <p14:creationId xmlns:p14="http://schemas.microsoft.com/office/powerpoint/2010/main" val="1577714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42916-BB6F-85A9-D3D1-5655C150A2AF}"/>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213A7063-08D2-049E-3D3C-0CD7F008FD0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CE644651-8C86-8C0F-DE94-44D5562EE850}"/>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CD677D1D-8CCF-0C7A-2308-62A792E658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192CECDE-B0D3-21A0-55BE-690F75396C8E}"/>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Module-4.3</a:t>
            </a:r>
          </a:p>
        </p:txBody>
      </p:sp>
      <p:sp>
        <p:nvSpPr>
          <p:cNvPr id="15" name="Rectangle 14">
            <a:extLst>
              <a:ext uri="{FF2B5EF4-FFF2-40B4-BE49-F238E27FC236}">
                <a16:creationId xmlns:a16="http://schemas.microsoft.com/office/drawing/2014/main" id="{7E579CB3-E45A-02E6-1447-0853602404BD}"/>
              </a:ext>
            </a:extLst>
          </p:cNvPr>
          <p:cNvSpPr/>
          <p:nvPr/>
        </p:nvSpPr>
        <p:spPr>
          <a:xfrm>
            <a:off x="159028" y="1772869"/>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483168B7-60C7-4D5E-E047-FCC497D457E1}"/>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2C84E62-CB1B-B67D-8B57-4F0CF8201D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5166384-C5C5-0579-7434-41A58400EC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CD581D26-6453-E53A-8D5E-BE704ED40766}"/>
              </a:ext>
            </a:extLst>
          </p:cNvPr>
          <p:cNvSpPr txBox="1"/>
          <p:nvPr/>
        </p:nvSpPr>
        <p:spPr>
          <a:xfrm>
            <a:off x="764042" y="1165254"/>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CUSTOMIZING PROPOSALS FOR DIFFERENT CLIENTS </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6" name="TextBox 5">
            <a:extLst>
              <a:ext uri="{FF2B5EF4-FFF2-40B4-BE49-F238E27FC236}">
                <a16:creationId xmlns:a16="http://schemas.microsoft.com/office/drawing/2014/main" id="{7C2638AF-B745-04E0-6B07-8DE63840209C}"/>
              </a:ext>
            </a:extLst>
          </p:cNvPr>
          <p:cNvSpPr txBox="1"/>
          <p:nvPr/>
        </p:nvSpPr>
        <p:spPr>
          <a:xfrm>
            <a:off x="360095" y="1924303"/>
            <a:ext cx="11171583" cy="3970318"/>
          </a:xfrm>
          <a:prstGeom prst="rect">
            <a:avLst/>
          </a:prstGeom>
          <a:noFill/>
        </p:spPr>
        <p:txBody>
          <a:bodyPr wrap="square" rtlCol="0">
            <a:spAutoFit/>
          </a:bodyPr>
          <a:lstStyle/>
          <a:p>
            <a:r>
              <a:rPr lang="en-US" b="1" dirty="0">
                <a:solidFill>
                  <a:srgbClr val="FF0000"/>
                </a:solidFill>
              </a:rPr>
              <a:t>1</a:t>
            </a:r>
            <a:r>
              <a:rPr lang="en-US" b="1" dirty="0">
                <a:solidFill>
                  <a:srgbClr val="FF0000"/>
                </a:solidFill>
                <a:latin typeface="Century Gothic" panose="020B0502020202020204" pitchFamily="34" charset="0"/>
              </a:rPr>
              <a:t>. Tailoring Proposals to Match the Client’s Vision</a:t>
            </a:r>
          </a:p>
          <a:p>
            <a:r>
              <a:rPr lang="en-US" dirty="0">
                <a:latin typeface="Century Gothic" panose="020B0502020202020204" pitchFamily="34" charset="0"/>
              </a:rPr>
              <a:t>To create a proposal that speaks directly to a client’s needs, you must align it with their vision and goals. Here's how:</a:t>
            </a:r>
          </a:p>
          <a:p>
            <a:r>
              <a:rPr lang="en-US" b="1" dirty="0">
                <a:solidFill>
                  <a:srgbClr val="FF0000"/>
                </a:solidFill>
                <a:latin typeface="Century Gothic" panose="020B0502020202020204" pitchFamily="34" charset="0"/>
              </a:rPr>
              <a:t>Researching and Understanding the Client’s Vision</a:t>
            </a:r>
          </a:p>
          <a:p>
            <a:r>
              <a:rPr lang="en-US" b="1" dirty="0">
                <a:solidFill>
                  <a:srgbClr val="FF0000"/>
                </a:solidFill>
                <a:latin typeface="Century Gothic" panose="020B0502020202020204" pitchFamily="34" charset="0"/>
              </a:rPr>
              <a:t>Mission and Goals</a:t>
            </a:r>
            <a:r>
              <a:rPr lang="en-US" dirty="0">
                <a:latin typeface="Century Gothic" panose="020B0502020202020204" pitchFamily="34" charset="0"/>
              </a:rPr>
              <a:t>: Understand the client’s long-term mission and short-term objectives by reviewing their website, social media, and any publicly available materials such as annual reports.</a:t>
            </a:r>
          </a:p>
          <a:p>
            <a:r>
              <a:rPr lang="en-US" b="1" dirty="0">
                <a:solidFill>
                  <a:srgbClr val="FF0000"/>
                </a:solidFill>
                <a:latin typeface="Century Gothic" panose="020B0502020202020204" pitchFamily="34" charset="0"/>
              </a:rPr>
              <a:t>Client Challenges:</a:t>
            </a:r>
            <a:r>
              <a:rPr lang="en-US" dirty="0">
                <a:latin typeface="Century Gothic" panose="020B0502020202020204" pitchFamily="34" charset="0"/>
              </a:rPr>
              <a:t> Identify their challenges and gaps in services. For example, a school might be facing student engagement issues, while a corporate client may be looking to improve employee skills in specific areas.</a:t>
            </a:r>
          </a:p>
          <a:p>
            <a:r>
              <a:rPr lang="en-US" b="1" dirty="0">
                <a:solidFill>
                  <a:srgbClr val="FF0000"/>
                </a:solidFill>
                <a:latin typeface="Century Gothic" panose="020B0502020202020204" pitchFamily="34" charset="0"/>
              </a:rPr>
              <a:t>Customization</a:t>
            </a:r>
            <a:r>
              <a:rPr lang="en-US" dirty="0">
                <a:latin typeface="Century Gothic" panose="020B0502020202020204" pitchFamily="34" charset="0"/>
              </a:rPr>
              <a:t>: Reflect these insights in your proposal by aligning your services with their goals and demonstrating how your solutions will directly address their pain points.</a:t>
            </a:r>
          </a:p>
          <a:p>
            <a:r>
              <a:rPr lang="en-US" b="1" dirty="0">
                <a:solidFill>
                  <a:srgbClr val="FF0000"/>
                </a:solidFill>
                <a:latin typeface="Century Gothic" panose="020B0502020202020204" pitchFamily="34" charset="0"/>
              </a:rPr>
              <a:t>Adapting Language and Tone for Various Education Sectors</a:t>
            </a:r>
          </a:p>
          <a:p>
            <a:r>
              <a:rPr lang="en-US" dirty="0">
                <a:latin typeface="Century Gothic" panose="020B0502020202020204" pitchFamily="34" charset="0"/>
              </a:rPr>
              <a:t>Different sectors in education have distinct needs and ways of communicating. Tailoring the language and tone of your proposal to each sector is crucial for connecting with your audience.</a:t>
            </a:r>
          </a:p>
        </p:txBody>
      </p:sp>
    </p:spTree>
    <p:extLst>
      <p:ext uri="{BB962C8B-B14F-4D97-AF65-F5344CB8AC3E}">
        <p14:creationId xmlns:p14="http://schemas.microsoft.com/office/powerpoint/2010/main" val="42166277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F3B74-6914-B140-AA71-7E0FD27E320F}"/>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9F89C86A-3ADD-982D-3937-6868788B95B0}"/>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B103A1B6-2E9D-DADD-FB8B-93DD80B78887}"/>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E95D647D-1339-5E62-E197-2B92874EB5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759527E6-C853-DA90-C75C-8FFD6D1A29A2}"/>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Module-4.3</a:t>
            </a:r>
          </a:p>
        </p:txBody>
      </p:sp>
      <p:sp>
        <p:nvSpPr>
          <p:cNvPr id="15" name="Rectangle 14">
            <a:extLst>
              <a:ext uri="{FF2B5EF4-FFF2-40B4-BE49-F238E27FC236}">
                <a16:creationId xmlns:a16="http://schemas.microsoft.com/office/drawing/2014/main" id="{7345A55C-D759-F231-A626-C8E4BAC63AE7}"/>
              </a:ext>
            </a:extLst>
          </p:cNvPr>
          <p:cNvSpPr/>
          <p:nvPr/>
        </p:nvSpPr>
        <p:spPr>
          <a:xfrm>
            <a:off x="159028" y="1772869"/>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34A79C01-B1D3-9ABC-F604-0FD12D9E9D05}"/>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CCFEF1E-91C7-B4B0-CCBA-7FE22AE3831A}"/>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193E2AB-C243-94F7-6FE0-70D698F3E0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0D74CD68-3042-7831-5682-4C8E297BF40D}"/>
              </a:ext>
            </a:extLst>
          </p:cNvPr>
          <p:cNvSpPr txBox="1"/>
          <p:nvPr/>
        </p:nvSpPr>
        <p:spPr>
          <a:xfrm>
            <a:off x="764042" y="1165254"/>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CUSTOMIZING PROPOSALS FOR DIFFERENT CLIENTS </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6" name="TextBox 5">
            <a:extLst>
              <a:ext uri="{FF2B5EF4-FFF2-40B4-BE49-F238E27FC236}">
                <a16:creationId xmlns:a16="http://schemas.microsoft.com/office/drawing/2014/main" id="{5851CFC0-21EE-8895-5C29-BCF573846122}"/>
              </a:ext>
            </a:extLst>
          </p:cNvPr>
          <p:cNvSpPr txBox="1"/>
          <p:nvPr/>
        </p:nvSpPr>
        <p:spPr>
          <a:xfrm>
            <a:off x="159028" y="1767588"/>
            <a:ext cx="11887199" cy="4801314"/>
          </a:xfrm>
          <a:prstGeom prst="rect">
            <a:avLst/>
          </a:prstGeom>
          <a:noFill/>
        </p:spPr>
        <p:txBody>
          <a:bodyPr wrap="square" rtlCol="0">
            <a:spAutoFit/>
          </a:bodyPr>
          <a:lstStyle/>
          <a:p>
            <a:r>
              <a:rPr lang="en-US" b="1" dirty="0">
                <a:latin typeface="Century Gothic" panose="020B0502020202020204" pitchFamily="34" charset="0"/>
              </a:rPr>
              <a:t>Schools and Educational Institutions</a:t>
            </a:r>
            <a:r>
              <a:rPr lang="en-US" dirty="0">
                <a:latin typeface="Century Gothic" panose="020B0502020202020204" pitchFamily="34" charset="0"/>
              </a:rPr>
              <a:t>: Use formal yet approachable language that </a:t>
            </a:r>
            <a:r>
              <a:rPr lang="en-US" b="1" dirty="0">
                <a:solidFill>
                  <a:srgbClr val="FF0000"/>
                </a:solidFill>
                <a:latin typeface="Century Gothic" panose="020B0502020202020204" pitchFamily="34" charset="0"/>
              </a:rPr>
              <a:t>focuses on student outcomes, curriculum development, teacher training, and academic performance.</a:t>
            </a:r>
          </a:p>
          <a:p>
            <a:r>
              <a:rPr lang="en-US" dirty="0">
                <a:latin typeface="Century Gothic" panose="020B0502020202020204" pitchFamily="34" charset="0"/>
              </a:rPr>
              <a:t>Example: “Our solution will empower your teachers to adopt innovative teaching methods that directly impact student success and engagement.”</a:t>
            </a:r>
          </a:p>
          <a:p>
            <a:r>
              <a:rPr lang="en-US" b="1" dirty="0">
                <a:latin typeface="Century Gothic" panose="020B0502020202020204" pitchFamily="34" charset="0"/>
              </a:rPr>
              <a:t>NGOs and Nonprofits</a:t>
            </a:r>
            <a:r>
              <a:rPr lang="en-US" dirty="0">
                <a:latin typeface="Century Gothic" panose="020B0502020202020204" pitchFamily="34" charset="0"/>
              </a:rPr>
              <a:t>: Use language that highlights </a:t>
            </a:r>
            <a:r>
              <a:rPr lang="en-US" b="1" dirty="0">
                <a:solidFill>
                  <a:srgbClr val="FF0000"/>
                </a:solidFill>
                <a:latin typeface="Century Gothic" panose="020B0502020202020204" pitchFamily="34" charset="0"/>
              </a:rPr>
              <a:t>social impact, community involvement, and alignment with educational equity goals.</a:t>
            </a:r>
          </a:p>
          <a:p>
            <a:r>
              <a:rPr lang="en-US" dirty="0">
                <a:latin typeface="Century Gothic" panose="020B0502020202020204" pitchFamily="34" charset="0"/>
              </a:rPr>
              <a:t>Example: “We believe that empowering educators in underserved communities will lead to sustainable improvements in learning outcomes.”</a:t>
            </a:r>
          </a:p>
          <a:p>
            <a:r>
              <a:rPr lang="en-US" b="1" dirty="0">
                <a:latin typeface="Century Gothic" panose="020B0502020202020204" pitchFamily="34" charset="0"/>
              </a:rPr>
              <a:t>Corporate Clients</a:t>
            </a:r>
            <a:r>
              <a:rPr lang="en-US" dirty="0">
                <a:latin typeface="Century Gothic" panose="020B0502020202020204" pitchFamily="34" charset="0"/>
              </a:rPr>
              <a:t>: Emphasize business outcomes such as employee </a:t>
            </a:r>
            <a:r>
              <a:rPr lang="en-US" b="1" dirty="0">
                <a:solidFill>
                  <a:srgbClr val="FF0000"/>
                </a:solidFill>
                <a:latin typeface="Century Gothic" panose="020B0502020202020204" pitchFamily="34" charset="0"/>
              </a:rPr>
              <a:t>skill development, leadership training, and CSR initiatives related to education.</a:t>
            </a:r>
          </a:p>
          <a:p>
            <a:r>
              <a:rPr lang="en-US" dirty="0">
                <a:latin typeface="Century Gothic" panose="020B0502020202020204" pitchFamily="34" charset="0"/>
              </a:rPr>
              <a:t>Example: “This training program is designed to improve employee productivity while aligning with your corporate social responsibility goals in education.”</a:t>
            </a:r>
          </a:p>
          <a:p>
            <a:r>
              <a:rPr lang="en-US" b="1" dirty="0">
                <a:latin typeface="Century Gothic" panose="020B0502020202020204" pitchFamily="34" charset="0"/>
              </a:rPr>
              <a:t>Government Bodies</a:t>
            </a:r>
            <a:r>
              <a:rPr lang="en-US" dirty="0">
                <a:latin typeface="Century Gothic" panose="020B0502020202020204" pitchFamily="34" charset="0"/>
              </a:rPr>
              <a:t>: Focus on </a:t>
            </a:r>
            <a:r>
              <a:rPr lang="en-US" b="1" dirty="0">
                <a:solidFill>
                  <a:srgbClr val="FF0000"/>
                </a:solidFill>
                <a:latin typeface="Century Gothic" panose="020B0502020202020204" pitchFamily="34" charset="0"/>
              </a:rPr>
              <a:t>policy impact, systemic changes, and large-scale educational reforms</a:t>
            </a:r>
            <a:r>
              <a:rPr lang="en-US" dirty="0">
                <a:latin typeface="Century Gothic" panose="020B0502020202020204" pitchFamily="34" charset="0"/>
              </a:rPr>
              <a:t>.</a:t>
            </a:r>
          </a:p>
          <a:p>
            <a:r>
              <a:rPr lang="en-US" dirty="0">
                <a:latin typeface="Century Gothic" panose="020B0502020202020204" pitchFamily="34" charset="0"/>
              </a:rPr>
              <a:t>Example: “Our methodology supports your policy initiatives by training educators and administrators in the latest instructional strategies, ensuring that your reform efforts reach all levels of the education system.”</a:t>
            </a:r>
          </a:p>
          <a:p>
            <a:endParaRPr lang="en-US" dirty="0"/>
          </a:p>
        </p:txBody>
      </p:sp>
    </p:spTree>
    <p:extLst>
      <p:ext uri="{BB962C8B-B14F-4D97-AF65-F5344CB8AC3E}">
        <p14:creationId xmlns:p14="http://schemas.microsoft.com/office/powerpoint/2010/main" val="3506566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521B0-68EB-D71F-B2B1-E5A9E2888411}"/>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ECE3F4B-DE76-2D10-416B-35A8C6A8F61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7D902BD-9673-7D8A-72F0-617138024E1C}"/>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B0F3059F-BE9E-172C-97A0-DEDE500654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5A382932-BA61-9443-AF17-56D58158892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Module-4.3</a:t>
            </a:r>
          </a:p>
        </p:txBody>
      </p:sp>
      <p:sp>
        <p:nvSpPr>
          <p:cNvPr id="15" name="Rectangle 14">
            <a:extLst>
              <a:ext uri="{FF2B5EF4-FFF2-40B4-BE49-F238E27FC236}">
                <a16:creationId xmlns:a16="http://schemas.microsoft.com/office/drawing/2014/main" id="{452F31B9-0D4A-3AA2-FF04-5327189350CB}"/>
              </a:ext>
            </a:extLst>
          </p:cNvPr>
          <p:cNvSpPr/>
          <p:nvPr/>
        </p:nvSpPr>
        <p:spPr>
          <a:xfrm>
            <a:off x="159028" y="1772869"/>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74859E6B-8BC3-A169-1B0E-43C2708CDC0F}"/>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515F965A-F4C7-7921-F800-05CE91460F70}"/>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816BCDA-DBF0-23DB-8DE8-B2431D0F29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541DE3BC-EDBA-4CF8-DFA3-7CD45374D9E8}"/>
              </a:ext>
            </a:extLst>
          </p:cNvPr>
          <p:cNvSpPr txBox="1"/>
          <p:nvPr/>
        </p:nvSpPr>
        <p:spPr>
          <a:xfrm>
            <a:off x="764042" y="1165254"/>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CUSTOMIZING PROPOSALS FOR DIFFERENT CLIENTS </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6" name="TextBox 5">
            <a:extLst>
              <a:ext uri="{FF2B5EF4-FFF2-40B4-BE49-F238E27FC236}">
                <a16:creationId xmlns:a16="http://schemas.microsoft.com/office/drawing/2014/main" id="{9D5853EE-8608-CA35-B62F-A9F62C483427}"/>
              </a:ext>
            </a:extLst>
          </p:cNvPr>
          <p:cNvSpPr txBox="1"/>
          <p:nvPr/>
        </p:nvSpPr>
        <p:spPr>
          <a:xfrm>
            <a:off x="159028" y="1767588"/>
            <a:ext cx="11887199" cy="4247317"/>
          </a:xfrm>
          <a:prstGeom prst="rect">
            <a:avLst/>
          </a:prstGeom>
          <a:noFill/>
        </p:spPr>
        <p:txBody>
          <a:bodyPr wrap="square" rtlCol="0">
            <a:spAutoFit/>
          </a:bodyPr>
          <a:lstStyle/>
          <a:p>
            <a:r>
              <a:rPr lang="en-US" dirty="0">
                <a:latin typeface="Century Gothic" panose="020B0502020202020204" pitchFamily="34" charset="0"/>
              </a:rPr>
              <a:t>2. </a:t>
            </a:r>
            <a:r>
              <a:rPr lang="en-US" b="1" dirty="0">
                <a:latin typeface="Century Gothic" panose="020B0502020202020204" pitchFamily="34" charset="0"/>
              </a:rPr>
              <a:t>Reflecting the Client’s Organizational Culture and Values</a:t>
            </a:r>
          </a:p>
          <a:p>
            <a:r>
              <a:rPr lang="en-US" dirty="0">
                <a:latin typeface="Century Gothic" panose="020B0502020202020204" pitchFamily="34" charset="0"/>
              </a:rPr>
              <a:t>A proposal that reflects the client’s values and culture can help </a:t>
            </a:r>
            <a:r>
              <a:rPr lang="en-US" b="1" dirty="0">
                <a:solidFill>
                  <a:srgbClr val="FF0A0A"/>
                </a:solidFill>
                <a:latin typeface="Century Gothic" panose="020B0502020202020204" pitchFamily="34" charset="0"/>
              </a:rPr>
              <a:t>establish a rapport </a:t>
            </a:r>
            <a:r>
              <a:rPr lang="en-US" dirty="0">
                <a:latin typeface="Century Gothic" panose="020B0502020202020204" pitchFamily="34" charset="0"/>
              </a:rPr>
              <a:t>and show that you </a:t>
            </a:r>
            <a:r>
              <a:rPr lang="en-US" b="1" dirty="0">
                <a:solidFill>
                  <a:srgbClr val="FF0A0A"/>
                </a:solidFill>
                <a:latin typeface="Century Gothic" panose="020B0502020202020204" pitchFamily="34" charset="0"/>
              </a:rPr>
              <a:t>understand</a:t>
            </a:r>
            <a:r>
              <a:rPr lang="en-US" dirty="0">
                <a:latin typeface="Century Gothic" panose="020B0502020202020204" pitchFamily="34" charset="0"/>
              </a:rPr>
              <a:t> what matters to them.</a:t>
            </a:r>
          </a:p>
          <a:p>
            <a:r>
              <a:rPr lang="en-US" b="1" dirty="0">
                <a:latin typeface="Century Gothic" panose="020B0502020202020204" pitchFamily="34" charset="0"/>
              </a:rPr>
              <a:t>How to Reflect Their Culture and Values</a:t>
            </a:r>
          </a:p>
          <a:p>
            <a:r>
              <a:rPr lang="en-US" b="1" dirty="0">
                <a:latin typeface="Century Gothic" panose="020B0502020202020204" pitchFamily="34" charset="0"/>
              </a:rPr>
              <a:t>Understand Their Mission and Values</a:t>
            </a:r>
            <a:r>
              <a:rPr lang="en-US" dirty="0">
                <a:latin typeface="Century Gothic" panose="020B0502020202020204" pitchFamily="34" charset="0"/>
              </a:rPr>
              <a:t>: Research the client’s mission, values, and any cultural touchpoints that define their organization. This could be from annual reports, the company website, or discussions with key stakeholders.</a:t>
            </a:r>
          </a:p>
          <a:p>
            <a:r>
              <a:rPr lang="en-US" b="1" dirty="0">
                <a:latin typeface="Century Gothic" panose="020B0502020202020204" pitchFamily="34" charset="0"/>
              </a:rPr>
              <a:t>Language and Tone</a:t>
            </a:r>
            <a:r>
              <a:rPr lang="en-US" dirty="0">
                <a:latin typeface="Century Gothic" panose="020B0502020202020204" pitchFamily="34" charset="0"/>
              </a:rPr>
              <a:t>: Adapt your language to align with their values. For instance, if the client is focused on inclusivity, your proposal should highlight how your services promote diversity and equal access to education.</a:t>
            </a:r>
          </a:p>
          <a:p>
            <a:r>
              <a:rPr lang="en-US" b="1" dirty="0">
                <a:latin typeface="Century Gothic" panose="020B0502020202020204" pitchFamily="34" charset="0"/>
              </a:rPr>
              <a:t>Visual Identity</a:t>
            </a:r>
            <a:r>
              <a:rPr lang="en-US" dirty="0">
                <a:latin typeface="Century Gothic" panose="020B0502020202020204" pitchFamily="34" charset="0"/>
              </a:rPr>
              <a:t>: If appropriate, align your proposal’s design with the client’s visual identity, such as using similar color schemes or logos to create a connection between your services and their brand.</a:t>
            </a:r>
          </a:p>
          <a:p>
            <a:r>
              <a:rPr lang="en-US" b="1" dirty="0">
                <a:latin typeface="Century Gothic" panose="020B0502020202020204" pitchFamily="34" charset="0"/>
              </a:rPr>
              <a:t>Real-World Examples</a:t>
            </a:r>
            <a:r>
              <a:rPr lang="en-US" dirty="0">
                <a:latin typeface="Century Gothic" panose="020B0502020202020204" pitchFamily="34" charset="0"/>
              </a:rPr>
              <a:t>: Use case studies or testimonials that reflect the client’s values. For instance, if a client values sustainability, present how your services can help achieve their green or socially responsible goals.</a:t>
            </a:r>
          </a:p>
        </p:txBody>
      </p:sp>
    </p:spTree>
    <p:extLst>
      <p:ext uri="{BB962C8B-B14F-4D97-AF65-F5344CB8AC3E}">
        <p14:creationId xmlns:p14="http://schemas.microsoft.com/office/powerpoint/2010/main" val="8606952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40D70-EF94-CE81-E9B7-C0D0AF4FF05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AAA97460-AB54-17CE-2D45-C61D0B78D4B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6577449C-566C-BD80-789B-9B8C754BFEFA}"/>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D87AE6A8-6247-2923-221D-2D405F2AF1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D7B0E28D-8CFB-463B-A276-802B78FB11E6}"/>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Module-4.3</a:t>
            </a:r>
          </a:p>
        </p:txBody>
      </p:sp>
      <p:sp>
        <p:nvSpPr>
          <p:cNvPr id="15" name="Rectangle 14">
            <a:extLst>
              <a:ext uri="{FF2B5EF4-FFF2-40B4-BE49-F238E27FC236}">
                <a16:creationId xmlns:a16="http://schemas.microsoft.com/office/drawing/2014/main" id="{9BED2697-C342-3879-ADFC-A15825EFC17D}"/>
              </a:ext>
            </a:extLst>
          </p:cNvPr>
          <p:cNvSpPr/>
          <p:nvPr/>
        </p:nvSpPr>
        <p:spPr>
          <a:xfrm>
            <a:off x="159028" y="1772869"/>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62D1F4C4-17D8-7EE1-FACD-B40ECBD0ADFB}"/>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D96B1B97-D26C-7F70-A79F-AAE2457349BF}"/>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B42F178-9AB1-84E6-93E3-684DCFB356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5431B671-B26E-3769-BD17-D671384B6A21}"/>
              </a:ext>
            </a:extLst>
          </p:cNvPr>
          <p:cNvSpPr txBox="1"/>
          <p:nvPr/>
        </p:nvSpPr>
        <p:spPr>
          <a:xfrm>
            <a:off x="764042" y="1165254"/>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TOOLS FOR EFFI</a:t>
            </a:r>
            <a:r>
              <a:rPr lang="en-US" b="1" dirty="0">
                <a:solidFill>
                  <a:schemeClr val="bg1"/>
                </a:solidFill>
                <a:latin typeface="Century Gothic" panose="020B0502020202020204" pitchFamily="34" charset="0"/>
              </a:rPr>
              <a:t>CIENT PROPOSAL WRITING  </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6" name="TextBox 5">
            <a:extLst>
              <a:ext uri="{FF2B5EF4-FFF2-40B4-BE49-F238E27FC236}">
                <a16:creationId xmlns:a16="http://schemas.microsoft.com/office/drawing/2014/main" id="{45EC7E81-D1DA-96E9-9B0F-B3D878A32F05}"/>
              </a:ext>
            </a:extLst>
          </p:cNvPr>
          <p:cNvSpPr txBox="1"/>
          <p:nvPr/>
        </p:nvSpPr>
        <p:spPr>
          <a:xfrm>
            <a:off x="159028" y="1767588"/>
            <a:ext cx="11887199" cy="4247317"/>
          </a:xfrm>
          <a:prstGeom prst="rect">
            <a:avLst/>
          </a:prstGeom>
          <a:noFill/>
        </p:spPr>
        <p:txBody>
          <a:bodyPr wrap="square" rtlCol="0">
            <a:spAutoFit/>
          </a:bodyPr>
          <a:lstStyle/>
          <a:p>
            <a:r>
              <a:rPr lang="en-US" b="1" dirty="0">
                <a:latin typeface="Century Gothic" panose="020B0502020202020204" pitchFamily="34" charset="0"/>
              </a:rPr>
              <a:t>Recommended Software and Tools for Drafting, Collaboration, and Submission</a:t>
            </a:r>
          </a:p>
          <a:p>
            <a:r>
              <a:rPr lang="en-US" dirty="0">
                <a:latin typeface="Century Gothic" panose="020B0502020202020204" pitchFamily="34" charset="0"/>
              </a:rPr>
              <a:t>Using the right tools can streamline your proposal writing process, enhance collaboration, and ensure timely submission.</a:t>
            </a:r>
          </a:p>
          <a:p>
            <a:r>
              <a:rPr lang="en-US" b="1" dirty="0">
                <a:latin typeface="Century Gothic" panose="020B0502020202020204" pitchFamily="34" charset="0"/>
              </a:rPr>
              <a:t>Google Docs</a:t>
            </a:r>
            <a:r>
              <a:rPr lang="en-US" dirty="0">
                <a:latin typeface="Century Gothic" panose="020B0502020202020204" pitchFamily="34" charset="0"/>
              </a:rPr>
              <a:t>: A great tool for collaboration as multiple team members can edit the proposal in real-time. It also integrates seamlessly with other Google Workspace tools.</a:t>
            </a:r>
          </a:p>
          <a:p>
            <a:r>
              <a:rPr lang="en-US" b="1" dirty="0">
                <a:latin typeface="Century Gothic" panose="020B0502020202020204" pitchFamily="34" charset="0"/>
              </a:rPr>
              <a:t>Microsoft Word</a:t>
            </a:r>
            <a:r>
              <a:rPr lang="en-US" dirty="0">
                <a:latin typeface="Century Gothic" panose="020B0502020202020204" pitchFamily="34" charset="0"/>
              </a:rPr>
              <a:t>: A more traditional tool for detailed proposal writing, offering robust formatting options and customization features.</a:t>
            </a:r>
          </a:p>
          <a:p>
            <a:r>
              <a:rPr lang="en-US" b="1" dirty="0">
                <a:latin typeface="Century Gothic" panose="020B0502020202020204" pitchFamily="34" charset="0"/>
              </a:rPr>
              <a:t>Proposal Software</a:t>
            </a:r>
            <a:r>
              <a:rPr lang="en-US" dirty="0">
                <a:latin typeface="Century Gothic" panose="020B0502020202020204" pitchFamily="34" charset="0"/>
              </a:rPr>
              <a:t>: Specialized software like </a:t>
            </a:r>
            <a:r>
              <a:rPr lang="en-US" dirty="0" err="1">
                <a:latin typeface="Century Gothic" panose="020B0502020202020204" pitchFamily="34" charset="0"/>
              </a:rPr>
              <a:t>Proposify</a:t>
            </a:r>
            <a:r>
              <a:rPr lang="en-US" dirty="0">
                <a:latin typeface="Century Gothic" panose="020B0502020202020204" pitchFamily="34" charset="0"/>
              </a:rPr>
              <a:t> or </a:t>
            </a:r>
            <a:r>
              <a:rPr lang="en-US" dirty="0" err="1">
                <a:latin typeface="Century Gothic" panose="020B0502020202020204" pitchFamily="34" charset="0"/>
              </a:rPr>
              <a:t>PandaDoc</a:t>
            </a:r>
            <a:r>
              <a:rPr lang="en-US" dirty="0">
                <a:latin typeface="Century Gothic" panose="020B0502020202020204" pitchFamily="34" charset="0"/>
              </a:rPr>
              <a:t> offers templates specifically designed for proposals, simplifying the process of creating, sending, and tracking proposals. These tools also enable easy integration with e-signatures for a streamlined submission process.</a:t>
            </a:r>
          </a:p>
          <a:p>
            <a:r>
              <a:rPr lang="en-US" b="1" dirty="0">
                <a:latin typeface="Century Gothic" panose="020B0502020202020204" pitchFamily="34" charset="0"/>
              </a:rPr>
              <a:t>Canva: </a:t>
            </a:r>
            <a:r>
              <a:rPr lang="en-US" dirty="0">
                <a:latin typeface="Century Gothic" panose="020B0502020202020204" pitchFamily="34" charset="0"/>
              </a:rPr>
              <a:t>For those who want to create visually appealing proposals, Canva offers customizable templates that are both professional and easy to adapt to the client’s branding.</a:t>
            </a:r>
          </a:p>
          <a:p>
            <a:r>
              <a:rPr lang="en-US" b="1" dirty="0">
                <a:latin typeface="Century Gothic" panose="020B0502020202020204" pitchFamily="34" charset="0"/>
              </a:rPr>
              <a:t>Slack or Trello:</a:t>
            </a:r>
            <a:r>
              <a:rPr lang="en-US" dirty="0">
                <a:latin typeface="Century Gothic" panose="020B0502020202020204" pitchFamily="34" charset="0"/>
              </a:rPr>
              <a:t> For team collaboration, these tools allow for organizing tasks, setting deadlines, and tracking progress while drafting the proposal.</a:t>
            </a:r>
          </a:p>
          <a:p>
            <a:endParaRPr lang="en-US" dirty="0">
              <a:latin typeface="Century Gothic" panose="020B0502020202020204" pitchFamily="34" charset="0"/>
            </a:endParaRPr>
          </a:p>
        </p:txBody>
      </p:sp>
    </p:spTree>
    <p:extLst>
      <p:ext uri="{BB962C8B-B14F-4D97-AF65-F5344CB8AC3E}">
        <p14:creationId xmlns:p14="http://schemas.microsoft.com/office/powerpoint/2010/main" val="5595759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923F5-84F1-DA80-D82B-8B0CEB917391}"/>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773DA21-547A-EEB8-8263-5478139F4A92}"/>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50495529-BF10-1BA5-596E-51CDA465B31D}"/>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3C7DC807-4713-4327-990C-2F9637EC83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DA0BE1A0-EAD7-62F3-D0D4-23D5B054039E}"/>
              </a:ext>
            </a:extLst>
          </p:cNvPr>
          <p:cNvSpPr/>
          <p:nvPr/>
        </p:nvSpPr>
        <p:spPr>
          <a:xfrm>
            <a:off x="853596" y="644477"/>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Module-4.4</a:t>
            </a:r>
          </a:p>
        </p:txBody>
      </p:sp>
      <p:sp>
        <p:nvSpPr>
          <p:cNvPr id="15" name="Rectangle 14">
            <a:extLst>
              <a:ext uri="{FF2B5EF4-FFF2-40B4-BE49-F238E27FC236}">
                <a16:creationId xmlns:a16="http://schemas.microsoft.com/office/drawing/2014/main" id="{EF2BE5A9-3644-633F-4E31-4ADDE4F366B8}"/>
              </a:ext>
            </a:extLst>
          </p:cNvPr>
          <p:cNvSpPr/>
          <p:nvPr/>
        </p:nvSpPr>
        <p:spPr>
          <a:xfrm>
            <a:off x="2287" y="1772869"/>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8C149DE6-8979-96EE-EA70-C22590833E9C}"/>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8505FC32-8AF5-93E4-A673-025665291BC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6AD6145-319F-F843-2651-07A117A6E6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EB3DE400-CDB9-A58C-B65A-2C2FD4669B39}"/>
              </a:ext>
            </a:extLst>
          </p:cNvPr>
          <p:cNvSpPr txBox="1"/>
          <p:nvPr/>
        </p:nvSpPr>
        <p:spPr>
          <a:xfrm>
            <a:off x="764042" y="1165254"/>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PROPOSAL SUBMISSION AND FOLLOW UP </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A5CBC8C0-8B49-A693-D279-611B40937D13}"/>
              </a:ext>
            </a:extLst>
          </p:cNvPr>
          <p:cNvSpPr txBox="1"/>
          <p:nvPr/>
        </p:nvSpPr>
        <p:spPr>
          <a:xfrm>
            <a:off x="690593" y="2002455"/>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7" name="TextBox 6">
            <a:extLst>
              <a:ext uri="{FF2B5EF4-FFF2-40B4-BE49-F238E27FC236}">
                <a16:creationId xmlns:a16="http://schemas.microsoft.com/office/drawing/2014/main" id="{5CA74B03-7495-237C-2541-703192FB116F}"/>
              </a:ext>
            </a:extLst>
          </p:cNvPr>
          <p:cNvSpPr txBox="1"/>
          <p:nvPr/>
        </p:nvSpPr>
        <p:spPr>
          <a:xfrm>
            <a:off x="22167" y="1820127"/>
            <a:ext cx="11440963" cy="4801314"/>
          </a:xfrm>
          <a:prstGeom prst="rect">
            <a:avLst/>
          </a:prstGeom>
          <a:noFill/>
        </p:spPr>
        <p:txBody>
          <a:bodyPr wrap="square">
            <a:spAutoFit/>
          </a:bodyPr>
          <a:lstStyle/>
          <a:p>
            <a:r>
              <a:rPr lang="en-US" b="1" dirty="0">
                <a:latin typeface="Century Gothic" panose="020B0502020202020204" pitchFamily="34" charset="0"/>
              </a:rPr>
              <a:t>1. Best Practices for Submitting Proposals</a:t>
            </a:r>
          </a:p>
          <a:p>
            <a:r>
              <a:rPr lang="en-US" dirty="0">
                <a:latin typeface="Century Gothic" panose="020B0502020202020204" pitchFamily="34" charset="0"/>
              </a:rPr>
              <a:t>Submission Guidelines: Digital vs. Physical Submissions</a:t>
            </a:r>
          </a:p>
          <a:p>
            <a:r>
              <a:rPr lang="en-US" b="1" dirty="0">
                <a:latin typeface="Century Gothic" panose="020B0502020202020204" pitchFamily="34" charset="0"/>
              </a:rPr>
              <a:t>Digital Submissions</a:t>
            </a:r>
            <a:r>
              <a:rPr lang="en-US" dirty="0">
                <a:latin typeface="Century Gothic" panose="020B0502020202020204" pitchFamily="34" charset="0"/>
              </a:rPr>
              <a:t>:</a:t>
            </a:r>
          </a:p>
          <a:p>
            <a:r>
              <a:rPr lang="en-US" dirty="0">
                <a:latin typeface="Century Gothic" panose="020B0502020202020204" pitchFamily="34" charset="0"/>
              </a:rPr>
              <a:t>Follow Client </a:t>
            </a:r>
            <a:r>
              <a:rPr lang="en-US" b="1" dirty="0">
                <a:solidFill>
                  <a:srgbClr val="FF0000"/>
                </a:solidFill>
                <a:latin typeface="Century Gothic" panose="020B0502020202020204" pitchFamily="34" charset="0"/>
              </a:rPr>
              <a:t>Preferences</a:t>
            </a:r>
            <a:r>
              <a:rPr lang="en-US" dirty="0">
                <a:latin typeface="Century Gothic" panose="020B0502020202020204" pitchFamily="34" charset="0"/>
              </a:rPr>
              <a:t>: Always align with the client’s preferred submission format (digital or physical). For digital submissions, ensure that you are following the client’s file format requirements (e.g., PDF, Word, or a specific file type). If they request a PDF, avoid sending Word documents or other formats.</a:t>
            </a:r>
          </a:p>
          <a:p>
            <a:r>
              <a:rPr lang="en-US" b="1" dirty="0">
                <a:solidFill>
                  <a:srgbClr val="FF0000"/>
                </a:solidFill>
                <a:latin typeface="Century Gothic" panose="020B0502020202020204" pitchFamily="34" charset="0"/>
              </a:rPr>
              <a:t>File Length and Naming</a:t>
            </a:r>
            <a:r>
              <a:rPr lang="en-US" dirty="0">
                <a:latin typeface="Century Gothic" panose="020B0502020202020204" pitchFamily="34" charset="0"/>
              </a:rPr>
              <a:t>: Some clients may have limits on file size, so keep the file size within acceptable limits. Name your proposal file professionally, such as "[Your Company Name]Proposal[Client Name]_[Date].pdf". This will help your proposal stand out and make it easier for clients to locate.</a:t>
            </a:r>
          </a:p>
          <a:p>
            <a:r>
              <a:rPr lang="en-US" b="1" dirty="0">
                <a:solidFill>
                  <a:srgbClr val="FF0000"/>
                </a:solidFill>
                <a:latin typeface="Century Gothic" panose="020B0502020202020204" pitchFamily="34" charset="0"/>
              </a:rPr>
              <a:t>Digital Tools</a:t>
            </a:r>
            <a:r>
              <a:rPr lang="en-US" dirty="0">
                <a:latin typeface="Century Gothic" panose="020B0502020202020204" pitchFamily="34" charset="0"/>
              </a:rPr>
              <a:t>: Use tools like email, cloud storage links (Google Drive, Dropbox), or proposal management software (</a:t>
            </a:r>
            <a:r>
              <a:rPr lang="en-US" dirty="0" err="1">
                <a:latin typeface="Century Gothic" panose="020B0502020202020204" pitchFamily="34" charset="0"/>
              </a:rPr>
              <a:t>Proposify</a:t>
            </a:r>
            <a:r>
              <a:rPr lang="en-US" dirty="0">
                <a:latin typeface="Century Gothic" panose="020B0502020202020204" pitchFamily="34" charset="0"/>
              </a:rPr>
              <a:t>) for easy and efficient submission. Ensure the file is accessible, properly formatted, and free of errors.</a:t>
            </a:r>
          </a:p>
          <a:p>
            <a:endParaRPr lang="en-US" dirty="0">
              <a:latin typeface="Century Gothic" panose="020B0502020202020204" pitchFamily="34" charset="0"/>
            </a:endParaRPr>
          </a:p>
          <a:p>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3779565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5D3C2-772B-C8C2-C14B-278E4EEF579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3705C82A-4348-BEC7-6D47-BE2E8167FE73}"/>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1B1B049B-382B-88C7-5AC0-3F21A413DD93}"/>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B192B691-607E-3688-DC08-AED39125D1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3035AF98-9AC3-0CBF-2227-FA1E5299B519}"/>
              </a:ext>
            </a:extLst>
          </p:cNvPr>
          <p:cNvSpPr/>
          <p:nvPr/>
        </p:nvSpPr>
        <p:spPr>
          <a:xfrm>
            <a:off x="853596" y="644477"/>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Module-4.4</a:t>
            </a:r>
          </a:p>
        </p:txBody>
      </p:sp>
      <p:sp>
        <p:nvSpPr>
          <p:cNvPr id="15" name="Rectangle 14">
            <a:extLst>
              <a:ext uri="{FF2B5EF4-FFF2-40B4-BE49-F238E27FC236}">
                <a16:creationId xmlns:a16="http://schemas.microsoft.com/office/drawing/2014/main" id="{9716DDE4-D69E-8CA6-0D59-C031CBB876E5}"/>
              </a:ext>
            </a:extLst>
          </p:cNvPr>
          <p:cNvSpPr/>
          <p:nvPr/>
        </p:nvSpPr>
        <p:spPr>
          <a:xfrm>
            <a:off x="2287" y="1772869"/>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F421B3EA-0963-D488-E588-31341C8ACC4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E8D05E60-57F4-A8A9-9C08-F3E82E38E811}"/>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6EF1938-1BB9-1A1F-A362-C54212AB46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549C9EFD-C778-EA4A-A9B1-0FD63EAD821A}"/>
              </a:ext>
            </a:extLst>
          </p:cNvPr>
          <p:cNvSpPr txBox="1"/>
          <p:nvPr/>
        </p:nvSpPr>
        <p:spPr>
          <a:xfrm>
            <a:off x="764042" y="1165254"/>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PROPOSAL SUBMISSION AND FOLLOW UP</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E190385C-16E6-682B-1984-3CD616285B0F}"/>
              </a:ext>
            </a:extLst>
          </p:cNvPr>
          <p:cNvSpPr txBox="1"/>
          <p:nvPr/>
        </p:nvSpPr>
        <p:spPr>
          <a:xfrm>
            <a:off x="690593" y="2002455"/>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7" name="TextBox 6">
            <a:extLst>
              <a:ext uri="{FF2B5EF4-FFF2-40B4-BE49-F238E27FC236}">
                <a16:creationId xmlns:a16="http://schemas.microsoft.com/office/drawing/2014/main" id="{D2D765D2-DD6C-E7EB-2EBF-47A9D71BDDD7}"/>
              </a:ext>
            </a:extLst>
          </p:cNvPr>
          <p:cNvSpPr txBox="1"/>
          <p:nvPr/>
        </p:nvSpPr>
        <p:spPr>
          <a:xfrm>
            <a:off x="-45304" y="1793169"/>
            <a:ext cx="6419600" cy="4801314"/>
          </a:xfrm>
          <a:prstGeom prst="rect">
            <a:avLst/>
          </a:prstGeom>
          <a:noFill/>
        </p:spPr>
        <p:txBody>
          <a:bodyPr wrap="square">
            <a:spAutoFit/>
          </a:bodyPr>
          <a:lstStyle/>
          <a:p>
            <a:r>
              <a:rPr lang="en-US" b="1" dirty="0">
                <a:latin typeface="Century Gothic" panose="020B0502020202020204" pitchFamily="34" charset="0"/>
              </a:rPr>
              <a:t>Physical Submissions</a:t>
            </a:r>
          </a:p>
          <a:p>
            <a:r>
              <a:rPr lang="en-US" dirty="0">
                <a:latin typeface="Century Gothic" panose="020B0502020202020204" pitchFamily="34" charset="0"/>
              </a:rPr>
              <a:t>If the client prefers physical submissions, ensure that the proposal is printed on </a:t>
            </a:r>
            <a:r>
              <a:rPr lang="en-US" b="1" dirty="0">
                <a:solidFill>
                  <a:srgbClr val="FF0000"/>
                </a:solidFill>
                <a:latin typeface="Century Gothic" panose="020B0502020202020204" pitchFamily="34" charset="0"/>
              </a:rPr>
              <a:t>high-quality paper and packaged professionally </a:t>
            </a:r>
            <a:r>
              <a:rPr lang="en-US" dirty="0">
                <a:latin typeface="Century Gothic" panose="020B0502020202020204" pitchFamily="34" charset="0"/>
              </a:rPr>
              <a:t>(e.g., a presentation folder).</a:t>
            </a:r>
          </a:p>
          <a:p>
            <a:r>
              <a:rPr lang="en-US" dirty="0">
                <a:latin typeface="Century Gothic" panose="020B0502020202020204" pitchFamily="34" charset="0"/>
              </a:rPr>
              <a:t>Clear Labeling: Label the envelope or package clearly with the client's name, project title, and your contact details.</a:t>
            </a:r>
          </a:p>
          <a:p>
            <a:r>
              <a:rPr lang="en-US" b="1" dirty="0">
                <a:solidFill>
                  <a:srgbClr val="FF0000"/>
                </a:solidFill>
                <a:latin typeface="Century Gothic" panose="020B0502020202020204" pitchFamily="34" charset="0"/>
              </a:rPr>
              <a:t>Timeliness</a:t>
            </a:r>
            <a:r>
              <a:rPr lang="en-US" dirty="0">
                <a:latin typeface="Century Gothic" panose="020B0502020202020204" pitchFamily="34" charset="0"/>
              </a:rPr>
              <a:t>: Use trackable mailing services like FedEx or UPS to ensure the proposal arrives on time and in perfect condition.</a:t>
            </a:r>
          </a:p>
          <a:p>
            <a:r>
              <a:rPr lang="en-US" dirty="0">
                <a:latin typeface="Century Gothic" panose="020B0502020202020204" pitchFamily="34" charset="0"/>
              </a:rPr>
              <a:t>Aligning Submission with Client Timelines and Processes</a:t>
            </a:r>
          </a:p>
          <a:p>
            <a:r>
              <a:rPr lang="en-US" dirty="0">
                <a:latin typeface="Century Gothic" panose="020B0502020202020204" pitchFamily="34" charset="0"/>
              </a:rPr>
              <a:t>Submit on Time: Be punctual and submit your proposal before or by the deadline. Late submissions may disqualify your proposal or give an impression of disorganization.</a:t>
            </a:r>
          </a:p>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4" name="TextBox 3">
            <a:extLst>
              <a:ext uri="{FF2B5EF4-FFF2-40B4-BE49-F238E27FC236}">
                <a16:creationId xmlns:a16="http://schemas.microsoft.com/office/drawing/2014/main" id="{F8D451DE-EF63-952F-3D97-61558BDA3B6C}"/>
              </a:ext>
            </a:extLst>
          </p:cNvPr>
          <p:cNvSpPr txBox="1"/>
          <p:nvPr/>
        </p:nvSpPr>
        <p:spPr>
          <a:xfrm>
            <a:off x="6268278" y="1820127"/>
            <a:ext cx="5840092" cy="3693319"/>
          </a:xfrm>
          <a:prstGeom prst="rect">
            <a:avLst/>
          </a:prstGeom>
          <a:noFill/>
        </p:spPr>
        <p:txBody>
          <a:bodyPr wrap="square" rtlCol="0">
            <a:spAutoFit/>
          </a:bodyPr>
          <a:lstStyle/>
          <a:p>
            <a:r>
              <a:rPr lang="en-US" b="1" dirty="0">
                <a:solidFill>
                  <a:srgbClr val="FF0000"/>
                </a:solidFill>
                <a:latin typeface="Century Gothic" panose="020B0502020202020204" pitchFamily="34" charset="0"/>
              </a:rPr>
              <a:t>Understand Client Decision-Making</a:t>
            </a:r>
            <a:r>
              <a:rPr lang="en-US" dirty="0">
                <a:latin typeface="Century Gothic" panose="020B0502020202020204" pitchFamily="34" charset="0"/>
              </a:rPr>
              <a:t>: Familiarize yourself with the client’s internal decision-making processes. Some clients may have a multi-step review process that could take time. Make sure to align with their schedule to demonstrate respect for their workflow.</a:t>
            </a:r>
          </a:p>
          <a:p>
            <a:r>
              <a:rPr lang="en-US" b="1" dirty="0">
                <a:solidFill>
                  <a:srgbClr val="FF0000"/>
                </a:solidFill>
                <a:latin typeface="Century Gothic" panose="020B0502020202020204" pitchFamily="34" charset="0"/>
              </a:rPr>
              <a:t>Follow Submission Instructions</a:t>
            </a:r>
            <a:r>
              <a:rPr lang="en-US" dirty="0">
                <a:latin typeface="Century Gothic" panose="020B0502020202020204" pitchFamily="34" charset="0"/>
              </a:rPr>
              <a:t>: Carefully review any guidelines provided by the client, such as specific documents to include, forms to fill out, or a required proposal format. Failing to follow these instructions can reduce your chances of winning the contract.</a:t>
            </a:r>
          </a:p>
          <a:p>
            <a:endParaRPr lang="en-US" dirty="0"/>
          </a:p>
        </p:txBody>
      </p:sp>
    </p:spTree>
    <p:extLst>
      <p:ext uri="{BB962C8B-B14F-4D97-AF65-F5344CB8AC3E}">
        <p14:creationId xmlns:p14="http://schemas.microsoft.com/office/powerpoint/2010/main" val="12621414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0EB33-7F7F-DA11-31D7-DF846F9CFE22}"/>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6639F225-3683-3FA2-CCCF-F505E89BF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68152AAC-3ABB-08EE-BC68-99031BE5BDB2}"/>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10E60541-D5AA-8FF9-B22E-97CDCE7FBC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C8168A32-9D2C-94D5-9AFE-25E857D1B921}"/>
              </a:ext>
            </a:extLst>
          </p:cNvPr>
          <p:cNvSpPr/>
          <p:nvPr/>
        </p:nvSpPr>
        <p:spPr>
          <a:xfrm>
            <a:off x="853596" y="644477"/>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Module-4.4</a:t>
            </a:r>
          </a:p>
        </p:txBody>
      </p:sp>
      <p:sp>
        <p:nvSpPr>
          <p:cNvPr id="15" name="Rectangle 14">
            <a:extLst>
              <a:ext uri="{FF2B5EF4-FFF2-40B4-BE49-F238E27FC236}">
                <a16:creationId xmlns:a16="http://schemas.microsoft.com/office/drawing/2014/main" id="{AC6696C8-E702-8804-CBCC-28ECC7A948CA}"/>
              </a:ext>
            </a:extLst>
          </p:cNvPr>
          <p:cNvSpPr/>
          <p:nvPr/>
        </p:nvSpPr>
        <p:spPr>
          <a:xfrm>
            <a:off x="2287" y="1772869"/>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33BB15E5-08E7-AFF3-351B-F6FAEE314B52}"/>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E9496F72-AEC9-0F1D-A21D-DA7CBCBE73CE}"/>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476B162-375E-BD00-E678-D3B40732A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4A2A6469-3EE9-2D8B-A64E-8C64534B2184}"/>
              </a:ext>
            </a:extLst>
          </p:cNvPr>
          <p:cNvSpPr txBox="1"/>
          <p:nvPr/>
        </p:nvSpPr>
        <p:spPr>
          <a:xfrm>
            <a:off x="764042" y="1165254"/>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PROPOSAL FOLLOW UP STRATEGIES  </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18ADCA83-C916-CBCD-8FBC-25145D2D4AB3}"/>
              </a:ext>
            </a:extLst>
          </p:cNvPr>
          <p:cNvSpPr txBox="1"/>
          <p:nvPr/>
        </p:nvSpPr>
        <p:spPr>
          <a:xfrm>
            <a:off x="690593" y="2002455"/>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5" name="TextBox 4">
            <a:extLst>
              <a:ext uri="{FF2B5EF4-FFF2-40B4-BE49-F238E27FC236}">
                <a16:creationId xmlns:a16="http://schemas.microsoft.com/office/drawing/2014/main" id="{21932F87-0F1B-B44E-9680-4866525074AC}"/>
              </a:ext>
            </a:extLst>
          </p:cNvPr>
          <p:cNvSpPr txBox="1"/>
          <p:nvPr/>
        </p:nvSpPr>
        <p:spPr>
          <a:xfrm>
            <a:off x="40900" y="1568805"/>
            <a:ext cx="11848586" cy="4524315"/>
          </a:xfrm>
          <a:prstGeom prst="rect">
            <a:avLst/>
          </a:prstGeom>
          <a:noFill/>
        </p:spPr>
        <p:txBody>
          <a:bodyPr wrap="square" rtlCol="0">
            <a:spAutoFit/>
          </a:bodyPr>
          <a:lstStyle/>
          <a:p>
            <a:endParaRPr lang="en-US" dirty="0"/>
          </a:p>
          <a:p>
            <a:r>
              <a:rPr lang="en-US" b="1" dirty="0">
                <a:latin typeface="Century Gothic" panose="020B0502020202020204" pitchFamily="34" charset="0"/>
              </a:rPr>
              <a:t>2. Follow-Up Strategies</a:t>
            </a:r>
          </a:p>
          <a:p>
            <a:r>
              <a:rPr lang="en-US" dirty="0">
                <a:latin typeface="Century Gothic" panose="020B0502020202020204" pitchFamily="34" charset="0"/>
              </a:rPr>
              <a:t>After submitting your proposal, the next critical step is to follow up professionally. </a:t>
            </a:r>
            <a:r>
              <a:rPr lang="en-US" b="1" dirty="0">
                <a:solidFill>
                  <a:srgbClr val="FF0000"/>
                </a:solidFill>
                <a:latin typeface="Century Gothic" panose="020B0502020202020204" pitchFamily="34" charset="0"/>
              </a:rPr>
              <a:t>A well-executed follow-up can keep your proposal at the forefront of the client's mind, address any lingering questions, and potentially solidify the client’s confidence </a:t>
            </a:r>
            <a:r>
              <a:rPr lang="en-US" dirty="0">
                <a:latin typeface="Century Gothic" panose="020B0502020202020204" pitchFamily="34" charset="0"/>
              </a:rPr>
              <a:t>in your services.</a:t>
            </a:r>
          </a:p>
          <a:p>
            <a:r>
              <a:rPr lang="en-US" dirty="0">
                <a:latin typeface="Century Gothic" panose="020B0502020202020204" pitchFamily="34" charset="0"/>
              </a:rPr>
              <a:t>Following Up Professionally to Reinforce Your Offer</a:t>
            </a:r>
          </a:p>
          <a:p>
            <a:r>
              <a:rPr lang="en-US" b="1" dirty="0">
                <a:latin typeface="Century Gothic" panose="020B0502020202020204" pitchFamily="34" charset="0"/>
              </a:rPr>
              <a:t>Timing:</a:t>
            </a:r>
            <a:r>
              <a:rPr lang="en-US" dirty="0">
                <a:latin typeface="Century Gothic" panose="020B0502020202020204" pitchFamily="34" charset="0"/>
              </a:rPr>
              <a:t> Wait 2-3 days after submitting the proposal to follow up. This gives the client adequate time to review the proposal and formulate questions, but also ensures your proposal stays fresh in their mind.</a:t>
            </a:r>
          </a:p>
          <a:p>
            <a:r>
              <a:rPr lang="en-US" b="1" dirty="0">
                <a:latin typeface="Century Gothic" panose="020B0502020202020204" pitchFamily="34" charset="0"/>
              </a:rPr>
              <a:t>Method of Follow-Up</a:t>
            </a:r>
            <a:r>
              <a:rPr lang="en-US" dirty="0">
                <a:latin typeface="Century Gothic" panose="020B0502020202020204" pitchFamily="34" charset="0"/>
              </a:rPr>
              <a:t>:</a:t>
            </a:r>
          </a:p>
          <a:p>
            <a:r>
              <a:rPr lang="en-US" b="1" dirty="0">
                <a:latin typeface="Century Gothic" panose="020B0502020202020204" pitchFamily="34" charset="0"/>
              </a:rPr>
              <a:t>Email:</a:t>
            </a:r>
            <a:r>
              <a:rPr lang="en-US" dirty="0">
                <a:latin typeface="Century Gothic" panose="020B0502020202020204" pitchFamily="34" charset="0"/>
              </a:rPr>
              <a:t> A professional follow-up email should briefly thank the client for considering your proposal, confirm the submission, and offer to provide further clarification or answer questions.</a:t>
            </a:r>
          </a:p>
          <a:p>
            <a:r>
              <a:rPr lang="en-US" dirty="0">
                <a:latin typeface="Century Gothic" panose="020B0502020202020204" pitchFamily="34" charset="0"/>
              </a:rPr>
              <a:t>Example: "I hope you received the proposal for [Project Name] submitted on [Date]. I wanted to check in and see if you have any questions or need additional information to assist in your decision-making process."</a:t>
            </a:r>
          </a:p>
          <a:p>
            <a:r>
              <a:rPr lang="en-US" b="1" dirty="0">
                <a:latin typeface="Century Gothic" panose="020B0502020202020204" pitchFamily="34" charset="0"/>
              </a:rPr>
              <a:t>Phone Call</a:t>
            </a:r>
            <a:r>
              <a:rPr lang="en-US" dirty="0">
                <a:latin typeface="Century Gothic" panose="020B0502020202020204" pitchFamily="34" charset="0"/>
              </a:rPr>
              <a:t>: If the proposal is high-priority or the relationship with the client is close, a quick phone call may be more effective to convey your enthusiasm and professionalism</a:t>
            </a:r>
            <a:r>
              <a:rPr lang="en-US" dirty="0"/>
              <a:t>.</a:t>
            </a:r>
          </a:p>
        </p:txBody>
      </p:sp>
    </p:spTree>
    <p:extLst>
      <p:ext uri="{BB962C8B-B14F-4D97-AF65-F5344CB8AC3E}">
        <p14:creationId xmlns:p14="http://schemas.microsoft.com/office/powerpoint/2010/main" val="8699561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5E452-FB2A-6462-DBCB-2B64E1A895E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EA2887BA-56F9-1DE5-8EE4-C4BE52852A3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7C61CBB-174F-13C6-F233-65CD8F4DDF5F}"/>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A6128EC8-DC04-240C-2FB8-E205F2AE45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927AA252-D3E2-604F-DCAA-CB303E28D6FD}"/>
              </a:ext>
            </a:extLst>
          </p:cNvPr>
          <p:cNvSpPr/>
          <p:nvPr/>
        </p:nvSpPr>
        <p:spPr>
          <a:xfrm>
            <a:off x="853596" y="644477"/>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Module-4.4</a:t>
            </a:r>
          </a:p>
        </p:txBody>
      </p:sp>
      <p:sp>
        <p:nvSpPr>
          <p:cNvPr id="15" name="Rectangle 14">
            <a:extLst>
              <a:ext uri="{FF2B5EF4-FFF2-40B4-BE49-F238E27FC236}">
                <a16:creationId xmlns:a16="http://schemas.microsoft.com/office/drawing/2014/main" id="{D5B35AF1-B08F-C175-2485-FFC15BA39A5E}"/>
              </a:ext>
            </a:extLst>
          </p:cNvPr>
          <p:cNvSpPr/>
          <p:nvPr/>
        </p:nvSpPr>
        <p:spPr>
          <a:xfrm>
            <a:off x="2287" y="1772869"/>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DC5F4312-AA77-8F4A-039F-076107B5891C}"/>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791A1DF-0DAB-5D09-56A7-A3488BEADF91}"/>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B17A875-98D9-18CC-5D5D-4CFF2BFCE9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840A8A8F-9F40-2CBE-70A0-2FBBA58AA94F}"/>
              </a:ext>
            </a:extLst>
          </p:cNvPr>
          <p:cNvSpPr txBox="1"/>
          <p:nvPr/>
        </p:nvSpPr>
        <p:spPr>
          <a:xfrm>
            <a:off x="764042" y="1165254"/>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PROPOSAL FOLLOW UP STRATEGIES  </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A587AF47-5FB8-DC5D-D133-94898EC57B39}"/>
              </a:ext>
            </a:extLst>
          </p:cNvPr>
          <p:cNvSpPr txBox="1"/>
          <p:nvPr/>
        </p:nvSpPr>
        <p:spPr>
          <a:xfrm>
            <a:off x="690593" y="2002455"/>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5" name="TextBox 4">
            <a:extLst>
              <a:ext uri="{FF2B5EF4-FFF2-40B4-BE49-F238E27FC236}">
                <a16:creationId xmlns:a16="http://schemas.microsoft.com/office/drawing/2014/main" id="{14B36CE7-50AE-43EE-8174-E77F601A2FFC}"/>
              </a:ext>
            </a:extLst>
          </p:cNvPr>
          <p:cNvSpPr txBox="1"/>
          <p:nvPr/>
        </p:nvSpPr>
        <p:spPr>
          <a:xfrm>
            <a:off x="86541" y="1848839"/>
            <a:ext cx="11718690" cy="3416320"/>
          </a:xfrm>
          <a:prstGeom prst="rect">
            <a:avLst/>
          </a:prstGeom>
          <a:noFill/>
        </p:spPr>
        <p:txBody>
          <a:bodyPr wrap="square" rtlCol="0">
            <a:spAutoFit/>
          </a:bodyPr>
          <a:lstStyle/>
          <a:p>
            <a:endParaRPr lang="en-US" dirty="0"/>
          </a:p>
          <a:p>
            <a:r>
              <a:rPr lang="en-US" b="1" dirty="0">
                <a:latin typeface="Century Gothic" panose="020B0502020202020204" pitchFamily="34" charset="0"/>
              </a:rPr>
              <a:t>Responding to Client Queries, Feedback, and Requests for Revision</a:t>
            </a:r>
          </a:p>
          <a:p>
            <a:r>
              <a:rPr lang="en-US" b="1" dirty="0">
                <a:latin typeface="Century Gothic" panose="020B0502020202020204" pitchFamily="34" charset="0"/>
              </a:rPr>
              <a:t>Be Responsive and Professional</a:t>
            </a:r>
            <a:r>
              <a:rPr lang="en-US" dirty="0">
                <a:latin typeface="Century Gothic" panose="020B0502020202020204" pitchFamily="34" charset="0"/>
              </a:rPr>
              <a:t>: When the client reaches out with questions, feedback, or revision requests, respond promptly. Acknowledge their concerns, address them directly, and demonstrate your willingness to accommodate their needs.</a:t>
            </a:r>
          </a:p>
          <a:p>
            <a:r>
              <a:rPr lang="en-US" b="1" dirty="0">
                <a:latin typeface="Century Gothic" panose="020B0502020202020204" pitchFamily="34" charset="0"/>
              </a:rPr>
              <a:t>Clarifications: </a:t>
            </a:r>
            <a:r>
              <a:rPr lang="en-US" dirty="0">
                <a:latin typeface="Century Gothic" panose="020B0502020202020204" pitchFamily="34" charset="0"/>
              </a:rPr>
              <a:t>If the client has questions or needs further explanation of certain sections of your proposal (e.g., services, methodology, costs), be clear and concise in your response. This may involve revising specific sections to align better with their expectations.</a:t>
            </a:r>
          </a:p>
          <a:p>
            <a:r>
              <a:rPr lang="en-US" b="1" dirty="0">
                <a:latin typeface="Century Gothic" panose="020B0502020202020204" pitchFamily="34" charset="0"/>
              </a:rPr>
              <a:t>Revision Requests</a:t>
            </a:r>
            <a:r>
              <a:rPr lang="en-US" dirty="0">
                <a:latin typeface="Century Gothic" panose="020B0502020202020204" pitchFamily="34" charset="0"/>
              </a:rPr>
              <a:t>: If the client requests changes to pricing, services, or timelines, evaluate their feedback thoughtfully. If you're able to make those adjustments without compromising the quality of your work, modify your proposal and resubmit it with clear explanations of the revisions.</a:t>
            </a:r>
          </a:p>
          <a:p>
            <a:endParaRPr lang="en-US" dirty="0"/>
          </a:p>
        </p:txBody>
      </p:sp>
    </p:spTree>
    <p:extLst>
      <p:ext uri="{BB962C8B-B14F-4D97-AF65-F5344CB8AC3E}">
        <p14:creationId xmlns:p14="http://schemas.microsoft.com/office/powerpoint/2010/main" val="27078080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82F76-358C-4A26-E4A0-04E0FFEEBB0B}"/>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FFDA5E19-39EE-A487-10C6-1EF5A4391F9A}"/>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FE406053-3F18-CFED-A7BF-5F5476280942}"/>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F5B73FD6-2E11-1D5A-4A15-82FEBCFBB2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F204D81C-2CB8-213B-BBA8-7F39928A708E}"/>
              </a:ext>
            </a:extLst>
          </p:cNvPr>
          <p:cNvSpPr/>
          <p:nvPr/>
        </p:nvSpPr>
        <p:spPr>
          <a:xfrm>
            <a:off x="853596" y="644477"/>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Module-4.4</a:t>
            </a:r>
          </a:p>
        </p:txBody>
      </p:sp>
      <p:sp>
        <p:nvSpPr>
          <p:cNvPr id="15" name="Rectangle 14">
            <a:extLst>
              <a:ext uri="{FF2B5EF4-FFF2-40B4-BE49-F238E27FC236}">
                <a16:creationId xmlns:a16="http://schemas.microsoft.com/office/drawing/2014/main" id="{7F4B6B6B-0933-8602-C28A-2204C2E6BB33}"/>
              </a:ext>
            </a:extLst>
          </p:cNvPr>
          <p:cNvSpPr/>
          <p:nvPr/>
        </p:nvSpPr>
        <p:spPr>
          <a:xfrm>
            <a:off x="2287" y="1772869"/>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FA5FC502-B0C6-F52D-B1A5-46F801545D60}"/>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18DF36D-5722-28AD-F8E1-7325D79A0DBC}"/>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E944B76-D10D-410C-5234-8EB0147FD1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6BC93FE6-B078-B13F-5956-C0836390413D}"/>
              </a:ext>
            </a:extLst>
          </p:cNvPr>
          <p:cNvSpPr txBox="1"/>
          <p:nvPr/>
        </p:nvSpPr>
        <p:spPr>
          <a:xfrm>
            <a:off x="764042" y="1165254"/>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PROPOSAL FOLLOW UP STRATEGIES  </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6D810F6F-A276-2776-0A77-0120BCD94F55}"/>
              </a:ext>
            </a:extLst>
          </p:cNvPr>
          <p:cNvSpPr txBox="1"/>
          <p:nvPr/>
        </p:nvSpPr>
        <p:spPr>
          <a:xfrm>
            <a:off x="690593" y="2002455"/>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5" name="TextBox 4">
            <a:extLst>
              <a:ext uri="{FF2B5EF4-FFF2-40B4-BE49-F238E27FC236}">
                <a16:creationId xmlns:a16="http://schemas.microsoft.com/office/drawing/2014/main" id="{54CDC8E0-4BFA-76C6-A9BA-40A763FCC088}"/>
              </a:ext>
            </a:extLst>
          </p:cNvPr>
          <p:cNvSpPr txBox="1"/>
          <p:nvPr/>
        </p:nvSpPr>
        <p:spPr>
          <a:xfrm>
            <a:off x="86541" y="1848839"/>
            <a:ext cx="11718690" cy="3416320"/>
          </a:xfrm>
          <a:prstGeom prst="rect">
            <a:avLst/>
          </a:prstGeom>
          <a:noFill/>
        </p:spPr>
        <p:txBody>
          <a:bodyPr wrap="square" rtlCol="0">
            <a:spAutoFit/>
          </a:bodyPr>
          <a:lstStyle/>
          <a:p>
            <a:endParaRPr lang="en-US" dirty="0"/>
          </a:p>
          <a:p>
            <a:r>
              <a:rPr lang="en-US" b="1" dirty="0">
                <a:latin typeface="Century Gothic" panose="020B0502020202020204" pitchFamily="34" charset="0"/>
              </a:rPr>
              <a:t>Professionalism</a:t>
            </a:r>
            <a:r>
              <a:rPr lang="en-US" dirty="0">
                <a:latin typeface="Century Gothic" panose="020B0502020202020204" pitchFamily="34" charset="0"/>
              </a:rPr>
              <a:t>: Even if the client’s feedback involves criticisms or substantial changes, maintain a positive, solutions-focused attitude. Always thank them for their input and show that you are committed to meeting their needs.</a:t>
            </a:r>
          </a:p>
          <a:p>
            <a:r>
              <a:rPr lang="en-US" b="1" dirty="0">
                <a:latin typeface="Century Gothic" panose="020B0502020202020204" pitchFamily="34" charset="0"/>
              </a:rPr>
              <a:t>Handling Revisions Efficiently</a:t>
            </a:r>
          </a:p>
          <a:p>
            <a:r>
              <a:rPr lang="en-US" b="1" dirty="0">
                <a:latin typeface="Century Gothic" panose="020B0502020202020204" pitchFamily="34" charset="0"/>
              </a:rPr>
              <a:t>Flexibility</a:t>
            </a:r>
            <a:r>
              <a:rPr lang="en-US" dirty="0">
                <a:latin typeface="Century Gothic" panose="020B0502020202020204" pitchFamily="34" charset="0"/>
              </a:rPr>
              <a:t>: Revisions may come in the form of pricing adjustments, service alterations, or changes in deliverables. Be prepared to negotiate or adjust your proposal accordingly, but ensure the final agreement still reflects your value and expertise.</a:t>
            </a:r>
          </a:p>
          <a:p>
            <a:r>
              <a:rPr lang="en-US" b="1" dirty="0">
                <a:latin typeface="Century Gothic" panose="020B0502020202020204" pitchFamily="34" charset="0"/>
              </a:rPr>
              <a:t>Update the Proposal</a:t>
            </a:r>
            <a:r>
              <a:rPr lang="en-US" dirty="0">
                <a:latin typeface="Century Gothic" panose="020B0502020202020204" pitchFamily="34" charset="0"/>
              </a:rPr>
              <a:t>: Once revisions are discussed and agreed upon, quickly update the proposal and submit it for review. Highlight the changes made to ensure clarity.</a:t>
            </a:r>
          </a:p>
          <a:p>
            <a:endParaRPr lang="en-US" dirty="0">
              <a:latin typeface="Century Gothic" panose="020B0502020202020204" pitchFamily="34" charset="0"/>
            </a:endParaRPr>
          </a:p>
          <a:p>
            <a:endParaRPr lang="en-US" dirty="0"/>
          </a:p>
        </p:txBody>
      </p:sp>
    </p:spTree>
    <p:extLst>
      <p:ext uri="{BB962C8B-B14F-4D97-AF65-F5344CB8AC3E}">
        <p14:creationId xmlns:p14="http://schemas.microsoft.com/office/powerpoint/2010/main" val="11881804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B9EC5-A7E9-FF65-B858-C7F0C224FBD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A8C8EB9-3AA1-6996-987D-9F1B43B13B50}"/>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4D184C10-4126-7891-83DE-D0D2540B4FC7}"/>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6333BD8E-571E-2DC9-2EB8-5D1154AC60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C7E2CAA1-6056-4ADF-F70B-66CE5BFB9FA8}"/>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Module-4.5</a:t>
            </a:r>
          </a:p>
        </p:txBody>
      </p:sp>
      <p:sp>
        <p:nvSpPr>
          <p:cNvPr id="15" name="Rectangle 14">
            <a:extLst>
              <a:ext uri="{FF2B5EF4-FFF2-40B4-BE49-F238E27FC236}">
                <a16:creationId xmlns:a16="http://schemas.microsoft.com/office/drawing/2014/main" id="{CE9C391C-0087-B078-4E1D-B57BDFCD8CE8}"/>
              </a:ext>
            </a:extLst>
          </p:cNvPr>
          <p:cNvSpPr/>
          <p:nvPr/>
        </p:nvSpPr>
        <p:spPr>
          <a:xfrm>
            <a:off x="159028" y="1772869"/>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13CC6976-364E-FCEF-AF12-012AE02EE643}"/>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648699A-ADED-9CFA-50F5-EA8166469F8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F678394-3B25-9C81-2AB7-BB942182C5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F13B9FBA-7130-A858-12BA-DAC15F7C619B}"/>
              </a:ext>
            </a:extLst>
          </p:cNvPr>
          <p:cNvSpPr txBox="1"/>
          <p:nvPr/>
        </p:nvSpPr>
        <p:spPr>
          <a:xfrm>
            <a:off x="764042" y="1165254"/>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CONTRACT NEGOTIATION IN EDUCATION CONSULTING</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CC050102-A950-0604-86EB-67D7271DEF6C}"/>
              </a:ext>
            </a:extLst>
          </p:cNvPr>
          <p:cNvSpPr txBox="1"/>
          <p:nvPr/>
        </p:nvSpPr>
        <p:spPr>
          <a:xfrm>
            <a:off x="778293" y="1452093"/>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7" name="TextBox 6">
            <a:extLst>
              <a:ext uri="{FF2B5EF4-FFF2-40B4-BE49-F238E27FC236}">
                <a16:creationId xmlns:a16="http://schemas.microsoft.com/office/drawing/2014/main" id="{CB1E95E4-9931-8977-D1CC-E3F3DF97401B}"/>
              </a:ext>
            </a:extLst>
          </p:cNvPr>
          <p:cNvSpPr txBox="1"/>
          <p:nvPr/>
        </p:nvSpPr>
        <p:spPr>
          <a:xfrm>
            <a:off x="278414" y="2031743"/>
            <a:ext cx="11334945" cy="3139321"/>
          </a:xfrm>
          <a:prstGeom prst="rect">
            <a:avLst/>
          </a:prstGeom>
          <a:noFill/>
        </p:spPr>
        <p:txBody>
          <a:bodyPr wrap="square">
            <a:spAutoFit/>
          </a:bodyPr>
          <a:lstStyle/>
          <a:p>
            <a:r>
              <a:rPr lang="en-US" b="1" dirty="0">
                <a:latin typeface="Century Gothic" panose="020B0502020202020204" pitchFamily="34" charset="0"/>
              </a:rPr>
              <a:t>Introduction to Contract Negotiation</a:t>
            </a:r>
          </a:p>
          <a:p>
            <a:r>
              <a:rPr lang="en-US" dirty="0">
                <a:latin typeface="Century Gothic" panose="020B0502020202020204" pitchFamily="34" charset="0"/>
              </a:rPr>
              <a:t>Contracts play an essential role in consulting engagements, </a:t>
            </a:r>
            <a:r>
              <a:rPr lang="en-US" b="1" dirty="0">
                <a:solidFill>
                  <a:srgbClr val="FF0000"/>
                </a:solidFill>
                <a:latin typeface="Century Gothic" panose="020B0502020202020204" pitchFamily="34" charset="0"/>
              </a:rPr>
              <a:t>offering protection and clarity for both consultants and clients</a:t>
            </a:r>
            <a:r>
              <a:rPr lang="en-US" dirty="0">
                <a:latin typeface="Century Gothic" panose="020B0502020202020204" pitchFamily="34" charset="0"/>
              </a:rPr>
              <a:t>. A well-written contract ensures that both parties are aligned, setting clear expectations and </a:t>
            </a:r>
            <a:r>
              <a:rPr lang="en-US" b="1" dirty="0">
                <a:solidFill>
                  <a:srgbClr val="FF0000"/>
                </a:solidFill>
                <a:latin typeface="Century Gothic" panose="020B0502020202020204" pitchFamily="34" charset="0"/>
              </a:rPr>
              <a:t>providing legal safeguards </a:t>
            </a:r>
            <a:r>
              <a:rPr lang="en-US" dirty="0">
                <a:latin typeface="Century Gothic" panose="020B0502020202020204" pitchFamily="34" charset="0"/>
              </a:rPr>
              <a:t>should any issues arise. </a:t>
            </a:r>
            <a:r>
              <a:rPr lang="en-US" b="1" dirty="0">
                <a:solidFill>
                  <a:srgbClr val="FF0000"/>
                </a:solidFill>
                <a:latin typeface="Century Gothic" panose="020B0502020202020204" pitchFamily="34" charset="0"/>
              </a:rPr>
              <a:t>Contracts formalize the agreement between the consultant and the client, making it easier to navigate challenges and protect both parties' interests.</a:t>
            </a:r>
          </a:p>
          <a:p>
            <a:r>
              <a:rPr lang="en-US" dirty="0">
                <a:latin typeface="Century Gothic" panose="020B0502020202020204" pitchFamily="34" charset="0"/>
              </a:rPr>
              <a:t>Why Contracts Are Essential for Protecting Consultants and Clients</a:t>
            </a:r>
          </a:p>
          <a:p>
            <a:r>
              <a:rPr lang="en-US" dirty="0">
                <a:latin typeface="Century Gothic" panose="020B0502020202020204" pitchFamily="34" charset="0"/>
              </a:rPr>
              <a:t>In consulting, contracts are crucial for formalizing the agreement between both parties. </a:t>
            </a:r>
          </a:p>
          <a:p>
            <a:r>
              <a:rPr lang="en-US" dirty="0">
                <a:latin typeface="Century Gothic" panose="020B0502020202020204" pitchFamily="34" charset="0"/>
              </a:rPr>
              <a:t>They provide a clear framework that mitigates misunderstandings, minimizes risks, and ensures legal protection.</a:t>
            </a:r>
          </a:p>
          <a:p>
            <a:r>
              <a:rPr lang="en-US" dirty="0">
                <a:latin typeface="Century Gothic" panose="020B0502020202020204" pitchFamily="34" charset="0"/>
              </a:rPr>
              <a:t>Protection Against Misunderstandings:</a:t>
            </a:r>
          </a:p>
        </p:txBody>
      </p:sp>
    </p:spTree>
    <p:extLst>
      <p:ext uri="{BB962C8B-B14F-4D97-AF65-F5344CB8AC3E}">
        <p14:creationId xmlns:p14="http://schemas.microsoft.com/office/powerpoint/2010/main" val="33374484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9DCBF-5E4D-EFE9-1790-6418EAD6B781}"/>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6D9E5760-61B6-EFB5-5FDD-457E19E734AD}"/>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38CFC05-DB3E-0F66-4A00-D4E8E7273B31}"/>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DBA74866-B976-C0D9-77EA-4729BF43F5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C3EB9510-21A5-21C9-6F40-BD49892ECEAA}"/>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Module-4.5</a:t>
            </a:r>
          </a:p>
        </p:txBody>
      </p:sp>
      <p:sp>
        <p:nvSpPr>
          <p:cNvPr id="15" name="Rectangle 14">
            <a:extLst>
              <a:ext uri="{FF2B5EF4-FFF2-40B4-BE49-F238E27FC236}">
                <a16:creationId xmlns:a16="http://schemas.microsoft.com/office/drawing/2014/main" id="{22E613BE-DD32-4311-393D-FC045CD0D570}"/>
              </a:ext>
            </a:extLst>
          </p:cNvPr>
          <p:cNvSpPr/>
          <p:nvPr/>
        </p:nvSpPr>
        <p:spPr>
          <a:xfrm>
            <a:off x="159028" y="1772869"/>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77E01733-C9C4-A161-9BC4-E8639E584B9A}"/>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17F03EE-2747-BDBE-839C-A60A1F0564B4}"/>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C8ABA74-2B80-8953-2EB7-24DFC8EE0A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519B9BAD-329C-C251-ED71-FAA02F8F0435}"/>
              </a:ext>
            </a:extLst>
          </p:cNvPr>
          <p:cNvSpPr txBox="1"/>
          <p:nvPr/>
        </p:nvSpPr>
        <p:spPr>
          <a:xfrm>
            <a:off x="764042" y="1165254"/>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CONTRACT NEGOTIATION IN EDUCATION CONSULTING</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D7B700D1-1811-A151-3107-877A44F9D0EC}"/>
              </a:ext>
            </a:extLst>
          </p:cNvPr>
          <p:cNvSpPr txBox="1"/>
          <p:nvPr/>
        </p:nvSpPr>
        <p:spPr>
          <a:xfrm>
            <a:off x="778293" y="1452093"/>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7" name="TextBox 6">
            <a:extLst>
              <a:ext uri="{FF2B5EF4-FFF2-40B4-BE49-F238E27FC236}">
                <a16:creationId xmlns:a16="http://schemas.microsoft.com/office/drawing/2014/main" id="{0B6CB653-644A-7044-7CF8-EEE27F93BE89}"/>
              </a:ext>
            </a:extLst>
          </p:cNvPr>
          <p:cNvSpPr txBox="1"/>
          <p:nvPr/>
        </p:nvSpPr>
        <p:spPr>
          <a:xfrm>
            <a:off x="278414" y="2094545"/>
            <a:ext cx="11334945" cy="3970318"/>
          </a:xfrm>
          <a:prstGeom prst="rect">
            <a:avLst/>
          </a:prstGeom>
          <a:noFill/>
        </p:spPr>
        <p:txBody>
          <a:bodyPr wrap="square">
            <a:spAutoFit/>
          </a:bodyPr>
          <a:lstStyle/>
          <a:p>
            <a:r>
              <a:rPr lang="en-US" dirty="0">
                <a:latin typeface="Century Gothic" panose="020B0502020202020204" pitchFamily="34" charset="0"/>
              </a:rPr>
              <a:t>A contract helps prevent confusion by defining what is expected from both parties. It specifies the services to be provided, timelines, payment terms, and other essential details, thus ensuring that everyone is on the same page and protecting against any misunderstandings that could lead to disputes.</a:t>
            </a:r>
          </a:p>
          <a:p>
            <a:r>
              <a:rPr lang="en-US" b="1" dirty="0">
                <a:solidFill>
                  <a:srgbClr val="FF0000"/>
                </a:solidFill>
                <a:latin typeface="Century Gothic" panose="020B0502020202020204" pitchFamily="34" charset="0"/>
              </a:rPr>
              <a:t>Legal Safeguards</a:t>
            </a:r>
            <a:r>
              <a:rPr lang="en-US" dirty="0">
                <a:latin typeface="Century Gothic" panose="020B0502020202020204" pitchFamily="34" charset="0"/>
              </a:rPr>
              <a:t>:</a:t>
            </a:r>
          </a:p>
          <a:p>
            <a:r>
              <a:rPr lang="en-US" dirty="0">
                <a:latin typeface="Century Gothic" panose="020B0502020202020204" pitchFamily="34" charset="0"/>
              </a:rPr>
              <a:t>Contracts offer legal protection for both the consultant and the client. In the event of non-compliance or disagreements, a contract serves as a legal document that outlines how disputes will be resolved and what actions can be taken. This can be critical for ensuring fair treatment and accountability.</a:t>
            </a:r>
          </a:p>
          <a:p>
            <a:r>
              <a:rPr lang="en-US" b="1" dirty="0">
                <a:solidFill>
                  <a:srgbClr val="FF0000"/>
                </a:solidFill>
                <a:latin typeface="Century Gothic" panose="020B0502020202020204" pitchFamily="34" charset="0"/>
              </a:rPr>
              <a:t>Clarity of Terms</a:t>
            </a:r>
            <a:r>
              <a:rPr lang="en-US" dirty="0">
                <a:latin typeface="Century Gothic" panose="020B0502020202020204" pitchFamily="34" charset="0"/>
              </a:rPr>
              <a:t>:</a:t>
            </a:r>
          </a:p>
          <a:p>
            <a:r>
              <a:rPr lang="en-US" dirty="0">
                <a:latin typeface="Century Gothic" panose="020B0502020202020204" pitchFamily="34" charset="0"/>
              </a:rPr>
              <a:t>A contract clearly outlines the terms of the engagement, ensuring both the consultant and client are aware of their rights and obligations. This helps minimize the chances of either party failing to meet expectations or obligations, providing a clear course of action should issues arise.</a:t>
            </a:r>
          </a:p>
          <a:p>
            <a:endParaRPr lang="en-US" dirty="0">
              <a:latin typeface="Century Gothic" panose="020B0502020202020204" pitchFamily="34" charset="0"/>
            </a:endParaRPr>
          </a:p>
        </p:txBody>
      </p:sp>
    </p:spTree>
    <p:extLst>
      <p:ext uri="{BB962C8B-B14F-4D97-AF65-F5344CB8AC3E}">
        <p14:creationId xmlns:p14="http://schemas.microsoft.com/office/powerpoint/2010/main" val="40568027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6870B-A73B-2812-B1D1-DD5D78EB24AF}"/>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69DB2695-C10D-FC24-F32B-F6E0A74D29B9}"/>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CD67C1A-3B7E-61B5-289C-3026510DFD98}"/>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3B67D757-32CF-E05C-FACE-BC857A18CD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8E83410A-BBE1-CD01-621F-5250E0E7594E}"/>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Module-4.5</a:t>
            </a:r>
          </a:p>
        </p:txBody>
      </p:sp>
      <p:sp>
        <p:nvSpPr>
          <p:cNvPr id="15" name="Rectangle 14">
            <a:extLst>
              <a:ext uri="{FF2B5EF4-FFF2-40B4-BE49-F238E27FC236}">
                <a16:creationId xmlns:a16="http://schemas.microsoft.com/office/drawing/2014/main" id="{7D13E053-97C0-F6F7-3AAE-EA0C233B83F8}"/>
              </a:ext>
            </a:extLst>
          </p:cNvPr>
          <p:cNvSpPr/>
          <p:nvPr/>
        </p:nvSpPr>
        <p:spPr>
          <a:xfrm>
            <a:off x="159028" y="1772869"/>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41D69B75-3D65-C232-E10F-81E9A6098193}"/>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94ADDE69-5DB8-DD5C-BD05-86B400E72107}"/>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B274175-A2CD-F8BD-4147-83D8634DDF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4D964972-0FA9-C771-F5D0-81C260A761BE}"/>
              </a:ext>
            </a:extLst>
          </p:cNvPr>
          <p:cNvSpPr txBox="1"/>
          <p:nvPr/>
        </p:nvSpPr>
        <p:spPr>
          <a:xfrm>
            <a:off x="764042" y="1165254"/>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DIFFERENCE BETWEEN PROPOSAL AND CONTRACTS </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FCB138DF-4E44-EF1A-5632-A3664CAF2487}"/>
              </a:ext>
            </a:extLst>
          </p:cNvPr>
          <p:cNvSpPr txBox="1"/>
          <p:nvPr/>
        </p:nvSpPr>
        <p:spPr>
          <a:xfrm>
            <a:off x="778293" y="1452093"/>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7" name="TextBox 6">
            <a:extLst>
              <a:ext uri="{FF2B5EF4-FFF2-40B4-BE49-F238E27FC236}">
                <a16:creationId xmlns:a16="http://schemas.microsoft.com/office/drawing/2014/main" id="{28B01525-351C-5603-207F-105B20214F23}"/>
              </a:ext>
            </a:extLst>
          </p:cNvPr>
          <p:cNvSpPr txBox="1"/>
          <p:nvPr/>
        </p:nvSpPr>
        <p:spPr>
          <a:xfrm>
            <a:off x="145774" y="1779582"/>
            <a:ext cx="5102088" cy="4524315"/>
          </a:xfrm>
          <a:prstGeom prst="rect">
            <a:avLst/>
          </a:prstGeom>
          <a:noFill/>
        </p:spPr>
        <p:txBody>
          <a:bodyPr wrap="square">
            <a:spAutoFit/>
          </a:bodyPr>
          <a:lstStyle/>
          <a:p>
            <a:r>
              <a:rPr lang="en-US" dirty="0">
                <a:latin typeface="Century Gothic" panose="020B0502020202020204" pitchFamily="34" charset="0"/>
              </a:rPr>
              <a:t>Although proposals and contracts are often used in the same consulting engagement, they serve distinct purposes:</a:t>
            </a:r>
          </a:p>
          <a:p>
            <a:r>
              <a:rPr lang="en-US" dirty="0">
                <a:latin typeface="Century Gothic" panose="020B0502020202020204" pitchFamily="34" charset="0"/>
              </a:rPr>
              <a:t>Proposal:</a:t>
            </a:r>
          </a:p>
          <a:p>
            <a:r>
              <a:rPr lang="en-US" b="1" dirty="0">
                <a:latin typeface="Century Gothic" panose="020B0502020202020204" pitchFamily="34" charset="0"/>
              </a:rPr>
              <a:t>A proposal </a:t>
            </a:r>
            <a:r>
              <a:rPr lang="en-US" dirty="0">
                <a:latin typeface="Century Gothic" panose="020B0502020202020204" pitchFamily="34" charset="0"/>
              </a:rPr>
              <a:t>is typically used in </a:t>
            </a:r>
            <a:r>
              <a:rPr lang="en-US" b="1" dirty="0">
                <a:solidFill>
                  <a:srgbClr val="FF0A0A"/>
                </a:solidFill>
                <a:latin typeface="Century Gothic" panose="020B0502020202020204" pitchFamily="34" charset="0"/>
              </a:rPr>
              <a:t>the initial stages of a consulting engagement </a:t>
            </a:r>
            <a:r>
              <a:rPr lang="en-US" dirty="0">
                <a:latin typeface="Century Gothic" panose="020B0502020202020204" pitchFamily="34" charset="0"/>
              </a:rPr>
              <a:t>to outline the consultant’s understanding of </a:t>
            </a:r>
            <a:r>
              <a:rPr lang="en-US" b="1" dirty="0">
                <a:solidFill>
                  <a:srgbClr val="FF0A0A"/>
                </a:solidFill>
                <a:latin typeface="Century Gothic" panose="020B0502020202020204" pitchFamily="34" charset="0"/>
              </a:rPr>
              <a:t>the client’s needs </a:t>
            </a:r>
            <a:r>
              <a:rPr lang="en-US" dirty="0">
                <a:latin typeface="Century Gothic" panose="020B0502020202020204" pitchFamily="34" charset="0"/>
              </a:rPr>
              <a:t>and how their services can address these needs. It details the </a:t>
            </a:r>
            <a:r>
              <a:rPr lang="en-US" b="1" dirty="0">
                <a:solidFill>
                  <a:srgbClr val="FF0A0A"/>
                </a:solidFill>
                <a:latin typeface="Century Gothic" panose="020B0502020202020204" pitchFamily="34" charset="0"/>
              </a:rPr>
              <a:t>approach, methodologies, services, and deliverables offered</a:t>
            </a:r>
            <a:r>
              <a:rPr lang="en-US" dirty="0">
                <a:latin typeface="Century Gothic" panose="020B0502020202020204" pitchFamily="34" charset="0"/>
              </a:rPr>
              <a:t>, often including </a:t>
            </a:r>
            <a:r>
              <a:rPr lang="en-US" b="1" dirty="0">
                <a:solidFill>
                  <a:srgbClr val="FF0A0A"/>
                </a:solidFill>
                <a:latin typeface="Century Gothic" panose="020B0502020202020204" pitchFamily="34" charset="0"/>
              </a:rPr>
              <a:t>cost estimates and timelines.</a:t>
            </a:r>
            <a:r>
              <a:rPr lang="en-US" dirty="0">
                <a:latin typeface="Century Gothic" panose="020B0502020202020204" pitchFamily="34" charset="0"/>
              </a:rPr>
              <a:t> The proposal is persuasive and designed to convince the client to hire the consultant.</a:t>
            </a:r>
          </a:p>
          <a:p>
            <a:r>
              <a:rPr lang="en-US" dirty="0">
                <a:latin typeface="Century Gothic" panose="020B0502020202020204" pitchFamily="34" charset="0"/>
              </a:rPr>
              <a:t>Contract:</a:t>
            </a:r>
          </a:p>
          <a:p>
            <a:endParaRPr lang="en-US" dirty="0">
              <a:latin typeface="Century Gothic" panose="020B0502020202020204" pitchFamily="34" charset="0"/>
            </a:endParaRPr>
          </a:p>
        </p:txBody>
      </p:sp>
      <p:sp>
        <p:nvSpPr>
          <p:cNvPr id="4" name="TextBox 3">
            <a:extLst>
              <a:ext uri="{FF2B5EF4-FFF2-40B4-BE49-F238E27FC236}">
                <a16:creationId xmlns:a16="http://schemas.microsoft.com/office/drawing/2014/main" id="{B984E413-9D37-2B20-4513-7C1F87101A83}"/>
              </a:ext>
            </a:extLst>
          </p:cNvPr>
          <p:cNvSpPr txBox="1"/>
          <p:nvPr/>
        </p:nvSpPr>
        <p:spPr>
          <a:xfrm>
            <a:off x="5852876" y="1820127"/>
            <a:ext cx="6180096" cy="4524315"/>
          </a:xfrm>
          <a:prstGeom prst="rect">
            <a:avLst/>
          </a:prstGeom>
          <a:noFill/>
        </p:spPr>
        <p:txBody>
          <a:bodyPr wrap="square" rtlCol="0">
            <a:spAutoFit/>
          </a:bodyPr>
          <a:lstStyle/>
          <a:p>
            <a:r>
              <a:rPr lang="en-US" b="1" dirty="0">
                <a:latin typeface="Century Gothic" panose="020B0502020202020204" pitchFamily="34" charset="0"/>
              </a:rPr>
              <a:t>A contract</a:t>
            </a:r>
            <a:r>
              <a:rPr lang="en-US" dirty="0">
                <a:latin typeface="Century Gothic" panose="020B0502020202020204" pitchFamily="34" charset="0"/>
              </a:rPr>
              <a:t>, on the other hand, is a legally binding document that formalizes the agreement between the client and the consultant once the proposal has been accepted. It includes more detailed terms and conditions, such as payment schedules, confidentiality clauses, and dispute resolution processes. While a proposal is used to secure the business, a contract is used to ensure both parties uphold the terms of the agreement once the work begins.</a:t>
            </a:r>
          </a:p>
          <a:p>
            <a:endParaRPr lang="en-US" dirty="0">
              <a:latin typeface="Century Gothic" panose="020B0502020202020204" pitchFamily="34" charset="0"/>
            </a:endParaRPr>
          </a:p>
          <a:p>
            <a:r>
              <a:rPr lang="en-US" dirty="0">
                <a:latin typeface="Century Gothic" panose="020B0502020202020204" pitchFamily="34" charset="0"/>
              </a:rPr>
              <a:t>In essence, the proposal is about laying out </a:t>
            </a:r>
            <a:r>
              <a:rPr lang="en-US" b="1" dirty="0">
                <a:solidFill>
                  <a:srgbClr val="FF0000"/>
                </a:solidFill>
                <a:latin typeface="Century Gothic" panose="020B0502020202020204" pitchFamily="34" charset="0"/>
              </a:rPr>
              <a:t>what will be done</a:t>
            </a:r>
            <a:r>
              <a:rPr lang="en-US" dirty="0">
                <a:latin typeface="Century Gothic" panose="020B0502020202020204" pitchFamily="34" charset="0"/>
              </a:rPr>
              <a:t>, while the contract ensures that </a:t>
            </a:r>
            <a:r>
              <a:rPr lang="en-US" b="1" dirty="0">
                <a:solidFill>
                  <a:srgbClr val="FF0000"/>
                </a:solidFill>
                <a:latin typeface="Century Gothic" panose="020B0502020202020204" pitchFamily="34" charset="0"/>
              </a:rPr>
              <a:t>what was agreed upon is formally enacted and protected legally.</a:t>
            </a:r>
          </a:p>
          <a:p>
            <a:endParaRPr lang="en-US" dirty="0"/>
          </a:p>
        </p:txBody>
      </p:sp>
    </p:spTree>
    <p:extLst>
      <p:ext uri="{BB962C8B-B14F-4D97-AF65-F5344CB8AC3E}">
        <p14:creationId xmlns:p14="http://schemas.microsoft.com/office/powerpoint/2010/main" val="24669709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C3B1C-6382-4276-980C-F9C52FDC893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FCBC04BE-36B6-DE31-12E1-505FED63994F}"/>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F9833AF7-FEBD-53EC-2F3A-9BAE696BF8C5}"/>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19FF7115-9175-AD58-A732-AC9CB8A425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E44B0B07-DD01-8A3E-8DCB-614B60E248C3}"/>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Module-4.5</a:t>
            </a:r>
          </a:p>
        </p:txBody>
      </p:sp>
      <p:sp>
        <p:nvSpPr>
          <p:cNvPr id="15" name="Rectangle 14">
            <a:extLst>
              <a:ext uri="{FF2B5EF4-FFF2-40B4-BE49-F238E27FC236}">
                <a16:creationId xmlns:a16="http://schemas.microsoft.com/office/drawing/2014/main" id="{0CA8D389-788A-592F-2905-86379D37BF06}"/>
              </a:ext>
            </a:extLst>
          </p:cNvPr>
          <p:cNvSpPr/>
          <p:nvPr/>
        </p:nvSpPr>
        <p:spPr>
          <a:xfrm>
            <a:off x="159028" y="1772869"/>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EE634AA6-890C-5CEC-3B73-E09913CCFECB}"/>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8BABEB2A-88CB-C5E1-3858-BDD035E2710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D16EE50-8C25-1C54-51D7-E49982AAAC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2130F93B-A81B-1914-143D-A2DC46B93D78}"/>
              </a:ext>
            </a:extLst>
          </p:cNvPr>
          <p:cNvSpPr txBox="1"/>
          <p:nvPr/>
        </p:nvSpPr>
        <p:spPr>
          <a:xfrm>
            <a:off x="764042" y="1165254"/>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 CONTRACTS STRUCTURE AND KEY ELEMENTS  </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EECA1F7E-B01A-A160-BD4A-56B9ED084D93}"/>
              </a:ext>
            </a:extLst>
          </p:cNvPr>
          <p:cNvSpPr txBox="1"/>
          <p:nvPr/>
        </p:nvSpPr>
        <p:spPr>
          <a:xfrm>
            <a:off x="778293" y="1452093"/>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FC9F89A5-48AB-14C0-FEAA-CEA26BD373E5}"/>
              </a:ext>
            </a:extLst>
          </p:cNvPr>
          <p:cNvSpPr txBox="1"/>
          <p:nvPr/>
        </p:nvSpPr>
        <p:spPr>
          <a:xfrm>
            <a:off x="477078" y="2252312"/>
            <a:ext cx="11569149" cy="3260592"/>
          </a:xfrm>
          <a:prstGeom prst="rect">
            <a:avLst/>
          </a:prstGeom>
          <a:noFill/>
        </p:spPr>
        <p:txBody>
          <a:bodyPr wrap="square" rtlCol="0">
            <a:spAutoFit/>
          </a:bodyPr>
          <a:lstStyle/>
          <a:p>
            <a:r>
              <a:rPr lang="en-US" dirty="0">
                <a:latin typeface="Century Gothic" panose="020B0502020202020204" pitchFamily="34" charset="0"/>
              </a:rPr>
              <a:t>A strong contract in consulting should include </a:t>
            </a:r>
            <a:r>
              <a:rPr lang="en-US" b="1" dirty="0">
                <a:solidFill>
                  <a:srgbClr val="FF0A0A"/>
                </a:solidFill>
                <a:latin typeface="Century Gothic" panose="020B0502020202020204" pitchFamily="34" charset="0"/>
              </a:rPr>
              <a:t>several essential components </a:t>
            </a:r>
            <a:r>
              <a:rPr lang="en-US" dirty="0">
                <a:latin typeface="Century Gothic" panose="020B0502020202020204" pitchFamily="34" charset="0"/>
              </a:rPr>
              <a:t>to ensure that both the consultant and the client are </a:t>
            </a:r>
            <a:r>
              <a:rPr lang="en-US" b="1" dirty="0">
                <a:solidFill>
                  <a:srgbClr val="FF0A0A"/>
                </a:solidFill>
                <a:latin typeface="Century Gothic" panose="020B0502020202020204" pitchFamily="34" charset="0"/>
              </a:rPr>
              <a:t>protected</a:t>
            </a:r>
            <a:r>
              <a:rPr lang="en-US" dirty="0">
                <a:latin typeface="Century Gothic" panose="020B0502020202020204" pitchFamily="34" charset="0"/>
              </a:rPr>
              <a:t> and clear about their </a:t>
            </a:r>
            <a:r>
              <a:rPr lang="en-US" b="1" dirty="0">
                <a:solidFill>
                  <a:srgbClr val="FF0A0A"/>
                </a:solidFill>
                <a:latin typeface="Century Gothic" panose="020B0502020202020204" pitchFamily="34" charset="0"/>
              </a:rPr>
              <a:t>roles and responsibilities</a:t>
            </a:r>
            <a:r>
              <a:rPr lang="en-US" dirty="0">
                <a:latin typeface="Century Gothic" panose="020B0502020202020204" pitchFamily="34" charset="0"/>
              </a:rPr>
              <a:t>. The key elements include:</a:t>
            </a:r>
          </a:p>
          <a:p>
            <a:r>
              <a:rPr lang="en-US" b="1" dirty="0">
                <a:latin typeface="Century Gothic" panose="020B0502020202020204" pitchFamily="34" charset="0"/>
              </a:rPr>
              <a:t>Project Description</a:t>
            </a:r>
            <a:r>
              <a:rPr lang="en-US" dirty="0">
                <a:latin typeface="Century Gothic" panose="020B0502020202020204" pitchFamily="34" charset="0"/>
              </a:rPr>
              <a:t>:</a:t>
            </a:r>
          </a:p>
          <a:p>
            <a:r>
              <a:rPr lang="en-US" dirty="0">
                <a:latin typeface="Century Gothic" panose="020B0502020202020204" pitchFamily="34" charset="0"/>
              </a:rPr>
              <a:t>The contract should clearly </a:t>
            </a:r>
            <a:r>
              <a:rPr lang="en-US" b="1" dirty="0">
                <a:solidFill>
                  <a:srgbClr val="FF0A0A"/>
                </a:solidFill>
                <a:latin typeface="Century Gothic" panose="020B0502020202020204" pitchFamily="34" charset="0"/>
              </a:rPr>
              <a:t>define the scope of work, </a:t>
            </a:r>
            <a:r>
              <a:rPr lang="en-US" dirty="0">
                <a:latin typeface="Century Gothic" panose="020B0502020202020204" pitchFamily="34" charset="0"/>
              </a:rPr>
              <a:t>outlining the services to be provided, tasks to be completed, and overall project goals. This section helps prevent scope creep by being specific about what is and isn't included in the consultant's duties.</a:t>
            </a:r>
          </a:p>
          <a:p>
            <a:r>
              <a:rPr lang="en-US" b="1" dirty="0">
                <a:latin typeface="Century Gothic" panose="020B0502020202020204" pitchFamily="34" charset="0"/>
              </a:rPr>
              <a:t>Deliverables</a:t>
            </a:r>
            <a:r>
              <a:rPr lang="en-US" dirty="0">
                <a:latin typeface="Century Gothic" panose="020B0502020202020204" pitchFamily="34" charset="0"/>
              </a:rPr>
              <a:t>:</a:t>
            </a:r>
          </a:p>
          <a:p>
            <a:r>
              <a:rPr lang="en-US" dirty="0">
                <a:latin typeface="Century Gothic" panose="020B0502020202020204" pitchFamily="34" charset="0"/>
              </a:rPr>
              <a:t>Include a detailed list of the deliverables the consultant will provide, such as reports, workshops, or other outputs. Clearly describe what the client will receive at the completion of the project, specifying the format and any related details to avoid confusion later on.</a:t>
            </a:r>
          </a:p>
        </p:txBody>
      </p:sp>
    </p:spTree>
    <p:extLst>
      <p:ext uri="{BB962C8B-B14F-4D97-AF65-F5344CB8AC3E}">
        <p14:creationId xmlns:p14="http://schemas.microsoft.com/office/powerpoint/2010/main" val="16376382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D1FF7-393E-709A-7953-14197B94E0E5}"/>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A26B323-6C90-B6F5-0287-FA1FEB1A9C80}"/>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952697B3-8C36-1FA4-5E81-93A8B0F4D5FD}"/>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EA55335C-F921-ECF2-1971-35A4DBB4EA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8FEF9B4C-FB76-FCC0-CC3F-EA14BEC9BB50}"/>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Module-4.5</a:t>
            </a:r>
          </a:p>
        </p:txBody>
      </p:sp>
      <p:sp>
        <p:nvSpPr>
          <p:cNvPr id="15" name="Rectangle 14">
            <a:extLst>
              <a:ext uri="{FF2B5EF4-FFF2-40B4-BE49-F238E27FC236}">
                <a16:creationId xmlns:a16="http://schemas.microsoft.com/office/drawing/2014/main" id="{78892178-B156-234C-4368-A15E30521C3A}"/>
              </a:ext>
            </a:extLst>
          </p:cNvPr>
          <p:cNvSpPr/>
          <p:nvPr/>
        </p:nvSpPr>
        <p:spPr>
          <a:xfrm>
            <a:off x="159028" y="1772869"/>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1AEB2596-4892-53E2-ED58-49AFE8DD93DC}"/>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F8DCA7E-6421-8961-2413-08E7BB9722F7}"/>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BF9CDAF0-68CE-11AC-AF78-6F8AD061C6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BAA187B2-C1FC-9576-A168-35DFA39A5827}"/>
              </a:ext>
            </a:extLst>
          </p:cNvPr>
          <p:cNvSpPr txBox="1"/>
          <p:nvPr/>
        </p:nvSpPr>
        <p:spPr>
          <a:xfrm>
            <a:off x="764042" y="1165254"/>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 CONTRACTS STRUCTURE AND KEY ELEMENTS  </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66B70E26-A134-C09C-65A6-2CA938AFF711}"/>
              </a:ext>
            </a:extLst>
          </p:cNvPr>
          <p:cNvSpPr txBox="1"/>
          <p:nvPr/>
        </p:nvSpPr>
        <p:spPr>
          <a:xfrm>
            <a:off x="778293" y="1452093"/>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0F704C13-FECD-F484-9CCE-C2A437D3A6C5}"/>
              </a:ext>
            </a:extLst>
          </p:cNvPr>
          <p:cNvSpPr txBox="1"/>
          <p:nvPr/>
        </p:nvSpPr>
        <p:spPr>
          <a:xfrm>
            <a:off x="251793" y="2106966"/>
            <a:ext cx="11688414" cy="3970318"/>
          </a:xfrm>
          <a:prstGeom prst="rect">
            <a:avLst/>
          </a:prstGeom>
          <a:noFill/>
        </p:spPr>
        <p:txBody>
          <a:bodyPr wrap="square" rtlCol="0">
            <a:spAutoFit/>
          </a:bodyPr>
          <a:lstStyle/>
          <a:p>
            <a:r>
              <a:rPr lang="en-US" b="1" dirty="0">
                <a:latin typeface="Century Gothic" panose="020B0502020202020204" pitchFamily="34" charset="0"/>
              </a:rPr>
              <a:t>Payment Terms:</a:t>
            </a:r>
          </a:p>
          <a:p>
            <a:r>
              <a:rPr lang="en-US" dirty="0">
                <a:latin typeface="Century Gothic" panose="020B0502020202020204" pitchFamily="34" charset="0"/>
              </a:rPr>
              <a:t>The contract should state the agreed-upon fees, the </a:t>
            </a:r>
            <a:r>
              <a:rPr lang="en-US" b="1" dirty="0">
                <a:solidFill>
                  <a:srgbClr val="FF0A0A"/>
                </a:solidFill>
                <a:latin typeface="Century Gothic" panose="020B0502020202020204" pitchFamily="34" charset="0"/>
              </a:rPr>
              <a:t>payment schedule </a:t>
            </a:r>
            <a:r>
              <a:rPr lang="en-US" dirty="0">
                <a:latin typeface="Century Gothic" panose="020B0502020202020204" pitchFamily="34" charset="0"/>
              </a:rPr>
              <a:t>(e.g., upfront, milestones, upon completion), and the method of payment. Payment terms must be crystal clear to avoid any potential disputes over compensation.</a:t>
            </a:r>
          </a:p>
          <a:p>
            <a:r>
              <a:rPr lang="en-US" b="1" dirty="0">
                <a:latin typeface="Century Gothic" panose="020B0502020202020204" pitchFamily="34" charset="0"/>
              </a:rPr>
              <a:t>Confidentiality Clauses</a:t>
            </a:r>
            <a:r>
              <a:rPr lang="en-US" dirty="0">
                <a:latin typeface="Century Gothic" panose="020B0502020202020204" pitchFamily="34" charset="0"/>
              </a:rPr>
              <a:t>:</a:t>
            </a:r>
          </a:p>
          <a:p>
            <a:r>
              <a:rPr lang="en-US" dirty="0">
                <a:latin typeface="Century Gothic" panose="020B0502020202020204" pitchFamily="34" charset="0"/>
              </a:rPr>
              <a:t>A confidentiality clause protects both the consultant and the client by ensuring that </a:t>
            </a:r>
            <a:r>
              <a:rPr lang="en-US" b="1" dirty="0">
                <a:solidFill>
                  <a:srgbClr val="FF0A0A"/>
                </a:solidFill>
                <a:latin typeface="Century Gothic" panose="020B0502020202020204" pitchFamily="34" charset="0"/>
              </a:rPr>
              <a:t>sensitive information remains private</a:t>
            </a:r>
            <a:r>
              <a:rPr lang="en-US" dirty="0">
                <a:latin typeface="Century Gothic" panose="020B0502020202020204" pitchFamily="34" charset="0"/>
              </a:rPr>
              <a:t>. This is particularly important if the consultant will be privy to proprietary business details, student data, or other confidential materials during the engagement.</a:t>
            </a:r>
          </a:p>
          <a:p>
            <a:r>
              <a:rPr lang="en-US" b="1" dirty="0">
                <a:latin typeface="Century Gothic" panose="020B0502020202020204" pitchFamily="34" charset="0"/>
              </a:rPr>
              <a:t>Termination Clauses</a:t>
            </a:r>
            <a:r>
              <a:rPr lang="en-US" dirty="0">
                <a:latin typeface="Century Gothic" panose="020B0502020202020204" pitchFamily="34" charset="0"/>
              </a:rPr>
              <a:t>:</a:t>
            </a:r>
          </a:p>
          <a:p>
            <a:r>
              <a:rPr lang="en-US" dirty="0">
                <a:latin typeface="Century Gothic" panose="020B0502020202020204" pitchFamily="34" charset="0"/>
              </a:rPr>
              <a:t>Clearly define the terms under which the contract can be terminated, either by the consultant or the client. This can include conditions for early termination, notice periods, and how payments for completed work will be handled. This section helps protect both parties in case things don’t go as planned.</a:t>
            </a:r>
          </a:p>
          <a:p>
            <a:endParaRPr lang="en-US" dirty="0"/>
          </a:p>
        </p:txBody>
      </p:sp>
    </p:spTree>
    <p:extLst>
      <p:ext uri="{BB962C8B-B14F-4D97-AF65-F5344CB8AC3E}">
        <p14:creationId xmlns:p14="http://schemas.microsoft.com/office/powerpoint/2010/main" val="32275560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D8F24-AA64-779C-C923-BCF7CAFF2CBB}"/>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9DF8F1EE-359D-AD02-54CF-5B304DB28B0C}"/>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43FADA2E-8F0D-3412-64C6-AEDD5EB522AC}"/>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F654F053-0779-19D5-12FC-CAD2732C06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E068A494-AD5D-7D32-4C5D-A5AE8F5CDAE0}"/>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Module-4.5</a:t>
            </a:r>
          </a:p>
        </p:txBody>
      </p:sp>
      <p:sp>
        <p:nvSpPr>
          <p:cNvPr id="15" name="Rectangle 14">
            <a:extLst>
              <a:ext uri="{FF2B5EF4-FFF2-40B4-BE49-F238E27FC236}">
                <a16:creationId xmlns:a16="http://schemas.microsoft.com/office/drawing/2014/main" id="{6886B60D-ED34-6621-1CF3-D43B399AAD08}"/>
              </a:ext>
            </a:extLst>
          </p:cNvPr>
          <p:cNvSpPr/>
          <p:nvPr/>
        </p:nvSpPr>
        <p:spPr>
          <a:xfrm>
            <a:off x="159028" y="1772869"/>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F8100C97-C20C-82DB-63BA-4163F683E01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30783EF0-8FFB-46FE-926A-21336240116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C87742B-41F9-15F5-51D4-0E4C710C1C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0E037EA9-11EC-C8D0-D5EB-D398C3EDE738}"/>
              </a:ext>
            </a:extLst>
          </p:cNvPr>
          <p:cNvSpPr txBox="1"/>
          <p:nvPr/>
        </p:nvSpPr>
        <p:spPr>
          <a:xfrm>
            <a:off x="764042" y="1165254"/>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 UNDERSTANDING CLIENT EXPECTATIONS AND MINIMIZING RISK </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6CD40A5C-4CAA-CCD3-FF84-8047BA0334AC}"/>
              </a:ext>
            </a:extLst>
          </p:cNvPr>
          <p:cNvSpPr txBox="1"/>
          <p:nvPr/>
        </p:nvSpPr>
        <p:spPr>
          <a:xfrm>
            <a:off x="778293" y="1452093"/>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ABF8E723-FC5D-357D-C087-239C6E25A882}"/>
              </a:ext>
            </a:extLst>
          </p:cNvPr>
          <p:cNvSpPr txBox="1"/>
          <p:nvPr/>
        </p:nvSpPr>
        <p:spPr>
          <a:xfrm>
            <a:off x="251793" y="2043898"/>
            <a:ext cx="11688414" cy="3970318"/>
          </a:xfrm>
          <a:prstGeom prst="rect">
            <a:avLst/>
          </a:prstGeom>
          <a:noFill/>
        </p:spPr>
        <p:txBody>
          <a:bodyPr wrap="square" rtlCol="0">
            <a:spAutoFit/>
          </a:bodyPr>
          <a:lstStyle/>
          <a:p>
            <a:r>
              <a:rPr lang="en-US" dirty="0">
                <a:latin typeface="Century Gothic" panose="020B0502020202020204" pitchFamily="34" charset="0"/>
              </a:rPr>
              <a:t>When drafting or negotiating a consulting contract, it’s essential to ensure that the contract </a:t>
            </a:r>
            <a:r>
              <a:rPr lang="en-US" b="1" dirty="0">
                <a:solidFill>
                  <a:srgbClr val="FF0A0A"/>
                </a:solidFill>
                <a:latin typeface="Century Gothic" panose="020B0502020202020204" pitchFamily="34" charset="0"/>
              </a:rPr>
              <a:t>reflects what was discussed in the proposal</a:t>
            </a:r>
            <a:r>
              <a:rPr lang="en-US" dirty="0">
                <a:latin typeface="Century Gothic" panose="020B0502020202020204" pitchFamily="34" charset="0"/>
              </a:rPr>
              <a:t>. The goal is to align the contract with the client’s expectations while minimizing risks to both parties:</a:t>
            </a:r>
          </a:p>
          <a:p>
            <a:r>
              <a:rPr lang="en-US" b="1" dirty="0">
                <a:latin typeface="Century Gothic" panose="020B0502020202020204" pitchFamily="34" charset="0"/>
              </a:rPr>
              <a:t>Ensure Clarity and Alignment</a:t>
            </a:r>
            <a:r>
              <a:rPr lang="en-US" dirty="0">
                <a:latin typeface="Century Gothic" panose="020B0502020202020204" pitchFamily="34" charset="0"/>
              </a:rPr>
              <a:t>:</a:t>
            </a:r>
          </a:p>
          <a:p>
            <a:r>
              <a:rPr lang="en-US" dirty="0">
                <a:latin typeface="Century Gothic" panose="020B0502020202020204" pitchFamily="34" charset="0"/>
              </a:rPr>
              <a:t>Make sure the contract accurately reflects all the terms discussed in the proposal, including the services to be provided, timelines, and deliverables. If there are any discrepancies between the proposal and the contract, address them early to avoid misunderstandings later.</a:t>
            </a:r>
          </a:p>
          <a:p>
            <a:r>
              <a:rPr lang="en-US" b="1" dirty="0">
                <a:latin typeface="Century Gothic" panose="020B0502020202020204" pitchFamily="34" charset="0"/>
              </a:rPr>
              <a:t>Identify Potential Risks:</a:t>
            </a:r>
          </a:p>
          <a:p>
            <a:r>
              <a:rPr lang="en-US" dirty="0">
                <a:latin typeface="Century Gothic" panose="020B0502020202020204" pitchFamily="34" charset="0"/>
              </a:rPr>
              <a:t>In the contract, consider potential risks—such as delays, scope creep, or non-payment—and include terms that help mitigate these risks. For instance, setting milestones with payment schedules tied to these milestones can ensure the consultant is paid for completed work, reducing the risk of non-payment. Additionally, including a clause for the resolution of any disputes (e.g., mediation, arbitration) helps minimize the impact of potential disagreements.</a:t>
            </a:r>
          </a:p>
          <a:p>
            <a:endParaRPr lang="en-US" dirty="0"/>
          </a:p>
        </p:txBody>
      </p:sp>
    </p:spTree>
    <p:extLst>
      <p:ext uri="{BB962C8B-B14F-4D97-AF65-F5344CB8AC3E}">
        <p14:creationId xmlns:p14="http://schemas.microsoft.com/office/powerpoint/2010/main" val="24509743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1BC26-F0BC-E59D-7FF5-2DA4379184C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65886FB-48AB-E773-9B9A-878643EF889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7FE6E5B-EF71-13EE-C942-F1E98188A77F}"/>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515733AD-37D4-393A-AF0F-3060C72216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68B2CC24-3F3E-B163-13FB-3B430E872C18}"/>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Module-4.5</a:t>
            </a:r>
          </a:p>
        </p:txBody>
      </p:sp>
      <p:sp>
        <p:nvSpPr>
          <p:cNvPr id="15" name="Rectangle 14">
            <a:extLst>
              <a:ext uri="{FF2B5EF4-FFF2-40B4-BE49-F238E27FC236}">
                <a16:creationId xmlns:a16="http://schemas.microsoft.com/office/drawing/2014/main" id="{3015A662-2209-55A7-9771-3A6A4B50A7BC}"/>
              </a:ext>
            </a:extLst>
          </p:cNvPr>
          <p:cNvSpPr/>
          <p:nvPr/>
        </p:nvSpPr>
        <p:spPr>
          <a:xfrm>
            <a:off x="159028" y="1772869"/>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0F866B25-C75B-631D-947E-A0E7F119B017}"/>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378445C-BB19-9031-78E8-5F932EDE3931}"/>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DFF5FD9-3D6A-C8FA-10D0-1D706A5136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539E3C14-E899-FE8D-2785-7CBA97E1E66C}"/>
              </a:ext>
            </a:extLst>
          </p:cNvPr>
          <p:cNvSpPr txBox="1"/>
          <p:nvPr/>
        </p:nvSpPr>
        <p:spPr>
          <a:xfrm>
            <a:off x="764042" y="1165254"/>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 UNDERSTANDING CLIENT EXPECTATIONS AND MINIMIZING RISK </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2B66D1E9-039F-EFBF-2896-173BA6E3EE8A}"/>
              </a:ext>
            </a:extLst>
          </p:cNvPr>
          <p:cNvSpPr txBox="1"/>
          <p:nvPr/>
        </p:nvSpPr>
        <p:spPr>
          <a:xfrm>
            <a:off x="778293" y="1452093"/>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4" name="TextBox 3">
            <a:extLst>
              <a:ext uri="{FF2B5EF4-FFF2-40B4-BE49-F238E27FC236}">
                <a16:creationId xmlns:a16="http://schemas.microsoft.com/office/drawing/2014/main" id="{30FFF528-D47F-7CB8-B7AD-50F4FC1A8759}"/>
              </a:ext>
            </a:extLst>
          </p:cNvPr>
          <p:cNvSpPr txBox="1"/>
          <p:nvPr/>
        </p:nvSpPr>
        <p:spPr>
          <a:xfrm>
            <a:off x="251793" y="1842126"/>
            <a:ext cx="11688414" cy="4524315"/>
          </a:xfrm>
          <a:prstGeom prst="rect">
            <a:avLst/>
          </a:prstGeom>
          <a:noFill/>
        </p:spPr>
        <p:txBody>
          <a:bodyPr wrap="square" rtlCol="0">
            <a:spAutoFit/>
          </a:bodyPr>
          <a:lstStyle/>
          <a:p>
            <a:r>
              <a:rPr lang="en-US" b="1" dirty="0">
                <a:latin typeface="Century Gothic" panose="020B0502020202020204" pitchFamily="34" charset="0"/>
              </a:rPr>
              <a:t>Negotiate Fair and Balanced Terms</a:t>
            </a:r>
            <a:r>
              <a:rPr lang="en-US" dirty="0">
                <a:latin typeface="Century Gothic" panose="020B0502020202020204" pitchFamily="34" charset="0"/>
              </a:rPr>
              <a:t>:</a:t>
            </a:r>
          </a:p>
          <a:p>
            <a:r>
              <a:rPr lang="en-US" dirty="0">
                <a:latin typeface="Century Gothic" panose="020B0502020202020204" pitchFamily="34" charset="0"/>
              </a:rPr>
              <a:t>Both the consultant and the client should feel that the contract is fair and balanced. Avoid agreeing to terms that might put you at a disadvantage, such as unrealistic deadlines or an overburdened scope of work. Likewise, ensure the client’s needs and goals are fully addressed in the contract so that they are confident in your services.</a:t>
            </a:r>
          </a:p>
          <a:p>
            <a:endParaRPr lang="en-US" dirty="0">
              <a:latin typeface="Century Gothic" panose="020B0502020202020204" pitchFamily="34" charset="0"/>
            </a:endParaRPr>
          </a:p>
          <a:p>
            <a:r>
              <a:rPr lang="en-US" b="1" dirty="0">
                <a:latin typeface="Century Gothic" panose="020B0502020202020204" pitchFamily="34" charset="0"/>
              </a:rPr>
              <a:t>Conclusion</a:t>
            </a:r>
          </a:p>
          <a:p>
            <a:r>
              <a:rPr lang="en-US" dirty="0">
                <a:latin typeface="Century Gothic" panose="020B0502020202020204" pitchFamily="34" charset="0"/>
              </a:rPr>
              <a:t>Contracts are a cornerstone of consulting engagements, offering essential protection for both the consultant and the client. They formalize the agreement and ensure that expectations are met, risks are minimized, and the terms of the engagement are legally enforceable. By understanding the key elements of a contract—such as project description, deliverables, payment terms, and confidentiality clauses—and aligning these with the client’s needs, you can protect your business and foster a strong, professional relationship with your clients. Through thoughtful negotiation and </a:t>
            </a:r>
            <a:r>
              <a:rPr lang="en-US" b="1" dirty="0">
                <a:solidFill>
                  <a:srgbClr val="FF0A0A"/>
                </a:solidFill>
                <a:latin typeface="Century Gothic" panose="020B0502020202020204" pitchFamily="34" charset="0"/>
              </a:rPr>
              <a:t>a well-crafted contract, both parties can proceed with confidence, knowing their rights and obligations are clearly </a:t>
            </a:r>
            <a:r>
              <a:rPr lang="en-US" b="1" dirty="0">
                <a:solidFill>
                  <a:srgbClr val="FF0A0A"/>
                </a:solidFill>
              </a:rPr>
              <a:t>defined.</a:t>
            </a:r>
          </a:p>
          <a:p>
            <a:endParaRPr lang="en-US" b="1" dirty="0">
              <a:solidFill>
                <a:srgbClr val="FF0A0A"/>
              </a:solidFill>
            </a:endParaRPr>
          </a:p>
          <a:p>
            <a:endParaRPr lang="en-US" dirty="0"/>
          </a:p>
        </p:txBody>
      </p:sp>
    </p:spTree>
    <p:extLst>
      <p:ext uri="{BB962C8B-B14F-4D97-AF65-F5344CB8AC3E}">
        <p14:creationId xmlns:p14="http://schemas.microsoft.com/office/powerpoint/2010/main" val="33051463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3CD3F-80B7-CFF1-36DF-4D6B6635800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A89929B5-3B19-72B6-84C1-3D3C9DB56B2A}"/>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621E03E-9B07-C26E-63B5-DD1E6760457F}"/>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9E18F21A-3A0B-93BD-3C1D-6FAE06CD71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4DE782A2-7842-6191-60A4-E40E31B6BC00}"/>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Module-4.6</a:t>
            </a:r>
          </a:p>
        </p:txBody>
      </p:sp>
      <p:sp>
        <p:nvSpPr>
          <p:cNvPr id="15" name="Rectangle 14">
            <a:extLst>
              <a:ext uri="{FF2B5EF4-FFF2-40B4-BE49-F238E27FC236}">
                <a16:creationId xmlns:a16="http://schemas.microsoft.com/office/drawing/2014/main" id="{113A8393-A34C-A7AB-9931-04B0B462D7B9}"/>
              </a:ext>
            </a:extLst>
          </p:cNvPr>
          <p:cNvSpPr/>
          <p:nvPr/>
        </p:nvSpPr>
        <p:spPr>
          <a:xfrm>
            <a:off x="159028" y="1772869"/>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06F86321-7894-A02B-48C1-319F375DF632}"/>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1C79C7F0-51B4-82D4-0ED9-D2B7CD7C2269}"/>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141E449-5D08-4FDF-998F-1831B6B4C9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3323AE6A-D5DC-C9DC-1653-BB44ABFB0738}"/>
              </a:ext>
            </a:extLst>
          </p:cNvPr>
          <p:cNvSpPr txBox="1"/>
          <p:nvPr/>
        </p:nvSpPr>
        <p:spPr>
          <a:xfrm>
            <a:off x="764042" y="1165254"/>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SKILLS FOR SUCCESSFUL NEGOTIATION IN EDUCATION CONSULTING</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AA714E0E-3C75-6BF1-DBC0-A2C8FA4686C4}"/>
              </a:ext>
            </a:extLst>
          </p:cNvPr>
          <p:cNvSpPr txBox="1"/>
          <p:nvPr/>
        </p:nvSpPr>
        <p:spPr>
          <a:xfrm>
            <a:off x="778293" y="1665041"/>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7" name="TextBox 6">
            <a:extLst>
              <a:ext uri="{FF2B5EF4-FFF2-40B4-BE49-F238E27FC236}">
                <a16:creationId xmlns:a16="http://schemas.microsoft.com/office/drawing/2014/main" id="{1D5697A6-0B73-0B82-3124-F7DD9DCE30AA}"/>
              </a:ext>
            </a:extLst>
          </p:cNvPr>
          <p:cNvSpPr txBox="1"/>
          <p:nvPr/>
        </p:nvSpPr>
        <p:spPr>
          <a:xfrm>
            <a:off x="344558" y="1829001"/>
            <a:ext cx="6162259" cy="4524315"/>
          </a:xfrm>
          <a:prstGeom prst="rect">
            <a:avLst/>
          </a:prstGeom>
          <a:noFill/>
        </p:spPr>
        <p:txBody>
          <a:bodyPr wrap="square">
            <a:spAutoFit/>
          </a:bodyPr>
          <a:lstStyle/>
          <a:p>
            <a:r>
              <a:rPr lang="en-US" b="1" dirty="0">
                <a:latin typeface="Century Gothic" panose="020B0502020202020204" pitchFamily="34" charset="0"/>
              </a:rPr>
              <a:t>Successful negotiation </a:t>
            </a:r>
            <a:r>
              <a:rPr lang="en-US" dirty="0">
                <a:latin typeface="Century Gothic" panose="020B0502020202020204" pitchFamily="34" charset="0"/>
              </a:rPr>
              <a:t>is vital for education consultants, as it helps ensure </a:t>
            </a:r>
            <a:r>
              <a:rPr lang="en-US" b="1" dirty="0">
                <a:solidFill>
                  <a:srgbClr val="FF0A0A"/>
                </a:solidFill>
                <a:latin typeface="Century Gothic" panose="020B0502020202020204" pitchFamily="34" charset="0"/>
              </a:rPr>
              <a:t>mutually beneficial agreements</a:t>
            </a:r>
            <a:r>
              <a:rPr lang="en-US" dirty="0">
                <a:latin typeface="Century Gothic" panose="020B0502020202020204" pitchFamily="34" charset="0"/>
              </a:rPr>
              <a:t> and </a:t>
            </a:r>
            <a:r>
              <a:rPr lang="en-US" b="1" dirty="0">
                <a:solidFill>
                  <a:srgbClr val="FF0A0A"/>
                </a:solidFill>
                <a:latin typeface="Century Gothic" panose="020B0502020202020204" pitchFamily="34" charset="0"/>
              </a:rPr>
              <a:t>long-term professional relationships</a:t>
            </a:r>
            <a:r>
              <a:rPr lang="en-US" dirty="0">
                <a:latin typeface="Century Gothic" panose="020B0502020202020204" pitchFamily="34" charset="0"/>
              </a:rPr>
              <a:t>. It requires a combination of preparation, active listening, and effective communication. By mastering key negotiation skills, consultants can navigate client concerns, align their services with client needs, and ultimately close deals that benefit both parties.</a:t>
            </a:r>
          </a:p>
          <a:p>
            <a:r>
              <a:rPr lang="en-US" b="1" dirty="0">
                <a:latin typeface="Century Gothic" panose="020B0502020202020204" pitchFamily="34" charset="0"/>
              </a:rPr>
              <a:t>Understanding the Client’s Position</a:t>
            </a:r>
          </a:p>
          <a:p>
            <a:r>
              <a:rPr lang="en-US" dirty="0">
                <a:latin typeface="Century Gothic" panose="020B0502020202020204" pitchFamily="34" charset="0"/>
              </a:rPr>
              <a:t>Before entering any negotiation, it’s essential to understand the </a:t>
            </a:r>
            <a:r>
              <a:rPr lang="en-US" b="1" dirty="0">
                <a:solidFill>
                  <a:srgbClr val="FF0A0A"/>
                </a:solidFill>
                <a:latin typeface="Century Gothic" panose="020B0502020202020204" pitchFamily="34" charset="0"/>
              </a:rPr>
              <a:t>client's specific needs, goals</a:t>
            </a:r>
            <a:r>
              <a:rPr lang="en-US" dirty="0">
                <a:latin typeface="Century Gothic" panose="020B0502020202020204" pitchFamily="34" charset="0"/>
              </a:rPr>
              <a:t>, and </a:t>
            </a:r>
            <a:r>
              <a:rPr lang="en-US" b="1" dirty="0">
                <a:solidFill>
                  <a:srgbClr val="FF0A0A"/>
                </a:solidFill>
                <a:latin typeface="Century Gothic" panose="020B0502020202020204" pitchFamily="34" charset="0"/>
              </a:rPr>
              <a:t>financial constraints</a:t>
            </a:r>
            <a:r>
              <a:rPr lang="en-US" dirty="0">
                <a:latin typeface="Century Gothic" panose="020B0502020202020204" pitchFamily="34" charset="0"/>
              </a:rPr>
              <a:t>. This preparation ensures that you can align your proposal effectively with their expectations.</a:t>
            </a:r>
          </a:p>
          <a:p>
            <a:endParaRPr lang="en-US" dirty="0">
              <a:latin typeface="Century Gothic" panose="020B0502020202020204" pitchFamily="34" charset="0"/>
            </a:endParaRPr>
          </a:p>
          <a:p>
            <a:endParaRPr lang="en-US" dirty="0">
              <a:latin typeface="Century Gothic" panose="020B0502020202020204" pitchFamily="34" charset="0"/>
            </a:endParaRPr>
          </a:p>
        </p:txBody>
      </p:sp>
      <p:pic>
        <p:nvPicPr>
          <p:cNvPr id="5" name="Picture 4">
            <a:extLst>
              <a:ext uri="{FF2B5EF4-FFF2-40B4-BE49-F238E27FC236}">
                <a16:creationId xmlns:a16="http://schemas.microsoft.com/office/drawing/2014/main" id="{F3E42E12-58A8-481A-77A4-B91F16E21173}"/>
              </a:ext>
            </a:extLst>
          </p:cNvPr>
          <p:cNvPicPr>
            <a:picLocks noChangeAspect="1"/>
          </p:cNvPicPr>
          <p:nvPr/>
        </p:nvPicPr>
        <p:blipFill>
          <a:blip r:embed="rId4"/>
          <a:stretch>
            <a:fillRect/>
          </a:stretch>
        </p:blipFill>
        <p:spPr>
          <a:xfrm>
            <a:off x="6669611" y="2151136"/>
            <a:ext cx="4643700" cy="3189489"/>
          </a:xfrm>
          <a:prstGeom prst="rect">
            <a:avLst/>
          </a:prstGeom>
        </p:spPr>
      </p:pic>
    </p:spTree>
    <p:extLst>
      <p:ext uri="{BB962C8B-B14F-4D97-AF65-F5344CB8AC3E}">
        <p14:creationId xmlns:p14="http://schemas.microsoft.com/office/powerpoint/2010/main" val="41419872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AD4BC-4DF0-1626-9697-B5614429537F}"/>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1EC43EA8-CB98-33E3-FDE5-5282C652D709}"/>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1761F9CE-5899-5D75-475B-F1BD262D3202}"/>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887EF830-1B0E-6172-AAC5-DF6D857A0A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4031FC16-4B7B-E7FE-2F23-C2F72E987A89}"/>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Module-4.6</a:t>
            </a:r>
          </a:p>
        </p:txBody>
      </p:sp>
      <p:sp>
        <p:nvSpPr>
          <p:cNvPr id="15" name="Rectangle 14">
            <a:extLst>
              <a:ext uri="{FF2B5EF4-FFF2-40B4-BE49-F238E27FC236}">
                <a16:creationId xmlns:a16="http://schemas.microsoft.com/office/drawing/2014/main" id="{141C4221-B7A1-7549-30AC-2AFB3CCE917F}"/>
              </a:ext>
            </a:extLst>
          </p:cNvPr>
          <p:cNvSpPr/>
          <p:nvPr/>
        </p:nvSpPr>
        <p:spPr>
          <a:xfrm>
            <a:off x="159028" y="1772869"/>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F191E983-169C-9E6B-D16C-7AF836BCF1AC}"/>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83A977A-85AD-9251-12E8-9FD2B938E3AC}"/>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597DD98-28BD-9DCF-9705-7FDA287987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4CECC0EA-763A-11DE-16AE-08EFFEC27236}"/>
              </a:ext>
            </a:extLst>
          </p:cNvPr>
          <p:cNvSpPr txBox="1"/>
          <p:nvPr/>
        </p:nvSpPr>
        <p:spPr>
          <a:xfrm>
            <a:off x="764042" y="1165254"/>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SKILLS FOR SUCCESSFUL NEGOTIATION IN EDUCATION CONSULTING</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F2585DFF-1A8B-7E95-8D47-35AADACE5F4E}"/>
              </a:ext>
            </a:extLst>
          </p:cNvPr>
          <p:cNvSpPr txBox="1"/>
          <p:nvPr/>
        </p:nvSpPr>
        <p:spPr>
          <a:xfrm>
            <a:off x="778293" y="1665041"/>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7" name="TextBox 6">
            <a:extLst>
              <a:ext uri="{FF2B5EF4-FFF2-40B4-BE49-F238E27FC236}">
                <a16:creationId xmlns:a16="http://schemas.microsoft.com/office/drawing/2014/main" id="{8B3AA793-FBA3-1589-27E3-3D3EA24B408A}"/>
              </a:ext>
            </a:extLst>
          </p:cNvPr>
          <p:cNvSpPr txBox="1"/>
          <p:nvPr/>
        </p:nvSpPr>
        <p:spPr>
          <a:xfrm>
            <a:off x="344558" y="1829001"/>
            <a:ext cx="11569146" cy="5078313"/>
          </a:xfrm>
          <a:prstGeom prst="rect">
            <a:avLst/>
          </a:prstGeom>
          <a:noFill/>
        </p:spPr>
        <p:txBody>
          <a:bodyPr wrap="square">
            <a:spAutoFit/>
          </a:bodyPr>
          <a:lstStyle/>
          <a:p>
            <a:r>
              <a:rPr lang="en-US" b="1" dirty="0">
                <a:latin typeface="Century Gothic" panose="020B0502020202020204" pitchFamily="34" charset="0"/>
              </a:rPr>
              <a:t>Researching and Assessing Client Interests and Budget</a:t>
            </a:r>
            <a:r>
              <a:rPr lang="en-US" dirty="0">
                <a:latin typeface="Century Gothic" panose="020B0502020202020204" pitchFamily="34" charset="0"/>
              </a:rPr>
              <a:t>:</a:t>
            </a:r>
          </a:p>
          <a:p>
            <a:r>
              <a:rPr lang="en-US" dirty="0">
                <a:latin typeface="Century Gothic" panose="020B0502020202020204" pitchFamily="34" charset="0"/>
              </a:rPr>
              <a:t>To successfully negotiate, begin by thoroughly researching your client. This includes understanding their educational challenges, goals, and the scope of services they may require. Additionally, assess their budget to </a:t>
            </a:r>
            <a:r>
              <a:rPr lang="en-US" b="1" dirty="0">
                <a:solidFill>
                  <a:srgbClr val="FF0000"/>
                </a:solidFill>
                <a:latin typeface="Century Gothic" panose="020B0502020202020204" pitchFamily="34" charset="0"/>
              </a:rPr>
              <a:t>ensure your proposal is realistic and within their financial means</a:t>
            </a:r>
            <a:r>
              <a:rPr lang="en-US" dirty="0">
                <a:latin typeface="Century Gothic" panose="020B0502020202020204" pitchFamily="34" charset="0"/>
              </a:rPr>
              <a:t>. This understanding helps prevent proposing services that are beyond their budget while also ensuring your services are valuable and impactful for their needs. For example, if you’re consulting for a school looking to improve student engagement, knowing their financial resources will allow you to tailor a solution that meets their goals without exceeding their budget.</a:t>
            </a:r>
          </a:p>
          <a:p>
            <a:r>
              <a:rPr lang="en-US" b="1" dirty="0">
                <a:latin typeface="Century Gothic" panose="020B0502020202020204" pitchFamily="34" charset="0"/>
              </a:rPr>
              <a:t>Balancing Client Needs with Your Consulting Goals</a:t>
            </a:r>
            <a:r>
              <a:rPr lang="en-US" dirty="0">
                <a:latin typeface="Century Gothic" panose="020B0502020202020204" pitchFamily="34" charset="0"/>
              </a:rPr>
              <a:t>:</a:t>
            </a:r>
          </a:p>
          <a:p>
            <a:r>
              <a:rPr lang="en-US" dirty="0">
                <a:latin typeface="Century Gothic" panose="020B0502020202020204" pitchFamily="34" charset="0"/>
              </a:rPr>
              <a:t>In any negotiation, the ultimate goal is to find a balance between the </a:t>
            </a:r>
            <a:r>
              <a:rPr lang="en-US" b="1" dirty="0">
                <a:solidFill>
                  <a:srgbClr val="FF0000"/>
                </a:solidFill>
                <a:latin typeface="Century Gothic" panose="020B0502020202020204" pitchFamily="34" charset="0"/>
              </a:rPr>
              <a:t>client’s needs and your own business objectives</a:t>
            </a:r>
            <a:r>
              <a:rPr lang="en-US" dirty="0">
                <a:latin typeface="Century Gothic" panose="020B0502020202020204" pitchFamily="34" charset="0"/>
              </a:rPr>
              <a:t>. As an education consultant, your goal is to deliver high-quality services while also ensuring that the agreement aligns with your consulting goals (e.g., desired fees, scope of work). This balance helps create a sustainable relationship where both parties feel they are receiving value. For example, while a client might request a wide range of services, you might need to refine the scope to ensure the workload and budget align with your capacity and business model.</a:t>
            </a:r>
          </a:p>
          <a:p>
            <a:endParaRPr lang="en-US" dirty="0">
              <a:latin typeface="Century Gothic" panose="020B0502020202020204" pitchFamily="34" charset="0"/>
            </a:endParaRPr>
          </a:p>
          <a:p>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8445008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A28C7-BA04-BAD7-58C0-CE2DCD734B8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75436B3-38BD-DCD9-D850-96DAA32F26A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6130B4B9-35AB-1872-67B4-1E17BB437578}"/>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5E7D3B70-50C8-7B22-7ECF-18F9083226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121D99CA-DA1D-682F-38F6-397D99F8401D}"/>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Module-4.6</a:t>
            </a:r>
          </a:p>
        </p:txBody>
      </p:sp>
      <p:sp>
        <p:nvSpPr>
          <p:cNvPr id="15" name="Rectangle 14">
            <a:extLst>
              <a:ext uri="{FF2B5EF4-FFF2-40B4-BE49-F238E27FC236}">
                <a16:creationId xmlns:a16="http://schemas.microsoft.com/office/drawing/2014/main" id="{BF67422E-6131-35EA-4951-7A6DA559EDBD}"/>
              </a:ext>
            </a:extLst>
          </p:cNvPr>
          <p:cNvSpPr/>
          <p:nvPr/>
        </p:nvSpPr>
        <p:spPr>
          <a:xfrm>
            <a:off x="159028" y="1772869"/>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924F3C33-CDE2-EA94-1A70-E11B3EBD3FB1}"/>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7BD34A8-8497-F159-55A4-00A73D4C886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116E00F-206C-B28B-5D39-8B4B15C93B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05C17BD4-CF6C-8568-D913-CB6CD3D6356B}"/>
              </a:ext>
            </a:extLst>
          </p:cNvPr>
          <p:cNvSpPr txBox="1"/>
          <p:nvPr/>
        </p:nvSpPr>
        <p:spPr>
          <a:xfrm>
            <a:off x="764042" y="1165254"/>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SKILLS FOR SUCCESSFUL NEGOTIATION IN EDUCATION CONSULTING</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EA42BB82-B618-847B-A6DC-23DCBA45949B}"/>
              </a:ext>
            </a:extLst>
          </p:cNvPr>
          <p:cNvSpPr txBox="1"/>
          <p:nvPr/>
        </p:nvSpPr>
        <p:spPr>
          <a:xfrm>
            <a:off x="778293" y="1665041"/>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7" name="TextBox 6">
            <a:extLst>
              <a:ext uri="{FF2B5EF4-FFF2-40B4-BE49-F238E27FC236}">
                <a16:creationId xmlns:a16="http://schemas.microsoft.com/office/drawing/2014/main" id="{08711A5B-EC6A-B5A2-E855-113315E2AEA2}"/>
              </a:ext>
            </a:extLst>
          </p:cNvPr>
          <p:cNvSpPr txBox="1"/>
          <p:nvPr/>
        </p:nvSpPr>
        <p:spPr>
          <a:xfrm>
            <a:off x="344558" y="1829001"/>
            <a:ext cx="6626085" cy="4801314"/>
          </a:xfrm>
          <a:prstGeom prst="rect">
            <a:avLst/>
          </a:prstGeom>
          <a:noFill/>
        </p:spPr>
        <p:txBody>
          <a:bodyPr wrap="square">
            <a:spAutoFit/>
          </a:bodyPr>
          <a:lstStyle/>
          <a:p>
            <a:r>
              <a:rPr lang="en-US" b="1" dirty="0">
                <a:latin typeface="Century Gothic" panose="020B0502020202020204" pitchFamily="34" charset="0"/>
              </a:rPr>
              <a:t>Negotiation Techniques</a:t>
            </a:r>
          </a:p>
          <a:p>
            <a:r>
              <a:rPr lang="en-US" dirty="0">
                <a:latin typeface="Century Gothic" panose="020B0502020202020204" pitchFamily="34" charset="0"/>
              </a:rPr>
              <a:t>Effective negotiation is not just about finding a middle ground—it’s about </a:t>
            </a:r>
            <a:r>
              <a:rPr lang="en-US" b="1" dirty="0">
                <a:solidFill>
                  <a:srgbClr val="FF0000"/>
                </a:solidFill>
                <a:latin typeface="Century Gothic" panose="020B0502020202020204" pitchFamily="34" charset="0"/>
              </a:rPr>
              <a:t>facilitating a solution that addresses both your client’s needs and your business objectives</a:t>
            </a:r>
            <a:r>
              <a:rPr lang="en-US" dirty="0">
                <a:latin typeface="Century Gothic" panose="020B0502020202020204" pitchFamily="34" charset="0"/>
              </a:rPr>
              <a:t>.</a:t>
            </a:r>
          </a:p>
          <a:p>
            <a:r>
              <a:rPr lang="en-US" b="1" dirty="0">
                <a:latin typeface="Century Gothic" panose="020B0502020202020204" pitchFamily="34" charset="0"/>
              </a:rPr>
              <a:t>Active Listening and Asking the Right Questions</a:t>
            </a:r>
            <a:r>
              <a:rPr lang="en-US" dirty="0">
                <a:latin typeface="Century Gothic" panose="020B0502020202020204" pitchFamily="34" charset="0"/>
              </a:rPr>
              <a:t>:</a:t>
            </a:r>
          </a:p>
          <a:p>
            <a:r>
              <a:rPr lang="en-US" dirty="0">
                <a:latin typeface="Century Gothic" panose="020B0502020202020204" pitchFamily="34" charset="0"/>
              </a:rPr>
              <a:t>Active listening is one of the most powerful tools in negotiation. </a:t>
            </a:r>
            <a:r>
              <a:rPr lang="en-US" b="1" dirty="0">
                <a:solidFill>
                  <a:srgbClr val="FF0000"/>
                </a:solidFill>
                <a:latin typeface="Century Gothic" panose="020B0502020202020204" pitchFamily="34" charset="0"/>
              </a:rPr>
              <a:t>Listening carefully to the client’s concerns shows that you value their perspective</a:t>
            </a:r>
            <a:r>
              <a:rPr lang="en-US" dirty="0">
                <a:latin typeface="Century Gothic" panose="020B0502020202020204" pitchFamily="34" charset="0"/>
              </a:rPr>
              <a:t> and are committed </a:t>
            </a:r>
            <a:r>
              <a:rPr lang="en-US" b="1" dirty="0">
                <a:solidFill>
                  <a:srgbClr val="FF0000"/>
                </a:solidFill>
                <a:latin typeface="Century Gothic" panose="020B0502020202020204" pitchFamily="34" charset="0"/>
              </a:rPr>
              <a:t>to understanding their needs. Asking the right questions</a:t>
            </a:r>
            <a:r>
              <a:rPr lang="en-US" dirty="0">
                <a:latin typeface="Century Gothic" panose="020B0502020202020204" pitchFamily="34" charset="0"/>
              </a:rPr>
              <a:t>—such as, "What specific outcomes are you hoping to achieve?" or "How do you see this project impacting your institution?"—helps </a:t>
            </a:r>
            <a:r>
              <a:rPr lang="en-US" b="1" dirty="0">
                <a:solidFill>
                  <a:srgbClr val="FF0000"/>
                </a:solidFill>
                <a:latin typeface="Century Gothic" panose="020B0502020202020204" pitchFamily="34" charset="0"/>
              </a:rPr>
              <a:t>clarify the client’s expectations and allows you to respond thoughtfully</a:t>
            </a:r>
            <a:r>
              <a:rPr lang="en-US" dirty="0">
                <a:latin typeface="Century Gothic" panose="020B0502020202020204" pitchFamily="34" charset="0"/>
              </a:rPr>
              <a:t>. It also provides you with valuable insights that can be used to refine your proposal.</a:t>
            </a:r>
          </a:p>
          <a:p>
            <a:endParaRPr lang="en-US" dirty="0">
              <a:latin typeface="Century Gothic" panose="020B0502020202020204" pitchFamily="34" charset="0"/>
            </a:endParaRPr>
          </a:p>
          <a:p>
            <a:endParaRPr lang="en-US" dirty="0">
              <a:latin typeface="Century Gothic" panose="020B0502020202020204" pitchFamily="34" charset="0"/>
            </a:endParaRPr>
          </a:p>
        </p:txBody>
      </p:sp>
      <p:pic>
        <p:nvPicPr>
          <p:cNvPr id="4" name="Picture 3">
            <a:extLst>
              <a:ext uri="{FF2B5EF4-FFF2-40B4-BE49-F238E27FC236}">
                <a16:creationId xmlns:a16="http://schemas.microsoft.com/office/drawing/2014/main" id="{768651BD-2817-27A4-766E-5A5053840BAA}"/>
              </a:ext>
            </a:extLst>
          </p:cNvPr>
          <p:cNvPicPr>
            <a:picLocks noChangeAspect="1"/>
          </p:cNvPicPr>
          <p:nvPr/>
        </p:nvPicPr>
        <p:blipFill>
          <a:blip r:embed="rId4"/>
          <a:stretch>
            <a:fillRect/>
          </a:stretch>
        </p:blipFill>
        <p:spPr>
          <a:xfrm>
            <a:off x="7581681" y="2808690"/>
            <a:ext cx="3619500" cy="2095500"/>
          </a:xfrm>
          <a:prstGeom prst="rect">
            <a:avLst/>
          </a:prstGeom>
        </p:spPr>
      </p:pic>
    </p:spTree>
    <p:extLst>
      <p:ext uri="{BB962C8B-B14F-4D97-AF65-F5344CB8AC3E}">
        <p14:creationId xmlns:p14="http://schemas.microsoft.com/office/powerpoint/2010/main" val="40383637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D644B-5762-5EE4-2395-1D5B4773EAA5}"/>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AB06B8C-007B-14C7-988D-63DBF91E15C9}"/>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61B143E-96DF-560A-8BF4-FC561F40C88D}"/>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E0C2A08C-6CE1-851D-C22E-F25526A6A2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7B87B121-1A99-6D5C-E8AD-41166DF3E9C0}"/>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Module-4.6</a:t>
            </a:r>
          </a:p>
        </p:txBody>
      </p:sp>
      <p:sp>
        <p:nvSpPr>
          <p:cNvPr id="15" name="Rectangle 14">
            <a:extLst>
              <a:ext uri="{FF2B5EF4-FFF2-40B4-BE49-F238E27FC236}">
                <a16:creationId xmlns:a16="http://schemas.microsoft.com/office/drawing/2014/main" id="{9DB3403F-F6C4-720B-8BFA-037235A599C4}"/>
              </a:ext>
            </a:extLst>
          </p:cNvPr>
          <p:cNvSpPr/>
          <p:nvPr/>
        </p:nvSpPr>
        <p:spPr>
          <a:xfrm>
            <a:off x="159028" y="1772869"/>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D3241CE9-3693-91CE-595D-8F86C383F891}"/>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D564D4B-FB74-7911-3667-B9B4135B5DDB}"/>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EBB0525-F46A-414B-23C9-0256DD0F7F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7FE9570E-E900-9947-6AC3-0F5CC2D53045}"/>
              </a:ext>
            </a:extLst>
          </p:cNvPr>
          <p:cNvSpPr txBox="1"/>
          <p:nvPr/>
        </p:nvSpPr>
        <p:spPr>
          <a:xfrm>
            <a:off x="764042" y="1165254"/>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SKILLS FOR SUCCESSFUL NEGOTIATION IN EDUCATION CONSULTING</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7BABD5F4-CEAF-A738-AAB6-63C1D85735D1}"/>
              </a:ext>
            </a:extLst>
          </p:cNvPr>
          <p:cNvSpPr txBox="1"/>
          <p:nvPr/>
        </p:nvSpPr>
        <p:spPr>
          <a:xfrm>
            <a:off x="778293" y="1665041"/>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7" name="TextBox 6">
            <a:extLst>
              <a:ext uri="{FF2B5EF4-FFF2-40B4-BE49-F238E27FC236}">
                <a16:creationId xmlns:a16="http://schemas.microsoft.com/office/drawing/2014/main" id="{AA9A2866-4706-8F19-D0C3-1149B47A9133}"/>
              </a:ext>
            </a:extLst>
          </p:cNvPr>
          <p:cNvSpPr txBox="1"/>
          <p:nvPr/>
        </p:nvSpPr>
        <p:spPr>
          <a:xfrm>
            <a:off x="344558" y="1829001"/>
            <a:ext cx="11569146" cy="4247317"/>
          </a:xfrm>
          <a:prstGeom prst="rect">
            <a:avLst/>
          </a:prstGeom>
          <a:noFill/>
        </p:spPr>
        <p:txBody>
          <a:bodyPr wrap="square">
            <a:spAutoFit/>
          </a:bodyPr>
          <a:lstStyle/>
          <a:p>
            <a:r>
              <a:rPr lang="en-US" b="1" dirty="0">
                <a:latin typeface="Century Gothic" panose="020B0502020202020204" pitchFamily="34" charset="0"/>
              </a:rPr>
              <a:t>Communicating Value Effectively During Negotiations</a:t>
            </a:r>
            <a:r>
              <a:rPr lang="en-US" dirty="0">
                <a:latin typeface="Century Gothic" panose="020B0502020202020204" pitchFamily="34" charset="0"/>
              </a:rPr>
              <a:t>:</a:t>
            </a:r>
          </a:p>
          <a:p>
            <a:r>
              <a:rPr lang="en-US" dirty="0">
                <a:latin typeface="Century Gothic" panose="020B0502020202020204" pitchFamily="34" charset="0"/>
              </a:rPr>
              <a:t>During negotiations, it's crucial </a:t>
            </a:r>
            <a:r>
              <a:rPr lang="en-US" b="1" dirty="0">
                <a:solidFill>
                  <a:srgbClr val="FF0000"/>
                </a:solidFill>
                <a:latin typeface="Century Gothic" panose="020B0502020202020204" pitchFamily="34" charset="0"/>
              </a:rPr>
              <a:t>to communicate the value your services bring to the client. Instead of focusing only on the features of your services</a:t>
            </a:r>
            <a:r>
              <a:rPr lang="en-US" dirty="0">
                <a:latin typeface="Century Gothic" panose="020B0502020202020204" pitchFamily="34" charset="0"/>
              </a:rPr>
              <a:t>, explain </a:t>
            </a:r>
            <a:r>
              <a:rPr lang="en-US" b="1" dirty="0">
                <a:solidFill>
                  <a:srgbClr val="FF0000"/>
                </a:solidFill>
                <a:latin typeface="Century Gothic" panose="020B0502020202020204" pitchFamily="34" charset="0"/>
              </a:rPr>
              <a:t>how those features will solve specific problems or meet the client’s goals</a:t>
            </a:r>
            <a:r>
              <a:rPr lang="en-US" dirty="0">
                <a:latin typeface="Century Gothic" panose="020B0502020202020204" pitchFamily="34" charset="0"/>
              </a:rPr>
              <a:t>. For instance, if you’re proposing a teacher training program, don’t just list the sessions; emphasize how those sessions will improve teaching quality, student engagement, and ultimately lead to better student outcomes. Communicating value helps reassure the client that your services will provide a return on investment and meet their needs effectively.</a:t>
            </a:r>
          </a:p>
          <a:p>
            <a:r>
              <a:rPr lang="en-US" b="1" dirty="0">
                <a:latin typeface="Century Gothic" panose="020B0502020202020204" pitchFamily="34" charset="0"/>
              </a:rPr>
              <a:t>Handling Objections and Finding Win-Win Solutions:</a:t>
            </a:r>
          </a:p>
          <a:p>
            <a:r>
              <a:rPr lang="en-US" dirty="0">
                <a:latin typeface="Century Gothic" panose="020B0502020202020204" pitchFamily="34" charset="0"/>
              </a:rPr>
              <a:t>Objections are a natural part of the negotiation process, and </a:t>
            </a:r>
            <a:r>
              <a:rPr lang="en-US" b="1" dirty="0">
                <a:solidFill>
                  <a:srgbClr val="FF0000"/>
                </a:solidFill>
                <a:latin typeface="Century Gothic" panose="020B0502020202020204" pitchFamily="34" charset="0"/>
              </a:rPr>
              <a:t>how you handle them can determine the outcome of the discussion</a:t>
            </a:r>
            <a:r>
              <a:rPr lang="en-US" dirty="0">
                <a:latin typeface="Century Gothic" panose="020B0502020202020204" pitchFamily="34" charset="0"/>
              </a:rPr>
              <a:t>. Rather than becoming defensive, listen to the client’s concerns and respond with solutions that benefit both parties. For example, if the client is concerned about cost, offer to adjust the scope of work to fit their budget or suggest phased implementation. A focus on finding win-win solutions ensures that both the client and consultant feel satisfied with the agreement.</a:t>
            </a:r>
          </a:p>
          <a:p>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37711716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2964F-F704-F6E9-D1FC-EC09361778C3}"/>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F161F28-88F9-72DA-C141-F03D0C68722B}"/>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C11086D8-1F53-0F1A-64E7-7129101A5476}"/>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348FD42E-019C-A5A7-F603-F12E10A0BF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B2983A6A-4536-CCCD-9730-548251F6ADA1}"/>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Module-4.6</a:t>
            </a:r>
          </a:p>
        </p:txBody>
      </p:sp>
      <p:sp>
        <p:nvSpPr>
          <p:cNvPr id="15" name="Rectangle 14">
            <a:extLst>
              <a:ext uri="{FF2B5EF4-FFF2-40B4-BE49-F238E27FC236}">
                <a16:creationId xmlns:a16="http://schemas.microsoft.com/office/drawing/2014/main" id="{DA36B9A6-6584-3E42-58E7-ED43CCF19B83}"/>
              </a:ext>
            </a:extLst>
          </p:cNvPr>
          <p:cNvSpPr/>
          <p:nvPr/>
        </p:nvSpPr>
        <p:spPr>
          <a:xfrm>
            <a:off x="159028" y="1772869"/>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E5528828-CBD3-137B-EB51-9C2994B16CFA}"/>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68179F1-8336-B143-2412-6AB2413A83E1}"/>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31AB545-F224-8C04-0472-DF20E63373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3398AA32-0F1B-1E25-7E97-524D89D0BE3D}"/>
              </a:ext>
            </a:extLst>
          </p:cNvPr>
          <p:cNvSpPr txBox="1"/>
          <p:nvPr/>
        </p:nvSpPr>
        <p:spPr>
          <a:xfrm>
            <a:off x="764042" y="1165254"/>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SKILLS FOR SUCCESSFUL NEGOTIATION IN EDUCATION CONSULTING</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D089AC8D-26E8-E354-D723-15CC2D8E2172}"/>
              </a:ext>
            </a:extLst>
          </p:cNvPr>
          <p:cNvSpPr txBox="1"/>
          <p:nvPr/>
        </p:nvSpPr>
        <p:spPr>
          <a:xfrm>
            <a:off x="778293" y="1665041"/>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7" name="TextBox 6">
            <a:extLst>
              <a:ext uri="{FF2B5EF4-FFF2-40B4-BE49-F238E27FC236}">
                <a16:creationId xmlns:a16="http://schemas.microsoft.com/office/drawing/2014/main" id="{B899658B-3254-E7CB-3CCE-FF70AF32A150}"/>
              </a:ext>
            </a:extLst>
          </p:cNvPr>
          <p:cNvSpPr txBox="1"/>
          <p:nvPr/>
        </p:nvSpPr>
        <p:spPr>
          <a:xfrm>
            <a:off x="311427" y="2188936"/>
            <a:ext cx="11569146" cy="3139321"/>
          </a:xfrm>
          <a:prstGeom prst="rect">
            <a:avLst/>
          </a:prstGeom>
          <a:noFill/>
        </p:spPr>
        <p:txBody>
          <a:bodyPr wrap="square">
            <a:spAutoFit/>
          </a:bodyPr>
          <a:lstStyle/>
          <a:p>
            <a:r>
              <a:rPr lang="en-US" b="1" dirty="0">
                <a:solidFill>
                  <a:srgbClr val="FF0000"/>
                </a:solidFill>
                <a:latin typeface="Century Gothic" panose="020B0502020202020204" pitchFamily="34" charset="0"/>
              </a:rPr>
              <a:t>Common Negotiation Pitfalls and How to Avoid Them</a:t>
            </a:r>
          </a:p>
          <a:p>
            <a:r>
              <a:rPr lang="en-US" dirty="0">
                <a:latin typeface="Century Gothic" panose="020B0502020202020204" pitchFamily="34" charset="0"/>
              </a:rPr>
              <a:t>In negotiation, there are several common pitfalls that can derail the process. By being aware of these potential issues, you can navigate the negotiation more effectively and ensure a positive outcome.</a:t>
            </a:r>
          </a:p>
          <a:p>
            <a:r>
              <a:rPr lang="en-US" b="1" dirty="0">
                <a:latin typeface="Century Gothic" panose="020B0502020202020204" pitchFamily="34" charset="0"/>
              </a:rPr>
              <a:t>Avoiding Underselling Your Services</a:t>
            </a:r>
            <a:r>
              <a:rPr lang="en-US" dirty="0">
                <a:latin typeface="Century Gothic" panose="020B0502020202020204" pitchFamily="34" charset="0"/>
              </a:rPr>
              <a:t>:</a:t>
            </a:r>
          </a:p>
          <a:p>
            <a:r>
              <a:rPr lang="en-US" dirty="0">
                <a:latin typeface="Century Gothic" panose="020B0502020202020204" pitchFamily="34" charset="0"/>
              </a:rPr>
              <a:t>One of the most common mistakes in negotiations is underselling your services in an </a:t>
            </a:r>
            <a:r>
              <a:rPr lang="en-US" b="1" dirty="0">
                <a:solidFill>
                  <a:srgbClr val="FF0000"/>
                </a:solidFill>
                <a:latin typeface="Century Gothic" panose="020B0502020202020204" pitchFamily="34" charset="0"/>
              </a:rPr>
              <a:t>attempt to secure the contract</a:t>
            </a:r>
            <a:r>
              <a:rPr lang="en-US" dirty="0">
                <a:latin typeface="Century Gothic" panose="020B0502020202020204" pitchFamily="34" charset="0"/>
              </a:rPr>
              <a:t>. While it’s important to be flexible, never compromise on the true value of your services. Underselling can lead to low compensation and may undermine your credibility in the long term. Ensure your pricing reflects the value and outcomes you will deliver, and be prepared to justify your fees with clear, compelling reasons. For example, if your expertise in curriculum development will help improve educational outcomes, emphasize that the long-term value outweighs the initial investment.</a:t>
            </a:r>
          </a:p>
          <a:p>
            <a:endParaRPr lang="en-US" dirty="0">
              <a:latin typeface="Century Gothic" panose="020B0502020202020204" pitchFamily="34" charset="0"/>
            </a:endParaRPr>
          </a:p>
        </p:txBody>
      </p:sp>
    </p:spTree>
    <p:extLst>
      <p:ext uri="{BB962C8B-B14F-4D97-AF65-F5344CB8AC3E}">
        <p14:creationId xmlns:p14="http://schemas.microsoft.com/office/powerpoint/2010/main" val="3439450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C4384-B8DE-0F1F-BAE5-40A9E0EFAF4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34C32DA2-4E94-0EDA-B662-0E31FBFF9DD8}"/>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FD96326F-3D4A-0CF5-5D52-647EF1CE6F0B}"/>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5396C5AA-868F-3F45-7525-5D0418D0FD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B370FED1-EFF9-6B45-5AB4-61D18140DC65}"/>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Module-4.6</a:t>
            </a:r>
          </a:p>
        </p:txBody>
      </p:sp>
      <p:sp>
        <p:nvSpPr>
          <p:cNvPr id="15" name="Rectangle 14">
            <a:extLst>
              <a:ext uri="{FF2B5EF4-FFF2-40B4-BE49-F238E27FC236}">
                <a16:creationId xmlns:a16="http://schemas.microsoft.com/office/drawing/2014/main" id="{D375C55E-C909-FF05-4308-F9A6805EDF14}"/>
              </a:ext>
            </a:extLst>
          </p:cNvPr>
          <p:cNvSpPr/>
          <p:nvPr/>
        </p:nvSpPr>
        <p:spPr>
          <a:xfrm>
            <a:off x="159028" y="1772869"/>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03485187-7153-5B6B-B30F-3229398FBBDF}"/>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3818A2AB-CCD7-89F9-FA76-757FB4744ED4}"/>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0A9F8DE-3845-2A43-47CA-F92B52191F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C93597C4-A446-48C6-B214-5AE22B96DF51}"/>
              </a:ext>
            </a:extLst>
          </p:cNvPr>
          <p:cNvSpPr txBox="1"/>
          <p:nvPr/>
        </p:nvSpPr>
        <p:spPr>
          <a:xfrm>
            <a:off x="764042" y="1165254"/>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SKILLS FOR SUCCESSFUL NEGOTIATION IN EDUCATION CONSULTING</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DCD11BEF-1B8F-C5DE-A632-3B8E61DBE55A}"/>
              </a:ext>
            </a:extLst>
          </p:cNvPr>
          <p:cNvSpPr txBox="1"/>
          <p:nvPr/>
        </p:nvSpPr>
        <p:spPr>
          <a:xfrm>
            <a:off x="778293" y="1665041"/>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7" name="TextBox 6">
            <a:extLst>
              <a:ext uri="{FF2B5EF4-FFF2-40B4-BE49-F238E27FC236}">
                <a16:creationId xmlns:a16="http://schemas.microsoft.com/office/drawing/2014/main" id="{52C82D3A-A0A6-3D58-13D0-85BBE5A432C0}"/>
              </a:ext>
            </a:extLst>
          </p:cNvPr>
          <p:cNvSpPr txBox="1"/>
          <p:nvPr/>
        </p:nvSpPr>
        <p:spPr>
          <a:xfrm>
            <a:off x="311427" y="2346064"/>
            <a:ext cx="11569146" cy="2585323"/>
          </a:xfrm>
          <a:prstGeom prst="rect">
            <a:avLst/>
          </a:prstGeom>
          <a:noFill/>
        </p:spPr>
        <p:txBody>
          <a:bodyPr wrap="square">
            <a:spAutoFit/>
          </a:bodyPr>
          <a:lstStyle/>
          <a:p>
            <a:r>
              <a:rPr lang="en-US" b="1" dirty="0">
                <a:latin typeface="Century Gothic" panose="020B0502020202020204" pitchFamily="34" charset="0"/>
              </a:rPr>
              <a:t>Dealing with Difficult Clients or Tough Negotiators</a:t>
            </a:r>
            <a:r>
              <a:rPr lang="en-US" dirty="0">
                <a:latin typeface="Century Gothic" panose="020B0502020202020204" pitchFamily="34" charset="0"/>
              </a:rPr>
              <a:t>:</a:t>
            </a:r>
          </a:p>
          <a:p>
            <a:r>
              <a:rPr lang="en-US" dirty="0">
                <a:latin typeface="Century Gothic" panose="020B0502020202020204" pitchFamily="34" charset="0"/>
              </a:rPr>
              <a:t>It’s inevitable that you’ll encounter difficult clients or tough negotiators, </a:t>
            </a:r>
            <a:r>
              <a:rPr lang="en-US" b="1" dirty="0">
                <a:solidFill>
                  <a:srgbClr val="FF0000"/>
                </a:solidFill>
                <a:latin typeface="Century Gothic" panose="020B0502020202020204" pitchFamily="34" charset="0"/>
              </a:rPr>
              <a:t>but it’s essential to remain calm and professional. Focus on building rapport and finding common ground, even if the negotiation becomes tense</a:t>
            </a:r>
            <a:r>
              <a:rPr lang="en-US" dirty="0">
                <a:latin typeface="Century Gothic" panose="020B0502020202020204" pitchFamily="34" charset="0"/>
              </a:rPr>
              <a:t>. By </a:t>
            </a:r>
            <a:r>
              <a:rPr lang="en-US" b="1" dirty="0">
                <a:solidFill>
                  <a:srgbClr val="FF0000"/>
                </a:solidFill>
                <a:latin typeface="Century Gothic" panose="020B0502020202020204" pitchFamily="34" charset="0"/>
              </a:rPr>
              <a:t>staying composed and professional</a:t>
            </a:r>
            <a:r>
              <a:rPr lang="en-US" dirty="0">
                <a:latin typeface="Century Gothic" panose="020B0502020202020204" pitchFamily="34" charset="0"/>
              </a:rPr>
              <a:t>, you help keep the conversation productive. For instance, if a client insists on unreasonable terms or makes aggressive demands, maintain your position while seeking to understand their concerns. You can try saying, “I understand this is a priority for you, let’s find a way to make this work for both of us,” which can help de-escalate tensions and promote collaboration.</a:t>
            </a:r>
          </a:p>
          <a:p>
            <a:endParaRPr lang="en-US" dirty="0">
              <a:latin typeface="Century Gothic" panose="020B0502020202020204" pitchFamily="34" charset="0"/>
            </a:endParaRPr>
          </a:p>
        </p:txBody>
      </p:sp>
    </p:spTree>
    <p:extLst>
      <p:ext uri="{BB962C8B-B14F-4D97-AF65-F5344CB8AC3E}">
        <p14:creationId xmlns:p14="http://schemas.microsoft.com/office/powerpoint/2010/main" val="39713702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C52F5-DDF3-2E33-3128-6679577E0E0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FDB0894A-DF4C-98A8-047D-B696EF10F2ED}"/>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17592DE2-AF6C-060A-B161-FDC8CD2A1FD7}"/>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B4F5C736-457F-16F7-5EE8-786B36866F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F5FEBE83-54E0-21A6-1DDA-F96C641B427A}"/>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Module-4.6</a:t>
            </a:r>
          </a:p>
        </p:txBody>
      </p:sp>
      <p:sp>
        <p:nvSpPr>
          <p:cNvPr id="15" name="Rectangle 14">
            <a:extLst>
              <a:ext uri="{FF2B5EF4-FFF2-40B4-BE49-F238E27FC236}">
                <a16:creationId xmlns:a16="http://schemas.microsoft.com/office/drawing/2014/main" id="{4C48B804-7EF6-81D2-3268-72CA6A9546BE}"/>
              </a:ext>
            </a:extLst>
          </p:cNvPr>
          <p:cNvSpPr/>
          <p:nvPr/>
        </p:nvSpPr>
        <p:spPr>
          <a:xfrm>
            <a:off x="159028" y="1772869"/>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FABFF2A9-D9B4-C9E1-FBC2-53BCF40EA998}"/>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6B2B984-7753-6334-A7ED-76D8F07A733C}"/>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51FB1E2-38C6-8ACB-5363-51CDD18962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1D838AA1-D41D-DD6C-1858-37CE687524E8}"/>
              </a:ext>
            </a:extLst>
          </p:cNvPr>
          <p:cNvSpPr txBox="1"/>
          <p:nvPr/>
        </p:nvSpPr>
        <p:spPr>
          <a:xfrm>
            <a:off x="764042" y="1165254"/>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SKILLS FOR SUCCESSFUL NEGOTIATION IN EDUCATION CONSULTING</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A934C10B-4A45-72C3-29AB-DD4DEE921557}"/>
              </a:ext>
            </a:extLst>
          </p:cNvPr>
          <p:cNvSpPr txBox="1"/>
          <p:nvPr/>
        </p:nvSpPr>
        <p:spPr>
          <a:xfrm>
            <a:off x="778293" y="1665041"/>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7" name="TextBox 6">
            <a:extLst>
              <a:ext uri="{FF2B5EF4-FFF2-40B4-BE49-F238E27FC236}">
                <a16:creationId xmlns:a16="http://schemas.microsoft.com/office/drawing/2014/main" id="{0CB8F179-C8B1-FF17-19CB-FF86DF2B0A68}"/>
              </a:ext>
            </a:extLst>
          </p:cNvPr>
          <p:cNvSpPr txBox="1"/>
          <p:nvPr/>
        </p:nvSpPr>
        <p:spPr>
          <a:xfrm>
            <a:off x="145773" y="1820127"/>
            <a:ext cx="11569146" cy="4801314"/>
          </a:xfrm>
          <a:prstGeom prst="rect">
            <a:avLst/>
          </a:prstGeom>
          <a:noFill/>
        </p:spPr>
        <p:txBody>
          <a:bodyPr wrap="square">
            <a:spAutoFit/>
          </a:bodyPr>
          <a:lstStyle/>
          <a:p>
            <a:r>
              <a:rPr lang="en-US" b="1" dirty="0">
                <a:latin typeface="Century Gothic" panose="020B0502020202020204" pitchFamily="34" charset="0"/>
              </a:rPr>
              <a:t>Additional Tips for Successful Negotiation</a:t>
            </a:r>
          </a:p>
          <a:p>
            <a:r>
              <a:rPr lang="en-US" b="1" dirty="0">
                <a:solidFill>
                  <a:srgbClr val="FF0000"/>
                </a:solidFill>
                <a:latin typeface="Century Gothic" panose="020B0502020202020204" pitchFamily="34" charset="0"/>
              </a:rPr>
              <a:t>Know When to Walk Away</a:t>
            </a:r>
            <a:r>
              <a:rPr lang="en-US" dirty="0">
                <a:latin typeface="Century Gothic" panose="020B0502020202020204" pitchFamily="34" charset="0"/>
              </a:rPr>
              <a:t>:</a:t>
            </a:r>
          </a:p>
          <a:p>
            <a:r>
              <a:rPr lang="en-US" dirty="0">
                <a:latin typeface="Century Gothic" panose="020B0502020202020204" pitchFamily="34" charset="0"/>
              </a:rPr>
              <a:t>It’s important to know when a </a:t>
            </a:r>
            <a:r>
              <a:rPr lang="en-US" b="1" dirty="0">
                <a:solidFill>
                  <a:srgbClr val="FF0000"/>
                </a:solidFill>
                <a:latin typeface="Century Gothic" panose="020B0502020202020204" pitchFamily="34" charset="0"/>
              </a:rPr>
              <a:t>deal isn’t right for you</a:t>
            </a:r>
            <a:r>
              <a:rPr lang="en-US" dirty="0">
                <a:latin typeface="Century Gothic" panose="020B0502020202020204" pitchFamily="34" charset="0"/>
              </a:rPr>
              <a:t>. </a:t>
            </a:r>
            <a:r>
              <a:rPr lang="en-US" b="1" dirty="0">
                <a:solidFill>
                  <a:srgbClr val="FF0000"/>
                </a:solidFill>
                <a:latin typeface="Century Gothic" panose="020B0502020202020204" pitchFamily="34" charset="0"/>
              </a:rPr>
              <a:t>If the terms are not aligned with your goals, or if the client is being unreasonable</a:t>
            </a:r>
            <a:r>
              <a:rPr lang="en-US" dirty="0">
                <a:latin typeface="Century Gothic" panose="020B0502020202020204" pitchFamily="34" charset="0"/>
              </a:rPr>
              <a:t>, </a:t>
            </a:r>
            <a:r>
              <a:rPr lang="en-US" b="1" dirty="0">
                <a:solidFill>
                  <a:srgbClr val="FF0000"/>
                </a:solidFill>
                <a:latin typeface="Century Gothic" panose="020B0502020202020204" pitchFamily="34" charset="0"/>
              </a:rPr>
              <a:t>be prepared to walk away</a:t>
            </a:r>
            <a:r>
              <a:rPr lang="en-US" dirty="0">
                <a:latin typeface="Century Gothic" panose="020B0502020202020204" pitchFamily="34" charset="0"/>
              </a:rPr>
              <a:t>. However, </a:t>
            </a:r>
            <a:r>
              <a:rPr lang="en-US" b="1" dirty="0">
                <a:solidFill>
                  <a:srgbClr val="FF0000"/>
                </a:solidFill>
                <a:latin typeface="Century Gothic" panose="020B0502020202020204" pitchFamily="34" charset="0"/>
              </a:rPr>
              <a:t>do this professionally and with respect, leaving the door open for future opportunities.</a:t>
            </a:r>
          </a:p>
          <a:p>
            <a:r>
              <a:rPr lang="en-US" b="1" dirty="0">
                <a:latin typeface="Century Gothic" panose="020B0502020202020204" pitchFamily="34" charset="0"/>
              </a:rPr>
              <a:t>Stay Flexible</a:t>
            </a:r>
            <a:r>
              <a:rPr lang="en-US" dirty="0">
                <a:latin typeface="Century Gothic" panose="020B0502020202020204" pitchFamily="34" charset="0"/>
              </a:rPr>
              <a:t>:</a:t>
            </a:r>
          </a:p>
          <a:p>
            <a:r>
              <a:rPr lang="en-US" dirty="0">
                <a:latin typeface="Century Gothic" panose="020B0502020202020204" pitchFamily="34" charset="0"/>
              </a:rPr>
              <a:t>While it’s important to stand firm on key aspects such as your fees or project scope, </a:t>
            </a:r>
            <a:r>
              <a:rPr lang="en-US" b="1" dirty="0">
                <a:solidFill>
                  <a:srgbClr val="FF0000"/>
                </a:solidFill>
                <a:latin typeface="Century Gothic" panose="020B0502020202020204" pitchFamily="34" charset="0"/>
              </a:rPr>
              <a:t>remaining flexible on other elements—like timelines or additional services—can help facilitate a positive negotiation </a:t>
            </a:r>
            <a:r>
              <a:rPr lang="en-US" dirty="0">
                <a:latin typeface="Century Gothic" panose="020B0502020202020204" pitchFamily="34" charset="0"/>
              </a:rPr>
              <a:t>outcome. </a:t>
            </a:r>
            <a:r>
              <a:rPr lang="en-US" b="1" dirty="0">
                <a:solidFill>
                  <a:srgbClr val="FF0000"/>
                </a:solidFill>
                <a:latin typeface="Century Gothic" panose="020B0502020202020204" pitchFamily="34" charset="0"/>
              </a:rPr>
              <a:t>Offering adjustments or alternatives</a:t>
            </a:r>
            <a:r>
              <a:rPr lang="en-US" dirty="0">
                <a:latin typeface="Century Gothic" panose="020B0502020202020204" pitchFamily="34" charset="0"/>
              </a:rPr>
              <a:t> can show that you’re willing to work with the client to </a:t>
            </a:r>
            <a:r>
              <a:rPr lang="en-US" b="1" dirty="0">
                <a:solidFill>
                  <a:srgbClr val="FF0000"/>
                </a:solidFill>
                <a:latin typeface="Century Gothic" panose="020B0502020202020204" pitchFamily="34" charset="0"/>
              </a:rPr>
              <a:t>meet their needs without compromising </a:t>
            </a:r>
            <a:r>
              <a:rPr lang="en-US" dirty="0">
                <a:latin typeface="Century Gothic" panose="020B0502020202020204" pitchFamily="34" charset="0"/>
              </a:rPr>
              <a:t>your core services.</a:t>
            </a:r>
          </a:p>
          <a:p>
            <a:r>
              <a:rPr lang="en-US" b="1" dirty="0">
                <a:latin typeface="Century Gothic" panose="020B0502020202020204" pitchFamily="34" charset="0"/>
              </a:rPr>
              <a:t>Document the Agreement</a:t>
            </a:r>
            <a:r>
              <a:rPr lang="en-US" dirty="0">
                <a:latin typeface="Century Gothic" panose="020B0502020202020204" pitchFamily="34" charset="0"/>
              </a:rPr>
              <a:t>:</a:t>
            </a:r>
          </a:p>
          <a:p>
            <a:r>
              <a:rPr lang="en-US" dirty="0">
                <a:latin typeface="Century Gothic" panose="020B0502020202020204" pitchFamily="34" charset="0"/>
              </a:rPr>
              <a:t>Once an agreement has been reached, it’s important to document the terms </a:t>
            </a:r>
            <a:r>
              <a:rPr lang="en-US" b="1" dirty="0">
                <a:solidFill>
                  <a:srgbClr val="FF0000"/>
                </a:solidFill>
                <a:latin typeface="Century Gothic" panose="020B0502020202020204" pitchFamily="34" charset="0"/>
              </a:rPr>
              <a:t>clearly in a contract or formal proposal. This helps avoid future misunderstandings and provides a clear reference for both partie</a:t>
            </a:r>
            <a:r>
              <a:rPr lang="en-US" dirty="0">
                <a:latin typeface="Century Gothic" panose="020B0502020202020204" pitchFamily="34" charset="0"/>
              </a:rPr>
              <a:t>s. Ensure that both you and the client have a written agreement that outlines all the agreed-upon terms, including scope, timelines, and fees.</a:t>
            </a:r>
          </a:p>
          <a:p>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12617232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7B14C-EBE3-602B-03D1-270462E06DE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A7A2915-5EA6-2B8B-5301-438CBE5899BE}"/>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F66F180E-3FDA-8A09-F2FC-AF0143A89DD8}"/>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9C3A11F9-7A32-4F12-89C6-9AF0D9E1AB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6AAF48C4-8618-B1F4-D8AF-7296FA6D6907}"/>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Module-4.6</a:t>
            </a:r>
          </a:p>
        </p:txBody>
      </p:sp>
      <p:sp>
        <p:nvSpPr>
          <p:cNvPr id="15" name="Rectangle 14">
            <a:extLst>
              <a:ext uri="{FF2B5EF4-FFF2-40B4-BE49-F238E27FC236}">
                <a16:creationId xmlns:a16="http://schemas.microsoft.com/office/drawing/2014/main" id="{26AAA07A-6096-A183-CA0F-2E1F46CB11E6}"/>
              </a:ext>
            </a:extLst>
          </p:cNvPr>
          <p:cNvSpPr/>
          <p:nvPr/>
        </p:nvSpPr>
        <p:spPr>
          <a:xfrm>
            <a:off x="159028" y="1772869"/>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0444C41C-BB6D-CD2C-83A6-ABECE8E62A03}"/>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E9A2BBBB-1624-18EA-A0B2-FBD7FCA8FE1F}"/>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20B2384-DE37-0576-E732-DC054CBEDA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C7AC3691-2369-913B-EFD1-5349BF9A12F8}"/>
              </a:ext>
            </a:extLst>
          </p:cNvPr>
          <p:cNvSpPr txBox="1"/>
          <p:nvPr/>
        </p:nvSpPr>
        <p:spPr>
          <a:xfrm>
            <a:off x="764042" y="1165254"/>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SKILLS FOR SUCCESSFUL NEGOTIATION IN EDUCATION CONSULTING</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593EADB2-27FE-BBBE-A82F-AF5779CD2975}"/>
              </a:ext>
            </a:extLst>
          </p:cNvPr>
          <p:cNvSpPr txBox="1"/>
          <p:nvPr/>
        </p:nvSpPr>
        <p:spPr>
          <a:xfrm>
            <a:off x="778293" y="1665041"/>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7" name="TextBox 6">
            <a:extLst>
              <a:ext uri="{FF2B5EF4-FFF2-40B4-BE49-F238E27FC236}">
                <a16:creationId xmlns:a16="http://schemas.microsoft.com/office/drawing/2014/main" id="{D9EC4CF4-C435-3FC6-DC34-1D6D1CBF5F14}"/>
              </a:ext>
            </a:extLst>
          </p:cNvPr>
          <p:cNvSpPr txBox="1"/>
          <p:nvPr/>
        </p:nvSpPr>
        <p:spPr>
          <a:xfrm>
            <a:off x="145773" y="1820127"/>
            <a:ext cx="11569146" cy="2862322"/>
          </a:xfrm>
          <a:prstGeom prst="rect">
            <a:avLst/>
          </a:prstGeom>
          <a:noFill/>
        </p:spPr>
        <p:txBody>
          <a:bodyPr wrap="square">
            <a:spAutoFit/>
          </a:bodyPr>
          <a:lstStyle/>
          <a:p>
            <a:endParaRPr lang="en-US" b="1" dirty="0">
              <a:latin typeface="Century Gothic" panose="020B0502020202020204" pitchFamily="34" charset="0"/>
            </a:endParaRPr>
          </a:p>
          <a:p>
            <a:r>
              <a:rPr lang="en-US" b="1" dirty="0">
                <a:latin typeface="Century Gothic" panose="020B0502020202020204" pitchFamily="34" charset="0"/>
              </a:rPr>
              <a:t>Conclusion</a:t>
            </a:r>
          </a:p>
          <a:p>
            <a:r>
              <a:rPr lang="en-US" dirty="0">
                <a:latin typeface="Century Gothic" panose="020B0502020202020204" pitchFamily="34" charset="0"/>
              </a:rPr>
              <a:t>Effective negotiation is a crucial skill for education consultants to master in order to secure favorable agreements while maintaining strong, professional relationships with clients. By understanding the client’s position, using active listening, communicating value, and avoiding common negotiation pitfalls, you can ensure that both your needs and the client’s are met. </a:t>
            </a:r>
            <a:r>
              <a:rPr lang="en-US" b="1" dirty="0">
                <a:solidFill>
                  <a:srgbClr val="FF0000"/>
                </a:solidFill>
                <a:latin typeface="Century Gothic" panose="020B0502020202020204" pitchFamily="34" charset="0"/>
              </a:rPr>
              <a:t>Remember, successful negotiation is about finding win-win solutions, creating long-term partnerships, and demonstrating the value of your expertise.</a:t>
            </a:r>
          </a:p>
          <a:p>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35075647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45343-437E-EE48-E7C9-FA105F2957B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96837B1C-4BC0-0777-A28A-C0918F8A0ECF}"/>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E941B5CC-3AF4-B74D-BA20-8490A88F1E3A}"/>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65C55CEE-7044-2977-CC6B-672D1FA418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FECEA6D0-E82B-0481-E394-7DC7077E3FE8}"/>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Module-4.7</a:t>
            </a:r>
          </a:p>
        </p:txBody>
      </p:sp>
      <p:sp>
        <p:nvSpPr>
          <p:cNvPr id="15" name="Rectangle 14">
            <a:extLst>
              <a:ext uri="{FF2B5EF4-FFF2-40B4-BE49-F238E27FC236}">
                <a16:creationId xmlns:a16="http://schemas.microsoft.com/office/drawing/2014/main" id="{8CDEA7D6-4FD6-46E4-46F7-3082E32AB41D}"/>
              </a:ext>
            </a:extLst>
          </p:cNvPr>
          <p:cNvSpPr/>
          <p:nvPr/>
        </p:nvSpPr>
        <p:spPr>
          <a:xfrm>
            <a:off x="0" y="1842625"/>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BB036BEF-2B27-D4FC-5754-92EE67EAC110}"/>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E8FB27F3-636A-011C-D21B-F44B41C27BD9}"/>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E643FD1-1A4D-95CA-55E4-467C013F1B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62572AD5-692F-72A2-1AFB-7B2251870310}"/>
              </a:ext>
            </a:extLst>
          </p:cNvPr>
          <p:cNvSpPr txBox="1"/>
          <p:nvPr/>
        </p:nvSpPr>
        <p:spPr>
          <a:xfrm>
            <a:off x="764042" y="1165254"/>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DRAFTING AND REVIEWING IN EDUCATION CONSULTING</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0D0C9D00-C3D7-8E67-EEFA-52DD59E11B91}"/>
              </a:ext>
            </a:extLst>
          </p:cNvPr>
          <p:cNvSpPr txBox="1"/>
          <p:nvPr/>
        </p:nvSpPr>
        <p:spPr>
          <a:xfrm>
            <a:off x="778293" y="1665041"/>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7" name="TextBox 6">
            <a:extLst>
              <a:ext uri="{FF2B5EF4-FFF2-40B4-BE49-F238E27FC236}">
                <a16:creationId xmlns:a16="http://schemas.microsoft.com/office/drawing/2014/main" id="{61E0DF27-EC6D-4D99-FF5B-51CA63E65C53}"/>
              </a:ext>
            </a:extLst>
          </p:cNvPr>
          <p:cNvSpPr txBox="1"/>
          <p:nvPr/>
        </p:nvSpPr>
        <p:spPr>
          <a:xfrm>
            <a:off x="145773" y="1820127"/>
            <a:ext cx="11569146" cy="3416320"/>
          </a:xfrm>
          <a:prstGeom prst="rect">
            <a:avLst/>
          </a:prstGeom>
          <a:noFill/>
        </p:spPr>
        <p:txBody>
          <a:bodyPr wrap="square">
            <a:spAutoFit/>
          </a:bodyPr>
          <a:lstStyle/>
          <a:p>
            <a:endParaRPr lang="en-US" b="1" dirty="0">
              <a:latin typeface="Century Gothic" panose="020B0502020202020204" pitchFamily="34" charset="0"/>
            </a:endParaRPr>
          </a:p>
          <a:p>
            <a:r>
              <a:rPr lang="en-US" b="1" dirty="0">
                <a:latin typeface="Century Gothic" panose="020B0502020202020204" pitchFamily="34" charset="0"/>
              </a:rPr>
              <a:t>Drafting and Reviewing Contracts</a:t>
            </a:r>
          </a:p>
          <a:p>
            <a:r>
              <a:rPr lang="en-US" dirty="0">
                <a:latin typeface="Century Gothic" panose="020B0502020202020204" pitchFamily="34" charset="0"/>
              </a:rPr>
              <a:t>Contracts are crucial for outlining the terms of the </a:t>
            </a:r>
            <a:r>
              <a:rPr lang="en-US" b="1" dirty="0">
                <a:solidFill>
                  <a:srgbClr val="FF0000"/>
                </a:solidFill>
                <a:latin typeface="Century Gothic" panose="020B0502020202020204" pitchFamily="34" charset="0"/>
              </a:rPr>
              <a:t>professional relationship between you and your clients</a:t>
            </a:r>
            <a:r>
              <a:rPr lang="en-US" dirty="0">
                <a:latin typeface="Century Gothic" panose="020B0502020202020204" pitchFamily="34" charset="0"/>
              </a:rPr>
              <a:t>. A well-drafted contract ensures clarity, protects both parties, and helps prevent misunderstandings. Below is a detailed guide on </a:t>
            </a:r>
            <a:r>
              <a:rPr lang="en-US" b="1" dirty="0">
                <a:solidFill>
                  <a:srgbClr val="FF0000"/>
                </a:solidFill>
                <a:latin typeface="Century Gothic" panose="020B0502020202020204" pitchFamily="34" charset="0"/>
              </a:rPr>
              <a:t>simplifying legal language, key clauses </a:t>
            </a:r>
            <a:r>
              <a:rPr lang="en-US" dirty="0">
                <a:latin typeface="Century Gothic" panose="020B0502020202020204" pitchFamily="34" charset="0"/>
              </a:rPr>
              <a:t>to include in </a:t>
            </a:r>
            <a:r>
              <a:rPr lang="en-US" b="1" dirty="0">
                <a:solidFill>
                  <a:srgbClr val="FF0000"/>
                </a:solidFill>
                <a:latin typeface="Century Gothic" panose="020B0502020202020204" pitchFamily="34" charset="0"/>
              </a:rPr>
              <a:t>consulting contracts, working with legal experts</a:t>
            </a:r>
            <a:r>
              <a:rPr lang="en-US" dirty="0">
                <a:latin typeface="Century Gothic" panose="020B0502020202020204" pitchFamily="34" charset="0"/>
              </a:rPr>
              <a:t>, and the pros and cons of templates versus custom contracts.</a:t>
            </a:r>
          </a:p>
          <a:p>
            <a:endParaRPr lang="en-US" dirty="0">
              <a:latin typeface="Century Gothic" panose="020B0502020202020204" pitchFamily="34" charset="0"/>
            </a:endParaRPr>
          </a:p>
          <a:p>
            <a:r>
              <a:rPr lang="en-US" b="1" dirty="0">
                <a:latin typeface="Century Gothic" panose="020B0502020202020204" pitchFamily="34" charset="0"/>
              </a:rPr>
              <a:t>Legal Language Simplified</a:t>
            </a:r>
          </a:p>
          <a:p>
            <a:r>
              <a:rPr lang="en-US" dirty="0">
                <a:latin typeface="Century Gothic" panose="020B0502020202020204" pitchFamily="34" charset="0"/>
              </a:rPr>
              <a:t>Legal language can often seem complex, filled with jargon that may confuse non-legal professionals. However, it's essential to make these terms </a:t>
            </a:r>
            <a:r>
              <a:rPr lang="en-US" b="1" dirty="0">
                <a:solidFill>
                  <a:srgbClr val="FF0000"/>
                </a:solidFill>
                <a:latin typeface="Century Gothic" panose="020B0502020202020204" pitchFamily="34" charset="0"/>
              </a:rPr>
              <a:t>understandable to ensure both you and your clients fully grasp the contract's content.</a:t>
            </a:r>
          </a:p>
        </p:txBody>
      </p:sp>
    </p:spTree>
    <p:extLst>
      <p:ext uri="{BB962C8B-B14F-4D97-AF65-F5344CB8AC3E}">
        <p14:creationId xmlns:p14="http://schemas.microsoft.com/office/powerpoint/2010/main" val="22876014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C9234-BEC3-63F1-F2AD-3B165F9C276F}"/>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382FE53-2345-59D2-B85B-374100564AF8}"/>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3A5B6CB-B109-932E-616E-DFF713DAFF7B}"/>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716D4B04-F98F-4202-B33D-F99CD772984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Module-4.7</a:t>
            </a:r>
          </a:p>
        </p:txBody>
      </p:sp>
      <p:sp>
        <p:nvSpPr>
          <p:cNvPr id="15" name="Rectangle 14">
            <a:extLst>
              <a:ext uri="{FF2B5EF4-FFF2-40B4-BE49-F238E27FC236}">
                <a16:creationId xmlns:a16="http://schemas.microsoft.com/office/drawing/2014/main" id="{6F54CA8D-3D12-F24D-A089-85AEDDAC058D}"/>
              </a:ext>
            </a:extLst>
          </p:cNvPr>
          <p:cNvSpPr/>
          <p:nvPr/>
        </p:nvSpPr>
        <p:spPr>
          <a:xfrm>
            <a:off x="0" y="1842625"/>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96610764-919C-B0AD-2377-4BC040240A28}"/>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DFDB701E-CB8C-6C1C-4652-756836731AD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A2AE57C-945C-90A2-4A26-95D05C431F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0423B0B7-4B30-707B-CC7F-02E40841F55B}"/>
              </a:ext>
            </a:extLst>
          </p:cNvPr>
          <p:cNvSpPr txBox="1"/>
          <p:nvPr/>
        </p:nvSpPr>
        <p:spPr>
          <a:xfrm>
            <a:off x="764042" y="1165254"/>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DRAFTING AND REVIEWING IN EDUCATION CONSULTING</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3448CECA-E45C-8985-2167-0BDB4479A3EF}"/>
              </a:ext>
            </a:extLst>
          </p:cNvPr>
          <p:cNvSpPr txBox="1"/>
          <p:nvPr/>
        </p:nvSpPr>
        <p:spPr>
          <a:xfrm>
            <a:off x="778293" y="1665041"/>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7" name="TextBox 6">
            <a:extLst>
              <a:ext uri="{FF2B5EF4-FFF2-40B4-BE49-F238E27FC236}">
                <a16:creationId xmlns:a16="http://schemas.microsoft.com/office/drawing/2014/main" id="{C651BDC5-C78A-FAE0-76B9-A9D773CD49F5}"/>
              </a:ext>
            </a:extLst>
          </p:cNvPr>
          <p:cNvSpPr txBox="1"/>
          <p:nvPr/>
        </p:nvSpPr>
        <p:spPr>
          <a:xfrm>
            <a:off x="384315" y="2048440"/>
            <a:ext cx="11569146" cy="3693319"/>
          </a:xfrm>
          <a:prstGeom prst="rect">
            <a:avLst/>
          </a:prstGeom>
          <a:noFill/>
        </p:spPr>
        <p:txBody>
          <a:bodyPr wrap="square">
            <a:spAutoFit/>
          </a:bodyPr>
          <a:lstStyle/>
          <a:p>
            <a:r>
              <a:rPr lang="en-US" b="1" dirty="0">
                <a:latin typeface="Century Gothic" panose="020B0502020202020204" pitchFamily="34" charset="0"/>
              </a:rPr>
              <a:t>Breaking Down Complex Terms into Understandable Components</a:t>
            </a:r>
            <a:r>
              <a:rPr lang="en-US" dirty="0">
                <a:latin typeface="Century Gothic" panose="020B0502020202020204" pitchFamily="34" charset="0"/>
              </a:rPr>
              <a:t>:</a:t>
            </a:r>
          </a:p>
          <a:p>
            <a:r>
              <a:rPr lang="en-US" b="1" dirty="0">
                <a:latin typeface="Century Gothic" panose="020B0502020202020204" pitchFamily="34" charset="0"/>
              </a:rPr>
              <a:t>Use Plain Language</a:t>
            </a:r>
            <a:r>
              <a:rPr lang="en-US" dirty="0">
                <a:latin typeface="Century Gothic" panose="020B0502020202020204" pitchFamily="34" charset="0"/>
              </a:rPr>
              <a:t>: The goal is to simplify legal terms into straightforward language that anyone can understand. For example:</a:t>
            </a:r>
          </a:p>
          <a:p>
            <a:r>
              <a:rPr lang="en-US" b="1" dirty="0">
                <a:latin typeface="Century Gothic" panose="020B0502020202020204" pitchFamily="34" charset="0"/>
              </a:rPr>
              <a:t>Indemnity</a:t>
            </a:r>
            <a:r>
              <a:rPr lang="en-US" dirty="0">
                <a:latin typeface="Century Gothic" panose="020B0502020202020204" pitchFamily="34" charset="0"/>
              </a:rPr>
              <a:t>: This clause protects one party from financial loss or legal responsibility if the other party breaches the agreement.</a:t>
            </a:r>
          </a:p>
          <a:p>
            <a:r>
              <a:rPr lang="en-US" b="1" dirty="0">
                <a:latin typeface="Century Gothic" panose="020B0502020202020204" pitchFamily="34" charset="0"/>
              </a:rPr>
              <a:t>Force Majeure</a:t>
            </a:r>
            <a:r>
              <a:rPr lang="en-US" dirty="0">
                <a:latin typeface="Century Gothic" panose="020B0502020202020204" pitchFamily="34" charset="0"/>
              </a:rPr>
              <a:t>: Refers to unforeseen events (like natural disasters) that might prevent the fulfillment of the contract. A simplified explanation could be: "If something happens that is beyond either party’s control, this contract can be delayed or terminated without penalty."</a:t>
            </a:r>
          </a:p>
          <a:p>
            <a:r>
              <a:rPr lang="en-US" b="1" dirty="0">
                <a:latin typeface="Century Gothic" panose="020B0502020202020204" pitchFamily="34" charset="0"/>
              </a:rPr>
              <a:t>Arbitration</a:t>
            </a:r>
            <a:r>
              <a:rPr lang="en-US" dirty="0">
                <a:latin typeface="Century Gothic" panose="020B0502020202020204" pitchFamily="34" charset="0"/>
              </a:rPr>
              <a:t>: A way of resolving disputes outside of court. This clause should be clarified as: "If we have a disagreement, we'll try to resolve it through a neutral third party instead of going to court."</a:t>
            </a:r>
          </a:p>
          <a:p>
            <a:r>
              <a:rPr lang="en-US" dirty="0">
                <a:latin typeface="Century Gothic" panose="020B0502020202020204" pitchFamily="34" charset="0"/>
              </a:rPr>
              <a:t>Clarify Complex Terms: Use plain language and provide explanations for more technical legal terms so both parties clearly understand their rights and obligations.</a:t>
            </a:r>
          </a:p>
          <a:p>
            <a:endParaRPr lang="en-US" dirty="0">
              <a:latin typeface="Century Gothic" panose="020B0502020202020204" pitchFamily="34" charset="0"/>
            </a:endParaRPr>
          </a:p>
        </p:txBody>
      </p:sp>
    </p:spTree>
    <p:extLst>
      <p:ext uri="{BB962C8B-B14F-4D97-AF65-F5344CB8AC3E}">
        <p14:creationId xmlns:p14="http://schemas.microsoft.com/office/powerpoint/2010/main" val="17016041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2681A-3DDA-5339-0883-BA281ECAF50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23E8D89-311E-DF19-A07F-B331F36B888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50C46167-1509-7C0B-0C2E-96F81C9F7A4F}"/>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4305721-238F-9488-69ED-F88235CD2E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Module-4.7</a:t>
            </a:r>
          </a:p>
        </p:txBody>
      </p:sp>
      <p:sp>
        <p:nvSpPr>
          <p:cNvPr id="15" name="Rectangle 14">
            <a:extLst>
              <a:ext uri="{FF2B5EF4-FFF2-40B4-BE49-F238E27FC236}">
                <a16:creationId xmlns:a16="http://schemas.microsoft.com/office/drawing/2014/main" id="{BBB78B19-FBBC-643E-C122-2023CAE2FB97}"/>
              </a:ext>
            </a:extLst>
          </p:cNvPr>
          <p:cNvSpPr/>
          <p:nvPr/>
        </p:nvSpPr>
        <p:spPr>
          <a:xfrm>
            <a:off x="0" y="1924303"/>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CD5BB39F-DBF9-7EAF-2937-55C4E62336E3}"/>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9A5130BB-65FE-0CAA-300A-95D08F285CD4}"/>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ADFC721-F9C8-390E-E22F-CB93F09663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0B93ACA7-1329-55A3-0631-1CBEC1866A8A}"/>
              </a:ext>
            </a:extLst>
          </p:cNvPr>
          <p:cNvSpPr txBox="1"/>
          <p:nvPr/>
        </p:nvSpPr>
        <p:spPr>
          <a:xfrm>
            <a:off x="712356" y="1203455"/>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KEY CLAUSES TO INCLUDE IN A CONSULTING CONTRACT </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18690178-2A57-6613-91BC-4743263E5524}"/>
              </a:ext>
            </a:extLst>
          </p:cNvPr>
          <p:cNvSpPr txBox="1"/>
          <p:nvPr/>
        </p:nvSpPr>
        <p:spPr>
          <a:xfrm>
            <a:off x="778293" y="1665041"/>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7" name="TextBox 6">
            <a:extLst>
              <a:ext uri="{FF2B5EF4-FFF2-40B4-BE49-F238E27FC236}">
                <a16:creationId xmlns:a16="http://schemas.microsoft.com/office/drawing/2014/main" id="{5F0BE238-127E-CA8E-EE3F-79FC3CF0E14E}"/>
              </a:ext>
            </a:extLst>
          </p:cNvPr>
          <p:cNvSpPr txBox="1"/>
          <p:nvPr/>
        </p:nvSpPr>
        <p:spPr>
          <a:xfrm>
            <a:off x="0" y="1882099"/>
            <a:ext cx="11569146" cy="4801314"/>
          </a:xfrm>
          <a:prstGeom prst="rect">
            <a:avLst/>
          </a:prstGeom>
          <a:noFill/>
        </p:spPr>
        <p:txBody>
          <a:bodyPr wrap="square">
            <a:spAutoFit/>
          </a:bodyPr>
          <a:lstStyle/>
          <a:p>
            <a:r>
              <a:rPr lang="en-US" dirty="0">
                <a:latin typeface="Century Gothic" panose="020B0502020202020204" pitchFamily="34" charset="0"/>
              </a:rPr>
              <a:t>A well-structured contract should cover the essential elements of the agreement to protect both you and your client.</a:t>
            </a:r>
          </a:p>
          <a:p>
            <a:r>
              <a:rPr lang="en-US" b="1" dirty="0">
                <a:latin typeface="Century Gothic" panose="020B0502020202020204" pitchFamily="34" charset="0"/>
              </a:rPr>
              <a:t>Payment Terms</a:t>
            </a:r>
            <a:r>
              <a:rPr lang="en-US" dirty="0">
                <a:latin typeface="Century Gothic" panose="020B0502020202020204" pitchFamily="34" charset="0"/>
              </a:rPr>
              <a:t>: Specify </a:t>
            </a:r>
            <a:r>
              <a:rPr lang="en-US" b="1" dirty="0">
                <a:solidFill>
                  <a:srgbClr val="FF0000"/>
                </a:solidFill>
                <a:latin typeface="Century Gothic" panose="020B0502020202020204" pitchFamily="34" charset="0"/>
              </a:rPr>
              <a:t>how much you will be paid, the payment method, and the timing of payments </a:t>
            </a:r>
            <a:r>
              <a:rPr lang="en-US" dirty="0">
                <a:latin typeface="Century Gothic" panose="020B0502020202020204" pitchFamily="34" charset="0"/>
              </a:rPr>
              <a:t>(e.g., "Payment is due within 30 days of receiving the invoice").</a:t>
            </a:r>
          </a:p>
          <a:p>
            <a:r>
              <a:rPr lang="en-US" dirty="0">
                <a:latin typeface="Century Gothic" panose="020B0502020202020204" pitchFamily="34" charset="0"/>
              </a:rPr>
              <a:t>Intellectual Property (IP) Rights: Define who owns any intellectual property created during the engagement. For instance, you may retain ownership of your work while granting the client the right to use it for specific purposes.</a:t>
            </a:r>
          </a:p>
          <a:p>
            <a:r>
              <a:rPr lang="en-US" b="1" dirty="0">
                <a:latin typeface="Century Gothic" panose="020B0502020202020204" pitchFamily="34" charset="0"/>
              </a:rPr>
              <a:t>Liabilities</a:t>
            </a:r>
            <a:r>
              <a:rPr lang="en-US" dirty="0">
                <a:latin typeface="Century Gothic" panose="020B0502020202020204" pitchFamily="34" charset="0"/>
              </a:rPr>
              <a:t>: Clarify </a:t>
            </a:r>
            <a:r>
              <a:rPr lang="en-US" b="1" dirty="0">
                <a:solidFill>
                  <a:srgbClr val="FF0000"/>
                </a:solidFill>
                <a:latin typeface="Century Gothic" panose="020B0502020202020204" pitchFamily="34" charset="0"/>
              </a:rPr>
              <a:t>who is responsible for any damage, loss, or legal claims arising from the project</a:t>
            </a:r>
            <a:r>
              <a:rPr lang="en-US" dirty="0">
                <a:latin typeface="Century Gothic" panose="020B0502020202020204" pitchFamily="34" charset="0"/>
              </a:rPr>
              <a:t>. For example, you might limit your liability to the amount paid under the contract.</a:t>
            </a:r>
          </a:p>
          <a:p>
            <a:r>
              <a:rPr lang="en-US" b="1" dirty="0">
                <a:latin typeface="Century Gothic" panose="020B0502020202020204" pitchFamily="34" charset="0"/>
              </a:rPr>
              <a:t>Confidentiality</a:t>
            </a:r>
            <a:r>
              <a:rPr lang="en-US" dirty="0">
                <a:latin typeface="Century Gothic" panose="020B0502020202020204" pitchFamily="34" charset="0"/>
              </a:rPr>
              <a:t>: Include a clause that ensures both parties agree to keep sensitive information confidential. This is particularly important in educational consulting, where client data and strategies may be involved.</a:t>
            </a:r>
          </a:p>
          <a:p>
            <a:r>
              <a:rPr lang="en-US" b="1" dirty="0">
                <a:latin typeface="Century Gothic" panose="020B0502020202020204" pitchFamily="34" charset="0"/>
              </a:rPr>
              <a:t>Termination Clause</a:t>
            </a:r>
            <a:r>
              <a:rPr lang="en-US" dirty="0">
                <a:latin typeface="Century Gothic" panose="020B0502020202020204" pitchFamily="34" charset="0"/>
              </a:rPr>
              <a:t>: Define the </a:t>
            </a:r>
            <a:r>
              <a:rPr lang="en-US" b="1" dirty="0">
                <a:solidFill>
                  <a:srgbClr val="FF0000"/>
                </a:solidFill>
                <a:latin typeface="Century Gothic" panose="020B0502020202020204" pitchFamily="34" charset="0"/>
              </a:rPr>
              <a:t>circumstances under which the contract can be ended by either party, including the notice period required and any financial penalties or obligations</a:t>
            </a:r>
            <a:r>
              <a:rPr lang="en-US" dirty="0">
                <a:latin typeface="Century Gothic" panose="020B0502020202020204" pitchFamily="34" charset="0"/>
              </a:rPr>
              <a:t>.</a:t>
            </a:r>
          </a:p>
          <a:p>
            <a:r>
              <a:rPr lang="en-US" dirty="0">
                <a:latin typeface="Century Gothic" panose="020B0502020202020204" pitchFamily="34" charset="0"/>
              </a:rPr>
              <a:t>These clauses are crucial to ensuring a balanced, fair agreement that clearly defines expectations and protects both you and your client.</a:t>
            </a:r>
          </a:p>
          <a:p>
            <a:endParaRPr lang="en-US" dirty="0">
              <a:latin typeface="Century Gothic" panose="020B0502020202020204" pitchFamily="34" charset="0"/>
            </a:endParaRPr>
          </a:p>
        </p:txBody>
      </p:sp>
    </p:spTree>
    <p:extLst>
      <p:ext uri="{BB962C8B-B14F-4D97-AF65-F5344CB8AC3E}">
        <p14:creationId xmlns:p14="http://schemas.microsoft.com/office/powerpoint/2010/main" val="34221854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8542C-FF97-BB4E-1065-F9121C74BC4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ED0951C4-0252-AB9B-0768-A33E6C076D93}"/>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738FD0C5-83AE-9589-60F7-3CCAFD32C79B}"/>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40E655E2-0517-98C0-CF19-104DC05C27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086960C7-5E55-0948-4F82-DAC3FE4808C6}"/>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Module-4.7</a:t>
            </a:r>
          </a:p>
        </p:txBody>
      </p:sp>
      <p:sp>
        <p:nvSpPr>
          <p:cNvPr id="15" name="Rectangle 14">
            <a:extLst>
              <a:ext uri="{FF2B5EF4-FFF2-40B4-BE49-F238E27FC236}">
                <a16:creationId xmlns:a16="http://schemas.microsoft.com/office/drawing/2014/main" id="{1742A573-3C8F-9BE0-3B8E-C4A6E66681A2}"/>
              </a:ext>
            </a:extLst>
          </p:cNvPr>
          <p:cNvSpPr/>
          <p:nvPr/>
        </p:nvSpPr>
        <p:spPr>
          <a:xfrm>
            <a:off x="0" y="1842625"/>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BE53E7B1-FC48-9831-9A4E-DE9D45D800D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EA22569B-C28D-E99D-D56F-8EFE964087CB}"/>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2C15E95-606E-27FD-33E6-BA68282D27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893CB6DC-6D29-1166-5F36-D2BA540BB21F}"/>
              </a:ext>
            </a:extLst>
          </p:cNvPr>
          <p:cNvSpPr txBox="1"/>
          <p:nvPr/>
        </p:nvSpPr>
        <p:spPr>
          <a:xfrm>
            <a:off x="712356" y="1203455"/>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WORKING WITH LEGAL EXPERTS  </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AF3E9C1A-123E-B69E-BE59-DD5A4C3A374D}"/>
              </a:ext>
            </a:extLst>
          </p:cNvPr>
          <p:cNvSpPr txBox="1"/>
          <p:nvPr/>
        </p:nvSpPr>
        <p:spPr>
          <a:xfrm>
            <a:off x="778293" y="1665041"/>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6" name="TextBox 5">
            <a:extLst>
              <a:ext uri="{FF2B5EF4-FFF2-40B4-BE49-F238E27FC236}">
                <a16:creationId xmlns:a16="http://schemas.microsoft.com/office/drawing/2014/main" id="{C58F6AD3-2F22-172F-C806-724D6EF438DE}"/>
              </a:ext>
            </a:extLst>
          </p:cNvPr>
          <p:cNvSpPr txBox="1"/>
          <p:nvPr/>
        </p:nvSpPr>
        <p:spPr>
          <a:xfrm>
            <a:off x="92765" y="1919132"/>
            <a:ext cx="11794434" cy="4524315"/>
          </a:xfrm>
          <a:prstGeom prst="rect">
            <a:avLst/>
          </a:prstGeom>
          <a:noFill/>
        </p:spPr>
        <p:txBody>
          <a:bodyPr wrap="square" rtlCol="0">
            <a:spAutoFit/>
          </a:bodyPr>
          <a:lstStyle/>
          <a:p>
            <a:r>
              <a:rPr lang="en-US" dirty="0">
                <a:latin typeface="Century Gothic" panose="020B0502020202020204" pitchFamily="34" charset="0"/>
              </a:rPr>
              <a:t>While it is possible to draft a contract on your own, involving legal professionals ensures that the document is legally sound and protects your interests.</a:t>
            </a:r>
          </a:p>
          <a:p>
            <a:r>
              <a:rPr lang="en-US" b="1" dirty="0">
                <a:latin typeface="Century Gothic" panose="020B0502020202020204" pitchFamily="34" charset="0"/>
              </a:rPr>
              <a:t>When to Involve a Lawyer in Contract Preparation and Review</a:t>
            </a:r>
            <a:r>
              <a:rPr lang="en-US" dirty="0">
                <a:latin typeface="Century Gothic" panose="020B0502020202020204" pitchFamily="34" charset="0"/>
              </a:rPr>
              <a:t>:</a:t>
            </a:r>
          </a:p>
          <a:p>
            <a:r>
              <a:rPr lang="en-US" dirty="0">
                <a:latin typeface="Century Gothic" panose="020B0502020202020204" pitchFamily="34" charset="0"/>
              </a:rPr>
              <a:t>Seek Legal </a:t>
            </a:r>
            <a:r>
              <a:rPr lang="en-US" b="1" dirty="0">
                <a:solidFill>
                  <a:srgbClr val="FF0000"/>
                </a:solidFill>
                <a:latin typeface="Century Gothic" panose="020B0502020202020204" pitchFamily="34" charset="0"/>
              </a:rPr>
              <a:t>Advice if you’re Unsure About Contract Terms</a:t>
            </a:r>
            <a:r>
              <a:rPr lang="en-US" dirty="0">
                <a:latin typeface="Century Gothic" panose="020B0502020202020204" pitchFamily="34" charset="0"/>
              </a:rPr>
              <a:t>: If you’re unsure about specific clauses or the implications of legal terms, a lawyer can provide valuable insight. For example, if you’re dealing with complex IP rights or need to include unique terms tailored to a particular client, legal expertise can prevent future disputes.</a:t>
            </a:r>
          </a:p>
          <a:p>
            <a:r>
              <a:rPr lang="en-US" dirty="0">
                <a:latin typeface="Century Gothic" panose="020B0502020202020204" pitchFamily="34" charset="0"/>
              </a:rPr>
              <a:t>Help with Custom Contracts: </a:t>
            </a:r>
            <a:r>
              <a:rPr lang="en-US" b="1" dirty="0">
                <a:solidFill>
                  <a:srgbClr val="FF0000"/>
                </a:solidFill>
                <a:latin typeface="Century Gothic" panose="020B0502020202020204" pitchFamily="34" charset="0"/>
              </a:rPr>
              <a:t>If the engagement is complex, involving large projects or significant financial commitments</a:t>
            </a:r>
            <a:r>
              <a:rPr lang="en-US" dirty="0">
                <a:latin typeface="Century Gothic" panose="020B0502020202020204" pitchFamily="34" charset="0"/>
              </a:rPr>
              <a:t>, it’s wise to consult a lawyer to ensure the contract is robust and addresses potential risks.</a:t>
            </a:r>
          </a:p>
          <a:p>
            <a:r>
              <a:rPr lang="en-US" b="1" dirty="0">
                <a:latin typeface="Century Gothic" panose="020B0502020202020204" pitchFamily="34" charset="0"/>
              </a:rPr>
              <a:t>How to Work with a Lawyer</a:t>
            </a:r>
            <a:r>
              <a:rPr lang="en-US" dirty="0">
                <a:latin typeface="Century Gothic" panose="020B0502020202020204" pitchFamily="34" charset="0"/>
              </a:rPr>
              <a:t>:</a:t>
            </a:r>
          </a:p>
          <a:p>
            <a:r>
              <a:rPr lang="en-US" dirty="0">
                <a:latin typeface="Century Gothic" panose="020B0502020202020204" pitchFamily="34" charset="0"/>
              </a:rPr>
              <a:t>Provide the lawyer with the key terms of the contract and any special conditions that you want included.</a:t>
            </a:r>
          </a:p>
          <a:p>
            <a:r>
              <a:rPr lang="en-US" dirty="0">
                <a:latin typeface="Century Gothic" panose="020B0502020202020204" pitchFamily="34" charset="0"/>
              </a:rPr>
              <a:t>Collaborate with the lawyer to ensure the contract is clear and comprehensive.</a:t>
            </a:r>
          </a:p>
          <a:p>
            <a:r>
              <a:rPr lang="en-US" dirty="0">
                <a:latin typeface="Century Gothic" panose="020B0502020202020204" pitchFamily="34" charset="0"/>
              </a:rPr>
              <a:t>Have a final review before you or the client sign, ensuring that all legal terms are properly addressed.</a:t>
            </a:r>
          </a:p>
          <a:p>
            <a:endParaRPr lang="en-US" dirty="0"/>
          </a:p>
        </p:txBody>
      </p:sp>
    </p:spTree>
    <p:extLst>
      <p:ext uri="{BB962C8B-B14F-4D97-AF65-F5344CB8AC3E}">
        <p14:creationId xmlns:p14="http://schemas.microsoft.com/office/powerpoint/2010/main" val="814638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DB9A8-201C-F968-B853-394EA700FEEB}"/>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24D1FFD3-92FD-229E-AFAA-DBA62737A10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A376075E-4D06-0719-F6C3-D1EECABFDF11}"/>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40683807-37E3-AE5F-9B80-159C00F907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2E17EFA2-3C9C-903A-E3EA-7FB9E4C328DA}"/>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Module-4.7</a:t>
            </a:r>
          </a:p>
        </p:txBody>
      </p:sp>
      <p:sp>
        <p:nvSpPr>
          <p:cNvPr id="15" name="Rectangle 14">
            <a:extLst>
              <a:ext uri="{FF2B5EF4-FFF2-40B4-BE49-F238E27FC236}">
                <a16:creationId xmlns:a16="http://schemas.microsoft.com/office/drawing/2014/main" id="{9F54F35A-907B-6DAE-A3C5-D8F9D679FC9F}"/>
              </a:ext>
            </a:extLst>
          </p:cNvPr>
          <p:cNvSpPr/>
          <p:nvPr/>
        </p:nvSpPr>
        <p:spPr>
          <a:xfrm>
            <a:off x="0" y="1842625"/>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7D8805D9-33ED-FB59-96FC-DBC74840AE50}"/>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2634643-483B-D5C6-195E-991207B557D5}"/>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B2C2CA75-8319-7FF1-8100-42D0998AF5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5EAAFDCF-C4CF-946E-3206-05B8DE0CE64B}"/>
              </a:ext>
            </a:extLst>
          </p:cNvPr>
          <p:cNvSpPr txBox="1"/>
          <p:nvPr/>
        </p:nvSpPr>
        <p:spPr>
          <a:xfrm>
            <a:off x="712356" y="1203455"/>
            <a:ext cx="10363690" cy="1661993"/>
          </a:xfrm>
          <a:prstGeom prst="rect">
            <a:avLst/>
          </a:prstGeom>
          <a:noFill/>
        </p:spPr>
        <p:txBody>
          <a:bodyPr wrap="square" rtlCol="0">
            <a:spAutoFit/>
          </a:bodyPr>
          <a:lstStyle/>
          <a:p>
            <a:pPr rtl="0"/>
            <a:r>
              <a:rPr lang="en-US" b="1" dirty="0">
                <a:solidFill>
                  <a:schemeClr val="bg1"/>
                </a:solidFill>
                <a:latin typeface="Century Gothic" panose="020B0502020202020204" pitchFamily="34" charset="0"/>
              </a:rPr>
              <a:t>TEMPLATES VS CUSTOM CONTRACTS (PRO AND CONS)</a:t>
            </a: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6" name="TextBox 5">
            <a:extLst>
              <a:ext uri="{FF2B5EF4-FFF2-40B4-BE49-F238E27FC236}">
                <a16:creationId xmlns:a16="http://schemas.microsoft.com/office/drawing/2014/main" id="{E0D159D7-351C-CC10-7E88-FE6722D71BE2}"/>
              </a:ext>
            </a:extLst>
          </p:cNvPr>
          <p:cNvSpPr txBox="1"/>
          <p:nvPr/>
        </p:nvSpPr>
        <p:spPr>
          <a:xfrm>
            <a:off x="92765" y="1612303"/>
            <a:ext cx="6003235" cy="4247317"/>
          </a:xfrm>
          <a:prstGeom prst="rect">
            <a:avLst/>
          </a:prstGeom>
          <a:noFill/>
        </p:spPr>
        <p:txBody>
          <a:bodyPr wrap="square" rtlCol="0">
            <a:spAutoFit/>
          </a:bodyPr>
          <a:lstStyle/>
          <a:p>
            <a:endParaRPr lang="en-US" dirty="0"/>
          </a:p>
          <a:p>
            <a:r>
              <a:rPr lang="en-US" dirty="0">
                <a:latin typeface="Century Gothic" panose="020B0502020202020204" pitchFamily="34" charset="0"/>
              </a:rPr>
              <a:t>When drafting contracts, you have two primary options: using a template or creating a custom contract. Each has its own set of advantages and disadvantages.</a:t>
            </a:r>
          </a:p>
          <a:p>
            <a:r>
              <a:rPr lang="en-US" b="1" dirty="0">
                <a:latin typeface="Century Gothic" panose="020B0502020202020204" pitchFamily="34" charset="0"/>
              </a:rPr>
              <a:t>Templates:</a:t>
            </a:r>
          </a:p>
          <a:p>
            <a:r>
              <a:rPr lang="en-US" b="1" dirty="0">
                <a:latin typeface="Century Gothic" panose="020B0502020202020204" pitchFamily="34" charset="0"/>
              </a:rPr>
              <a:t>Pros:</a:t>
            </a:r>
          </a:p>
          <a:p>
            <a:r>
              <a:rPr lang="en-US" b="1" dirty="0">
                <a:solidFill>
                  <a:srgbClr val="FF0000"/>
                </a:solidFill>
                <a:latin typeface="Century Gothic" panose="020B0502020202020204" pitchFamily="34" charset="0"/>
              </a:rPr>
              <a:t>Time-Saving</a:t>
            </a:r>
            <a:r>
              <a:rPr lang="en-US" dirty="0">
                <a:latin typeface="Century Gothic" panose="020B0502020202020204" pitchFamily="34" charset="0"/>
              </a:rPr>
              <a:t>: Templates are pre-designed, which means they can help you quickly create a contract without starting from scratch.</a:t>
            </a:r>
          </a:p>
          <a:p>
            <a:r>
              <a:rPr lang="en-US" b="1" dirty="0">
                <a:solidFill>
                  <a:srgbClr val="FF0000"/>
                </a:solidFill>
                <a:latin typeface="Century Gothic" panose="020B0502020202020204" pitchFamily="34" charset="0"/>
              </a:rPr>
              <a:t>Cost-Effective</a:t>
            </a:r>
            <a:r>
              <a:rPr lang="en-US" dirty="0">
                <a:latin typeface="Century Gothic" panose="020B0502020202020204" pitchFamily="34" charset="0"/>
              </a:rPr>
              <a:t>: Templates are often cheaper than hiring a lawyer to draft a custom contract, making them a good option for smaller engagements or recurring contracts.</a:t>
            </a:r>
          </a:p>
          <a:p>
            <a:endParaRPr lang="en-US" dirty="0"/>
          </a:p>
        </p:txBody>
      </p:sp>
      <p:sp>
        <p:nvSpPr>
          <p:cNvPr id="4" name="TextBox 3">
            <a:extLst>
              <a:ext uri="{FF2B5EF4-FFF2-40B4-BE49-F238E27FC236}">
                <a16:creationId xmlns:a16="http://schemas.microsoft.com/office/drawing/2014/main" id="{DEA08E79-60CF-54EA-B257-A884544582DA}"/>
              </a:ext>
            </a:extLst>
          </p:cNvPr>
          <p:cNvSpPr txBox="1"/>
          <p:nvPr/>
        </p:nvSpPr>
        <p:spPr>
          <a:xfrm>
            <a:off x="6188765" y="2004951"/>
            <a:ext cx="5671931" cy="3970318"/>
          </a:xfrm>
          <a:prstGeom prst="rect">
            <a:avLst/>
          </a:prstGeom>
          <a:noFill/>
        </p:spPr>
        <p:txBody>
          <a:bodyPr wrap="square" rtlCol="0">
            <a:spAutoFit/>
          </a:bodyPr>
          <a:lstStyle/>
          <a:p>
            <a:r>
              <a:rPr lang="en-US" b="1" dirty="0">
                <a:solidFill>
                  <a:srgbClr val="FF0000"/>
                </a:solidFill>
                <a:latin typeface="Century Gothic" panose="020B0502020202020204" pitchFamily="34" charset="0"/>
              </a:rPr>
              <a:t>Consistency</a:t>
            </a:r>
            <a:r>
              <a:rPr lang="en-US" dirty="0">
                <a:latin typeface="Century Gothic" panose="020B0502020202020204" pitchFamily="34" charset="0"/>
              </a:rPr>
              <a:t>: Using a template can help you maintain consistency across multiple contracts, especially if you frequently engage with similar clients or projects.</a:t>
            </a:r>
          </a:p>
          <a:p>
            <a:r>
              <a:rPr lang="en-US" b="1" dirty="0">
                <a:latin typeface="Century Gothic" panose="020B0502020202020204" pitchFamily="34" charset="0"/>
              </a:rPr>
              <a:t>Cons</a:t>
            </a:r>
            <a:r>
              <a:rPr lang="en-US" dirty="0">
                <a:latin typeface="Century Gothic" panose="020B0502020202020204" pitchFamily="34" charset="0"/>
              </a:rPr>
              <a:t>:</a:t>
            </a:r>
          </a:p>
          <a:p>
            <a:r>
              <a:rPr lang="en-US" b="1" dirty="0">
                <a:solidFill>
                  <a:srgbClr val="FF0000"/>
                </a:solidFill>
                <a:latin typeface="Century Gothic" panose="020B0502020202020204" pitchFamily="34" charset="0"/>
              </a:rPr>
              <a:t>Lack of Customization</a:t>
            </a:r>
            <a:r>
              <a:rPr lang="en-US" dirty="0">
                <a:latin typeface="Century Gothic" panose="020B0502020202020204" pitchFamily="34" charset="0"/>
              </a:rPr>
              <a:t>: Templates might not fully capture the unique aspects of your consulting work or the specific needs of each client. Certain clauses may be irrelevant, or the template may miss key protections for your business.</a:t>
            </a:r>
          </a:p>
          <a:p>
            <a:r>
              <a:rPr lang="en-US" b="1" dirty="0">
                <a:solidFill>
                  <a:srgbClr val="FF0000"/>
                </a:solidFill>
                <a:latin typeface="Century Gothic" panose="020B0502020202020204" pitchFamily="34" charset="0"/>
              </a:rPr>
              <a:t>Potential Gaps</a:t>
            </a:r>
            <a:r>
              <a:rPr lang="en-US" dirty="0">
                <a:latin typeface="Century Gothic" panose="020B0502020202020204" pitchFamily="34" charset="0"/>
              </a:rPr>
              <a:t>: Templates may include clauses that don’t fit your specific situation, potentially leaving you exposed to risks.</a:t>
            </a:r>
          </a:p>
          <a:p>
            <a:endParaRPr lang="en-US" dirty="0"/>
          </a:p>
        </p:txBody>
      </p:sp>
    </p:spTree>
    <p:extLst>
      <p:ext uri="{BB962C8B-B14F-4D97-AF65-F5344CB8AC3E}">
        <p14:creationId xmlns:p14="http://schemas.microsoft.com/office/powerpoint/2010/main" val="13546236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94F9A-9A83-8A10-C514-89A0B908D31F}"/>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1458CFB-1DBD-D320-6608-42B46577F87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F4BB50E8-7449-DC21-732B-05732FFE5312}"/>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4DFDE869-DC9D-D2C0-670B-DF22923FAF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3F9E7885-7804-828B-D775-D50A5A194953}"/>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Module-4.7</a:t>
            </a:r>
          </a:p>
        </p:txBody>
      </p:sp>
      <p:sp>
        <p:nvSpPr>
          <p:cNvPr id="15" name="Rectangle 14">
            <a:extLst>
              <a:ext uri="{FF2B5EF4-FFF2-40B4-BE49-F238E27FC236}">
                <a16:creationId xmlns:a16="http://schemas.microsoft.com/office/drawing/2014/main" id="{2A46AC93-28A2-0FB2-BA33-0984DFAFC535}"/>
              </a:ext>
            </a:extLst>
          </p:cNvPr>
          <p:cNvSpPr/>
          <p:nvPr/>
        </p:nvSpPr>
        <p:spPr>
          <a:xfrm>
            <a:off x="0" y="1842625"/>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7FA8D17B-1C0E-6B73-97D5-B5B6B54D9B10}"/>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811549BB-A7BF-A927-A5B2-6317F2D27717}"/>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B2E48B00-143D-0CEC-095B-A517808B69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730B3672-5577-BCC9-CDB0-6394384DAF6A}"/>
              </a:ext>
            </a:extLst>
          </p:cNvPr>
          <p:cNvSpPr txBox="1"/>
          <p:nvPr/>
        </p:nvSpPr>
        <p:spPr>
          <a:xfrm>
            <a:off x="712356" y="1203455"/>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WORKING WITH LEGAL EXPERTS  </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54D3757A-3F57-DBAA-5972-F28147A23B25}"/>
              </a:ext>
            </a:extLst>
          </p:cNvPr>
          <p:cNvSpPr txBox="1"/>
          <p:nvPr/>
        </p:nvSpPr>
        <p:spPr>
          <a:xfrm>
            <a:off x="778293" y="1665041"/>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6" name="TextBox 5">
            <a:extLst>
              <a:ext uri="{FF2B5EF4-FFF2-40B4-BE49-F238E27FC236}">
                <a16:creationId xmlns:a16="http://schemas.microsoft.com/office/drawing/2014/main" id="{C2774413-22A7-6115-5A3F-C541CBE59C6F}"/>
              </a:ext>
            </a:extLst>
          </p:cNvPr>
          <p:cNvSpPr txBox="1"/>
          <p:nvPr/>
        </p:nvSpPr>
        <p:spPr>
          <a:xfrm>
            <a:off x="92765" y="1919132"/>
            <a:ext cx="11794434" cy="3970318"/>
          </a:xfrm>
          <a:prstGeom prst="rect">
            <a:avLst/>
          </a:prstGeom>
          <a:noFill/>
        </p:spPr>
        <p:txBody>
          <a:bodyPr wrap="square" rtlCol="0">
            <a:spAutoFit/>
          </a:bodyPr>
          <a:lstStyle/>
          <a:p>
            <a:r>
              <a:rPr lang="en-US" b="1" dirty="0">
                <a:latin typeface="Century Gothic" panose="020B0502020202020204" pitchFamily="34" charset="0"/>
              </a:rPr>
              <a:t>Custom Contracts</a:t>
            </a:r>
            <a:r>
              <a:rPr lang="en-US" dirty="0">
                <a:latin typeface="Century Gothic" panose="020B0502020202020204" pitchFamily="34" charset="0"/>
              </a:rPr>
              <a:t>:</a:t>
            </a:r>
          </a:p>
          <a:p>
            <a:r>
              <a:rPr lang="en-US" b="1" dirty="0">
                <a:latin typeface="Century Gothic" panose="020B0502020202020204" pitchFamily="34" charset="0"/>
              </a:rPr>
              <a:t>Pros:</a:t>
            </a:r>
          </a:p>
          <a:p>
            <a:r>
              <a:rPr lang="en-US" b="1" dirty="0">
                <a:solidFill>
                  <a:srgbClr val="FF0000"/>
                </a:solidFill>
                <a:latin typeface="Century Gothic" panose="020B0502020202020204" pitchFamily="34" charset="0"/>
              </a:rPr>
              <a:t>Tailored to Your Needs</a:t>
            </a:r>
            <a:r>
              <a:rPr lang="en-US" dirty="0">
                <a:latin typeface="Century Gothic" panose="020B0502020202020204" pitchFamily="34" charset="0"/>
              </a:rPr>
              <a:t>: Custom contracts allow you to address the specific circumstances and nuances of each consulting engagement, ensuring all relevant risks and details are covered.</a:t>
            </a:r>
          </a:p>
          <a:p>
            <a:r>
              <a:rPr lang="en-US" b="1" dirty="0">
                <a:solidFill>
                  <a:srgbClr val="FF0000"/>
                </a:solidFill>
                <a:latin typeface="Century Gothic" panose="020B0502020202020204" pitchFamily="34" charset="0"/>
              </a:rPr>
              <a:t>Greater Legal Protection</a:t>
            </a:r>
            <a:r>
              <a:rPr lang="en-US" dirty="0">
                <a:latin typeface="Century Gothic" panose="020B0502020202020204" pitchFamily="34" charset="0"/>
              </a:rPr>
              <a:t>: A custom contract is more likely to protect both parties by including relevant clauses that address particular concerns or project-specific details.</a:t>
            </a:r>
          </a:p>
          <a:p>
            <a:r>
              <a:rPr lang="en-US" b="1" dirty="0">
                <a:latin typeface="Century Gothic" panose="020B0502020202020204" pitchFamily="34" charset="0"/>
              </a:rPr>
              <a:t>Cons:</a:t>
            </a:r>
          </a:p>
          <a:p>
            <a:r>
              <a:rPr lang="en-US" b="1" dirty="0">
                <a:solidFill>
                  <a:srgbClr val="FF0000"/>
                </a:solidFill>
                <a:latin typeface="Century Gothic" panose="020B0502020202020204" pitchFamily="34" charset="0"/>
              </a:rPr>
              <a:t>Time-Consuming</a:t>
            </a:r>
            <a:r>
              <a:rPr lang="en-US" dirty="0">
                <a:latin typeface="Century Gothic" panose="020B0502020202020204" pitchFamily="34" charset="0"/>
              </a:rPr>
              <a:t>: Drafting a custom contract takes longer than using a template, especially if you need to include detailed provisions or work with a lawyer.</a:t>
            </a:r>
          </a:p>
          <a:p>
            <a:r>
              <a:rPr lang="en-US" b="1" dirty="0">
                <a:solidFill>
                  <a:srgbClr val="FF0000"/>
                </a:solidFill>
                <a:latin typeface="Century Gothic" panose="020B0502020202020204" pitchFamily="34" charset="0"/>
              </a:rPr>
              <a:t>More Expensive</a:t>
            </a:r>
            <a:r>
              <a:rPr lang="en-US" dirty="0">
                <a:latin typeface="Century Gothic" panose="020B0502020202020204" pitchFamily="34" charset="0"/>
              </a:rPr>
              <a:t>: If you choose to have a lawyer draft the contract, the costs will be higher than using a template.</a:t>
            </a:r>
          </a:p>
          <a:p>
            <a:r>
              <a:rPr lang="en-US" b="1" dirty="0">
                <a:solidFill>
                  <a:srgbClr val="FF0000"/>
                </a:solidFill>
                <a:latin typeface="Century Gothic" panose="020B0502020202020204" pitchFamily="34" charset="0"/>
              </a:rPr>
              <a:t>Complexity: </a:t>
            </a:r>
            <a:r>
              <a:rPr lang="en-US" dirty="0">
                <a:latin typeface="Century Gothic" panose="020B0502020202020204" pitchFamily="34" charset="0"/>
              </a:rPr>
              <a:t>A custom contract can be more detailed and complex, making it harder for clients to understand, which could lead to miscommunications or delays.</a:t>
            </a:r>
          </a:p>
          <a:p>
            <a:endParaRPr lang="en-US" dirty="0"/>
          </a:p>
        </p:txBody>
      </p:sp>
    </p:spTree>
    <p:extLst>
      <p:ext uri="{BB962C8B-B14F-4D97-AF65-F5344CB8AC3E}">
        <p14:creationId xmlns:p14="http://schemas.microsoft.com/office/powerpoint/2010/main" val="17801096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AE562-1D3C-A579-78A6-C31EC042112C}"/>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D227D41-6B62-60E2-54C8-6BF155F8D06F}"/>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70D9C3C9-4AEF-2E5A-32FB-F25480480B69}"/>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97B6BF6A-38AE-52C1-7796-1354E424AD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B17D280C-3D91-503A-093B-422EE8ACAED8}"/>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Module-4.8</a:t>
            </a:r>
          </a:p>
        </p:txBody>
      </p:sp>
      <p:sp>
        <p:nvSpPr>
          <p:cNvPr id="15" name="Rectangle 14">
            <a:extLst>
              <a:ext uri="{FF2B5EF4-FFF2-40B4-BE49-F238E27FC236}">
                <a16:creationId xmlns:a16="http://schemas.microsoft.com/office/drawing/2014/main" id="{3A8C7626-E6A7-1DC7-F911-C5B20FA2CF70}"/>
              </a:ext>
            </a:extLst>
          </p:cNvPr>
          <p:cNvSpPr/>
          <p:nvPr/>
        </p:nvSpPr>
        <p:spPr>
          <a:xfrm>
            <a:off x="0" y="1842625"/>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A9672F98-AEC6-E477-01D7-7A59B1D8E270}"/>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5380DFE-7B4C-FB70-475B-CE13AFE04C19}"/>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28285E4-E882-5977-D2C2-2BA07F7883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6C0B876C-A68B-3E61-6344-A4F26885CE1F}"/>
              </a:ext>
            </a:extLst>
          </p:cNvPr>
          <p:cNvSpPr txBox="1"/>
          <p:nvPr/>
        </p:nvSpPr>
        <p:spPr>
          <a:xfrm>
            <a:off x="712356" y="1203455"/>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SECURING AGREEMENT AND FINALIZING CONTRACTS   </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489D2656-D53C-A844-9A20-C58E8FFECBB4}"/>
              </a:ext>
            </a:extLst>
          </p:cNvPr>
          <p:cNvSpPr txBox="1"/>
          <p:nvPr/>
        </p:nvSpPr>
        <p:spPr>
          <a:xfrm>
            <a:off x="778293" y="1665041"/>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6" name="TextBox 5">
            <a:extLst>
              <a:ext uri="{FF2B5EF4-FFF2-40B4-BE49-F238E27FC236}">
                <a16:creationId xmlns:a16="http://schemas.microsoft.com/office/drawing/2014/main" id="{2B222831-45BE-F44C-0B8C-A7D454F57066}"/>
              </a:ext>
            </a:extLst>
          </p:cNvPr>
          <p:cNvSpPr txBox="1"/>
          <p:nvPr/>
        </p:nvSpPr>
        <p:spPr>
          <a:xfrm>
            <a:off x="304801" y="2039227"/>
            <a:ext cx="10771245" cy="4247317"/>
          </a:xfrm>
          <a:prstGeom prst="rect">
            <a:avLst/>
          </a:prstGeom>
          <a:noFill/>
        </p:spPr>
        <p:txBody>
          <a:bodyPr wrap="square" rtlCol="0">
            <a:spAutoFit/>
          </a:bodyPr>
          <a:lstStyle/>
          <a:p>
            <a:r>
              <a:rPr lang="en-US" b="1" dirty="0">
                <a:latin typeface="Century Gothic" panose="020B0502020202020204" pitchFamily="34" charset="0"/>
              </a:rPr>
              <a:t>Closing the Deal</a:t>
            </a:r>
          </a:p>
          <a:p>
            <a:r>
              <a:rPr lang="en-US" dirty="0">
                <a:latin typeface="Century Gothic" panose="020B0502020202020204" pitchFamily="34" charset="0"/>
              </a:rPr>
              <a:t>The process of closing the deal involves ensuring the contract is signed and both parties are committed to the terms laid out. Here’s how you can facilitate the finalization of the contract:</a:t>
            </a:r>
          </a:p>
          <a:p>
            <a:r>
              <a:rPr lang="en-US" dirty="0">
                <a:latin typeface="Century Gothic" panose="020B0502020202020204" pitchFamily="34" charset="0"/>
              </a:rPr>
              <a:t>Steps to Ensure the Contract Is Signed and Formalized:</a:t>
            </a:r>
          </a:p>
          <a:p>
            <a:r>
              <a:rPr lang="en-US" b="1" dirty="0">
                <a:solidFill>
                  <a:srgbClr val="FF0000"/>
                </a:solidFill>
                <a:latin typeface="Century Gothic" panose="020B0502020202020204" pitchFamily="34" charset="0"/>
              </a:rPr>
              <a:t>Ensure All Parties Review, Agree to, and Sign the Contract: Before any work begins, make sure all involved parties—both the consultant and the client—review the final draft of the contract</a:t>
            </a:r>
            <a:r>
              <a:rPr lang="en-US" dirty="0">
                <a:latin typeface="Century Gothic" panose="020B0502020202020204" pitchFamily="34" charset="0"/>
              </a:rPr>
              <a:t>. This step is crucial to ensure everyone is on the same page and agrees to the terms. </a:t>
            </a:r>
          </a:p>
          <a:p>
            <a:endParaRPr lang="en-US" dirty="0">
              <a:latin typeface="Century Gothic" panose="020B0502020202020204" pitchFamily="34" charset="0"/>
            </a:endParaRPr>
          </a:p>
          <a:p>
            <a:r>
              <a:rPr lang="en-US" dirty="0">
                <a:latin typeface="Century Gothic" panose="020B0502020202020204" pitchFamily="34" charset="0"/>
              </a:rPr>
              <a:t>Set clear expectations for when the signed contract should be returned, whether digitally or physically. Using contract-signing tools like DocuSign or Adobe Sign can streamline this process, ensuring that signatures are secured efficiently and securely.</a:t>
            </a:r>
          </a:p>
          <a:p>
            <a:r>
              <a:rPr lang="en-US" b="1" dirty="0">
                <a:solidFill>
                  <a:srgbClr val="FF0000"/>
                </a:solidFill>
                <a:latin typeface="Century Gothic" panose="020B0502020202020204" pitchFamily="34" charset="0"/>
              </a:rPr>
              <a:t>Set a Clear Deadline for Signing</a:t>
            </a:r>
            <a:r>
              <a:rPr lang="en-US" dirty="0">
                <a:latin typeface="Century Gothic" panose="020B0502020202020204" pitchFamily="34" charset="0"/>
              </a:rPr>
              <a:t>: Politely establish a deadline for signing to keep the process moving forward without unnecessary delays. This creates a sense of urgency and ensures that the contract is formalized promptly.</a:t>
            </a:r>
          </a:p>
          <a:p>
            <a:endParaRPr lang="en-US" dirty="0"/>
          </a:p>
        </p:txBody>
      </p:sp>
    </p:spTree>
    <p:extLst>
      <p:ext uri="{BB962C8B-B14F-4D97-AF65-F5344CB8AC3E}">
        <p14:creationId xmlns:p14="http://schemas.microsoft.com/office/powerpoint/2010/main" val="31649599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6C509-750E-BD59-99CF-C859B7386B8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CE0E5DD2-015D-73CE-A480-7643E6C13119}"/>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4C8D7E83-6711-04B6-1C68-00D8E3EFC5A5}"/>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10F38A25-9A37-5C56-6D8C-5CF749FCF3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A26CB48A-6EE6-952B-E9AB-B1B2E90AFD30}"/>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Module-4.8</a:t>
            </a:r>
          </a:p>
        </p:txBody>
      </p:sp>
      <p:sp>
        <p:nvSpPr>
          <p:cNvPr id="15" name="Rectangle 14">
            <a:extLst>
              <a:ext uri="{FF2B5EF4-FFF2-40B4-BE49-F238E27FC236}">
                <a16:creationId xmlns:a16="http://schemas.microsoft.com/office/drawing/2014/main" id="{981796E2-7FA5-21C3-39D0-D840EE8F88C7}"/>
              </a:ext>
            </a:extLst>
          </p:cNvPr>
          <p:cNvSpPr/>
          <p:nvPr/>
        </p:nvSpPr>
        <p:spPr>
          <a:xfrm>
            <a:off x="0" y="1842625"/>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73DF3D36-0590-37F6-6FD4-FF8C351E00CB}"/>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1216A09E-E123-9F94-AC36-E90F52B95E86}"/>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153162D-2CE8-A58E-36AD-715C8B2A5C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EDD07B40-D988-DEFE-69E9-B5DD81F3BAB1}"/>
              </a:ext>
            </a:extLst>
          </p:cNvPr>
          <p:cNvSpPr txBox="1"/>
          <p:nvPr/>
        </p:nvSpPr>
        <p:spPr>
          <a:xfrm>
            <a:off x="712356" y="1203455"/>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SECURING AGREEMENT AND FINALIZING CONTRACTS   </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07049D82-AD92-B173-D863-2CE0947A52E9}"/>
              </a:ext>
            </a:extLst>
          </p:cNvPr>
          <p:cNvSpPr txBox="1"/>
          <p:nvPr/>
        </p:nvSpPr>
        <p:spPr>
          <a:xfrm>
            <a:off x="778293" y="1665041"/>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6" name="TextBox 5">
            <a:extLst>
              <a:ext uri="{FF2B5EF4-FFF2-40B4-BE49-F238E27FC236}">
                <a16:creationId xmlns:a16="http://schemas.microsoft.com/office/drawing/2014/main" id="{49D22A85-2EA7-00D2-1AD7-58AAB7D2188E}"/>
              </a:ext>
            </a:extLst>
          </p:cNvPr>
          <p:cNvSpPr txBox="1"/>
          <p:nvPr/>
        </p:nvSpPr>
        <p:spPr>
          <a:xfrm>
            <a:off x="458258" y="2039227"/>
            <a:ext cx="10617788" cy="4247317"/>
          </a:xfrm>
          <a:prstGeom prst="rect">
            <a:avLst/>
          </a:prstGeom>
          <a:noFill/>
        </p:spPr>
        <p:txBody>
          <a:bodyPr wrap="square" rtlCol="0">
            <a:spAutoFit/>
          </a:bodyPr>
          <a:lstStyle/>
          <a:p>
            <a:r>
              <a:rPr lang="en-US" dirty="0">
                <a:latin typeface="Century Gothic" panose="020B0502020202020204" pitchFamily="34" charset="0"/>
              </a:rPr>
              <a:t>What to Do if a Client Is Hesitant or Requests Further Revisions:</a:t>
            </a:r>
          </a:p>
          <a:p>
            <a:r>
              <a:rPr lang="en-US" b="1" dirty="0">
                <a:solidFill>
                  <a:srgbClr val="FF0000"/>
                </a:solidFill>
                <a:latin typeface="Century Gothic" panose="020B0502020202020204" pitchFamily="34" charset="0"/>
              </a:rPr>
              <a:t>Address Any Concerns Promptly</a:t>
            </a:r>
            <a:r>
              <a:rPr lang="en-US" dirty="0">
                <a:latin typeface="Century Gothic" panose="020B0502020202020204" pitchFamily="34" charset="0"/>
              </a:rPr>
              <a:t>: If a client expresses hesitation or requests changes, listen carefully to their concerns. Understand the reasons behind their reluctance or the revisions they want. Sometimes clients hesitate due to misunderstandings, so be sure to explain any complex clauses in the contract clearly.</a:t>
            </a:r>
          </a:p>
          <a:p>
            <a:endParaRPr lang="en-US" dirty="0">
              <a:latin typeface="Century Gothic" panose="020B0502020202020204" pitchFamily="34" charset="0"/>
            </a:endParaRPr>
          </a:p>
          <a:p>
            <a:r>
              <a:rPr lang="en-US" b="1" dirty="0">
                <a:solidFill>
                  <a:srgbClr val="FF0000"/>
                </a:solidFill>
                <a:latin typeface="Century Gothic" panose="020B0502020202020204" pitchFamily="34" charset="0"/>
              </a:rPr>
              <a:t>Negotiate Requested Changes</a:t>
            </a:r>
            <a:r>
              <a:rPr lang="en-US" dirty="0">
                <a:latin typeface="Century Gothic" panose="020B0502020202020204" pitchFamily="34" charset="0"/>
              </a:rPr>
              <a:t>: Be flexible but firm. If the requested revisions are reasonable, negotiate those changes without compromising the core terms of the contract. Make sure to reflect these revisions in the final version of the contract and get agreement from both sides before proceeding with signing.</a:t>
            </a:r>
          </a:p>
          <a:p>
            <a:r>
              <a:rPr lang="en-US" dirty="0">
                <a:latin typeface="Century Gothic" panose="020B0502020202020204" pitchFamily="34" charset="0"/>
              </a:rPr>
              <a:t>Provide Clarity and Assurance: If the client’s hesitation stems from uncertainty about terms, take the time to clarify the contract’s intentions and how it benefits both parties. Offering reassurance can help build trust and ease their concerns, ensuring a smoother signing process.</a:t>
            </a:r>
          </a:p>
          <a:p>
            <a:endParaRPr lang="en-US" dirty="0"/>
          </a:p>
        </p:txBody>
      </p:sp>
    </p:spTree>
    <p:extLst>
      <p:ext uri="{BB962C8B-B14F-4D97-AF65-F5344CB8AC3E}">
        <p14:creationId xmlns:p14="http://schemas.microsoft.com/office/powerpoint/2010/main" val="25982757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C5AD9-616A-3593-CD36-148A3916FEA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6BEAA96D-EF99-E35D-60E8-719864409802}"/>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26F87342-5C4E-5DD1-1AAD-13F964B27240}"/>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6B0DF395-79E3-1F99-107A-A9619CEA6F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C27E055C-867E-D432-5D60-D63F5615BE82}"/>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Module-4.8</a:t>
            </a:r>
          </a:p>
        </p:txBody>
      </p:sp>
      <p:sp>
        <p:nvSpPr>
          <p:cNvPr id="15" name="Rectangle 14">
            <a:extLst>
              <a:ext uri="{FF2B5EF4-FFF2-40B4-BE49-F238E27FC236}">
                <a16:creationId xmlns:a16="http://schemas.microsoft.com/office/drawing/2014/main" id="{B0F9F42B-9BD0-544E-624E-D331E39C4625}"/>
              </a:ext>
            </a:extLst>
          </p:cNvPr>
          <p:cNvSpPr/>
          <p:nvPr/>
        </p:nvSpPr>
        <p:spPr>
          <a:xfrm>
            <a:off x="0" y="1842625"/>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10F0166C-35BA-A5AD-45CE-5E1E2C4F4EF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E3A65B47-DBFC-564F-E83D-10ADF6583387}"/>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01B67AE-C389-7928-8A46-B02A77AC56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61896734-55FF-CF6C-AB7D-0344F07A46A8}"/>
              </a:ext>
            </a:extLst>
          </p:cNvPr>
          <p:cNvSpPr txBox="1"/>
          <p:nvPr/>
        </p:nvSpPr>
        <p:spPr>
          <a:xfrm>
            <a:off x="712356" y="1203455"/>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POST SIGNING: WHAT COMES NEXT</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91D4CFDC-4284-6316-09CB-9F6EA85217E8}"/>
              </a:ext>
            </a:extLst>
          </p:cNvPr>
          <p:cNvSpPr txBox="1"/>
          <p:nvPr/>
        </p:nvSpPr>
        <p:spPr>
          <a:xfrm>
            <a:off x="778293" y="1665041"/>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6" name="TextBox 5">
            <a:extLst>
              <a:ext uri="{FF2B5EF4-FFF2-40B4-BE49-F238E27FC236}">
                <a16:creationId xmlns:a16="http://schemas.microsoft.com/office/drawing/2014/main" id="{B13BA381-60E8-8D5E-60D7-5BF1FFC503A2}"/>
              </a:ext>
            </a:extLst>
          </p:cNvPr>
          <p:cNvSpPr txBox="1"/>
          <p:nvPr/>
        </p:nvSpPr>
        <p:spPr>
          <a:xfrm>
            <a:off x="145774" y="1959893"/>
            <a:ext cx="10930272" cy="3693319"/>
          </a:xfrm>
          <a:prstGeom prst="rect">
            <a:avLst/>
          </a:prstGeom>
          <a:noFill/>
        </p:spPr>
        <p:txBody>
          <a:bodyPr wrap="square" rtlCol="0">
            <a:spAutoFit/>
          </a:bodyPr>
          <a:lstStyle/>
          <a:p>
            <a:r>
              <a:rPr lang="en-US" dirty="0">
                <a:latin typeface="Century Gothic" panose="020B0502020202020204" pitchFamily="34" charset="0"/>
              </a:rPr>
              <a:t>Post-Signing: What Comes Next?</a:t>
            </a:r>
          </a:p>
          <a:p>
            <a:r>
              <a:rPr lang="en-US" dirty="0">
                <a:latin typeface="Century Gothic" panose="020B0502020202020204" pitchFamily="34" charset="0"/>
              </a:rPr>
              <a:t>Once the contract is signed, it’s time to prepare for the next steps in the consulting engagement. Properly managing post-signing activities is crucial for ensuring a smooth transition into the project phase.</a:t>
            </a:r>
          </a:p>
          <a:p>
            <a:r>
              <a:rPr lang="en-US" b="1" dirty="0">
                <a:latin typeface="Century Gothic" panose="020B0502020202020204" pitchFamily="34" charset="0"/>
              </a:rPr>
              <a:t>Keeping Organized Records of Signed Contracts</a:t>
            </a:r>
            <a:r>
              <a:rPr lang="en-US" dirty="0">
                <a:latin typeface="Century Gothic" panose="020B0502020202020204" pitchFamily="34" charset="0"/>
              </a:rPr>
              <a:t>:</a:t>
            </a:r>
          </a:p>
          <a:p>
            <a:r>
              <a:rPr lang="en-US" b="1" dirty="0">
                <a:solidFill>
                  <a:srgbClr val="FF0000"/>
                </a:solidFill>
                <a:latin typeface="Century Gothic" panose="020B0502020202020204" pitchFamily="34" charset="0"/>
              </a:rPr>
              <a:t>Store Signed Contracts Securely</a:t>
            </a:r>
            <a:r>
              <a:rPr lang="en-US" dirty="0">
                <a:latin typeface="Century Gothic" panose="020B0502020202020204" pitchFamily="34" charset="0"/>
              </a:rPr>
              <a:t>: After the contract is signed, it’s essential to store it in an organized and secure location. Whether you’re using physical storage or digital tools, ensure the contract is easily accessible if needed later. Digital storage options like cloud services (e.g., Google Drive, Dropbox) or specialized document management systems are secure and help ensure your contracts are readily available for future reference.</a:t>
            </a:r>
          </a:p>
          <a:p>
            <a:r>
              <a:rPr lang="en-US" b="1" dirty="0">
                <a:solidFill>
                  <a:srgbClr val="FF0000"/>
                </a:solidFill>
                <a:latin typeface="Century Gothic" panose="020B0502020202020204" pitchFamily="34" charset="0"/>
              </a:rPr>
              <a:t>Track Contract Deadlines</a:t>
            </a:r>
            <a:r>
              <a:rPr lang="en-US" dirty="0">
                <a:latin typeface="Century Gothic" panose="020B0502020202020204" pitchFamily="34" charset="0"/>
              </a:rPr>
              <a:t>: Make sure you note key dates, such as project milestones, deadlines for deliverables, and payment schedules. Tools like project management software (Trello, Asana) can help you track these dates and stay organized throughout the project.</a:t>
            </a:r>
          </a:p>
        </p:txBody>
      </p:sp>
    </p:spTree>
    <p:extLst>
      <p:ext uri="{BB962C8B-B14F-4D97-AF65-F5344CB8AC3E}">
        <p14:creationId xmlns:p14="http://schemas.microsoft.com/office/powerpoint/2010/main" val="25393345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54643-DF45-9A1A-21EA-A3715BA1F9E5}"/>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07A8AA3-A13E-1ACA-A53B-57D394707A3F}"/>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1D257364-44D2-D0F5-7DBE-E42C4F6E7F1A}"/>
              </a:ext>
            </a:extLst>
          </p:cNvPr>
          <p:cNvSpPr/>
          <p:nvPr/>
        </p:nvSpPr>
        <p:spPr>
          <a:xfrm>
            <a:off x="690593" y="994432"/>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en-US" dirty="0"/>
            </a:br>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0A230E47-2672-70D1-1B32-FB68E16DE4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2BC2E49D-C422-2FB0-E252-CE342AFF471F}"/>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Module-4.8</a:t>
            </a:r>
          </a:p>
        </p:txBody>
      </p:sp>
      <p:sp>
        <p:nvSpPr>
          <p:cNvPr id="15" name="Rectangle 14">
            <a:extLst>
              <a:ext uri="{FF2B5EF4-FFF2-40B4-BE49-F238E27FC236}">
                <a16:creationId xmlns:a16="http://schemas.microsoft.com/office/drawing/2014/main" id="{86CB2FA3-4CCA-DC21-20F3-CB4195D15D5E}"/>
              </a:ext>
            </a:extLst>
          </p:cNvPr>
          <p:cNvSpPr/>
          <p:nvPr/>
        </p:nvSpPr>
        <p:spPr>
          <a:xfrm>
            <a:off x="0" y="1842625"/>
            <a:ext cx="11887199" cy="4407679"/>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200" dirty="0">
              <a:solidFill>
                <a:schemeClr val="tx1"/>
              </a:solidFill>
            </a:endParaRPr>
          </a:p>
        </p:txBody>
      </p:sp>
      <p:sp>
        <p:nvSpPr>
          <p:cNvPr id="20" name="Oval 19">
            <a:extLst>
              <a:ext uri="{FF2B5EF4-FFF2-40B4-BE49-F238E27FC236}">
                <a16:creationId xmlns:a16="http://schemas.microsoft.com/office/drawing/2014/main" id="{D4F65ADB-4C80-2491-504C-5A825140445F}"/>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EECA30D-D447-07AA-4704-9BB35C8C5CDF}"/>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030C839-E9D4-664C-B355-4461CCC9C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6139" y="902677"/>
            <a:ext cx="917450" cy="917450"/>
          </a:xfrm>
          <a:prstGeom prst="rect">
            <a:avLst/>
          </a:prstGeom>
        </p:spPr>
      </p:pic>
      <p:sp>
        <p:nvSpPr>
          <p:cNvPr id="2" name="TextBox 1">
            <a:extLst>
              <a:ext uri="{FF2B5EF4-FFF2-40B4-BE49-F238E27FC236}">
                <a16:creationId xmlns:a16="http://schemas.microsoft.com/office/drawing/2014/main" id="{FF71CE82-F8BA-B80A-5B34-1E0B85806CC9}"/>
              </a:ext>
            </a:extLst>
          </p:cNvPr>
          <p:cNvSpPr txBox="1"/>
          <p:nvPr/>
        </p:nvSpPr>
        <p:spPr>
          <a:xfrm>
            <a:off x="712356" y="1203455"/>
            <a:ext cx="10363690" cy="1938992"/>
          </a:xfrm>
          <a:prstGeom prst="rect">
            <a:avLst/>
          </a:prstGeom>
          <a:noFill/>
        </p:spPr>
        <p:txBody>
          <a:bodyPr wrap="square" rtlCol="0">
            <a:spAutoFit/>
          </a:bodyPr>
          <a:lstStyle/>
          <a:p>
            <a:pPr rtl="0"/>
            <a:r>
              <a:rPr lang="en-US" sz="1800" b="1" i="0" u="none" strike="noStrike" dirty="0">
                <a:solidFill>
                  <a:schemeClr val="bg1"/>
                </a:solidFill>
                <a:effectLst/>
                <a:latin typeface="Century Gothic" panose="020B0502020202020204" pitchFamily="34" charset="0"/>
              </a:rPr>
              <a:t>   </a:t>
            </a:r>
            <a:r>
              <a:rPr lang="en-US" b="1" dirty="0">
                <a:solidFill>
                  <a:srgbClr val="FF0000"/>
                </a:solidFill>
                <a:latin typeface="Century Gothic" panose="020B0502020202020204" pitchFamily="34" charset="0"/>
              </a:rPr>
              <a:t> </a:t>
            </a:r>
            <a:r>
              <a:rPr lang="en-US" b="1" dirty="0">
                <a:solidFill>
                  <a:schemeClr val="bg1"/>
                </a:solidFill>
                <a:latin typeface="Century Gothic" panose="020B0502020202020204" pitchFamily="34" charset="0"/>
              </a:rPr>
              <a:t>POST SIGNING: WHAT COMES NEXT</a:t>
            </a:r>
            <a:br>
              <a:rPr lang="en-US" dirty="0"/>
            </a:br>
            <a:r>
              <a:rPr lang="en-US" sz="1800" b="1" i="0" u="none" strike="noStrike" dirty="0">
                <a:solidFill>
                  <a:schemeClr val="bg1"/>
                </a:solidFill>
                <a:effectLst/>
                <a:latin typeface="Century Gothic" panose="020B0502020202020204" pitchFamily="34" charset="0"/>
              </a:rPr>
              <a:t> </a:t>
            </a:r>
            <a:r>
              <a:rPr lang="en-US" sz="1800" b="1" i="0" u="none" strike="noStrike" dirty="0">
                <a:solidFill>
                  <a:srgbClr val="202124"/>
                </a:solidFill>
                <a:effectLst/>
                <a:latin typeface="Century Gothic" panose="020B0502020202020204" pitchFamily="34" charset="0"/>
              </a:rPr>
              <a:t>:</a:t>
            </a:r>
            <a:endParaRPr lang="en-US" b="1" dirty="0">
              <a:effectLst/>
            </a:endParaRPr>
          </a:p>
          <a:p>
            <a:pPr>
              <a:spcBef>
                <a:spcPts val="1200"/>
              </a:spcBef>
              <a:spcAft>
                <a:spcPts val="1200"/>
              </a:spcAft>
            </a:pPr>
            <a:endParaRPr lang="en-US" b="1" dirty="0">
              <a:solidFill>
                <a:schemeClr val="bg1"/>
              </a:solidFill>
              <a:latin typeface="Century Gothic" panose="020B0502020202020204" pitchFamily="34" charset="0"/>
            </a:endParaRPr>
          </a:p>
          <a:p>
            <a:pPr rtl="0">
              <a:spcBef>
                <a:spcPts val="1200"/>
              </a:spcBef>
              <a:spcAft>
                <a:spcPts val="1200"/>
              </a:spcAft>
            </a:pPr>
            <a:br>
              <a:rPr lang="en-US" dirty="0">
                <a:solidFill>
                  <a:schemeClr val="bg1"/>
                </a:solidFill>
              </a:rPr>
            </a:br>
            <a:endParaRPr lang="en-US" dirty="0">
              <a:solidFill>
                <a:schemeClr val="bg1"/>
              </a:solidFill>
            </a:endParaRPr>
          </a:p>
        </p:txBody>
      </p:sp>
      <p:sp>
        <p:nvSpPr>
          <p:cNvPr id="3" name="TextBox 2">
            <a:extLst>
              <a:ext uri="{FF2B5EF4-FFF2-40B4-BE49-F238E27FC236}">
                <a16:creationId xmlns:a16="http://schemas.microsoft.com/office/drawing/2014/main" id="{5605C5AF-C77A-C3AB-E24F-04EA631FA018}"/>
              </a:ext>
            </a:extLst>
          </p:cNvPr>
          <p:cNvSpPr txBox="1"/>
          <p:nvPr/>
        </p:nvSpPr>
        <p:spPr>
          <a:xfrm>
            <a:off x="778293" y="1665041"/>
            <a:ext cx="7818121" cy="800219"/>
          </a:xfrm>
          <a:prstGeom prst="rect">
            <a:avLst/>
          </a:prstGeom>
          <a:noFill/>
        </p:spPr>
        <p:txBody>
          <a:bodyPr wrap="square" rtlCol="0">
            <a:spAutoFit/>
          </a:bodyPr>
          <a:lstStyle/>
          <a:p>
            <a:pPr rtl="0" fontAlgn="base">
              <a:spcBef>
                <a:spcPts val="1200"/>
              </a:spcBef>
              <a:spcAft>
                <a:spcPts val="1200"/>
              </a:spcAft>
              <a:buFont typeface="Arial" panose="020B0604020202020204" pitchFamily="34" charset="0"/>
              <a:buChar char="•"/>
            </a:pPr>
            <a:endParaRPr lang="en-US" b="0" i="0" u="none" strike="noStrike" dirty="0">
              <a:solidFill>
                <a:srgbClr val="000000"/>
              </a:solidFill>
              <a:effectLst/>
              <a:latin typeface="Century Gothic" panose="020B0502020202020204" pitchFamily="34" charset="0"/>
            </a:endParaRPr>
          </a:p>
          <a:p>
            <a:endParaRPr lang="en-US" dirty="0"/>
          </a:p>
        </p:txBody>
      </p:sp>
      <p:sp>
        <p:nvSpPr>
          <p:cNvPr id="6" name="TextBox 5">
            <a:extLst>
              <a:ext uri="{FF2B5EF4-FFF2-40B4-BE49-F238E27FC236}">
                <a16:creationId xmlns:a16="http://schemas.microsoft.com/office/drawing/2014/main" id="{AAA3AB3E-BE1A-90CF-1D76-7D42FC8E01D3}"/>
              </a:ext>
            </a:extLst>
          </p:cNvPr>
          <p:cNvSpPr txBox="1"/>
          <p:nvPr/>
        </p:nvSpPr>
        <p:spPr>
          <a:xfrm>
            <a:off x="125701" y="1795620"/>
            <a:ext cx="6473686" cy="5078313"/>
          </a:xfrm>
          <a:prstGeom prst="rect">
            <a:avLst/>
          </a:prstGeom>
          <a:noFill/>
        </p:spPr>
        <p:txBody>
          <a:bodyPr wrap="square" rtlCol="0">
            <a:spAutoFit/>
          </a:bodyPr>
          <a:lstStyle/>
          <a:p>
            <a:r>
              <a:rPr lang="en-US" b="1" dirty="0">
                <a:latin typeface="Century Gothic" panose="020B0502020202020204" pitchFamily="34" charset="0"/>
              </a:rPr>
              <a:t>Preparing for Project Kickoff</a:t>
            </a:r>
            <a:r>
              <a:rPr lang="en-US" dirty="0">
                <a:latin typeface="Century Gothic" panose="020B0502020202020204" pitchFamily="34" charset="0"/>
              </a:rPr>
              <a:t>:</a:t>
            </a:r>
          </a:p>
          <a:p>
            <a:r>
              <a:rPr lang="en-US" b="1" dirty="0">
                <a:latin typeface="Century Gothic" panose="020B0502020202020204" pitchFamily="34" charset="0"/>
              </a:rPr>
              <a:t>Communicate Next Steps</a:t>
            </a:r>
            <a:r>
              <a:rPr lang="en-US" dirty="0">
                <a:latin typeface="Century Gothic" panose="020B0502020202020204" pitchFamily="34" charset="0"/>
              </a:rPr>
              <a:t>: Once the contract is signed, </a:t>
            </a:r>
            <a:r>
              <a:rPr lang="en-US" b="1" dirty="0">
                <a:solidFill>
                  <a:srgbClr val="FF0000"/>
                </a:solidFill>
                <a:latin typeface="Century Gothic" panose="020B0502020202020204" pitchFamily="34" charset="0"/>
              </a:rPr>
              <a:t>promptly communicate with the client </a:t>
            </a:r>
            <a:r>
              <a:rPr lang="en-US" dirty="0">
                <a:latin typeface="Century Gothic" panose="020B0502020202020204" pitchFamily="34" charset="0"/>
              </a:rPr>
              <a:t>to outline the next steps in the project. Clarify what actions are needed from both sides to get the project underway.</a:t>
            </a:r>
          </a:p>
          <a:p>
            <a:r>
              <a:rPr lang="en-US" b="1" dirty="0">
                <a:latin typeface="Century Gothic" panose="020B0502020202020204" pitchFamily="34" charset="0"/>
              </a:rPr>
              <a:t>Set Expectations</a:t>
            </a:r>
            <a:r>
              <a:rPr lang="en-US" dirty="0">
                <a:latin typeface="Century Gothic" panose="020B0502020202020204" pitchFamily="34" charset="0"/>
              </a:rPr>
              <a:t>: </a:t>
            </a:r>
            <a:r>
              <a:rPr lang="en-US" b="1" dirty="0">
                <a:solidFill>
                  <a:srgbClr val="FF0000"/>
                </a:solidFill>
                <a:latin typeface="Century Gothic" panose="020B0502020202020204" pitchFamily="34" charset="0"/>
              </a:rPr>
              <a:t>Review the project timeline</a:t>
            </a:r>
            <a:r>
              <a:rPr lang="en-US" dirty="0">
                <a:latin typeface="Century Gothic" panose="020B0502020202020204" pitchFamily="34" charset="0"/>
              </a:rPr>
              <a:t>, </a:t>
            </a:r>
            <a:r>
              <a:rPr lang="en-US" b="1" dirty="0">
                <a:solidFill>
                  <a:srgbClr val="FF0000"/>
                </a:solidFill>
                <a:latin typeface="Century Gothic" panose="020B0502020202020204" pitchFamily="34" charset="0"/>
              </a:rPr>
              <a:t>deliverables, and key milestones </a:t>
            </a:r>
            <a:r>
              <a:rPr lang="en-US" dirty="0">
                <a:latin typeface="Century Gothic" panose="020B0502020202020204" pitchFamily="34" charset="0"/>
              </a:rPr>
              <a:t>with the client. Make sure both parties understand the scope of the project, deadlines, and responsibilities. This helps prevent misunderstandings and ensures smooth project execution.</a:t>
            </a:r>
          </a:p>
          <a:p>
            <a:r>
              <a:rPr lang="en-US" b="1" dirty="0">
                <a:latin typeface="Century Gothic" panose="020B0502020202020204" pitchFamily="34" charset="0"/>
              </a:rPr>
              <a:t>Arrange for a Kickoff Meeting</a:t>
            </a:r>
            <a:r>
              <a:rPr lang="en-US" dirty="0">
                <a:latin typeface="Century Gothic" panose="020B0502020202020204" pitchFamily="34" charset="0"/>
              </a:rPr>
              <a:t>: A formal kickoff meeting can be a great way to start the project off on the right foot. Use this meeting to </a:t>
            </a:r>
            <a:r>
              <a:rPr lang="en-US" b="1" dirty="0">
                <a:solidFill>
                  <a:srgbClr val="FF0000"/>
                </a:solidFill>
                <a:latin typeface="Century Gothic" panose="020B0502020202020204" pitchFamily="34" charset="0"/>
              </a:rPr>
              <a:t>reiterate the goals of the project, answer any remaining questions, and align on communication methods, timelines, and expectations</a:t>
            </a:r>
            <a:r>
              <a:rPr lang="en-US" dirty="0">
                <a:latin typeface="Century Gothic" panose="020B0502020202020204" pitchFamily="34" charset="0"/>
              </a:rPr>
              <a:t>.</a:t>
            </a:r>
          </a:p>
          <a:p>
            <a:endParaRPr lang="en-US" dirty="0">
              <a:latin typeface="Century Gothic" panose="020B0502020202020204" pitchFamily="34" charset="0"/>
            </a:endParaRPr>
          </a:p>
          <a:p>
            <a:endParaRPr lang="en-US" dirty="0"/>
          </a:p>
        </p:txBody>
      </p:sp>
      <p:sp>
        <p:nvSpPr>
          <p:cNvPr id="7" name="TextBox 6">
            <a:extLst>
              <a:ext uri="{FF2B5EF4-FFF2-40B4-BE49-F238E27FC236}">
                <a16:creationId xmlns:a16="http://schemas.microsoft.com/office/drawing/2014/main" id="{97E0600D-84F9-C1AE-81EF-FB7A5EC27379}"/>
              </a:ext>
            </a:extLst>
          </p:cNvPr>
          <p:cNvSpPr txBox="1"/>
          <p:nvPr/>
        </p:nvSpPr>
        <p:spPr>
          <a:xfrm>
            <a:off x="6745357" y="1842625"/>
            <a:ext cx="5141842" cy="4801314"/>
          </a:xfrm>
          <a:prstGeom prst="rect">
            <a:avLst/>
          </a:prstGeom>
          <a:noFill/>
        </p:spPr>
        <p:txBody>
          <a:bodyPr wrap="square" rtlCol="0">
            <a:spAutoFit/>
          </a:bodyPr>
          <a:lstStyle/>
          <a:p>
            <a:r>
              <a:rPr lang="en-US" b="1" dirty="0">
                <a:latin typeface="Century Gothic" panose="020B0502020202020204" pitchFamily="34" charset="0"/>
              </a:rPr>
              <a:t>CONCLUSION </a:t>
            </a:r>
          </a:p>
          <a:p>
            <a:r>
              <a:rPr lang="en-US" dirty="0">
                <a:latin typeface="Century Gothic" panose="020B0502020202020204" pitchFamily="34" charset="0"/>
              </a:rPr>
              <a:t>Securing agreement and finalizing contracts is a vital step that transitions the relationship from negotiations to actual work. By ensuring the contract is properly signed and formalized, addressing any client hesitations professionally, and keeping organized records, you lay the groundwork for a successful engagement.</a:t>
            </a:r>
          </a:p>
          <a:p>
            <a:endParaRPr lang="en-US" dirty="0">
              <a:latin typeface="Century Gothic" panose="020B0502020202020204" pitchFamily="34" charset="0"/>
            </a:endParaRPr>
          </a:p>
          <a:p>
            <a:r>
              <a:rPr lang="en-US" dirty="0">
                <a:latin typeface="Century Gothic" panose="020B0502020202020204" pitchFamily="34" charset="0"/>
              </a:rPr>
              <a:t>Once the contract is signed, the next step is to ensure </a:t>
            </a:r>
            <a:r>
              <a:rPr lang="en-US" b="1" dirty="0">
                <a:solidFill>
                  <a:srgbClr val="FF0000"/>
                </a:solidFill>
                <a:latin typeface="Century Gothic" panose="020B0502020202020204" pitchFamily="34" charset="0"/>
              </a:rPr>
              <a:t>both parties are aligned on the project’s goals and timelines</a:t>
            </a:r>
            <a:r>
              <a:rPr lang="en-US" dirty="0">
                <a:latin typeface="Century Gothic" panose="020B0502020202020204" pitchFamily="34" charset="0"/>
              </a:rPr>
              <a:t>. This involves organizing the contract for easy reference and preparing for the project kickoff by communicating the next </a:t>
            </a:r>
          </a:p>
          <a:p>
            <a:endParaRPr lang="en-US" dirty="0"/>
          </a:p>
        </p:txBody>
      </p:sp>
    </p:spTree>
    <p:extLst>
      <p:ext uri="{BB962C8B-B14F-4D97-AF65-F5344CB8AC3E}">
        <p14:creationId xmlns:p14="http://schemas.microsoft.com/office/powerpoint/2010/main" val="14698979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7ECAF-89A2-0BF3-B554-6F6C80F9A0CF}"/>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C55F6A16-2D44-DA12-F683-85F23DB609A0}"/>
              </a:ext>
            </a:extLst>
          </p:cNvPr>
          <p:cNvSpPr/>
          <p:nvPr/>
        </p:nvSpPr>
        <p:spPr>
          <a:xfrm>
            <a:off x="0" y="6523977"/>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8CE769FC-FE4D-22B4-E340-545A13A8780A}"/>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ASSESSMENT QUESTIONS </a:t>
            </a:r>
          </a:p>
          <a:p>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57B1D62B-4B52-2AB1-E2CE-3FC8E61E0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887" y="6225944"/>
            <a:ext cx="753565" cy="200940"/>
          </a:xfrm>
          <a:prstGeom prst="rect">
            <a:avLst/>
          </a:prstGeom>
        </p:spPr>
      </p:pic>
      <p:sp>
        <p:nvSpPr>
          <p:cNvPr id="15" name="Rectangle 14">
            <a:extLst>
              <a:ext uri="{FF2B5EF4-FFF2-40B4-BE49-F238E27FC236}">
                <a16:creationId xmlns:a16="http://schemas.microsoft.com/office/drawing/2014/main" id="{2A6A418E-ADE0-1D1E-F215-CBAFF630AB3E}"/>
              </a:ext>
            </a:extLst>
          </p:cNvPr>
          <p:cNvSpPr/>
          <p:nvPr/>
        </p:nvSpPr>
        <p:spPr>
          <a:xfrm>
            <a:off x="0" y="1803791"/>
            <a:ext cx="11998878" cy="4594155"/>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spcBef>
                <a:spcPts val="300"/>
              </a:spcBef>
              <a:spcAft>
                <a:spcPts val="1200"/>
              </a:spcAft>
            </a:pPr>
            <a:endParaRPr lang="en-US" b="1" dirty="0">
              <a:solidFill>
                <a:srgbClr val="000000"/>
              </a:solidFill>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23" name="Picture 22">
            <a:extLst>
              <a:ext uri="{FF2B5EF4-FFF2-40B4-BE49-F238E27FC236}">
                <a16:creationId xmlns:a16="http://schemas.microsoft.com/office/drawing/2014/main" id="{8F4D67A2-B632-09CD-A9F9-81060B4B8D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4" name="TextBox 3">
            <a:extLst>
              <a:ext uri="{FF2B5EF4-FFF2-40B4-BE49-F238E27FC236}">
                <a16:creationId xmlns:a16="http://schemas.microsoft.com/office/drawing/2014/main" id="{DEB8F270-2DFD-4E8D-C423-BA35F4D689AF}"/>
              </a:ext>
            </a:extLst>
          </p:cNvPr>
          <p:cNvSpPr txBox="1"/>
          <p:nvPr/>
        </p:nvSpPr>
        <p:spPr>
          <a:xfrm>
            <a:off x="491370" y="2459669"/>
            <a:ext cx="10753083" cy="923330"/>
          </a:xfrm>
          <a:prstGeom prst="rect">
            <a:avLst/>
          </a:prstGeom>
          <a:noFill/>
        </p:spPr>
        <p:txBody>
          <a:bodyPr wrap="square" rtlCol="0">
            <a:spAutoFit/>
          </a:bodyPr>
          <a:lstStyle/>
          <a:p>
            <a:endParaRPr lang="en-US" b="1" dirty="0">
              <a:latin typeface="Century Gothic" panose="020B0502020202020204" pitchFamily="34" charset="0"/>
            </a:endParaRPr>
          </a:p>
          <a:p>
            <a:endParaRPr lang="en-US" dirty="0">
              <a:latin typeface="Century Gothic" panose="020B0502020202020204" pitchFamily="34" charset="0"/>
            </a:endParaRPr>
          </a:p>
          <a:p>
            <a:endParaRPr lang="en-US" dirty="0"/>
          </a:p>
        </p:txBody>
      </p:sp>
      <p:sp>
        <p:nvSpPr>
          <p:cNvPr id="13" name="TextBox 12">
            <a:extLst>
              <a:ext uri="{FF2B5EF4-FFF2-40B4-BE49-F238E27FC236}">
                <a16:creationId xmlns:a16="http://schemas.microsoft.com/office/drawing/2014/main" id="{6A02719E-2628-B671-CB72-AAB17703B208}"/>
              </a:ext>
            </a:extLst>
          </p:cNvPr>
          <p:cNvSpPr txBox="1"/>
          <p:nvPr/>
        </p:nvSpPr>
        <p:spPr>
          <a:xfrm>
            <a:off x="193122" y="2046985"/>
            <a:ext cx="11006752" cy="3139321"/>
          </a:xfrm>
          <a:prstGeom prst="rect">
            <a:avLst/>
          </a:prstGeom>
          <a:noFill/>
        </p:spPr>
        <p:txBody>
          <a:bodyPr wrap="square" rtlCol="0">
            <a:spAutoFit/>
          </a:bodyPr>
          <a:lstStyle/>
          <a:p>
            <a:r>
              <a:rPr lang="en-US" dirty="0">
                <a:latin typeface="Century Gothic" panose="020B0502020202020204" pitchFamily="34" charset="0"/>
              </a:rPr>
              <a:t>1</a:t>
            </a:r>
            <a:r>
              <a:rPr lang="en-US" b="1" dirty="0">
                <a:latin typeface="Century Gothic" panose="020B0502020202020204" pitchFamily="34" charset="0"/>
              </a:rPr>
              <a:t>. Crafting a Proposal</a:t>
            </a:r>
          </a:p>
          <a:p>
            <a:r>
              <a:rPr lang="en-US" dirty="0">
                <a:latin typeface="Century Gothic" panose="020B0502020202020204" pitchFamily="34" charset="0"/>
              </a:rPr>
              <a:t>You are approached by a private secondary school that wants to improve teacher training and student engagement but has a limited budget. Based on the information provided, outline a brief executive summary and cost breakdown for a proposal tailored to their needs. How would you align your expertise to address their challenges while staying within their budget?</a:t>
            </a:r>
          </a:p>
          <a:p>
            <a:endParaRPr lang="en-US" dirty="0">
              <a:latin typeface="Century Gothic" panose="020B0502020202020204" pitchFamily="34" charset="0"/>
            </a:endParaRPr>
          </a:p>
          <a:p>
            <a:r>
              <a:rPr lang="en-US" dirty="0">
                <a:latin typeface="Century Gothic" panose="020B0502020202020204" pitchFamily="34" charset="0"/>
              </a:rPr>
              <a:t>2</a:t>
            </a:r>
            <a:r>
              <a:rPr lang="en-US" b="1" dirty="0">
                <a:latin typeface="Century Gothic" panose="020B0502020202020204" pitchFamily="34" charset="0"/>
              </a:rPr>
              <a:t>. Client Needs Assessment &amp; Solution Design</a:t>
            </a:r>
          </a:p>
          <a:p>
            <a:r>
              <a:rPr lang="en-US" dirty="0">
                <a:latin typeface="Century Gothic" panose="020B0502020202020204" pitchFamily="34" charset="0"/>
              </a:rPr>
              <a:t>An NGO focused on rural education improvement seeks your services for a long-term consulting project. What steps would you take to thoroughly assess their needs before drafting a proposal? How would you ensure your proposed solutions address both short-term and long-term objectives, considering their vision and organizational goals?</a:t>
            </a:r>
          </a:p>
        </p:txBody>
      </p:sp>
    </p:spTree>
    <p:extLst>
      <p:ext uri="{BB962C8B-B14F-4D97-AF65-F5344CB8AC3E}">
        <p14:creationId xmlns:p14="http://schemas.microsoft.com/office/powerpoint/2010/main" val="13421015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94A81-BA81-761B-268B-2780DFDE3C1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2107D7D8-98B8-6C45-4AA5-9E42E3F98A99}"/>
              </a:ext>
            </a:extLst>
          </p:cNvPr>
          <p:cNvSpPr/>
          <p:nvPr/>
        </p:nvSpPr>
        <p:spPr>
          <a:xfrm>
            <a:off x="0" y="6523977"/>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77234BDC-220E-6254-51B3-CB1C7D29C2B0}"/>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ASSESSMENT QUESTIONS </a:t>
            </a:r>
          </a:p>
          <a:p>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8374BA49-4206-DE0B-E277-33A6FA7AC0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887" y="6225944"/>
            <a:ext cx="753565" cy="200940"/>
          </a:xfrm>
          <a:prstGeom prst="rect">
            <a:avLst/>
          </a:prstGeom>
        </p:spPr>
      </p:pic>
      <p:sp>
        <p:nvSpPr>
          <p:cNvPr id="15" name="Rectangle 14">
            <a:extLst>
              <a:ext uri="{FF2B5EF4-FFF2-40B4-BE49-F238E27FC236}">
                <a16:creationId xmlns:a16="http://schemas.microsoft.com/office/drawing/2014/main" id="{422B8A52-CC85-23D9-A5F4-0B18903094EB}"/>
              </a:ext>
            </a:extLst>
          </p:cNvPr>
          <p:cNvSpPr/>
          <p:nvPr/>
        </p:nvSpPr>
        <p:spPr>
          <a:xfrm>
            <a:off x="0" y="1803791"/>
            <a:ext cx="11998878" cy="4594155"/>
          </a:xfrm>
          <a:prstGeom prst="rect">
            <a:avLst/>
          </a:prstGeom>
          <a:solidFill>
            <a:schemeClr val="bg1"/>
          </a:solidFill>
          <a:ln w="38100">
            <a:solidFill>
              <a:srgbClr val="012EB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spcBef>
                <a:spcPts val="300"/>
              </a:spcBef>
              <a:spcAft>
                <a:spcPts val="1200"/>
              </a:spcAft>
            </a:pPr>
            <a:endParaRPr lang="en-US" b="1" dirty="0">
              <a:solidFill>
                <a:srgbClr val="000000"/>
              </a:solidFill>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23" name="Picture 22">
            <a:extLst>
              <a:ext uri="{FF2B5EF4-FFF2-40B4-BE49-F238E27FC236}">
                <a16:creationId xmlns:a16="http://schemas.microsoft.com/office/drawing/2014/main" id="{EFFD8331-4CB1-AD38-3248-C818C6FC58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9358" y="886341"/>
            <a:ext cx="917450" cy="917450"/>
          </a:xfrm>
          <a:prstGeom prst="rect">
            <a:avLst/>
          </a:prstGeom>
        </p:spPr>
      </p:pic>
      <p:sp>
        <p:nvSpPr>
          <p:cNvPr id="4" name="TextBox 3">
            <a:extLst>
              <a:ext uri="{FF2B5EF4-FFF2-40B4-BE49-F238E27FC236}">
                <a16:creationId xmlns:a16="http://schemas.microsoft.com/office/drawing/2014/main" id="{B53577C6-0CBC-C473-DDB7-E16CB068B7F8}"/>
              </a:ext>
            </a:extLst>
          </p:cNvPr>
          <p:cNvSpPr txBox="1"/>
          <p:nvPr/>
        </p:nvSpPr>
        <p:spPr>
          <a:xfrm>
            <a:off x="491370" y="2459669"/>
            <a:ext cx="10753083" cy="923330"/>
          </a:xfrm>
          <a:prstGeom prst="rect">
            <a:avLst/>
          </a:prstGeom>
          <a:noFill/>
        </p:spPr>
        <p:txBody>
          <a:bodyPr wrap="square" rtlCol="0">
            <a:spAutoFit/>
          </a:bodyPr>
          <a:lstStyle/>
          <a:p>
            <a:endParaRPr lang="en-US" b="1" dirty="0">
              <a:latin typeface="Century Gothic" panose="020B0502020202020204" pitchFamily="34" charset="0"/>
            </a:endParaRPr>
          </a:p>
          <a:p>
            <a:endParaRPr lang="en-US" dirty="0">
              <a:latin typeface="Century Gothic" panose="020B0502020202020204" pitchFamily="34" charset="0"/>
            </a:endParaRPr>
          </a:p>
          <a:p>
            <a:endParaRPr lang="en-US" dirty="0"/>
          </a:p>
        </p:txBody>
      </p:sp>
      <p:sp>
        <p:nvSpPr>
          <p:cNvPr id="13" name="TextBox 12">
            <a:extLst>
              <a:ext uri="{FF2B5EF4-FFF2-40B4-BE49-F238E27FC236}">
                <a16:creationId xmlns:a16="http://schemas.microsoft.com/office/drawing/2014/main" id="{7CA4D500-5430-8838-CFD3-444C1621226F}"/>
              </a:ext>
            </a:extLst>
          </p:cNvPr>
          <p:cNvSpPr txBox="1"/>
          <p:nvPr/>
        </p:nvSpPr>
        <p:spPr>
          <a:xfrm>
            <a:off x="193122" y="2046985"/>
            <a:ext cx="11006752" cy="3693319"/>
          </a:xfrm>
          <a:prstGeom prst="rect">
            <a:avLst/>
          </a:prstGeom>
          <a:noFill/>
        </p:spPr>
        <p:txBody>
          <a:bodyPr wrap="square" rtlCol="0">
            <a:spAutoFit/>
          </a:bodyPr>
          <a:lstStyle/>
          <a:p>
            <a:endParaRPr lang="en-US" dirty="0">
              <a:latin typeface="Century Gothic" panose="020B0502020202020204" pitchFamily="34" charset="0"/>
            </a:endParaRPr>
          </a:p>
          <a:p>
            <a:r>
              <a:rPr lang="en-US" b="1" dirty="0">
                <a:latin typeface="Century Gothic" panose="020B0502020202020204" pitchFamily="34" charset="0"/>
              </a:rPr>
              <a:t>3. Contract Negotiation</a:t>
            </a:r>
          </a:p>
          <a:p>
            <a:r>
              <a:rPr lang="en-US" dirty="0">
                <a:latin typeface="Century Gothic" panose="020B0502020202020204" pitchFamily="34" charset="0"/>
              </a:rPr>
              <a:t>You’ve submitted a proposal, and the client is interested but wants to reduce the overall cost by 20%. During negotiations, they also request additional services that weren’t initially discussed. How would you handle this situation? Propose negotiation techniques that balance the client’s budget concerns with maintaining the value of your services without underselling yourself.</a:t>
            </a:r>
          </a:p>
          <a:p>
            <a:endParaRPr lang="en-US" dirty="0">
              <a:latin typeface="Century Gothic" panose="020B0502020202020204" pitchFamily="34" charset="0"/>
            </a:endParaRPr>
          </a:p>
          <a:p>
            <a:r>
              <a:rPr lang="en-US" b="1" dirty="0">
                <a:latin typeface="Century Gothic" panose="020B0502020202020204" pitchFamily="34" charset="0"/>
              </a:rPr>
              <a:t>4. Legal Review &amp; Contract Clauses</a:t>
            </a:r>
          </a:p>
          <a:p>
            <a:r>
              <a:rPr lang="en-US" dirty="0">
                <a:latin typeface="Century Gothic" panose="020B0502020202020204" pitchFamily="34" charset="0"/>
              </a:rPr>
              <a:t>A corporate client hires you to provide consulting on their employee training program, and they send you a draft contract. Upon reviewing it, you notice that the payment terms are vague, and there's no clear clause on intellectual property (IP) rights. What steps would you take to address these issues? Draft a simple paragraph to include in the contract that clarifies these points in favor of both parties.</a:t>
            </a:r>
          </a:p>
        </p:txBody>
      </p:sp>
    </p:spTree>
    <p:extLst>
      <p:ext uri="{BB962C8B-B14F-4D97-AF65-F5344CB8AC3E}">
        <p14:creationId xmlns:p14="http://schemas.microsoft.com/office/powerpoint/2010/main" val="38691403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8741</TotalTime>
  <Words>8191</Words>
  <Application>Microsoft Office PowerPoint</Application>
  <PresentationFormat>Widescreen</PresentationFormat>
  <Paragraphs>567</Paragraphs>
  <Slides>48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48</vt:i4>
      </vt:variant>
    </vt:vector>
  </HeadingPairs>
  <TitlesOfParts>
    <vt:vector size="53" baseType="lpstr">
      <vt:lpstr>Arial</vt:lpstr>
      <vt:lpstr>Calibri</vt:lpstr>
      <vt:lpstr>Calibri Light</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NASOM</dc:creator>
  <cp:lastModifiedBy>HP ELITEBOOK</cp:lastModifiedBy>
  <cp:revision>135</cp:revision>
  <dcterms:created xsi:type="dcterms:W3CDTF">2020-08-13T03:13:58Z</dcterms:created>
  <dcterms:modified xsi:type="dcterms:W3CDTF">2025-03-24T14:34:16Z</dcterms:modified>
</cp:coreProperties>
</file>