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7" r:id="rId3"/>
    <p:sldId id="318" r:id="rId4"/>
    <p:sldId id="319" r:id="rId5"/>
    <p:sldId id="320" r:id="rId6"/>
    <p:sldId id="356" r:id="rId7"/>
    <p:sldId id="321" r:id="rId8"/>
    <p:sldId id="357" r:id="rId9"/>
    <p:sldId id="358" r:id="rId10"/>
    <p:sldId id="359" r:id="rId11"/>
    <p:sldId id="360" r:id="rId12"/>
    <p:sldId id="322" r:id="rId13"/>
    <p:sldId id="361" r:id="rId14"/>
    <p:sldId id="362" r:id="rId15"/>
    <p:sldId id="323" r:id="rId16"/>
    <p:sldId id="364" r:id="rId17"/>
    <p:sldId id="365" r:id="rId18"/>
    <p:sldId id="366" r:id="rId19"/>
    <p:sldId id="367" r:id="rId20"/>
    <p:sldId id="324" r:id="rId21"/>
    <p:sldId id="368" r:id="rId22"/>
    <p:sldId id="369" r:id="rId23"/>
    <p:sldId id="370" r:id="rId24"/>
    <p:sldId id="371" r:id="rId25"/>
    <p:sldId id="372" r:id="rId26"/>
    <p:sldId id="373" r:id="rId27"/>
    <p:sldId id="325" r:id="rId28"/>
    <p:sldId id="375" r:id="rId29"/>
    <p:sldId id="376" r:id="rId30"/>
    <p:sldId id="374" r:id="rId31"/>
    <p:sldId id="377" r:id="rId32"/>
    <p:sldId id="378" r:id="rId33"/>
    <p:sldId id="379" r:id="rId34"/>
    <p:sldId id="380" r:id="rId35"/>
    <p:sldId id="285" r:id="rId36"/>
    <p:sldId id="381" r:id="rId37"/>
    <p:sldId id="326" r:id="rId38"/>
    <p:sldId id="382" r:id="rId39"/>
    <p:sldId id="383" r:id="rId40"/>
    <p:sldId id="385" r:id="rId41"/>
    <p:sldId id="387" r:id="rId42"/>
    <p:sldId id="386" r:id="rId43"/>
    <p:sldId id="388" r:id="rId44"/>
    <p:sldId id="384" r:id="rId45"/>
    <p:sldId id="389" r:id="rId46"/>
    <p:sldId id="390" r:id="rId47"/>
    <p:sldId id="391" r:id="rId48"/>
    <p:sldId id="392" r:id="rId49"/>
    <p:sldId id="393" r:id="rId50"/>
    <p:sldId id="394" r:id="rId51"/>
    <p:sldId id="395" r:id="rId52"/>
    <p:sldId id="396" r:id="rId53"/>
    <p:sldId id="397" r:id="rId54"/>
    <p:sldId id="355"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A0A"/>
    <a:srgbClr val="012EB8"/>
    <a:srgbClr val="012DB5"/>
    <a:srgbClr val="2F528F"/>
    <a:srgbClr val="0531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9989-B3AC-454B-91D1-2F813D9572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919474-AD26-45CA-943C-62C7FE1CCA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144525-971E-4F8E-9FEE-0881902E95BC}"/>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DF5CE05A-E05D-417E-A7A5-02C581A60A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9605D6-0302-468C-9C15-CBEE643F4F4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2708526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33B6-B3E6-4533-82E0-D390FB9279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263820-DA6F-4F1A-A93B-AEA9325125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22E34-8877-46EB-B667-FA6D4D78546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696B3E5-C0FB-466C-B1E7-D6E4F2DD72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7C426-4EA8-44DE-8EC3-87AFA36DE4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786073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D549-E59F-4A4C-9130-6B9B123DB8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1CC7CB-13C1-43DD-8BB4-33654D1C10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B5D6CF-9F74-44C9-BBD6-2380342A0D35}"/>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3D37E094-35F9-48B0-8F06-D11337B27D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0D69C5-BA07-4AFB-B534-976B5A4E705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29403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774D-8F87-4F44-8C9F-D7A5BF486D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5950F3-477B-4112-8C06-53E90EBCD3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192302-3086-4FF7-8966-1A1A6A06E8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434FBF-3329-4D79-8DA0-79454FC6D99D}"/>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E8BB8F58-F7FE-4949-BFEA-8258BD30C6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831273-F8A7-45CF-ABFD-681F657F90E4}"/>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974434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7F4EF-284F-481C-998E-A27B706341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0DD437-F22A-40E8-B9FD-49880B61E4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C01C9E-7C80-4DE0-B432-1B1606A308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C5B378-7151-4686-BA79-5490C971FF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8DC6A4-AA91-4AFA-B0C2-A68E26D68D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06A13-E86E-4F14-8BEE-FA093C39225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8" name="Footer Placeholder 7">
            <a:extLst>
              <a:ext uri="{FF2B5EF4-FFF2-40B4-BE49-F238E27FC236}">
                <a16:creationId xmlns:a16="http://schemas.microsoft.com/office/drawing/2014/main" id="{F1F8E066-F339-4F4A-8C45-3A9213C935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05B1E9-193C-49A3-963D-A3EC084BC388}"/>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08336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B399-99B2-46BD-B5BF-189BE8506C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ED42C1-D87E-473E-A5AB-4B0A9173A221}"/>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4" name="Footer Placeholder 3">
            <a:extLst>
              <a:ext uri="{FF2B5EF4-FFF2-40B4-BE49-F238E27FC236}">
                <a16:creationId xmlns:a16="http://schemas.microsoft.com/office/drawing/2014/main" id="{AB1E8607-FE6F-4344-8CE7-3F6548392D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0B36EA-AB50-4BD8-9F59-EFE051D3179F}"/>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832267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B2B50E-4F49-49DA-85E4-85A518AE10D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3" name="Footer Placeholder 2">
            <a:extLst>
              <a:ext uri="{FF2B5EF4-FFF2-40B4-BE49-F238E27FC236}">
                <a16:creationId xmlns:a16="http://schemas.microsoft.com/office/drawing/2014/main" id="{EFBCB720-9D6A-479F-8665-068A7CD9D6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BE0BD1-CCD5-45E6-BFF3-16B2104990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662193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B40C-5EC9-4CEB-BB1A-94366C9AB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9080E3-772D-40F7-B991-77FD382805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09A222-013A-472B-A62D-53FBE507C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639B5-611E-49EB-9627-88A8590B68C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131F8BE2-3B8A-4203-847B-5D9CA85088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B5E92E-3D2C-45B8-A14B-0DCCAE7EACD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66399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8C6E-9EE4-417E-ACBD-1F641C582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43F36A-13B1-422C-94F7-56977857B1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FD126A-F3AC-47DC-8E46-03163C832D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C83A91-E7C6-4845-93B0-4BBCE684FD72}"/>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AD919400-B5B4-4ACA-871E-0EECC9DA00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D3A9F1-B2E2-4D8F-AF9D-AF91A645ED6D}"/>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7979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9B7F2-B958-405D-AB77-90FB23E886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34AE67-9BFE-429F-9BE8-CE0B1FB0DA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46936F-7D32-4E0A-806C-DC8BEE26DBDB}"/>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331FD9E-B2FE-467C-822F-600397C30F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6D14A-DAE1-46DA-A48E-7AF702F3D31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66097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9970E6-0E94-48B7-9BAB-0265AD78D6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006746-7377-4B04-BFCF-27671CFAF9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1FFF8-1E9D-4669-BEF4-7D7416D76E06}"/>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B541D3E3-0E94-4F90-BB7B-8E53FA68D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5DA8E-010D-4A1E-A2F3-A0BF468B4C9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04406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27000">
              <a:schemeClr val="accent1">
                <a:lumMod val="5000"/>
                <a:lumOff val="95000"/>
              </a:schemeClr>
            </a:gs>
            <a:gs pos="5000">
              <a:srgbClr val="012EB8"/>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2D73C-9369-4AF7-8B31-0974519B5A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5A1418-EE9D-4B1A-BE3C-25275F95D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2719E-56DB-4391-9418-38BB65D0CB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F1B8004A-4153-4B90-B2AE-5D450E4A71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505FB9-F923-49EF-AFD9-BC0FA62EE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B99BF-052E-48F8-B9F1-F0EF509F8525}" type="slidenum">
              <a:rPr lang="en-US" smtClean="0"/>
              <a:t>‹#›</a:t>
            </a:fld>
            <a:endParaRPr lang="en-US"/>
          </a:p>
        </p:txBody>
      </p:sp>
    </p:spTree>
    <p:extLst>
      <p:ext uri="{BB962C8B-B14F-4D97-AF65-F5344CB8AC3E}">
        <p14:creationId xmlns:p14="http://schemas.microsoft.com/office/powerpoint/2010/main" val="1309622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58C402-E929-434F-8D0D-70444F2726F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7A0BB4-90EC-46A0-B0DD-0AE8FECBE85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RECORD KEEPING FOR EDUCATION CONSULTANTS </a:t>
            </a:r>
          </a:p>
        </p:txBody>
      </p:sp>
      <p:sp>
        <p:nvSpPr>
          <p:cNvPr id="18" name="Rectangle 17">
            <a:extLst>
              <a:ext uri="{FF2B5EF4-FFF2-40B4-BE49-F238E27FC236}">
                <a16:creationId xmlns:a16="http://schemas.microsoft.com/office/drawing/2014/main" id="{E97DDAA0-353D-4821-9AB8-5D36E43CCC2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a:t>
            </a:r>
          </a:p>
        </p:txBody>
      </p:sp>
      <p:sp>
        <p:nvSpPr>
          <p:cNvPr id="20" name="Oval 19">
            <a:extLst>
              <a:ext uri="{FF2B5EF4-FFF2-40B4-BE49-F238E27FC236}">
                <a16:creationId xmlns:a16="http://schemas.microsoft.com/office/drawing/2014/main" id="{C88D7F57-B886-4BAF-9537-86ACC844000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EB05AEA-95C7-461E-9EE8-287F97479AA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E20CB8-4D90-47A9-8634-4D933DCF9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90489037-7FFE-A7E2-6CD0-BAF7AAC64185}"/>
              </a:ext>
            </a:extLst>
          </p:cNvPr>
          <p:cNvSpPr txBox="1"/>
          <p:nvPr/>
        </p:nvSpPr>
        <p:spPr>
          <a:xfrm>
            <a:off x="1" y="1897641"/>
            <a:ext cx="6864626" cy="4801314"/>
          </a:xfrm>
          <a:prstGeom prst="rect">
            <a:avLst/>
          </a:prstGeom>
          <a:noFill/>
        </p:spPr>
        <p:txBody>
          <a:bodyPr wrap="square" rtlCol="0">
            <a:spAutoFit/>
          </a:bodyPr>
          <a:lstStyle/>
          <a:p>
            <a:r>
              <a:rPr lang="en-US" dirty="0">
                <a:effectLst/>
                <a:latin typeface="Century Gothic" panose="020B0502020202020204" pitchFamily="34" charset="0"/>
              </a:rPr>
              <a:t>Introduction to Recordkeeping for Education Consultants</a:t>
            </a:r>
          </a:p>
          <a:p>
            <a:r>
              <a:rPr lang="en-US" dirty="0">
                <a:effectLst/>
                <a:latin typeface="Century Gothic" panose="020B0502020202020204" pitchFamily="34" charset="0"/>
              </a:rPr>
              <a:t>Recordkeeping is a </a:t>
            </a:r>
            <a:r>
              <a:rPr lang="en-US" b="1" dirty="0">
                <a:solidFill>
                  <a:srgbClr val="FF0000"/>
                </a:solidFill>
                <a:effectLst/>
                <a:latin typeface="Century Gothic" panose="020B0502020202020204" pitchFamily="34" charset="0"/>
              </a:rPr>
              <a:t>fundamental aspect of managing an education consulting business effectively</a:t>
            </a:r>
            <a:r>
              <a:rPr lang="en-US" dirty="0">
                <a:effectLst/>
                <a:latin typeface="Century Gothic" panose="020B0502020202020204" pitchFamily="34" charset="0"/>
              </a:rPr>
              <a:t>. It involves the s</a:t>
            </a:r>
            <a:r>
              <a:rPr lang="en-US" b="1" dirty="0">
                <a:solidFill>
                  <a:srgbClr val="FF0000"/>
                </a:solidFill>
                <a:effectLst/>
                <a:latin typeface="Century Gothic" panose="020B0502020202020204" pitchFamily="34" charset="0"/>
              </a:rPr>
              <a:t>ystematic organization, management</a:t>
            </a:r>
            <a:r>
              <a:rPr lang="en-US" dirty="0">
                <a:effectLst/>
                <a:latin typeface="Century Gothic" panose="020B0502020202020204" pitchFamily="34" charset="0"/>
              </a:rPr>
              <a:t>, and storage of records to ensure </a:t>
            </a:r>
            <a:r>
              <a:rPr lang="en-US" b="1" dirty="0">
                <a:solidFill>
                  <a:srgbClr val="FF0000"/>
                </a:solidFill>
                <a:effectLst/>
                <a:latin typeface="Century Gothic" panose="020B0502020202020204" pitchFamily="34" charset="0"/>
              </a:rPr>
              <a:t>accuracy, accessibility, and compliance </a:t>
            </a:r>
            <a:r>
              <a:rPr lang="en-US" dirty="0">
                <a:effectLst/>
                <a:latin typeface="Century Gothic" panose="020B0502020202020204" pitchFamily="34" charset="0"/>
              </a:rPr>
              <a:t>in documenting business activities.</a:t>
            </a:r>
          </a:p>
          <a:p>
            <a:r>
              <a:rPr lang="en-US" b="1" dirty="0">
                <a:effectLst/>
                <a:latin typeface="Century Gothic" panose="020B0502020202020204" pitchFamily="34" charset="0"/>
              </a:rPr>
              <a:t>What is Recordkeeping?</a:t>
            </a:r>
          </a:p>
          <a:p>
            <a:r>
              <a:rPr lang="en-US" dirty="0">
                <a:effectLst/>
                <a:latin typeface="Century Gothic" panose="020B0502020202020204" pitchFamily="34" charset="0"/>
              </a:rPr>
              <a:t>Recordkeeping is the process of maintaining organized documentation of all important business activities and transactions. It ensures that relevant information is systematically captured, stored, and managed for future reference.</a:t>
            </a:r>
          </a:p>
          <a:p>
            <a:r>
              <a:rPr lang="en-US" dirty="0">
                <a:effectLst/>
                <a:latin typeface="Century Gothic" panose="020B0502020202020204" pitchFamily="34" charset="0"/>
              </a:rPr>
              <a:t>For education consultants, this includes keeping track of </a:t>
            </a:r>
            <a:r>
              <a:rPr lang="en-US" b="1" dirty="0">
                <a:solidFill>
                  <a:srgbClr val="FF0000"/>
                </a:solidFill>
                <a:effectLst/>
                <a:latin typeface="Century Gothic" panose="020B0502020202020204" pitchFamily="34" charset="0"/>
              </a:rPr>
              <a:t>client details, financial transactions</a:t>
            </a:r>
            <a:r>
              <a:rPr lang="en-US" dirty="0">
                <a:effectLst/>
                <a:latin typeface="Century Gothic" panose="020B0502020202020204" pitchFamily="34" charset="0"/>
              </a:rPr>
              <a:t>, and </a:t>
            </a:r>
            <a:r>
              <a:rPr lang="en-US" b="1" dirty="0">
                <a:solidFill>
                  <a:srgbClr val="FF0000"/>
                </a:solidFill>
                <a:effectLst/>
                <a:latin typeface="Century Gothic" panose="020B0502020202020204" pitchFamily="34" charset="0"/>
              </a:rPr>
              <a:t>operational processes </a:t>
            </a:r>
            <a:r>
              <a:rPr lang="en-US" dirty="0">
                <a:effectLst/>
                <a:latin typeface="Century Gothic" panose="020B0502020202020204" pitchFamily="34" charset="0"/>
              </a:rPr>
              <a:t>to support </a:t>
            </a:r>
            <a:r>
              <a:rPr lang="en-US" b="1" dirty="0">
                <a:solidFill>
                  <a:srgbClr val="FF0000"/>
                </a:solidFill>
                <a:effectLst/>
                <a:latin typeface="Century Gothic" panose="020B0502020202020204" pitchFamily="34" charset="0"/>
              </a:rPr>
              <a:t>decision-making</a:t>
            </a:r>
            <a:r>
              <a:rPr lang="en-US" dirty="0">
                <a:effectLst/>
                <a:latin typeface="Century Gothic" panose="020B0502020202020204" pitchFamily="34" charset="0"/>
              </a:rPr>
              <a:t> and </a:t>
            </a:r>
            <a:r>
              <a:rPr lang="en-US" b="1" dirty="0">
                <a:solidFill>
                  <a:srgbClr val="FF0000"/>
                </a:solidFill>
                <a:effectLst/>
                <a:latin typeface="Century Gothic" panose="020B0502020202020204" pitchFamily="34" charset="0"/>
              </a:rPr>
              <a:t>maintain accountability.</a:t>
            </a:r>
          </a:p>
          <a:p>
            <a:endParaRPr lang="en-US" dirty="0"/>
          </a:p>
        </p:txBody>
      </p:sp>
      <p:pic>
        <p:nvPicPr>
          <p:cNvPr id="3" name="Picture 2">
            <a:extLst>
              <a:ext uri="{FF2B5EF4-FFF2-40B4-BE49-F238E27FC236}">
                <a16:creationId xmlns:a16="http://schemas.microsoft.com/office/drawing/2014/main" id="{FE34B5FC-1731-F52D-6AA1-32407EAC2B19}"/>
              </a:ext>
            </a:extLst>
          </p:cNvPr>
          <p:cNvPicPr>
            <a:picLocks noChangeAspect="1"/>
          </p:cNvPicPr>
          <p:nvPr/>
        </p:nvPicPr>
        <p:blipFill>
          <a:blip r:embed="rId3"/>
          <a:stretch>
            <a:fillRect/>
          </a:stretch>
        </p:blipFill>
        <p:spPr>
          <a:xfrm>
            <a:off x="6864627" y="2075983"/>
            <a:ext cx="4663319" cy="3370659"/>
          </a:xfrm>
          <a:prstGeom prst="rect">
            <a:avLst/>
          </a:prstGeom>
        </p:spPr>
      </p:pic>
    </p:spTree>
    <p:extLst>
      <p:ext uri="{BB962C8B-B14F-4D97-AF65-F5344CB8AC3E}">
        <p14:creationId xmlns:p14="http://schemas.microsoft.com/office/powerpoint/2010/main" val="1273342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INTRODUCTION TO RECORD KEEPING  </a:t>
            </a: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29CCD5EF-9035-FA58-5B3E-640E64FF8FF3}"/>
              </a:ext>
            </a:extLst>
          </p:cNvPr>
          <p:cNvSpPr txBox="1"/>
          <p:nvPr/>
        </p:nvSpPr>
        <p:spPr>
          <a:xfrm>
            <a:off x="111839" y="1765185"/>
            <a:ext cx="6143187" cy="4801314"/>
          </a:xfrm>
          <a:prstGeom prst="rect">
            <a:avLst/>
          </a:prstGeom>
          <a:noFill/>
        </p:spPr>
        <p:txBody>
          <a:bodyPr wrap="square" rtlCol="0">
            <a:spAutoFit/>
          </a:bodyPr>
          <a:lstStyle/>
          <a:p>
            <a:r>
              <a:rPr lang="en-US" dirty="0">
                <a:latin typeface="Century Gothic" panose="020B0502020202020204" pitchFamily="34" charset="0"/>
              </a:rPr>
              <a:t>Recordkeeping is crucial for the success and sustainability of an education consulting business. Here’s why:</a:t>
            </a:r>
          </a:p>
          <a:p>
            <a:r>
              <a:rPr lang="en-US" b="1" dirty="0">
                <a:solidFill>
                  <a:srgbClr val="FF0000"/>
                </a:solidFill>
                <a:latin typeface="Century Gothic" panose="020B0502020202020204" pitchFamily="34" charset="0"/>
              </a:rPr>
              <a:t>1. Legal Compliance</a:t>
            </a:r>
          </a:p>
          <a:p>
            <a:r>
              <a:rPr lang="en-US" dirty="0">
                <a:latin typeface="Century Gothic" panose="020B0502020202020204" pitchFamily="34" charset="0"/>
              </a:rPr>
              <a:t>Recordkeeping ensures adherence to legal and regulatory requirements, such as tax filings, contracts, and industry-specific regulations.</a:t>
            </a:r>
          </a:p>
          <a:p>
            <a:r>
              <a:rPr lang="en-US" dirty="0">
                <a:latin typeface="Century Gothic" panose="020B0502020202020204" pitchFamily="34" charset="0"/>
              </a:rPr>
              <a:t>Proper records provide evidence in case of audits, disputes, or legal inquiries, reducing the risk of penalties or non-compliance issues.</a:t>
            </a:r>
          </a:p>
          <a:p>
            <a:r>
              <a:rPr lang="en-US" b="1" dirty="0">
                <a:solidFill>
                  <a:srgbClr val="FF0000"/>
                </a:solidFill>
                <a:latin typeface="Century Gothic" panose="020B0502020202020204" pitchFamily="34" charset="0"/>
              </a:rPr>
              <a:t>2. Financial Management</a:t>
            </a:r>
          </a:p>
          <a:p>
            <a:r>
              <a:rPr lang="en-US" dirty="0">
                <a:latin typeface="Century Gothic" panose="020B0502020202020204" pitchFamily="34" charset="0"/>
              </a:rPr>
              <a:t>Accurate financial records help track income, expenses, and cash flow.</a:t>
            </a:r>
          </a:p>
          <a:p>
            <a:r>
              <a:rPr lang="en-US" dirty="0">
                <a:latin typeface="Century Gothic" panose="020B0502020202020204" pitchFamily="34" charset="0"/>
              </a:rPr>
              <a:t>Well-maintained records support budgeting and forecasting, enabling informed financial decisions.</a:t>
            </a:r>
          </a:p>
          <a:p>
            <a:r>
              <a:rPr lang="en-US" dirty="0">
                <a:latin typeface="Century Gothic" panose="020B0502020202020204" pitchFamily="34" charset="0"/>
              </a:rPr>
              <a:t>Simplifies tax preparation and filing by keeping all necessary documents in order.</a:t>
            </a:r>
          </a:p>
        </p:txBody>
      </p:sp>
      <p:sp>
        <p:nvSpPr>
          <p:cNvPr id="4" name="TextBox 3">
            <a:extLst>
              <a:ext uri="{FF2B5EF4-FFF2-40B4-BE49-F238E27FC236}">
                <a16:creationId xmlns:a16="http://schemas.microsoft.com/office/drawing/2014/main" id="{187A5E0D-26B9-B2AE-1444-764F78BDB2D4}"/>
              </a:ext>
            </a:extLst>
          </p:cNvPr>
          <p:cNvSpPr txBox="1"/>
          <p:nvPr/>
        </p:nvSpPr>
        <p:spPr>
          <a:xfrm>
            <a:off x="6341970" y="1766433"/>
            <a:ext cx="5738191" cy="507831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3. Operational Efficiency</a:t>
            </a:r>
          </a:p>
          <a:p>
            <a:r>
              <a:rPr lang="en-US" dirty="0">
                <a:latin typeface="Century Gothic" panose="020B0502020202020204" pitchFamily="34" charset="0"/>
              </a:rPr>
              <a:t>Organized records streamline everyday operations by providing easy access to essential information.</a:t>
            </a:r>
          </a:p>
          <a:p>
            <a:r>
              <a:rPr lang="en-US" dirty="0">
                <a:latin typeface="Century Gothic" panose="020B0502020202020204" pitchFamily="34" charset="0"/>
              </a:rPr>
              <a:t>Helps in planning, monitoring, and evaluating business performance.</a:t>
            </a:r>
          </a:p>
          <a:p>
            <a:r>
              <a:rPr lang="en-US" dirty="0">
                <a:latin typeface="Century Gothic" panose="020B0502020202020204" pitchFamily="34" charset="0"/>
              </a:rPr>
              <a:t>Enhances decision-making by ensuring data availability when needed.</a:t>
            </a:r>
          </a:p>
          <a:p>
            <a:r>
              <a:rPr lang="en-US" b="1" dirty="0">
                <a:solidFill>
                  <a:srgbClr val="FF0000"/>
                </a:solidFill>
                <a:latin typeface="Century Gothic" panose="020B0502020202020204" pitchFamily="34" charset="0"/>
              </a:rPr>
              <a:t>4. Client Management</a:t>
            </a:r>
          </a:p>
          <a:p>
            <a:r>
              <a:rPr lang="en-US" dirty="0">
                <a:latin typeface="Century Gothic" panose="020B0502020202020204" pitchFamily="34" charset="0"/>
              </a:rPr>
              <a:t>Maintaining detailed client records allows you to track interactions, agreements, and progress on projects.</a:t>
            </a:r>
          </a:p>
          <a:p>
            <a:r>
              <a:rPr lang="en-US" dirty="0">
                <a:latin typeface="Century Gothic" panose="020B0502020202020204" pitchFamily="34" charset="0"/>
              </a:rPr>
              <a:t>Facilitates better client communication and follow-up, leading to improved satisfaction and retention.</a:t>
            </a:r>
          </a:p>
          <a:p>
            <a:r>
              <a:rPr lang="en-US" dirty="0">
                <a:latin typeface="Century Gothic" panose="020B0502020202020204" pitchFamily="34" charset="0"/>
              </a:rPr>
              <a:t>Acts as a reference for understanding client history and tailoring future services.</a:t>
            </a:r>
          </a:p>
          <a:p>
            <a:endParaRPr lang="en-US" dirty="0"/>
          </a:p>
        </p:txBody>
      </p:sp>
    </p:spTree>
    <p:extLst>
      <p:ext uri="{BB962C8B-B14F-4D97-AF65-F5344CB8AC3E}">
        <p14:creationId xmlns:p14="http://schemas.microsoft.com/office/powerpoint/2010/main" val="330689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21C7C-83F8-2B89-C754-03E8CC5201E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F9CBE42-4C4B-2CE8-B1C2-49D92545901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9535FBC-3931-6E22-8B82-E145F2ACF073}"/>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TYPES OF RECORD FOR EDUCATION CONSULTANTS </a:t>
            </a:r>
          </a:p>
        </p:txBody>
      </p:sp>
      <p:sp>
        <p:nvSpPr>
          <p:cNvPr id="18" name="Rectangle 17">
            <a:extLst>
              <a:ext uri="{FF2B5EF4-FFF2-40B4-BE49-F238E27FC236}">
                <a16:creationId xmlns:a16="http://schemas.microsoft.com/office/drawing/2014/main" id="{45C2636D-F731-15DF-42D8-323351BB971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a:t>
            </a:r>
          </a:p>
        </p:txBody>
      </p:sp>
      <p:sp>
        <p:nvSpPr>
          <p:cNvPr id="20" name="Oval 19">
            <a:extLst>
              <a:ext uri="{FF2B5EF4-FFF2-40B4-BE49-F238E27FC236}">
                <a16:creationId xmlns:a16="http://schemas.microsoft.com/office/drawing/2014/main" id="{3B7495DF-F3E6-A3EB-135C-98A535604E1A}"/>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9E5171C-8964-FC02-E4DF-B9F4E6E029A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70E527-40BC-1061-2E72-B873590263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ED65E9C0-FB39-6B0B-AE84-028F669F6EA3}"/>
              </a:ext>
            </a:extLst>
          </p:cNvPr>
          <p:cNvSpPr txBox="1"/>
          <p:nvPr/>
        </p:nvSpPr>
        <p:spPr>
          <a:xfrm>
            <a:off x="1" y="1807706"/>
            <a:ext cx="6997148" cy="4801314"/>
          </a:xfrm>
          <a:prstGeom prst="rect">
            <a:avLst/>
          </a:prstGeom>
          <a:noFill/>
        </p:spPr>
        <p:txBody>
          <a:bodyPr wrap="square" rtlCol="0">
            <a:spAutoFit/>
          </a:bodyPr>
          <a:lstStyle/>
          <a:p>
            <a:r>
              <a:rPr lang="en-US" b="1" dirty="0">
                <a:latin typeface="Century Gothic" panose="020B0502020202020204" pitchFamily="34" charset="0"/>
              </a:rPr>
              <a:t>1. Client Records</a:t>
            </a:r>
          </a:p>
          <a:p>
            <a:r>
              <a:rPr lang="en-US" dirty="0">
                <a:latin typeface="Century Gothic" panose="020B0502020202020204" pitchFamily="34" charset="0"/>
              </a:rPr>
              <a:t>These records are essential for managing relationships with clients and tracking their progress. Examples include:</a:t>
            </a:r>
          </a:p>
          <a:p>
            <a:r>
              <a:rPr lang="en-US" b="1" dirty="0">
                <a:latin typeface="Century Gothic" panose="020B0502020202020204" pitchFamily="34" charset="0"/>
              </a:rPr>
              <a:t>Personal Information</a:t>
            </a:r>
            <a:r>
              <a:rPr lang="en-US" dirty="0">
                <a:latin typeface="Century Gothic" panose="020B0502020202020204" pitchFamily="34" charset="0"/>
              </a:rPr>
              <a:t>: Name, contact details, and demographic information.</a:t>
            </a:r>
          </a:p>
          <a:p>
            <a:r>
              <a:rPr lang="en-US" b="1" dirty="0">
                <a:latin typeface="Century Gothic" panose="020B0502020202020204" pitchFamily="34" charset="0"/>
              </a:rPr>
              <a:t>Contracts and Agreements</a:t>
            </a:r>
            <a:r>
              <a:rPr lang="en-US" dirty="0">
                <a:latin typeface="Century Gothic" panose="020B0502020202020204" pitchFamily="34" charset="0"/>
              </a:rPr>
              <a:t>: Documents outlining the scope of services, terms, and conditions.</a:t>
            </a:r>
          </a:p>
          <a:p>
            <a:r>
              <a:rPr lang="en-US" b="1" dirty="0">
                <a:latin typeface="Century Gothic" panose="020B0502020202020204" pitchFamily="34" charset="0"/>
              </a:rPr>
              <a:t>Communications</a:t>
            </a:r>
            <a:r>
              <a:rPr lang="en-US" dirty="0">
                <a:latin typeface="Century Gothic" panose="020B0502020202020204" pitchFamily="34" charset="0"/>
              </a:rPr>
              <a:t>: Emails, meeting notes, and feedback from clients.</a:t>
            </a:r>
          </a:p>
          <a:p>
            <a:r>
              <a:rPr lang="en-US" b="1" dirty="0">
                <a:latin typeface="Century Gothic" panose="020B0502020202020204" pitchFamily="34" charset="0"/>
              </a:rPr>
              <a:t>Project Details</a:t>
            </a:r>
            <a:r>
              <a:rPr lang="en-US" dirty="0">
                <a:latin typeface="Century Gothic" panose="020B0502020202020204" pitchFamily="34" charset="0"/>
              </a:rPr>
              <a:t>: Progress reports, action plans, and milestones achieved for each client.</a:t>
            </a:r>
          </a:p>
          <a:p>
            <a:r>
              <a:rPr lang="en-US" b="1" dirty="0">
                <a:latin typeface="Century Gothic" panose="020B0502020202020204" pitchFamily="34" charset="0"/>
              </a:rPr>
              <a:t>Why They Matter</a:t>
            </a:r>
            <a:r>
              <a:rPr lang="en-US" dirty="0">
                <a:latin typeface="Century Gothic" panose="020B0502020202020204" pitchFamily="34" charset="0"/>
              </a:rPr>
              <a:t>:</a:t>
            </a:r>
          </a:p>
          <a:p>
            <a:r>
              <a:rPr lang="en-US" dirty="0">
                <a:solidFill>
                  <a:srgbClr val="FF0000"/>
                </a:solidFill>
                <a:latin typeface="Century Gothic" panose="020B0502020202020204" pitchFamily="34" charset="0"/>
              </a:rPr>
              <a:t>Enables better organization and follow-up on client projects.</a:t>
            </a:r>
          </a:p>
          <a:p>
            <a:r>
              <a:rPr lang="en-US" dirty="0">
                <a:solidFill>
                  <a:srgbClr val="FF0000"/>
                </a:solidFill>
                <a:latin typeface="Century Gothic" panose="020B0502020202020204" pitchFamily="34" charset="0"/>
              </a:rPr>
              <a:t>Acts as a reference for resolving disputes or clarifying past agreements.</a:t>
            </a:r>
          </a:p>
          <a:p>
            <a:r>
              <a:rPr lang="en-US" dirty="0">
                <a:solidFill>
                  <a:srgbClr val="FF0000"/>
                </a:solidFill>
                <a:latin typeface="Century Gothic" panose="020B0502020202020204" pitchFamily="34" charset="0"/>
              </a:rPr>
              <a:t>Helps in personalizing services based on client needs and history.</a:t>
            </a:r>
          </a:p>
        </p:txBody>
      </p:sp>
      <p:pic>
        <p:nvPicPr>
          <p:cNvPr id="2" name="Picture 1">
            <a:extLst>
              <a:ext uri="{FF2B5EF4-FFF2-40B4-BE49-F238E27FC236}">
                <a16:creationId xmlns:a16="http://schemas.microsoft.com/office/drawing/2014/main" id="{C3B21477-A389-3901-4589-5B84045CE736}"/>
              </a:ext>
            </a:extLst>
          </p:cNvPr>
          <p:cNvPicPr>
            <a:picLocks noChangeAspect="1"/>
          </p:cNvPicPr>
          <p:nvPr/>
        </p:nvPicPr>
        <p:blipFill>
          <a:blip r:embed="rId3"/>
          <a:stretch>
            <a:fillRect/>
          </a:stretch>
        </p:blipFill>
        <p:spPr>
          <a:xfrm>
            <a:off x="6997149" y="2407016"/>
            <a:ext cx="4715000" cy="3143333"/>
          </a:xfrm>
          <a:prstGeom prst="rect">
            <a:avLst/>
          </a:prstGeom>
        </p:spPr>
      </p:pic>
    </p:spTree>
    <p:extLst>
      <p:ext uri="{BB962C8B-B14F-4D97-AF65-F5344CB8AC3E}">
        <p14:creationId xmlns:p14="http://schemas.microsoft.com/office/powerpoint/2010/main" val="1605362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13008-8448-B26B-BB15-7D9C3901515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C5C00CC-CBEB-4097-0283-5A18A3D7418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CAB1D6B-5E01-B869-CA9B-11D653CCFB2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TYPES OF RECORD FOR EDUCATION CONSULTANTS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32AD93C-9394-B22B-548B-3D9D5027CE1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a:t>
            </a:r>
          </a:p>
        </p:txBody>
      </p:sp>
      <p:sp>
        <p:nvSpPr>
          <p:cNvPr id="20" name="Oval 19">
            <a:extLst>
              <a:ext uri="{FF2B5EF4-FFF2-40B4-BE49-F238E27FC236}">
                <a16:creationId xmlns:a16="http://schemas.microsoft.com/office/drawing/2014/main" id="{CE07C7C3-783B-FE12-FB82-724FB69E1C9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CFBC163-820E-F608-D6AA-3611034B4CC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EB6B68E-D2D0-BE9E-6861-1444E806C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6193B66C-C766-1371-0720-A1D77E8F4895}"/>
              </a:ext>
            </a:extLst>
          </p:cNvPr>
          <p:cNvSpPr txBox="1"/>
          <p:nvPr/>
        </p:nvSpPr>
        <p:spPr>
          <a:xfrm>
            <a:off x="5736427" y="1723431"/>
            <a:ext cx="6228522" cy="4801314"/>
          </a:xfrm>
          <a:prstGeom prst="rect">
            <a:avLst/>
          </a:prstGeom>
          <a:noFill/>
        </p:spPr>
        <p:txBody>
          <a:bodyPr wrap="square" rtlCol="0">
            <a:spAutoFit/>
          </a:bodyPr>
          <a:lstStyle/>
          <a:p>
            <a:r>
              <a:rPr lang="en-US" dirty="0"/>
              <a:t>2</a:t>
            </a:r>
            <a:r>
              <a:rPr lang="en-US" dirty="0">
                <a:latin typeface="Century Gothic" panose="020B0502020202020204" pitchFamily="34" charset="0"/>
              </a:rPr>
              <a:t>. </a:t>
            </a:r>
            <a:r>
              <a:rPr lang="en-US" b="1" dirty="0">
                <a:latin typeface="Century Gothic" panose="020B0502020202020204" pitchFamily="34" charset="0"/>
              </a:rPr>
              <a:t>Financial Records</a:t>
            </a:r>
          </a:p>
          <a:p>
            <a:r>
              <a:rPr lang="en-US" dirty="0">
                <a:latin typeface="Century Gothic" panose="020B0502020202020204" pitchFamily="34" charset="0"/>
              </a:rPr>
              <a:t>These records are vital for tracking the financial health of your consulting business. Examples include:</a:t>
            </a:r>
          </a:p>
          <a:p>
            <a:r>
              <a:rPr lang="en-US" b="1" dirty="0">
                <a:latin typeface="Century Gothic" panose="020B0502020202020204" pitchFamily="34" charset="0"/>
              </a:rPr>
              <a:t>Income Records</a:t>
            </a:r>
            <a:r>
              <a:rPr lang="en-US" dirty="0">
                <a:latin typeface="Century Gothic" panose="020B0502020202020204" pitchFamily="34" charset="0"/>
              </a:rPr>
              <a:t>: Payment receipts and records of revenue from clients.</a:t>
            </a:r>
          </a:p>
          <a:p>
            <a:r>
              <a:rPr lang="en-US" b="1" dirty="0">
                <a:latin typeface="Century Gothic" panose="020B0502020202020204" pitchFamily="34" charset="0"/>
              </a:rPr>
              <a:t>Expense Records</a:t>
            </a:r>
            <a:r>
              <a:rPr lang="en-US" dirty="0">
                <a:latin typeface="Century Gothic" panose="020B0502020202020204" pitchFamily="34" charset="0"/>
              </a:rPr>
              <a:t>: Bills, invoices, and proof of business-related purchases.</a:t>
            </a:r>
          </a:p>
          <a:p>
            <a:r>
              <a:rPr lang="en-US" b="1" dirty="0">
                <a:latin typeface="Century Gothic" panose="020B0502020202020204" pitchFamily="34" charset="0"/>
              </a:rPr>
              <a:t>Tax Documents</a:t>
            </a:r>
            <a:r>
              <a:rPr lang="en-US" dirty="0">
                <a:latin typeface="Century Gothic" panose="020B0502020202020204" pitchFamily="34" charset="0"/>
              </a:rPr>
              <a:t>: Records of tax payments, deductions, and filings.</a:t>
            </a:r>
          </a:p>
          <a:p>
            <a:r>
              <a:rPr lang="en-US" b="1" dirty="0">
                <a:latin typeface="Century Gothic" panose="020B0502020202020204" pitchFamily="34" charset="0"/>
              </a:rPr>
              <a:t>Budgets and Forecasts</a:t>
            </a:r>
            <a:r>
              <a:rPr lang="en-US" dirty="0">
                <a:latin typeface="Century Gothic" panose="020B0502020202020204" pitchFamily="34" charset="0"/>
              </a:rPr>
              <a:t>: Financial planning documents.</a:t>
            </a:r>
          </a:p>
          <a:p>
            <a:r>
              <a:rPr lang="en-US" b="1" dirty="0">
                <a:latin typeface="Century Gothic" panose="020B0502020202020204" pitchFamily="34" charset="0"/>
              </a:rPr>
              <a:t>Why They Matter</a:t>
            </a:r>
            <a:r>
              <a:rPr lang="en-US" dirty="0">
                <a:latin typeface="Century Gothic" panose="020B0502020202020204" pitchFamily="34" charset="0"/>
              </a:rPr>
              <a:t>:</a:t>
            </a:r>
          </a:p>
          <a:p>
            <a:r>
              <a:rPr lang="en-US" dirty="0">
                <a:solidFill>
                  <a:srgbClr val="FF0000"/>
                </a:solidFill>
                <a:latin typeface="Century Gothic" panose="020B0502020202020204" pitchFamily="34" charset="0"/>
              </a:rPr>
              <a:t>Ensures accurate tracking of income and expenses.</a:t>
            </a:r>
          </a:p>
          <a:p>
            <a:r>
              <a:rPr lang="en-US" dirty="0">
                <a:solidFill>
                  <a:srgbClr val="FF0000"/>
                </a:solidFill>
                <a:latin typeface="Century Gothic" panose="020B0502020202020204" pitchFamily="34" charset="0"/>
              </a:rPr>
              <a:t>Simplifies tax preparation and helps in claiming deductions.</a:t>
            </a:r>
          </a:p>
          <a:p>
            <a:r>
              <a:rPr lang="en-US" dirty="0">
                <a:solidFill>
                  <a:srgbClr val="FF0000"/>
                </a:solidFill>
                <a:latin typeface="Century Gothic" panose="020B0502020202020204" pitchFamily="34" charset="0"/>
              </a:rPr>
              <a:t>Provides insights into profitability and financial trends for strategic planning.</a:t>
            </a:r>
          </a:p>
          <a:p>
            <a:endParaRPr lang="en-US" dirty="0"/>
          </a:p>
        </p:txBody>
      </p:sp>
      <p:pic>
        <p:nvPicPr>
          <p:cNvPr id="5" name="Picture 4">
            <a:extLst>
              <a:ext uri="{FF2B5EF4-FFF2-40B4-BE49-F238E27FC236}">
                <a16:creationId xmlns:a16="http://schemas.microsoft.com/office/drawing/2014/main" id="{89310224-43E9-DD87-ED95-72F16FAEC144}"/>
              </a:ext>
            </a:extLst>
          </p:cNvPr>
          <p:cNvPicPr>
            <a:picLocks noChangeAspect="1"/>
          </p:cNvPicPr>
          <p:nvPr/>
        </p:nvPicPr>
        <p:blipFill>
          <a:blip r:embed="rId3"/>
          <a:stretch>
            <a:fillRect/>
          </a:stretch>
        </p:blipFill>
        <p:spPr>
          <a:xfrm>
            <a:off x="280321" y="2329953"/>
            <a:ext cx="5059152" cy="3368330"/>
          </a:xfrm>
          <a:prstGeom prst="rect">
            <a:avLst/>
          </a:prstGeom>
        </p:spPr>
      </p:pic>
    </p:spTree>
    <p:extLst>
      <p:ext uri="{BB962C8B-B14F-4D97-AF65-F5344CB8AC3E}">
        <p14:creationId xmlns:p14="http://schemas.microsoft.com/office/powerpoint/2010/main" val="575325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22AF1-977F-0D02-415A-CFCE5EB30B2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5CEA9A5-EF92-CC5B-188A-F08A5D1E734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569564B-7B24-91AB-8271-1F2AE5C6252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TYPES OF RECORD FOR EDUCATION CONSULTANTS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8D30CCAF-133E-9ECC-415F-337FEB04D73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a:t>
            </a:r>
          </a:p>
        </p:txBody>
      </p:sp>
      <p:sp>
        <p:nvSpPr>
          <p:cNvPr id="20" name="Oval 19">
            <a:extLst>
              <a:ext uri="{FF2B5EF4-FFF2-40B4-BE49-F238E27FC236}">
                <a16:creationId xmlns:a16="http://schemas.microsoft.com/office/drawing/2014/main" id="{16A3A28F-C8FF-D877-961B-D6581A55E8B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88DAD6B-BDD5-22A4-6979-A23F81CFC8E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14FB88D-1B79-69C9-D686-084D0403BA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F9322C9-3D20-C227-0CD4-777ED48AF7C7}"/>
              </a:ext>
            </a:extLst>
          </p:cNvPr>
          <p:cNvSpPr txBox="1"/>
          <p:nvPr/>
        </p:nvSpPr>
        <p:spPr>
          <a:xfrm>
            <a:off x="106018" y="1897641"/>
            <a:ext cx="6175513" cy="4801314"/>
          </a:xfrm>
          <a:prstGeom prst="rect">
            <a:avLst/>
          </a:prstGeom>
          <a:noFill/>
        </p:spPr>
        <p:txBody>
          <a:bodyPr wrap="square" rtlCol="0">
            <a:spAutoFit/>
          </a:bodyPr>
          <a:lstStyle/>
          <a:p>
            <a:r>
              <a:rPr lang="en-US" b="1" dirty="0">
                <a:latin typeface="Century Gothic" panose="020B0502020202020204" pitchFamily="34" charset="0"/>
              </a:rPr>
              <a:t>3. Operational Records</a:t>
            </a:r>
          </a:p>
          <a:p>
            <a:r>
              <a:rPr lang="en-US" dirty="0">
                <a:latin typeface="Century Gothic" panose="020B0502020202020204" pitchFamily="34" charset="0"/>
              </a:rPr>
              <a:t>These documents relate to the internal workings of the business. Examples include:</a:t>
            </a:r>
          </a:p>
          <a:p>
            <a:r>
              <a:rPr lang="en-US" b="1" dirty="0">
                <a:latin typeface="Century Gothic" panose="020B0502020202020204" pitchFamily="34" charset="0"/>
              </a:rPr>
              <a:t>Policies and Procedures</a:t>
            </a:r>
            <a:r>
              <a:rPr lang="en-US" dirty="0">
                <a:latin typeface="Century Gothic" panose="020B0502020202020204" pitchFamily="34" charset="0"/>
              </a:rPr>
              <a:t>: Guidelines for daily operations and handling client projects.</a:t>
            </a:r>
          </a:p>
          <a:p>
            <a:r>
              <a:rPr lang="en-US" b="1" dirty="0">
                <a:latin typeface="Century Gothic" panose="020B0502020202020204" pitchFamily="34" charset="0"/>
              </a:rPr>
              <a:t>Internal Communications</a:t>
            </a:r>
            <a:r>
              <a:rPr lang="en-US" dirty="0">
                <a:latin typeface="Century Gothic" panose="020B0502020202020204" pitchFamily="34" charset="0"/>
              </a:rPr>
              <a:t>: Meeting notes, memos, and updates shared within the team.</a:t>
            </a:r>
          </a:p>
          <a:p>
            <a:r>
              <a:rPr lang="en-US" b="1" dirty="0">
                <a:latin typeface="Century Gothic" panose="020B0502020202020204" pitchFamily="34" charset="0"/>
              </a:rPr>
              <a:t>Planning Documents</a:t>
            </a:r>
            <a:r>
              <a:rPr lang="en-US" dirty="0">
                <a:latin typeface="Century Gothic" panose="020B0502020202020204" pitchFamily="34" charset="0"/>
              </a:rPr>
              <a:t>: Business plans, marketing strategies, and performance reports.</a:t>
            </a:r>
          </a:p>
          <a:p>
            <a:r>
              <a:rPr lang="en-US" b="1" dirty="0">
                <a:latin typeface="Century Gothic" panose="020B0502020202020204" pitchFamily="34" charset="0"/>
              </a:rPr>
              <a:t>Why They Matter</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Serves as a guide for consistent operations and decision-making.</a:t>
            </a:r>
          </a:p>
          <a:p>
            <a:r>
              <a:rPr lang="en-US" b="1" dirty="0">
                <a:solidFill>
                  <a:srgbClr val="FF0000"/>
                </a:solidFill>
                <a:latin typeface="Century Gothic" panose="020B0502020202020204" pitchFamily="34" charset="0"/>
              </a:rPr>
              <a:t>Facilitates team collaboration and alignment on business goals.</a:t>
            </a:r>
          </a:p>
          <a:p>
            <a:r>
              <a:rPr lang="en-US" b="1" dirty="0">
                <a:solidFill>
                  <a:srgbClr val="FF0000"/>
                </a:solidFill>
                <a:latin typeface="Century Gothic" panose="020B0502020202020204" pitchFamily="34" charset="0"/>
              </a:rPr>
              <a:t>Acts as a reference for improving processes and scaling the business.</a:t>
            </a:r>
          </a:p>
          <a:p>
            <a:endParaRPr lang="en-US" dirty="0"/>
          </a:p>
        </p:txBody>
      </p:sp>
      <p:pic>
        <p:nvPicPr>
          <p:cNvPr id="5" name="Picture 4">
            <a:extLst>
              <a:ext uri="{FF2B5EF4-FFF2-40B4-BE49-F238E27FC236}">
                <a16:creationId xmlns:a16="http://schemas.microsoft.com/office/drawing/2014/main" id="{75D8F6AC-FF3F-A928-E4AE-DC45835967A0}"/>
              </a:ext>
            </a:extLst>
          </p:cNvPr>
          <p:cNvPicPr>
            <a:picLocks noChangeAspect="1"/>
          </p:cNvPicPr>
          <p:nvPr/>
        </p:nvPicPr>
        <p:blipFill>
          <a:blip r:embed="rId3"/>
          <a:stretch>
            <a:fillRect/>
          </a:stretch>
        </p:blipFill>
        <p:spPr>
          <a:xfrm>
            <a:off x="6838122" y="2096790"/>
            <a:ext cx="4014086" cy="3779199"/>
          </a:xfrm>
          <a:prstGeom prst="rect">
            <a:avLst/>
          </a:prstGeom>
        </p:spPr>
      </p:pic>
    </p:spTree>
    <p:extLst>
      <p:ext uri="{BB962C8B-B14F-4D97-AF65-F5344CB8AC3E}">
        <p14:creationId xmlns:p14="http://schemas.microsoft.com/office/powerpoint/2010/main" val="92069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675E2-37D8-174E-6CB9-0644D577EF6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75E54AF-9BB0-2460-E264-D4DC083992B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24E2C68-CA70-0C5C-D00E-DE8E5E12465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TIPS FOR EFFECTIVE RECORDKEEPING </a:t>
            </a:r>
          </a:p>
        </p:txBody>
      </p:sp>
      <p:sp>
        <p:nvSpPr>
          <p:cNvPr id="18" name="Rectangle 17">
            <a:extLst>
              <a:ext uri="{FF2B5EF4-FFF2-40B4-BE49-F238E27FC236}">
                <a16:creationId xmlns:a16="http://schemas.microsoft.com/office/drawing/2014/main" id="{114ADC11-CDB9-5F15-2E36-C7E48D576F9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a:t>
            </a:r>
          </a:p>
        </p:txBody>
      </p:sp>
      <p:sp>
        <p:nvSpPr>
          <p:cNvPr id="20" name="Oval 19">
            <a:extLst>
              <a:ext uri="{FF2B5EF4-FFF2-40B4-BE49-F238E27FC236}">
                <a16:creationId xmlns:a16="http://schemas.microsoft.com/office/drawing/2014/main" id="{51F0E3A0-E47C-5C9B-22E5-78B55298130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4943A51-887E-C550-7B80-D83D8681AC3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E7B5683-CC5A-4741-5196-DBCFAEA911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CF6EA97A-20B6-3020-393F-1D14A7B63038}"/>
              </a:ext>
            </a:extLst>
          </p:cNvPr>
          <p:cNvSpPr txBox="1"/>
          <p:nvPr/>
        </p:nvSpPr>
        <p:spPr>
          <a:xfrm>
            <a:off x="106018" y="2075983"/>
            <a:ext cx="12085982" cy="3970318"/>
          </a:xfrm>
          <a:prstGeom prst="rect">
            <a:avLst/>
          </a:prstGeom>
          <a:noFill/>
        </p:spPr>
        <p:txBody>
          <a:bodyPr wrap="square" rtlCol="0">
            <a:spAutoFit/>
          </a:bodyPr>
          <a:lstStyle/>
          <a:p>
            <a:r>
              <a:rPr lang="en-US" b="1" dirty="0">
                <a:latin typeface="Century Gothic" panose="020B0502020202020204" pitchFamily="34" charset="0"/>
              </a:rPr>
              <a:t>Organize Records by Category</a:t>
            </a:r>
            <a:r>
              <a:rPr lang="en-US" dirty="0">
                <a:latin typeface="Century Gothic" panose="020B0502020202020204" pitchFamily="34" charset="0"/>
              </a:rPr>
              <a:t>: Use folders or digital systems to separate client, financial, and operational records.</a:t>
            </a:r>
          </a:p>
          <a:p>
            <a:r>
              <a:rPr lang="en-US" b="1" dirty="0">
                <a:latin typeface="Century Gothic" panose="020B0502020202020204" pitchFamily="34" charset="0"/>
              </a:rPr>
              <a:t>Utilize Digital Tools</a:t>
            </a:r>
            <a:r>
              <a:rPr lang="en-US" dirty="0">
                <a:latin typeface="Century Gothic" panose="020B0502020202020204" pitchFamily="34" charset="0"/>
              </a:rPr>
              <a:t>: Tools like Google Drive, QuickBooks, or Trello can simplify record storage and management.</a:t>
            </a:r>
          </a:p>
          <a:p>
            <a:r>
              <a:rPr lang="en-US" b="1" dirty="0">
                <a:latin typeface="Century Gothic" panose="020B0502020202020204" pitchFamily="34" charset="0"/>
              </a:rPr>
              <a:t>Set a Schedule</a:t>
            </a:r>
            <a:r>
              <a:rPr lang="en-US" dirty="0">
                <a:latin typeface="Century Gothic" panose="020B0502020202020204" pitchFamily="34" charset="0"/>
              </a:rPr>
              <a:t>: Regularly update records to ensure accuracy and avoid backlogs.</a:t>
            </a:r>
          </a:p>
          <a:p>
            <a:r>
              <a:rPr lang="en-US" b="1" dirty="0">
                <a:latin typeface="Century Gothic" panose="020B0502020202020204" pitchFamily="34" charset="0"/>
              </a:rPr>
              <a:t>Ensure Data Security</a:t>
            </a:r>
            <a:r>
              <a:rPr lang="en-US" dirty="0">
                <a:latin typeface="Century Gothic" panose="020B0502020202020204" pitchFamily="34" charset="0"/>
              </a:rPr>
              <a:t>: Protect sensitive information with encryption, secure passwords, and regular backups.</a:t>
            </a:r>
          </a:p>
          <a:p>
            <a:r>
              <a:rPr lang="en-US" b="1" dirty="0">
                <a:latin typeface="Century Gothic" panose="020B0502020202020204" pitchFamily="34" charset="0"/>
              </a:rPr>
              <a:t>Retain Records for the Required Period</a:t>
            </a:r>
            <a:r>
              <a:rPr lang="en-US" dirty="0">
                <a:latin typeface="Century Gothic" panose="020B0502020202020204" pitchFamily="34" charset="0"/>
              </a:rPr>
              <a:t>: Familiarize yourself with regulations to know how long to keep different types of records.</a:t>
            </a:r>
          </a:p>
          <a:p>
            <a:endParaRPr lang="en-US" dirty="0">
              <a:latin typeface="Century Gothic" panose="020B0502020202020204" pitchFamily="34" charset="0"/>
            </a:endParaRPr>
          </a:p>
          <a:p>
            <a:r>
              <a:rPr lang="en-US" dirty="0">
                <a:latin typeface="Century Gothic" panose="020B0502020202020204" pitchFamily="34" charset="0"/>
              </a:rPr>
              <a:t>Recordkeeping is a cornerstone of a well-managed education consulting business. By systematically maintaining client, financial, and operational records, you can improve legal compliance, streamline operations, enhance client relationships, and make data-driven decisions. Incorporating effective recordkeeping practices will help you </a:t>
            </a:r>
            <a:r>
              <a:rPr lang="en-US" b="1" dirty="0">
                <a:solidFill>
                  <a:srgbClr val="FF0000"/>
                </a:solidFill>
                <a:latin typeface="Century Gothic" panose="020B0502020202020204" pitchFamily="34" charset="0"/>
              </a:rPr>
              <a:t>build a sustainable and professional consulting business.</a:t>
            </a:r>
          </a:p>
          <a:p>
            <a:endParaRPr lang="en-US" dirty="0"/>
          </a:p>
        </p:txBody>
      </p:sp>
    </p:spTree>
    <p:extLst>
      <p:ext uri="{BB962C8B-B14F-4D97-AF65-F5344CB8AC3E}">
        <p14:creationId xmlns:p14="http://schemas.microsoft.com/office/powerpoint/2010/main" val="345286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79BB-1FC2-78B5-9947-5A1072FD81D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310DCAA-AC02-D9A8-39E8-82F132958A2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B1D3F87-5095-7E88-82CE-0AA880C82BC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AND COMPLIANCE RECORDS EDUCATION CONSULTANTS  </a:t>
            </a:r>
          </a:p>
        </p:txBody>
      </p:sp>
      <p:sp>
        <p:nvSpPr>
          <p:cNvPr id="18" name="Rectangle 17">
            <a:extLst>
              <a:ext uri="{FF2B5EF4-FFF2-40B4-BE49-F238E27FC236}">
                <a16:creationId xmlns:a16="http://schemas.microsoft.com/office/drawing/2014/main" id="{F43F5270-E11D-98F1-2D01-9EEC23FD5C3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Module-3:2</a:t>
            </a:r>
          </a:p>
        </p:txBody>
      </p:sp>
      <p:sp>
        <p:nvSpPr>
          <p:cNvPr id="20" name="Oval 19">
            <a:extLst>
              <a:ext uri="{FF2B5EF4-FFF2-40B4-BE49-F238E27FC236}">
                <a16:creationId xmlns:a16="http://schemas.microsoft.com/office/drawing/2014/main" id="{841003F3-72AF-8B11-3811-2D1638E69F4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DF6B63D-6473-0666-B16A-7C21D04D608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D711D8B-03F8-7868-6328-3503B841E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C3DADE4F-D6E8-86C4-03B0-065671C00A00}"/>
              </a:ext>
            </a:extLst>
          </p:cNvPr>
          <p:cNvSpPr txBox="1"/>
          <p:nvPr/>
        </p:nvSpPr>
        <p:spPr>
          <a:xfrm>
            <a:off x="238540" y="1817783"/>
            <a:ext cx="4850296" cy="4801314"/>
          </a:xfrm>
          <a:prstGeom prst="rect">
            <a:avLst/>
          </a:prstGeom>
          <a:noFill/>
        </p:spPr>
        <p:txBody>
          <a:bodyPr wrap="square" rtlCol="0">
            <a:spAutoFit/>
          </a:bodyPr>
          <a:lstStyle/>
          <a:p>
            <a:r>
              <a:rPr lang="en-US" dirty="0">
                <a:latin typeface="Century Gothic" panose="020B0502020202020204" pitchFamily="34" charset="0"/>
              </a:rPr>
              <a:t>Education consultants operate within a framework of legal and compliance requirements to ensure professionalism, protect client data, and build trust. Understanding and adhering to these requirements is critical for avoiding legal pitfalls and maintaining a reputable business.</a:t>
            </a:r>
          </a:p>
          <a:p>
            <a:r>
              <a:rPr lang="en-US" b="1" dirty="0">
                <a:latin typeface="Century Gothic" panose="020B0502020202020204" pitchFamily="34" charset="0"/>
              </a:rPr>
              <a:t>1. Regulatory Requirements</a:t>
            </a:r>
          </a:p>
          <a:p>
            <a:r>
              <a:rPr lang="en-US" dirty="0">
                <a:latin typeface="Century Gothic" panose="020B0502020202020204" pitchFamily="34" charset="0"/>
              </a:rPr>
              <a:t>What It Involves:</a:t>
            </a:r>
          </a:p>
          <a:p>
            <a:r>
              <a:rPr lang="en-US" dirty="0">
                <a:latin typeface="Century Gothic" panose="020B0502020202020204" pitchFamily="34" charset="0"/>
              </a:rPr>
              <a:t>Regulatory requirements include the legal rules and guidelines specific to your industry and location.</a:t>
            </a:r>
          </a:p>
          <a:p>
            <a:r>
              <a:rPr lang="en-US" dirty="0">
                <a:latin typeface="Century Gothic" panose="020B0502020202020204" pitchFamily="34" charset="0"/>
              </a:rPr>
              <a:t>These may differ based on whether you are operating as an individual consultant, a firm, or an educational institution.</a:t>
            </a:r>
          </a:p>
          <a:p>
            <a:endParaRPr lang="en-US" dirty="0"/>
          </a:p>
        </p:txBody>
      </p:sp>
      <p:sp>
        <p:nvSpPr>
          <p:cNvPr id="5" name="TextBox 4">
            <a:extLst>
              <a:ext uri="{FF2B5EF4-FFF2-40B4-BE49-F238E27FC236}">
                <a16:creationId xmlns:a16="http://schemas.microsoft.com/office/drawing/2014/main" id="{5FD73643-CB95-7782-9DAA-13874CDFA6F2}"/>
              </a:ext>
            </a:extLst>
          </p:cNvPr>
          <p:cNvSpPr txBox="1"/>
          <p:nvPr/>
        </p:nvSpPr>
        <p:spPr>
          <a:xfrm>
            <a:off x="5327376" y="1817783"/>
            <a:ext cx="6164025" cy="4801314"/>
          </a:xfrm>
          <a:prstGeom prst="rect">
            <a:avLst/>
          </a:prstGeom>
          <a:noFill/>
        </p:spPr>
        <p:txBody>
          <a:bodyPr wrap="square" rtlCol="0">
            <a:spAutoFit/>
          </a:bodyPr>
          <a:lstStyle/>
          <a:p>
            <a:r>
              <a:rPr lang="en-US" b="1" dirty="0">
                <a:latin typeface="Century Gothic" panose="020B0502020202020204" pitchFamily="34" charset="0"/>
              </a:rPr>
              <a:t>Key Considerations</a:t>
            </a:r>
            <a:r>
              <a:rPr lang="en-US" dirty="0">
                <a:latin typeface="Century Gothic" panose="020B0502020202020204" pitchFamily="34" charset="0"/>
              </a:rPr>
              <a:t>:</a:t>
            </a:r>
          </a:p>
          <a:p>
            <a:r>
              <a:rPr lang="en-US" b="1" dirty="0">
                <a:latin typeface="Century Gothic" panose="020B0502020202020204" pitchFamily="34" charset="0"/>
              </a:rPr>
              <a:t>Business Registration</a:t>
            </a:r>
            <a:r>
              <a:rPr lang="en-US" dirty="0">
                <a:latin typeface="Century Gothic" panose="020B0502020202020204" pitchFamily="34" charset="0"/>
              </a:rPr>
              <a:t>: Ensure your consulting business is registered with the appropriate authorities in your region. This may involve obtaining a business license or registering as a sole proprietor, LLC, or corporation.</a:t>
            </a:r>
          </a:p>
          <a:p>
            <a:r>
              <a:rPr lang="en-US" b="1" dirty="0">
                <a:latin typeface="Century Gothic" panose="020B0502020202020204" pitchFamily="34" charset="0"/>
              </a:rPr>
              <a:t>Tax Compliance</a:t>
            </a:r>
            <a:r>
              <a:rPr lang="en-US" dirty="0">
                <a:latin typeface="Century Gothic" panose="020B0502020202020204" pitchFamily="34" charset="0"/>
              </a:rPr>
              <a:t>: Understand and comply with tax regulations, including income tax, VAT (if applicable), and payroll taxes for any employees.</a:t>
            </a:r>
          </a:p>
          <a:p>
            <a:r>
              <a:rPr lang="en-US" b="1" dirty="0">
                <a:latin typeface="Century Gothic" panose="020B0502020202020204" pitchFamily="34" charset="0"/>
              </a:rPr>
              <a:t>Professional Licenses</a:t>
            </a:r>
            <a:r>
              <a:rPr lang="en-US" dirty="0">
                <a:latin typeface="Century Gothic" panose="020B0502020202020204" pitchFamily="34" charset="0"/>
              </a:rPr>
              <a:t>: In some regions, education consultants may require certifications or memberships in professional organizations.</a:t>
            </a:r>
          </a:p>
          <a:p>
            <a:r>
              <a:rPr lang="en-US" b="1" dirty="0">
                <a:latin typeface="Century Gothic" panose="020B0502020202020204" pitchFamily="34" charset="0"/>
              </a:rPr>
              <a:t>Why It Matters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Failure to comply with regulations can lead to fines, penalties, or legal action.</a:t>
            </a:r>
          </a:p>
          <a:p>
            <a:r>
              <a:rPr lang="en-US" b="1" dirty="0">
                <a:solidFill>
                  <a:srgbClr val="FF0000"/>
                </a:solidFill>
                <a:latin typeface="Century Gothic" panose="020B0502020202020204" pitchFamily="34" charset="0"/>
              </a:rPr>
              <a:t>Compliance establishes credibility and trust with clients and stakeholders.</a:t>
            </a:r>
          </a:p>
          <a:p>
            <a:endParaRPr lang="en-US" dirty="0"/>
          </a:p>
        </p:txBody>
      </p:sp>
    </p:spTree>
    <p:extLst>
      <p:ext uri="{BB962C8B-B14F-4D97-AF65-F5344CB8AC3E}">
        <p14:creationId xmlns:p14="http://schemas.microsoft.com/office/powerpoint/2010/main" val="2651485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6582A-6B7C-D362-6068-2EB7FC08944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24E35CD-4C70-255A-9FFB-20DF608797FF}"/>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D9AC763-9889-B026-EF09-2B25CAEB8D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AND COMPLIANCE RECORDS EDUCATION CONSULTANTS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3513F008-DA5E-5D6A-A5B1-AFBC7358856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a:t>
            </a:r>
          </a:p>
        </p:txBody>
      </p:sp>
      <p:sp>
        <p:nvSpPr>
          <p:cNvPr id="20" name="Oval 19">
            <a:extLst>
              <a:ext uri="{FF2B5EF4-FFF2-40B4-BE49-F238E27FC236}">
                <a16:creationId xmlns:a16="http://schemas.microsoft.com/office/drawing/2014/main" id="{FA5EDBC6-4026-975E-5841-46B27973E3E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BA8263E-7239-7766-38B3-B94646B1C38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A2F933E-950F-6AFB-E2F9-33E4EF5593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F440B7C7-B74F-8644-3A2C-9C9C5B8247CA}"/>
              </a:ext>
            </a:extLst>
          </p:cNvPr>
          <p:cNvSpPr txBox="1"/>
          <p:nvPr/>
        </p:nvSpPr>
        <p:spPr>
          <a:xfrm>
            <a:off x="53009" y="1854956"/>
            <a:ext cx="12085982" cy="4524315"/>
          </a:xfrm>
          <a:prstGeom prst="rect">
            <a:avLst/>
          </a:prstGeom>
          <a:noFill/>
        </p:spPr>
        <p:txBody>
          <a:bodyPr wrap="square" rtlCol="0">
            <a:spAutoFit/>
          </a:bodyPr>
          <a:lstStyle/>
          <a:p>
            <a:r>
              <a:rPr lang="en-US" b="1" dirty="0">
                <a:latin typeface="Century Gothic" panose="020B0502020202020204" pitchFamily="34" charset="0"/>
              </a:rPr>
              <a:t>2. Data Protection Laws</a:t>
            </a:r>
          </a:p>
          <a:p>
            <a:r>
              <a:rPr lang="en-US" b="1" dirty="0">
                <a:latin typeface="Century Gothic" panose="020B0502020202020204" pitchFamily="34" charset="0"/>
              </a:rPr>
              <a:t>What It Involves</a:t>
            </a:r>
            <a:r>
              <a:rPr lang="en-US" dirty="0">
                <a:latin typeface="Century Gothic" panose="020B0502020202020204" pitchFamily="34" charset="0"/>
              </a:rPr>
              <a:t>:</a:t>
            </a:r>
          </a:p>
          <a:p>
            <a:r>
              <a:rPr lang="en-US" dirty="0">
                <a:latin typeface="Century Gothic" panose="020B0502020202020204" pitchFamily="34" charset="0"/>
              </a:rPr>
              <a:t>Data protection laws govern how you collect, store, and use personal information from clients.</a:t>
            </a:r>
          </a:p>
          <a:p>
            <a:r>
              <a:rPr lang="en-US" dirty="0">
                <a:latin typeface="Century Gothic" panose="020B0502020202020204" pitchFamily="34" charset="0"/>
              </a:rPr>
              <a:t>Examples include the General Data Protection Regulation (GDPR) in the EU, California Consumer Privacy Act (CCPA) in the U.S., or local data privacy laws in your region.</a:t>
            </a:r>
          </a:p>
          <a:p>
            <a:r>
              <a:rPr lang="en-US" b="1" dirty="0">
                <a:latin typeface="Century Gothic" panose="020B0502020202020204" pitchFamily="34" charset="0"/>
              </a:rPr>
              <a:t>Key Requirements</a:t>
            </a:r>
            <a:r>
              <a:rPr lang="en-US" dirty="0">
                <a:latin typeface="Century Gothic" panose="020B0502020202020204" pitchFamily="34" charset="0"/>
              </a:rPr>
              <a:t>:</a:t>
            </a:r>
          </a:p>
          <a:p>
            <a:r>
              <a:rPr lang="en-US" b="1" dirty="0">
                <a:latin typeface="Century Gothic" panose="020B0502020202020204" pitchFamily="34" charset="0"/>
              </a:rPr>
              <a:t>Obtain Consent</a:t>
            </a:r>
            <a:r>
              <a:rPr lang="en-US" dirty="0">
                <a:latin typeface="Century Gothic" panose="020B0502020202020204" pitchFamily="34" charset="0"/>
              </a:rPr>
              <a:t>: Before collecting personal information (e.g., names, addresses, or educational records), secure explicit consent from the client.</a:t>
            </a:r>
          </a:p>
          <a:p>
            <a:r>
              <a:rPr lang="en-US" b="1" dirty="0">
                <a:latin typeface="Century Gothic" panose="020B0502020202020204" pitchFamily="34" charset="0"/>
              </a:rPr>
              <a:t>Limit Data Collection</a:t>
            </a:r>
            <a:r>
              <a:rPr lang="en-US" dirty="0">
                <a:latin typeface="Century Gothic" panose="020B0502020202020204" pitchFamily="34" charset="0"/>
              </a:rPr>
              <a:t>: Collect only the data necessary for your services.</a:t>
            </a:r>
          </a:p>
          <a:p>
            <a:r>
              <a:rPr lang="en-US" b="1" dirty="0">
                <a:latin typeface="Century Gothic" panose="020B0502020202020204" pitchFamily="34" charset="0"/>
              </a:rPr>
              <a:t>Data Storage</a:t>
            </a:r>
            <a:r>
              <a:rPr lang="en-US" dirty="0">
                <a:latin typeface="Century Gothic" panose="020B0502020202020204" pitchFamily="34" charset="0"/>
              </a:rPr>
              <a:t>: Store client data securely, using encryption or password-protected systems.</a:t>
            </a:r>
          </a:p>
          <a:p>
            <a:r>
              <a:rPr lang="en-US" b="1" dirty="0">
                <a:latin typeface="Century Gothic" panose="020B0502020202020204" pitchFamily="34" charset="0"/>
              </a:rPr>
              <a:t>Data Sharing</a:t>
            </a:r>
            <a:r>
              <a:rPr lang="en-US" dirty="0">
                <a:latin typeface="Century Gothic" panose="020B0502020202020204" pitchFamily="34" charset="0"/>
              </a:rPr>
              <a:t>: Do not share client information without their consent, unless legally required to do so.</a:t>
            </a:r>
          </a:p>
          <a:p>
            <a:r>
              <a:rPr lang="en-US" dirty="0">
                <a:latin typeface="Century Gothic" panose="020B0502020202020204" pitchFamily="34" charset="0"/>
              </a:rPr>
              <a:t>Right to Access and Deletion: Allow clients to access their data and request its deletion if desired.</a:t>
            </a:r>
          </a:p>
          <a:p>
            <a:r>
              <a:rPr lang="en-US" b="1" dirty="0">
                <a:latin typeface="Century Gothic" panose="020B0502020202020204" pitchFamily="34" charset="0"/>
              </a:rPr>
              <a:t>Why It Matters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Non-compliance can result in severe penalties, lawsuits, and damage to your reputation.</a:t>
            </a:r>
          </a:p>
          <a:p>
            <a:r>
              <a:rPr lang="en-US" b="1" dirty="0">
                <a:solidFill>
                  <a:srgbClr val="FF0000"/>
                </a:solidFill>
                <a:latin typeface="Century Gothic" panose="020B0502020202020204" pitchFamily="34" charset="0"/>
              </a:rPr>
              <a:t>Proper data management builds trust with clients and demonstrates your commitment to privacy.</a:t>
            </a:r>
          </a:p>
          <a:p>
            <a:endParaRPr lang="en-US" dirty="0"/>
          </a:p>
        </p:txBody>
      </p:sp>
    </p:spTree>
    <p:extLst>
      <p:ext uri="{BB962C8B-B14F-4D97-AF65-F5344CB8AC3E}">
        <p14:creationId xmlns:p14="http://schemas.microsoft.com/office/powerpoint/2010/main" val="2709868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A403F-7FDA-6985-2BE9-DDDD3BF15D5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1931960-7475-9BB9-F9DA-E04A8E77E98F}"/>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421F06D-CF2A-3898-82E7-50B191D7A32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AND COMPLIANCE RECORDS EDUCATION CONSULTANTS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82B08389-A54C-9C22-7578-F8E5E067C59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Module-3:2</a:t>
            </a:r>
          </a:p>
        </p:txBody>
      </p:sp>
      <p:sp>
        <p:nvSpPr>
          <p:cNvPr id="20" name="Oval 19">
            <a:extLst>
              <a:ext uri="{FF2B5EF4-FFF2-40B4-BE49-F238E27FC236}">
                <a16:creationId xmlns:a16="http://schemas.microsoft.com/office/drawing/2014/main" id="{3527856F-FD0B-54C8-4E02-834554A1CF1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362D034-B0A9-D6AD-8FFF-16587E0769A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071F48C-8568-FFAC-2F6A-0E34869D78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03F3C3BD-D0A3-3CCE-E5F6-C22ED80820E0}"/>
              </a:ext>
            </a:extLst>
          </p:cNvPr>
          <p:cNvSpPr txBox="1"/>
          <p:nvPr/>
        </p:nvSpPr>
        <p:spPr>
          <a:xfrm>
            <a:off x="119270" y="2182670"/>
            <a:ext cx="11701669" cy="3693319"/>
          </a:xfrm>
          <a:prstGeom prst="rect">
            <a:avLst/>
          </a:prstGeom>
          <a:noFill/>
        </p:spPr>
        <p:txBody>
          <a:bodyPr wrap="square" rtlCol="0">
            <a:spAutoFit/>
          </a:bodyPr>
          <a:lstStyle/>
          <a:p>
            <a:r>
              <a:rPr lang="en-US" b="1" dirty="0">
                <a:latin typeface="Century Gothic" panose="020B0502020202020204" pitchFamily="34" charset="0"/>
              </a:rPr>
              <a:t>3. Contractual Obligations</a:t>
            </a:r>
          </a:p>
          <a:p>
            <a:r>
              <a:rPr lang="en-US" dirty="0">
                <a:latin typeface="Century Gothic" panose="020B0502020202020204" pitchFamily="34" charset="0"/>
              </a:rPr>
              <a:t>What It Involves:</a:t>
            </a:r>
          </a:p>
          <a:p>
            <a:r>
              <a:rPr lang="en-US" dirty="0">
                <a:latin typeface="Century Gothic" panose="020B0502020202020204" pitchFamily="34" charset="0"/>
              </a:rPr>
              <a:t>Contracts define the terms and conditions of your relationship with clients and other stakeholders.</a:t>
            </a:r>
          </a:p>
          <a:p>
            <a:r>
              <a:rPr lang="en-US" dirty="0">
                <a:latin typeface="Century Gothic" panose="020B0502020202020204" pitchFamily="34" charset="0"/>
              </a:rPr>
              <a:t>Key Elements to Include in Contracts:</a:t>
            </a:r>
          </a:p>
          <a:p>
            <a:r>
              <a:rPr lang="en-US" b="1" dirty="0">
                <a:latin typeface="Century Gothic" panose="020B0502020202020204" pitchFamily="34" charset="0"/>
              </a:rPr>
              <a:t>Scope of Work</a:t>
            </a:r>
            <a:r>
              <a:rPr lang="en-US" dirty="0">
                <a:latin typeface="Century Gothic" panose="020B0502020202020204" pitchFamily="34" charset="0"/>
              </a:rPr>
              <a:t>: Clearly outline the services you will provide and any limitations.</a:t>
            </a:r>
          </a:p>
          <a:p>
            <a:r>
              <a:rPr lang="en-US" b="1" dirty="0">
                <a:latin typeface="Century Gothic" panose="020B0502020202020204" pitchFamily="34" charset="0"/>
              </a:rPr>
              <a:t>Payment Terms</a:t>
            </a:r>
            <a:r>
              <a:rPr lang="en-US" dirty="0">
                <a:latin typeface="Century Gothic" panose="020B0502020202020204" pitchFamily="34" charset="0"/>
              </a:rPr>
              <a:t>: Specify the cost of services, payment schedules, and methods of payment.</a:t>
            </a:r>
          </a:p>
          <a:p>
            <a:r>
              <a:rPr lang="en-US" b="1" dirty="0">
                <a:latin typeface="Century Gothic" panose="020B0502020202020204" pitchFamily="34" charset="0"/>
              </a:rPr>
              <a:t>Timelines:</a:t>
            </a:r>
            <a:r>
              <a:rPr lang="en-US" dirty="0">
                <a:latin typeface="Century Gothic" panose="020B0502020202020204" pitchFamily="34" charset="0"/>
              </a:rPr>
              <a:t> Define start dates, deadlines, and deliverables.</a:t>
            </a:r>
          </a:p>
          <a:p>
            <a:r>
              <a:rPr lang="en-US" b="1" dirty="0">
                <a:latin typeface="Century Gothic" panose="020B0502020202020204" pitchFamily="34" charset="0"/>
              </a:rPr>
              <a:t>Confidentiality</a:t>
            </a:r>
            <a:r>
              <a:rPr lang="en-US" dirty="0">
                <a:latin typeface="Century Gothic" panose="020B0502020202020204" pitchFamily="34" charset="0"/>
              </a:rPr>
              <a:t>: Include clauses to protect sensitive information shared by the client.</a:t>
            </a:r>
          </a:p>
          <a:p>
            <a:r>
              <a:rPr lang="en-US" b="1" dirty="0">
                <a:latin typeface="Century Gothic" panose="020B0502020202020204" pitchFamily="34" charset="0"/>
              </a:rPr>
              <a:t>Termination Conditions</a:t>
            </a:r>
            <a:r>
              <a:rPr lang="en-US" dirty="0">
                <a:latin typeface="Century Gothic" panose="020B0502020202020204" pitchFamily="34" charset="0"/>
              </a:rPr>
              <a:t>: Clarify how either party can end the agreement and under what circumstances.</a:t>
            </a:r>
          </a:p>
          <a:p>
            <a:r>
              <a:rPr lang="en-US" b="1" dirty="0">
                <a:latin typeface="Century Gothic" panose="020B0502020202020204" pitchFamily="34" charset="0"/>
              </a:rPr>
              <a:t>Why It Matters</a:t>
            </a:r>
            <a:r>
              <a:rPr lang="en-US" dirty="0">
                <a:latin typeface="Century Gothic" panose="020B0502020202020204" pitchFamily="34" charset="0"/>
              </a:rPr>
              <a:t>:</a:t>
            </a:r>
          </a:p>
          <a:p>
            <a:r>
              <a:rPr lang="en-US" dirty="0">
                <a:solidFill>
                  <a:srgbClr val="FF0000"/>
                </a:solidFill>
                <a:latin typeface="Century Gothic" panose="020B0502020202020204" pitchFamily="34" charset="0"/>
              </a:rPr>
              <a:t>Contracts protect both you and the client by minimizing misunderstandings and disputes.</a:t>
            </a:r>
          </a:p>
          <a:p>
            <a:r>
              <a:rPr lang="en-US" dirty="0">
                <a:solidFill>
                  <a:srgbClr val="FF0000"/>
                </a:solidFill>
                <a:latin typeface="Century Gothic" panose="020B0502020202020204" pitchFamily="34" charset="0"/>
              </a:rPr>
              <a:t>They serve as a legally binding document that can be referenced in case of disagreements.</a:t>
            </a:r>
          </a:p>
        </p:txBody>
      </p:sp>
    </p:spTree>
    <p:extLst>
      <p:ext uri="{BB962C8B-B14F-4D97-AF65-F5344CB8AC3E}">
        <p14:creationId xmlns:p14="http://schemas.microsoft.com/office/powerpoint/2010/main" val="2711940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C8834-C50F-7AA0-AFB1-D3847612C31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6CBF00B4-FC90-DCA5-0967-598B757985F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8BC46C1-D0B3-9014-7D86-D40AF614E49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LEGAL AND COMPLIANCE RECORDS EDUCATION CONSULTANTS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53BFD999-1C5B-C717-E2C9-460C27FF9A2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Module-3:2</a:t>
            </a:r>
          </a:p>
        </p:txBody>
      </p:sp>
      <p:sp>
        <p:nvSpPr>
          <p:cNvPr id="20" name="Oval 19">
            <a:extLst>
              <a:ext uri="{FF2B5EF4-FFF2-40B4-BE49-F238E27FC236}">
                <a16:creationId xmlns:a16="http://schemas.microsoft.com/office/drawing/2014/main" id="{1956455C-6B56-7F6D-2725-630C220BF31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91C6C39-1A6C-EA6D-DD12-1F0D575C988B}"/>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609076F-064F-6786-B219-97346523A0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44538496-92D3-9436-C28E-596EFECB4E94}"/>
              </a:ext>
            </a:extLst>
          </p:cNvPr>
          <p:cNvSpPr txBox="1"/>
          <p:nvPr/>
        </p:nvSpPr>
        <p:spPr>
          <a:xfrm>
            <a:off x="1" y="2182670"/>
            <a:ext cx="6096000" cy="3693319"/>
          </a:xfrm>
          <a:prstGeom prst="rect">
            <a:avLst/>
          </a:prstGeom>
          <a:noFill/>
        </p:spPr>
        <p:txBody>
          <a:bodyPr wrap="square" rtlCol="0">
            <a:spAutoFit/>
          </a:bodyPr>
          <a:lstStyle/>
          <a:p>
            <a:r>
              <a:rPr lang="en-US" b="1" dirty="0">
                <a:latin typeface="Century Gothic" panose="020B0502020202020204" pitchFamily="34" charset="0"/>
              </a:rPr>
              <a:t>4. Retention Policies</a:t>
            </a:r>
          </a:p>
          <a:p>
            <a:r>
              <a:rPr lang="en-US" b="1" dirty="0">
                <a:latin typeface="Century Gothic" panose="020B0502020202020204" pitchFamily="34" charset="0"/>
              </a:rPr>
              <a:t>What It Involves</a:t>
            </a:r>
            <a:r>
              <a:rPr lang="en-US" dirty="0">
                <a:latin typeface="Century Gothic" panose="020B0502020202020204" pitchFamily="34" charset="0"/>
              </a:rPr>
              <a:t>:</a:t>
            </a:r>
          </a:p>
          <a:p>
            <a:r>
              <a:rPr lang="en-US" dirty="0">
                <a:latin typeface="Century Gothic" panose="020B0502020202020204" pitchFamily="34" charset="0"/>
              </a:rPr>
              <a:t>Retention policies determine how long you keep business records, including client information, financial documents, and operational data.</a:t>
            </a:r>
          </a:p>
          <a:p>
            <a:r>
              <a:rPr lang="en-US" b="1" dirty="0">
                <a:latin typeface="Century Gothic" panose="020B0502020202020204" pitchFamily="34" charset="0"/>
              </a:rPr>
              <a:t>Key Guidelines</a:t>
            </a:r>
            <a:r>
              <a:rPr lang="en-US" dirty="0">
                <a:latin typeface="Century Gothic" panose="020B0502020202020204" pitchFamily="34" charset="0"/>
              </a:rPr>
              <a:t>:</a:t>
            </a:r>
          </a:p>
          <a:p>
            <a:r>
              <a:rPr lang="en-US" b="1" dirty="0">
                <a:latin typeface="Century Gothic" panose="020B0502020202020204" pitchFamily="34" charset="0"/>
              </a:rPr>
              <a:t>Client Records</a:t>
            </a:r>
            <a:r>
              <a:rPr lang="en-US" dirty="0">
                <a:latin typeface="Century Gothic" panose="020B0502020202020204" pitchFamily="34" charset="0"/>
              </a:rPr>
              <a:t>: Retain contracts, progress reports, and communications for at least the duration of the service period and any applicable statute of limitations for disputes.</a:t>
            </a:r>
          </a:p>
          <a:p>
            <a:r>
              <a:rPr lang="en-US" b="1" dirty="0">
                <a:latin typeface="Century Gothic" panose="020B0502020202020204" pitchFamily="34" charset="0"/>
              </a:rPr>
              <a:t>Financial Records</a:t>
            </a:r>
            <a:r>
              <a:rPr lang="en-US" dirty="0">
                <a:latin typeface="Century Gothic" panose="020B0502020202020204" pitchFamily="34" charset="0"/>
              </a:rPr>
              <a:t>: Retain invoices, receipts, and tax documents for a period specified by local laws (typically 5–7 years).</a:t>
            </a:r>
          </a:p>
        </p:txBody>
      </p:sp>
      <p:sp>
        <p:nvSpPr>
          <p:cNvPr id="2" name="TextBox 1">
            <a:extLst>
              <a:ext uri="{FF2B5EF4-FFF2-40B4-BE49-F238E27FC236}">
                <a16:creationId xmlns:a16="http://schemas.microsoft.com/office/drawing/2014/main" id="{DF9A147C-221F-97C8-66E8-46391380044B}"/>
              </a:ext>
            </a:extLst>
          </p:cNvPr>
          <p:cNvSpPr txBox="1"/>
          <p:nvPr/>
        </p:nvSpPr>
        <p:spPr>
          <a:xfrm>
            <a:off x="6096000" y="1868138"/>
            <a:ext cx="5711686" cy="4247317"/>
          </a:xfrm>
          <a:prstGeom prst="rect">
            <a:avLst/>
          </a:prstGeom>
          <a:noFill/>
        </p:spPr>
        <p:txBody>
          <a:bodyPr wrap="square" rtlCol="0">
            <a:spAutoFit/>
          </a:bodyPr>
          <a:lstStyle/>
          <a:p>
            <a:r>
              <a:rPr lang="en-US" b="1" dirty="0">
                <a:latin typeface="Century Gothic" panose="020B0502020202020204" pitchFamily="34" charset="0"/>
              </a:rPr>
              <a:t>Operational Records</a:t>
            </a:r>
            <a:r>
              <a:rPr lang="en-US" dirty="0">
                <a:latin typeface="Century Gothic" panose="020B0502020202020204" pitchFamily="34" charset="0"/>
              </a:rPr>
              <a:t>: Policies, procedures, and meeting notes can be retained as long as they are relevant or useful for business continuity.</a:t>
            </a:r>
          </a:p>
          <a:p>
            <a:r>
              <a:rPr lang="en-US" b="1" dirty="0">
                <a:latin typeface="Century Gothic" panose="020B0502020202020204" pitchFamily="34" charset="0"/>
              </a:rPr>
              <a:t>Best Practices</a:t>
            </a:r>
            <a:r>
              <a:rPr lang="en-US" dirty="0">
                <a:latin typeface="Century Gothic" panose="020B0502020202020204" pitchFamily="34" charset="0"/>
              </a:rPr>
              <a:t>:</a:t>
            </a:r>
          </a:p>
          <a:p>
            <a:r>
              <a:rPr lang="en-US" dirty="0">
                <a:latin typeface="Century Gothic" panose="020B0502020202020204" pitchFamily="34" charset="0"/>
              </a:rPr>
              <a:t>Implement a system for securely archiving older records.</a:t>
            </a:r>
          </a:p>
          <a:p>
            <a:r>
              <a:rPr lang="en-US" dirty="0">
                <a:latin typeface="Century Gothic" panose="020B0502020202020204" pitchFamily="34" charset="0"/>
              </a:rPr>
              <a:t>Regularly review and dispose of outdated records in a manner that protects confidentiality (e.g., shredding paper documents or securely deleting digital files).</a:t>
            </a:r>
          </a:p>
          <a:p>
            <a:r>
              <a:rPr lang="en-US" b="1" dirty="0">
                <a:latin typeface="Century Gothic" panose="020B0502020202020204" pitchFamily="34" charset="0"/>
              </a:rPr>
              <a:t>Why It Matters</a:t>
            </a:r>
            <a:r>
              <a:rPr lang="en-US" dirty="0">
                <a:latin typeface="Century Gothic" panose="020B0502020202020204" pitchFamily="34" charset="0"/>
              </a:rPr>
              <a:t>:</a:t>
            </a:r>
          </a:p>
          <a:p>
            <a:r>
              <a:rPr lang="en-US" dirty="0">
                <a:solidFill>
                  <a:srgbClr val="FF0000"/>
                </a:solidFill>
                <a:latin typeface="Century Gothic" panose="020B0502020202020204" pitchFamily="34" charset="0"/>
              </a:rPr>
              <a:t>Retaining essential records ensures legal compliance and operational continuity.</a:t>
            </a:r>
          </a:p>
          <a:p>
            <a:r>
              <a:rPr lang="en-US" dirty="0">
                <a:solidFill>
                  <a:srgbClr val="FF0000"/>
                </a:solidFill>
                <a:latin typeface="Century Gothic" panose="020B0502020202020204" pitchFamily="34" charset="0"/>
              </a:rPr>
              <a:t>Secure disposal of outdated records helps maintain data privacy.</a:t>
            </a:r>
          </a:p>
        </p:txBody>
      </p:sp>
    </p:spTree>
    <p:extLst>
      <p:ext uri="{BB962C8B-B14F-4D97-AF65-F5344CB8AC3E}">
        <p14:creationId xmlns:p14="http://schemas.microsoft.com/office/powerpoint/2010/main" val="3110024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6BECD-ED35-B8F8-822F-202629F67C0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42AB7B7-D075-1DA0-D23E-00AE4AAB9B2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0C557E9-EA77-CCE7-97DA-88F122EF8DF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TIPS TO ENSURE LEGAL COMPLIANCE  </a:t>
            </a:r>
          </a:p>
        </p:txBody>
      </p:sp>
      <p:sp>
        <p:nvSpPr>
          <p:cNvPr id="18" name="Rectangle 17">
            <a:extLst>
              <a:ext uri="{FF2B5EF4-FFF2-40B4-BE49-F238E27FC236}">
                <a16:creationId xmlns:a16="http://schemas.microsoft.com/office/drawing/2014/main" id="{11CD6771-4CCE-002C-DBF9-39C0311383F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Module-3:2</a:t>
            </a:r>
          </a:p>
        </p:txBody>
      </p:sp>
      <p:sp>
        <p:nvSpPr>
          <p:cNvPr id="20" name="Oval 19">
            <a:extLst>
              <a:ext uri="{FF2B5EF4-FFF2-40B4-BE49-F238E27FC236}">
                <a16:creationId xmlns:a16="http://schemas.microsoft.com/office/drawing/2014/main" id="{2607212F-C62C-7137-689A-7E2C17BD64DD}"/>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B8DF385-50B5-31F3-6343-9353BC44462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07D0C28-1C85-EEC2-4883-F0B4299A04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2C3180C0-0A0D-B309-210E-4BAEF1D50903}"/>
              </a:ext>
            </a:extLst>
          </p:cNvPr>
          <p:cNvSpPr txBox="1"/>
          <p:nvPr/>
        </p:nvSpPr>
        <p:spPr>
          <a:xfrm>
            <a:off x="299232" y="1897807"/>
            <a:ext cx="5711686" cy="4247317"/>
          </a:xfrm>
          <a:prstGeom prst="rect">
            <a:avLst/>
          </a:prstGeom>
          <a:noFill/>
        </p:spPr>
        <p:txBody>
          <a:bodyPr wrap="square" rtlCol="0">
            <a:spAutoFit/>
          </a:bodyPr>
          <a:lstStyle/>
          <a:p>
            <a:r>
              <a:rPr lang="en-US" b="1" dirty="0">
                <a:latin typeface="Century Gothic" panose="020B0502020202020204" pitchFamily="34" charset="0"/>
              </a:rPr>
              <a:t>Practical Steps to Ensure Legal and Compliance Adherence</a:t>
            </a:r>
          </a:p>
          <a:p>
            <a:r>
              <a:rPr lang="en-US" b="1" dirty="0">
                <a:latin typeface="Century Gothic" panose="020B0502020202020204" pitchFamily="34" charset="0"/>
              </a:rPr>
              <a:t>Understand Local Laws</a:t>
            </a:r>
            <a:r>
              <a:rPr lang="en-US" dirty="0">
                <a:latin typeface="Century Gothic" panose="020B0502020202020204" pitchFamily="34" charset="0"/>
              </a:rPr>
              <a:t>: Research the regulations specific to your location and industry.</a:t>
            </a:r>
          </a:p>
          <a:p>
            <a:r>
              <a:rPr lang="en-US" b="1" dirty="0">
                <a:latin typeface="Century Gothic" panose="020B0502020202020204" pitchFamily="34" charset="0"/>
              </a:rPr>
              <a:t>Create a Compliance Checklist</a:t>
            </a:r>
            <a:r>
              <a:rPr lang="en-US" dirty="0">
                <a:latin typeface="Century Gothic" panose="020B0502020202020204" pitchFamily="34" charset="0"/>
              </a:rPr>
              <a:t>: Regularly review your business activities against this checklist to ensure adherence.</a:t>
            </a:r>
          </a:p>
          <a:p>
            <a:r>
              <a:rPr lang="en-US" b="1" dirty="0">
                <a:latin typeface="Century Gothic" panose="020B0502020202020204" pitchFamily="34" charset="0"/>
              </a:rPr>
              <a:t>Use Secure Technology</a:t>
            </a:r>
            <a:r>
              <a:rPr lang="en-US" dirty="0">
                <a:latin typeface="Century Gothic" panose="020B0502020202020204" pitchFamily="34" charset="0"/>
              </a:rPr>
              <a:t>: Employ digital tools that offer built-in compliance features, such as encrypted storage or automatic data retention settings.</a:t>
            </a:r>
          </a:p>
          <a:p>
            <a:r>
              <a:rPr lang="en-US" b="1" dirty="0">
                <a:latin typeface="Century Gothic" panose="020B0502020202020204" pitchFamily="34" charset="0"/>
              </a:rPr>
              <a:t>Consult Legal Experts</a:t>
            </a:r>
            <a:r>
              <a:rPr lang="en-US" dirty="0">
                <a:latin typeface="Century Gothic" panose="020B0502020202020204" pitchFamily="34" charset="0"/>
              </a:rPr>
              <a:t>: Work with legal professionals to draft contracts, review policies, and address compliance gaps.</a:t>
            </a: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C16D6955-43E1-60E7-AB65-7972AF820DBB}"/>
              </a:ext>
            </a:extLst>
          </p:cNvPr>
          <p:cNvSpPr txBox="1"/>
          <p:nvPr/>
        </p:nvSpPr>
        <p:spPr>
          <a:xfrm>
            <a:off x="6096000" y="1889808"/>
            <a:ext cx="5711686" cy="3416320"/>
          </a:xfrm>
          <a:prstGeom prst="rect">
            <a:avLst/>
          </a:prstGeom>
          <a:noFill/>
        </p:spPr>
        <p:txBody>
          <a:bodyPr wrap="square" rtlCol="0">
            <a:spAutoFit/>
          </a:bodyPr>
          <a:lstStyle/>
          <a:p>
            <a:r>
              <a:rPr lang="en-US" b="1" dirty="0">
                <a:latin typeface="Century Gothic" panose="020B0502020202020204" pitchFamily="34" charset="0"/>
              </a:rPr>
              <a:t>Conclusion</a:t>
            </a:r>
          </a:p>
          <a:p>
            <a:r>
              <a:rPr lang="en-US" dirty="0">
                <a:latin typeface="Century Gothic" panose="020B0502020202020204" pitchFamily="34" charset="0"/>
              </a:rPr>
              <a:t>Legal and compliance requirements are integral to the operations of education consultants. By understanding and implementing best practices around regulatory compliance, data protection, contractual obligations, and record retention, you can mitigate risks, protect your business, and build strong relationships with clients. Staying informed and proactive ensures your consulting business operates ethically and professionally in a competitive industry.</a:t>
            </a:r>
          </a:p>
          <a:p>
            <a:endParaRPr lang="en-US" dirty="0">
              <a:latin typeface="Century Gothic" panose="020B0502020202020204" pitchFamily="34" charset="0"/>
            </a:endParaRPr>
          </a:p>
        </p:txBody>
      </p:sp>
    </p:spTree>
    <p:extLst>
      <p:ext uri="{BB962C8B-B14F-4D97-AF65-F5344CB8AC3E}">
        <p14:creationId xmlns:p14="http://schemas.microsoft.com/office/powerpoint/2010/main" val="2826763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1F732-0C93-962A-B099-C6214AD744C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1C1470E-5F3E-E83B-06DA-81D94B94F4B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D3A8CB4-5323-36DA-6EA0-823DA79AA48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SETTING UP A RECORDKEEPING SYSTEM: CHOOSING A RECORD KEEPING SYSTEM   </a:t>
            </a:r>
          </a:p>
        </p:txBody>
      </p:sp>
      <p:sp>
        <p:nvSpPr>
          <p:cNvPr id="18" name="Rectangle 17">
            <a:extLst>
              <a:ext uri="{FF2B5EF4-FFF2-40B4-BE49-F238E27FC236}">
                <a16:creationId xmlns:a16="http://schemas.microsoft.com/office/drawing/2014/main" id="{7DF3B9D3-C445-12D9-3D6D-426F3F79C0C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Module-3:3</a:t>
            </a:r>
          </a:p>
        </p:txBody>
      </p:sp>
      <p:sp>
        <p:nvSpPr>
          <p:cNvPr id="20" name="Oval 19">
            <a:extLst>
              <a:ext uri="{FF2B5EF4-FFF2-40B4-BE49-F238E27FC236}">
                <a16:creationId xmlns:a16="http://schemas.microsoft.com/office/drawing/2014/main" id="{6C1CF52C-1AAB-410D-E2D7-DBE370391E55}"/>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CA4954D-53A3-0DA8-2896-94E9CF1DF53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54B55F2-BC7C-4A9F-1AE5-768D62BF83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D4B67161-DC32-4CA5-4D25-AD658A19A4D4}"/>
              </a:ext>
            </a:extLst>
          </p:cNvPr>
          <p:cNvSpPr txBox="1"/>
          <p:nvPr/>
        </p:nvSpPr>
        <p:spPr>
          <a:xfrm>
            <a:off x="91001" y="1766265"/>
            <a:ext cx="5645426" cy="4247317"/>
          </a:xfrm>
          <a:prstGeom prst="rect">
            <a:avLst/>
          </a:prstGeom>
          <a:noFill/>
        </p:spPr>
        <p:txBody>
          <a:bodyPr wrap="square" rtlCol="0">
            <a:spAutoFit/>
          </a:bodyPr>
          <a:lstStyle/>
          <a:p>
            <a:r>
              <a:rPr lang="en-US" b="1" dirty="0">
                <a:latin typeface="Century Gothic" panose="020B0502020202020204" pitchFamily="34" charset="0"/>
              </a:rPr>
              <a:t>Manual Recordkeeping</a:t>
            </a:r>
          </a:p>
          <a:p>
            <a:r>
              <a:rPr lang="en-US" b="1" dirty="0">
                <a:latin typeface="Century Gothic" panose="020B0502020202020204" pitchFamily="34" charset="0"/>
              </a:rPr>
              <a:t>Description</a:t>
            </a:r>
            <a:r>
              <a:rPr lang="en-US" dirty="0">
                <a:latin typeface="Century Gothic" panose="020B0502020202020204" pitchFamily="34" charset="0"/>
              </a:rPr>
              <a:t>: Involves using physical files and documents, such as paper-based forms, binders, and filing cabinets.</a:t>
            </a:r>
          </a:p>
          <a:p>
            <a:r>
              <a:rPr lang="en-US" b="1" dirty="0">
                <a:latin typeface="Century Gothic" panose="020B0502020202020204" pitchFamily="34" charset="0"/>
              </a:rPr>
              <a:t>Advantage</a:t>
            </a:r>
            <a:r>
              <a:rPr lang="en-US" dirty="0">
                <a:latin typeface="Century Gothic" panose="020B0502020202020204" pitchFamily="34" charset="0"/>
              </a:rPr>
              <a:t>s:</a:t>
            </a:r>
          </a:p>
          <a:p>
            <a:r>
              <a:rPr lang="en-US" dirty="0">
                <a:latin typeface="Century Gothic" panose="020B0502020202020204" pitchFamily="34" charset="0"/>
              </a:rPr>
              <a:t>Simple to set up.</a:t>
            </a:r>
          </a:p>
          <a:p>
            <a:r>
              <a:rPr lang="en-US" dirty="0">
                <a:latin typeface="Century Gothic" panose="020B0502020202020204" pitchFamily="34" charset="0"/>
              </a:rPr>
              <a:t>No reliance on technology or internet access.</a:t>
            </a:r>
          </a:p>
          <a:p>
            <a:r>
              <a:rPr lang="en-US" b="1" dirty="0">
                <a:latin typeface="Century Gothic" panose="020B0502020202020204" pitchFamily="34" charset="0"/>
              </a:rPr>
              <a:t>Disadvantages</a:t>
            </a:r>
            <a:r>
              <a:rPr lang="en-US" dirty="0">
                <a:latin typeface="Century Gothic" panose="020B0502020202020204" pitchFamily="34" charset="0"/>
              </a:rPr>
              <a:t>:</a:t>
            </a:r>
          </a:p>
          <a:p>
            <a:r>
              <a:rPr lang="en-US" dirty="0">
                <a:latin typeface="Century Gothic" panose="020B0502020202020204" pitchFamily="34" charset="0"/>
              </a:rPr>
              <a:t>Time-consuming to update and search for records.</a:t>
            </a:r>
          </a:p>
          <a:p>
            <a:r>
              <a:rPr lang="en-US" dirty="0">
                <a:latin typeface="Century Gothic" panose="020B0502020202020204" pitchFamily="34" charset="0"/>
              </a:rPr>
              <a:t>Requires physical storage space.</a:t>
            </a:r>
          </a:p>
          <a:p>
            <a:r>
              <a:rPr lang="en-US" dirty="0">
                <a:latin typeface="Century Gothic" panose="020B0502020202020204" pitchFamily="34" charset="0"/>
              </a:rPr>
              <a:t>Higher risk of damage or loss (e.g., due to fire or misplacement).</a:t>
            </a:r>
          </a:p>
          <a:p>
            <a:r>
              <a:rPr lang="en-US" b="1" dirty="0">
                <a:latin typeface="Century Gothic" panose="020B0502020202020204" pitchFamily="34" charset="0"/>
              </a:rPr>
              <a:t>Best for</a:t>
            </a:r>
            <a:r>
              <a:rPr lang="en-US" dirty="0">
                <a:latin typeface="Century Gothic" panose="020B0502020202020204" pitchFamily="34" charset="0"/>
              </a:rPr>
              <a:t>: </a:t>
            </a:r>
            <a:r>
              <a:rPr lang="en-US" b="1" dirty="0">
                <a:solidFill>
                  <a:srgbClr val="FF0000"/>
                </a:solidFill>
                <a:latin typeface="Century Gothic" panose="020B0502020202020204" pitchFamily="34" charset="0"/>
              </a:rPr>
              <a:t>Smaller operations or those with minimal recordkeeping needs</a:t>
            </a:r>
            <a:r>
              <a:rPr lang="en-US" dirty="0">
                <a:latin typeface="Century Gothic" panose="020B0502020202020204" pitchFamily="34" charset="0"/>
              </a:rPr>
              <a:t>.</a:t>
            </a:r>
          </a:p>
        </p:txBody>
      </p:sp>
      <p:sp>
        <p:nvSpPr>
          <p:cNvPr id="5" name="TextBox 4">
            <a:extLst>
              <a:ext uri="{FF2B5EF4-FFF2-40B4-BE49-F238E27FC236}">
                <a16:creationId xmlns:a16="http://schemas.microsoft.com/office/drawing/2014/main" id="{0521A3AB-1A95-74F2-E76D-1B775DC6ACC6}"/>
              </a:ext>
            </a:extLst>
          </p:cNvPr>
          <p:cNvSpPr txBox="1"/>
          <p:nvPr/>
        </p:nvSpPr>
        <p:spPr>
          <a:xfrm>
            <a:off x="6294783" y="1777621"/>
            <a:ext cx="5645426" cy="4801314"/>
          </a:xfrm>
          <a:prstGeom prst="rect">
            <a:avLst/>
          </a:prstGeom>
          <a:noFill/>
        </p:spPr>
        <p:txBody>
          <a:bodyPr wrap="square" rtlCol="0">
            <a:spAutoFit/>
          </a:bodyPr>
          <a:lstStyle/>
          <a:p>
            <a:r>
              <a:rPr lang="en-US" b="1" dirty="0">
                <a:latin typeface="Century Gothic" panose="020B0502020202020204" pitchFamily="34" charset="0"/>
              </a:rPr>
              <a:t>Digital Recordkeeping</a:t>
            </a:r>
          </a:p>
          <a:p>
            <a:r>
              <a:rPr lang="en-US" b="1" dirty="0">
                <a:latin typeface="Century Gothic" panose="020B0502020202020204" pitchFamily="34" charset="0"/>
              </a:rPr>
              <a:t>Description</a:t>
            </a:r>
            <a:r>
              <a:rPr lang="en-US" dirty="0">
                <a:latin typeface="Century Gothic" panose="020B0502020202020204" pitchFamily="34" charset="0"/>
              </a:rPr>
              <a:t>: Involves using electronic systems to store and manage records, ranging from spreadsheets to specialized software.</a:t>
            </a:r>
          </a:p>
          <a:p>
            <a:r>
              <a:rPr lang="en-US" b="1" dirty="0">
                <a:latin typeface="Century Gothic" panose="020B0502020202020204" pitchFamily="34" charset="0"/>
              </a:rPr>
              <a:t>Advantages</a:t>
            </a:r>
            <a:r>
              <a:rPr lang="en-US" dirty="0">
                <a:latin typeface="Century Gothic" panose="020B0502020202020204" pitchFamily="34" charset="0"/>
              </a:rPr>
              <a:t>:</a:t>
            </a:r>
          </a:p>
          <a:p>
            <a:r>
              <a:rPr lang="en-US" dirty="0">
                <a:latin typeface="Century Gothic" panose="020B0502020202020204" pitchFamily="34" charset="0"/>
              </a:rPr>
              <a:t>Easy to update and access.</a:t>
            </a:r>
          </a:p>
          <a:p>
            <a:r>
              <a:rPr lang="en-US" dirty="0">
                <a:latin typeface="Century Gothic" panose="020B0502020202020204" pitchFamily="34" charset="0"/>
              </a:rPr>
              <a:t>Offers better organization with search and filter capabilities.</a:t>
            </a:r>
          </a:p>
          <a:p>
            <a:r>
              <a:rPr lang="en-US" dirty="0">
                <a:latin typeface="Century Gothic" panose="020B0502020202020204" pitchFamily="34" charset="0"/>
              </a:rPr>
              <a:t>Reduces the risk of physical damage and clutter.</a:t>
            </a:r>
          </a:p>
          <a:p>
            <a:r>
              <a:rPr lang="en-US" dirty="0">
                <a:latin typeface="Century Gothic" panose="020B0502020202020204" pitchFamily="34" charset="0"/>
              </a:rPr>
              <a:t>Enables collaboration and remote access.</a:t>
            </a:r>
          </a:p>
          <a:p>
            <a:r>
              <a:rPr lang="en-US" b="1" dirty="0">
                <a:latin typeface="Century Gothic" panose="020B0502020202020204" pitchFamily="34" charset="0"/>
              </a:rPr>
              <a:t>Disadvantages</a:t>
            </a:r>
            <a:r>
              <a:rPr lang="en-US" dirty="0">
                <a:latin typeface="Century Gothic" panose="020B0502020202020204" pitchFamily="34" charset="0"/>
              </a:rPr>
              <a:t>:</a:t>
            </a:r>
          </a:p>
          <a:p>
            <a:r>
              <a:rPr lang="en-US" dirty="0">
                <a:latin typeface="Century Gothic" panose="020B0502020202020204" pitchFamily="34" charset="0"/>
              </a:rPr>
              <a:t>Requires initial setup and training.</a:t>
            </a:r>
          </a:p>
          <a:p>
            <a:r>
              <a:rPr lang="en-US" dirty="0">
                <a:latin typeface="Century Gothic" panose="020B0502020202020204" pitchFamily="34" charset="0"/>
              </a:rPr>
              <a:t>Dependent on technology and data security measures.</a:t>
            </a:r>
          </a:p>
          <a:p>
            <a:r>
              <a:rPr lang="en-US" dirty="0">
                <a:latin typeface="Century Gothic" panose="020B0502020202020204" pitchFamily="34" charset="0"/>
              </a:rPr>
              <a:t>Best for: </a:t>
            </a:r>
            <a:r>
              <a:rPr lang="en-US" b="1" dirty="0">
                <a:solidFill>
                  <a:srgbClr val="FF0000"/>
                </a:solidFill>
                <a:latin typeface="Century Gothic" panose="020B0502020202020204" pitchFamily="34" charset="0"/>
              </a:rPr>
              <a:t>Growing businesses that need efficient and scalable solutions</a:t>
            </a:r>
            <a:r>
              <a:rPr lang="en-US" dirty="0">
                <a:latin typeface="Century Gothic" panose="020B0502020202020204" pitchFamily="34" charset="0"/>
              </a:rPr>
              <a:t>.</a:t>
            </a:r>
          </a:p>
          <a:p>
            <a:endParaRPr lang="en-US" dirty="0"/>
          </a:p>
        </p:txBody>
      </p:sp>
    </p:spTree>
    <p:extLst>
      <p:ext uri="{BB962C8B-B14F-4D97-AF65-F5344CB8AC3E}">
        <p14:creationId xmlns:p14="http://schemas.microsoft.com/office/powerpoint/2010/main" val="2378723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FB514-0DED-51CA-45CF-32346D253B9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5C52AF0-A295-D730-2B41-E3FC85F1E0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4A6514C-FC18-3BDE-6FD9-0584F9FFA4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SETTING UP A RECORDKEEPING SYSTEM: CHOOSING A RECORD KEEPING SYSTEM   </a:t>
            </a:r>
          </a:p>
        </p:txBody>
      </p:sp>
      <p:sp>
        <p:nvSpPr>
          <p:cNvPr id="18" name="Rectangle 17">
            <a:extLst>
              <a:ext uri="{FF2B5EF4-FFF2-40B4-BE49-F238E27FC236}">
                <a16:creationId xmlns:a16="http://schemas.microsoft.com/office/drawing/2014/main" id="{3007470E-958C-5CF9-561B-96213A9DC23F}"/>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Module-3:3</a:t>
            </a:r>
          </a:p>
        </p:txBody>
      </p:sp>
      <p:sp>
        <p:nvSpPr>
          <p:cNvPr id="20" name="Oval 19">
            <a:extLst>
              <a:ext uri="{FF2B5EF4-FFF2-40B4-BE49-F238E27FC236}">
                <a16:creationId xmlns:a16="http://schemas.microsoft.com/office/drawing/2014/main" id="{580DC1AF-8B94-93EE-4C93-4277E4A4B3B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1C65303-172C-A8BE-E032-0F0E5179E10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3BF4440-6C41-D0B3-AED7-80E6A0120F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D055CE4-C424-213C-A8BF-FAD6A22161AA}"/>
              </a:ext>
            </a:extLst>
          </p:cNvPr>
          <p:cNvSpPr txBox="1"/>
          <p:nvPr/>
        </p:nvSpPr>
        <p:spPr>
          <a:xfrm>
            <a:off x="0" y="1765185"/>
            <a:ext cx="5864970" cy="4801314"/>
          </a:xfrm>
          <a:prstGeom prst="rect">
            <a:avLst/>
          </a:prstGeom>
          <a:noFill/>
        </p:spPr>
        <p:txBody>
          <a:bodyPr wrap="square" rtlCol="0">
            <a:spAutoFit/>
          </a:bodyPr>
          <a:lstStyle/>
          <a:p>
            <a:r>
              <a:rPr lang="en-US" b="1" dirty="0">
                <a:latin typeface="Century Gothic" panose="020B0502020202020204" pitchFamily="34" charset="0"/>
              </a:rPr>
              <a:t>Digital Recordkeeping Tools</a:t>
            </a:r>
          </a:p>
          <a:p>
            <a:r>
              <a:rPr lang="en-US" b="1" dirty="0">
                <a:latin typeface="Century Gothic" panose="020B0502020202020204" pitchFamily="34" charset="0"/>
              </a:rPr>
              <a:t>Recordkeeping Software</a:t>
            </a:r>
          </a:p>
          <a:p>
            <a:r>
              <a:rPr lang="en-US" dirty="0">
                <a:latin typeface="Century Gothic" panose="020B0502020202020204" pitchFamily="34" charset="0"/>
              </a:rPr>
              <a:t>Microsoft Excel / Google Sheets:</a:t>
            </a:r>
          </a:p>
          <a:p>
            <a:r>
              <a:rPr lang="en-US" dirty="0">
                <a:latin typeface="Century Gothic" panose="020B0502020202020204" pitchFamily="34" charset="0"/>
              </a:rPr>
              <a:t>Ideal for simple data organization, tracking, and analysis.</a:t>
            </a:r>
          </a:p>
          <a:p>
            <a:r>
              <a:rPr lang="en-US" dirty="0">
                <a:latin typeface="Century Gothic" panose="020B0502020202020204" pitchFamily="34" charset="0"/>
              </a:rPr>
              <a:t>Features include formulas, charts, and filters for better insights.</a:t>
            </a:r>
          </a:p>
          <a:p>
            <a:r>
              <a:rPr lang="en-US" dirty="0">
                <a:latin typeface="Century Gothic" panose="020B0502020202020204" pitchFamily="34" charset="0"/>
              </a:rPr>
              <a:t>Affordable and widely available.</a:t>
            </a:r>
          </a:p>
          <a:p>
            <a:r>
              <a:rPr lang="en-US" b="1" dirty="0">
                <a:latin typeface="Century Gothic" panose="020B0502020202020204" pitchFamily="34" charset="0"/>
              </a:rPr>
              <a:t>Specialized Software (e.g., QuickBooks, HubSpot CRM):</a:t>
            </a:r>
          </a:p>
          <a:p>
            <a:r>
              <a:rPr lang="en-US" dirty="0">
                <a:latin typeface="Century Gothic" panose="020B0502020202020204" pitchFamily="34" charset="0"/>
              </a:rPr>
              <a:t>QuickBooks: Suited for financial recordkeeping, invoicing, and expense management.</a:t>
            </a:r>
          </a:p>
          <a:p>
            <a:r>
              <a:rPr lang="en-US" dirty="0">
                <a:latin typeface="Century Gothic" panose="020B0502020202020204" pitchFamily="34" charset="0"/>
              </a:rPr>
              <a:t>HubSpot CRM: Excellent for client relationship management, tracking leads, and maintaining communication logs.</a:t>
            </a:r>
          </a:p>
          <a:p>
            <a:r>
              <a:rPr lang="en-US" dirty="0">
                <a:latin typeface="Century Gothic" panose="020B0502020202020204" pitchFamily="34" charset="0"/>
              </a:rPr>
              <a:t>Offers automation and advanced functionalities to save time.</a:t>
            </a:r>
          </a:p>
        </p:txBody>
      </p:sp>
      <p:sp>
        <p:nvSpPr>
          <p:cNvPr id="3" name="TextBox 2">
            <a:extLst>
              <a:ext uri="{FF2B5EF4-FFF2-40B4-BE49-F238E27FC236}">
                <a16:creationId xmlns:a16="http://schemas.microsoft.com/office/drawing/2014/main" id="{B6A81B19-C5CB-A8C7-61D7-FE104B182E10}"/>
              </a:ext>
            </a:extLst>
          </p:cNvPr>
          <p:cNvSpPr txBox="1"/>
          <p:nvPr/>
        </p:nvSpPr>
        <p:spPr>
          <a:xfrm>
            <a:off x="6268278" y="1765185"/>
            <a:ext cx="5777948" cy="3693319"/>
          </a:xfrm>
          <a:prstGeom prst="rect">
            <a:avLst/>
          </a:prstGeom>
          <a:noFill/>
        </p:spPr>
        <p:txBody>
          <a:bodyPr wrap="square" rtlCol="0">
            <a:spAutoFit/>
          </a:bodyPr>
          <a:lstStyle/>
          <a:p>
            <a:r>
              <a:rPr lang="en-US" b="1" dirty="0">
                <a:latin typeface="Century Gothic" panose="020B0502020202020204" pitchFamily="34" charset="0"/>
              </a:rPr>
              <a:t>Cloud Storage</a:t>
            </a:r>
          </a:p>
          <a:p>
            <a:r>
              <a:rPr lang="en-US" dirty="0">
                <a:latin typeface="Century Gothic" panose="020B0502020202020204" pitchFamily="34" charset="0"/>
              </a:rPr>
              <a:t>Services: Google Drive, Dropbox, OneDrive.</a:t>
            </a:r>
          </a:p>
          <a:p>
            <a:r>
              <a:rPr lang="en-US" dirty="0">
                <a:latin typeface="Century Gothic" panose="020B0502020202020204" pitchFamily="34" charset="0"/>
              </a:rPr>
              <a:t>Google Drive: Integrates seamlessly with Google Workspace tools like Docs and Sheets.</a:t>
            </a:r>
          </a:p>
          <a:p>
            <a:r>
              <a:rPr lang="en-US" dirty="0">
                <a:latin typeface="Century Gothic" panose="020B0502020202020204" pitchFamily="34" charset="0"/>
              </a:rPr>
              <a:t>Dropbox: Focuses on file-sharing and collaboration.</a:t>
            </a:r>
          </a:p>
          <a:p>
            <a:r>
              <a:rPr lang="en-US" dirty="0">
                <a:latin typeface="Century Gothic" panose="020B0502020202020204" pitchFamily="34" charset="0"/>
              </a:rPr>
              <a:t>OneDrive: Ideal for users of Microsoft Office.</a:t>
            </a:r>
          </a:p>
          <a:p>
            <a:r>
              <a:rPr lang="en-US" dirty="0">
                <a:latin typeface="Century Gothic" panose="020B0502020202020204" pitchFamily="34" charset="0"/>
              </a:rPr>
              <a:t>Benefits:</a:t>
            </a:r>
          </a:p>
          <a:p>
            <a:r>
              <a:rPr lang="en-US" dirty="0">
                <a:latin typeface="Century Gothic" panose="020B0502020202020204" pitchFamily="34" charset="0"/>
              </a:rPr>
              <a:t>Secure storage with automatic backups.</a:t>
            </a:r>
          </a:p>
          <a:p>
            <a:r>
              <a:rPr lang="en-US" dirty="0">
                <a:latin typeface="Century Gothic" panose="020B0502020202020204" pitchFamily="34" charset="0"/>
              </a:rPr>
              <a:t>Accessibility from any device with internet access.</a:t>
            </a:r>
          </a:p>
          <a:p>
            <a:r>
              <a:rPr lang="en-US" dirty="0">
                <a:latin typeface="Century Gothic" panose="020B0502020202020204" pitchFamily="34" charset="0"/>
              </a:rPr>
              <a:t>Allows collaboration and sharing with team members or clients.</a:t>
            </a:r>
          </a:p>
          <a:p>
            <a:endParaRPr lang="en-US" dirty="0"/>
          </a:p>
        </p:txBody>
      </p:sp>
    </p:spTree>
    <p:extLst>
      <p:ext uri="{BB962C8B-B14F-4D97-AF65-F5344CB8AC3E}">
        <p14:creationId xmlns:p14="http://schemas.microsoft.com/office/powerpoint/2010/main" val="3221185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50E53-16B2-E0DA-0797-04F2E54EE36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F9096E5-B23E-E890-3DD0-4BCF747E8BA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43A3406-8CB5-6B8C-A595-7CF395A9C0D6}"/>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SETTING UP A RECORDKEEPING SYSTEM: PRACTICAL APPLICATION    </a:t>
            </a:r>
          </a:p>
        </p:txBody>
      </p:sp>
      <p:sp>
        <p:nvSpPr>
          <p:cNvPr id="18" name="Rectangle 17">
            <a:extLst>
              <a:ext uri="{FF2B5EF4-FFF2-40B4-BE49-F238E27FC236}">
                <a16:creationId xmlns:a16="http://schemas.microsoft.com/office/drawing/2014/main" id="{B437AD15-9470-079A-A5FB-C1ED7116834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Module-3:3</a:t>
            </a:r>
          </a:p>
        </p:txBody>
      </p:sp>
      <p:sp>
        <p:nvSpPr>
          <p:cNvPr id="20" name="Oval 19">
            <a:extLst>
              <a:ext uri="{FF2B5EF4-FFF2-40B4-BE49-F238E27FC236}">
                <a16:creationId xmlns:a16="http://schemas.microsoft.com/office/drawing/2014/main" id="{DD177CAF-ADEA-E897-908D-95AF286963E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85697E8-3C2D-78F5-86E1-610A7095E4B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66A51DF-71FE-A77E-B728-C6E19E524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A9332D8-566E-601D-3FF5-E41CAA5B819A}"/>
              </a:ext>
            </a:extLst>
          </p:cNvPr>
          <p:cNvSpPr txBox="1"/>
          <p:nvPr/>
        </p:nvSpPr>
        <p:spPr>
          <a:xfrm>
            <a:off x="132522" y="1765185"/>
            <a:ext cx="6082748" cy="4524315"/>
          </a:xfrm>
          <a:prstGeom prst="rect">
            <a:avLst/>
          </a:prstGeom>
          <a:noFill/>
        </p:spPr>
        <p:txBody>
          <a:bodyPr wrap="square" rtlCol="0">
            <a:spAutoFit/>
          </a:bodyPr>
          <a:lstStyle/>
          <a:p>
            <a:r>
              <a:rPr lang="en-US" b="1" dirty="0">
                <a:latin typeface="Century Gothic" panose="020B0502020202020204" pitchFamily="34" charset="0"/>
              </a:rPr>
              <a:t>Assess Needs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Identify the types of records to be maintained (e.g., client data, financial records, project plans).</a:t>
            </a:r>
          </a:p>
          <a:p>
            <a:pPr marL="285750" indent="-285750">
              <a:buFont typeface="Arial" panose="020B0604020202020204" pitchFamily="34" charset="0"/>
              <a:buChar char="•"/>
            </a:pPr>
            <a:r>
              <a:rPr lang="en-US" dirty="0">
                <a:latin typeface="Century Gothic" panose="020B0502020202020204" pitchFamily="34" charset="0"/>
              </a:rPr>
              <a:t>Determine the volume of records and the required level of accessibility.</a:t>
            </a:r>
          </a:p>
          <a:p>
            <a:pPr marL="285750" indent="-285750">
              <a:buFont typeface="Arial" panose="020B0604020202020204" pitchFamily="34" charset="0"/>
              <a:buChar char="•"/>
            </a:pPr>
            <a:r>
              <a:rPr lang="en-US" dirty="0">
                <a:latin typeface="Century Gothic" panose="020B0502020202020204" pitchFamily="34" charset="0"/>
              </a:rPr>
              <a:t>Choose the Right Tools:</a:t>
            </a:r>
          </a:p>
          <a:p>
            <a:pPr marL="285750" indent="-285750">
              <a:buFont typeface="Arial" panose="020B0604020202020204" pitchFamily="34" charset="0"/>
              <a:buChar char="•"/>
            </a:pPr>
            <a:r>
              <a:rPr lang="en-US" dirty="0">
                <a:latin typeface="Century Gothic" panose="020B0502020202020204" pitchFamily="34" charset="0"/>
              </a:rPr>
              <a:t>Small-scale consultants may benefit from manual or basic digital methods like Excel or Google Sheets.</a:t>
            </a:r>
          </a:p>
          <a:p>
            <a:pPr marL="285750" indent="-285750">
              <a:buFont typeface="Arial" panose="020B0604020202020204" pitchFamily="34" charset="0"/>
              <a:buChar char="•"/>
            </a:pPr>
            <a:r>
              <a:rPr lang="en-US" dirty="0">
                <a:latin typeface="Century Gothic" panose="020B0502020202020204" pitchFamily="34" charset="0"/>
              </a:rPr>
              <a:t>Larger operations should invest in specialized software or cloud-based solutions for scalability.</a:t>
            </a:r>
          </a:p>
          <a:p>
            <a:pPr marL="285750" indent="-285750">
              <a:buFont typeface="Arial" panose="020B0604020202020204" pitchFamily="34" charset="0"/>
              <a:buChar char="•"/>
            </a:pPr>
            <a:r>
              <a:rPr lang="en-US" dirty="0">
                <a:latin typeface="Century Gothic" panose="020B0502020202020204" pitchFamily="34" charset="0"/>
              </a:rPr>
              <a:t>Implementation:</a:t>
            </a:r>
          </a:p>
          <a:p>
            <a:pPr marL="285750" indent="-285750">
              <a:buFont typeface="Arial" panose="020B0604020202020204" pitchFamily="34" charset="0"/>
              <a:buChar char="•"/>
            </a:pPr>
            <a:r>
              <a:rPr lang="en-US" dirty="0">
                <a:latin typeface="Century Gothic" panose="020B0502020202020204" pitchFamily="34" charset="0"/>
              </a:rPr>
              <a:t>Set up folders/files or software workflows with clear labels and categories.</a:t>
            </a:r>
          </a:p>
          <a:p>
            <a:pPr marL="285750" indent="-285750">
              <a:buFont typeface="Arial" panose="020B0604020202020204" pitchFamily="34" charset="0"/>
              <a:buChar char="•"/>
            </a:pPr>
            <a:r>
              <a:rPr lang="en-US" dirty="0">
                <a:latin typeface="Century Gothic" panose="020B0502020202020204" pitchFamily="34" charset="0"/>
              </a:rPr>
              <a:t>Regularly update records to maintain accuracy and relevance.</a:t>
            </a:r>
          </a:p>
        </p:txBody>
      </p:sp>
      <p:sp>
        <p:nvSpPr>
          <p:cNvPr id="4" name="TextBox 3">
            <a:extLst>
              <a:ext uri="{FF2B5EF4-FFF2-40B4-BE49-F238E27FC236}">
                <a16:creationId xmlns:a16="http://schemas.microsoft.com/office/drawing/2014/main" id="{D78BF763-40D8-B61A-30DF-224478482D7A}"/>
              </a:ext>
            </a:extLst>
          </p:cNvPr>
          <p:cNvSpPr txBox="1"/>
          <p:nvPr/>
        </p:nvSpPr>
        <p:spPr>
          <a:xfrm>
            <a:off x="6327032" y="1724346"/>
            <a:ext cx="5732446" cy="4247317"/>
          </a:xfrm>
          <a:prstGeom prst="rect">
            <a:avLst/>
          </a:prstGeom>
          <a:noFill/>
        </p:spPr>
        <p:txBody>
          <a:bodyPr wrap="square" rtlCol="0">
            <a:spAutoFit/>
          </a:bodyPr>
          <a:lstStyle/>
          <a:p>
            <a:r>
              <a:rPr lang="en-US" b="1" dirty="0">
                <a:latin typeface="Century Gothic" panose="020B0502020202020204" pitchFamily="34" charset="0"/>
              </a:rPr>
              <a:t>Security Measures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For digital systems, use passwords and encryption.</a:t>
            </a:r>
          </a:p>
          <a:p>
            <a:pPr marL="285750" indent="-285750">
              <a:buFont typeface="Arial" panose="020B0604020202020204" pitchFamily="34" charset="0"/>
              <a:buChar char="•"/>
            </a:pPr>
            <a:r>
              <a:rPr lang="en-US" dirty="0">
                <a:latin typeface="Century Gothic" panose="020B0502020202020204" pitchFamily="34" charset="0"/>
              </a:rPr>
              <a:t>Regularly back up data to prevent loss.</a:t>
            </a:r>
          </a:p>
          <a:p>
            <a:pPr marL="285750" indent="-285750">
              <a:buFont typeface="Arial" panose="020B0604020202020204" pitchFamily="34" charset="0"/>
              <a:buChar char="•"/>
            </a:pPr>
            <a:r>
              <a:rPr lang="en-US" dirty="0">
                <a:latin typeface="Century Gothic" panose="020B0502020202020204" pitchFamily="34" charset="0"/>
              </a:rPr>
              <a:t>Training</a:t>
            </a:r>
          </a:p>
          <a:p>
            <a:pPr marL="285750" indent="-285750">
              <a:buFont typeface="Arial" panose="020B0604020202020204" pitchFamily="34" charset="0"/>
              <a:buChar char="•"/>
            </a:pPr>
            <a:r>
              <a:rPr lang="en-US" dirty="0">
                <a:latin typeface="Century Gothic" panose="020B0502020202020204" pitchFamily="34" charset="0"/>
              </a:rPr>
              <a:t>Ensure all team members understand the recordkeeping process and tools used.</a:t>
            </a:r>
          </a:p>
          <a:p>
            <a:pPr marL="285750" indent="-285750">
              <a:buFont typeface="Arial" panose="020B0604020202020204" pitchFamily="34" charset="0"/>
              <a:buChar char="•"/>
            </a:pPr>
            <a:r>
              <a:rPr lang="en-US" dirty="0">
                <a:latin typeface="Century Gothic" panose="020B0502020202020204" pitchFamily="34" charset="0"/>
              </a:rPr>
              <a:t>Education consultants should tailor their recordkeeping system to their specific operational needs, balancing simplicity, efficiency, and security. A well-maintained system—whether manual or digital—can improve organization, enhance client interactions, and support business growth</a:t>
            </a:r>
          </a:p>
          <a:p>
            <a:endParaRPr lang="en-US" dirty="0"/>
          </a:p>
        </p:txBody>
      </p:sp>
    </p:spTree>
    <p:extLst>
      <p:ext uri="{BB962C8B-B14F-4D97-AF65-F5344CB8AC3E}">
        <p14:creationId xmlns:p14="http://schemas.microsoft.com/office/powerpoint/2010/main" val="3447538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B4940-370B-46A9-3248-3E774558D49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79DDD4B-C38A-AFE9-4DEC-5E4B5006747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626AF58-4789-DE4E-5D7D-A9CD8953A1A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ORGANIZING YOUR RECORDS AS AN EDUCATION CONSULTANT/ IMPLEMENTING RECORD KEEPING PROCEDURES  </a:t>
            </a:r>
          </a:p>
        </p:txBody>
      </p:sp>
      <p:sp>
        <p:nvSpPr>
          <p:cNvPr id="18" name="Rectangle 17">
            <a:extLst>
              <a:ext uri="{FF2B5EF4-FFF2-40B4-BE49-F238E27FC236}">
                <a16:creationId xmlns:a16="http://schemas.microsoft.com/office/drawing/2014/main" id="{647E87F3-512B-2AFC-4753-047BCDA88E0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Module-3:4</a:t>
            </a:r>
          </a:p>
        </p:txBody>
      </p:sp>
      <p:sp>
        <p:nvSpPr>
          <p:cNvPr id="20" name="Oval 19">
            <a:extLst>
              <a:ext uri="{FF2B5EF4-FFF2-40B4-BE49-F238E27FC236}">
                <a16:creationId xmlns:a16="http://schemas.microsoft.com/office/drawing/2014/main" id="{A4DD9CC8-F586-9A12-C757-9DB608EDF36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497E9B8-C3C1-45EF-143D-A2F843B2631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8857389-8B20-7D69-E731-225E77B73A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5C134B9D-2C1D-E285-D887-79834F8B069E}"/>
              </a:ext>
            </a:extLst>
          </p:cNvPr>
          <p:cNvSpPr txBox="1"/>
          <p:nvPr/>
        </p:nvSpPr>
        <p:spPr>
          <a:xfrm>
            <a:off x="49797" y="1842872"/>
            <a:ext cx="7195930" cy="4524315"/>
          </a:xfrm>
          <a:prstGeom prst="rect">
            <a:avLst/>
          </a:prstGeom>
          <a:noFill/>
        </p:spPr>
        <p:txBody>
          <a:bodyPr wrap="square" rtlCol="0">
            <a:spAutoFit/>
          </a:bodyPr>
          <a:lstStyle/>
          <a:p>
            <a:r>
              <a:rPr lang="en-US" dirty="0">
                <a:latin typeface="Century Gothic" panose="020B0502020202020204" pitchFamily="34" charset="0"/>
              </a:rPr>
              <a:t>Effective record organization is fundamental for education consultants to streamline their operations, improve efficiency, and provide reliable service to clients. The process involves establishing systematic procedures and maintaining structured and accessible documentation. </a:t>
            </a:r>
          </a:p>
          <a:p>
            <a:r>
              <a:rPr lang="en-US" b="1" dirty="0">
                <a:latin typeface="Century Gothic" panose="020B0502020202020204" pitchFamily="34" charset="0"/>
              </a:rPr>
              <a:t>1. Implementing Recordkeeping Procedure</a:t>
            </a:r>
            <a:r>
              <a:rPr lang="en-US" dirty="0">
                <a:latin typeface="Century Gothic" panose="020B0502020202020204" pitchFamily="34" charset="0"/>
              </a:rPr>
              <a:t>s</a:t>
            </a:r>
          </a:p>
          <a:p>
            <a:r>
              <a:rPr lang="en-US" b="1" dirty="0">
                <a:latin typeface="Century Gothic" panose="020B0502020202020204" pitchFamily="34" charset="0"/>
              </a:rPr>
              <a:t>Record Creation</a:t>
            </a:r>
          </a:p>
          <a:p>
            <a:r>
              <a:rPr lang="en-US" b="1" dirty="0">
                <a:latin typeface="Century Gothic" panose="020B0502020202020204" pitchFamily="34" charset="0"/>
              </a:rPr>
              <a:t>Purpose</a:t>
            </a:r>
            <a:r>
              <a:rPr lang="en-US" dirty="0">
                <a:latin typeface="Century Gothic" panose="020B0502020202020204" pitchFamily="34" charset="0"/>
              </a:rPr>
              <a:t>: Records must be created with a focus on clarity, relevance, and completeness.</a:t>
            </a:r>
          </a:p>
          <a:p>
            <a:r>
              <a:rPr lang="en-US" dirty="0">
                <a:latin typeface="Century Gothic" panose="020B0502020202020204" pitchFamily="34" charset="0"/>
              </a:rPr>
              <a:t>Steps:</a:t>
            </a:r>
          </a:p>
          <a:p>
            <a:r>
              <a:rPr lang="en-US" dirty="0">
                <a:latin typeface="Century Gothic" panose="020B0502020202020204" pitchFamily="34" charset="0"/>
              </a:rPr>
              <a:t>Document interactions, transactions, and decisions related to clients, finances, and operations.</a:t>
            </a:r>
          </a:p>
          <a:p>
            <a:r>
              <a:rPr lang="en-US" dirty="0">
                <a:latin typeface="Century Gothic" panose="020B0502020202020204" pitchFamily="34" charset="0"/>
              </a:rPr>
              <a:t>Include essential details in each record to ensure usefulness.</a:t>
            </a:r>
          </a:p>
          <a:p>
            <a:r>
              <a:rPr lang="en-US" b="1" dirty="0">
                <a:latin typeface="Century Gothic" panose="020B0502020202020204" pitchFamily="34" charset="0"/>
              </a:rPr>
              <a:t>Documentation Standards</a:t>
            </a:r>
          </a:p>
          <a:p>
            <a:r>
              <a:rPr lang="en-US" dirty="0">
                <a:latin typeface="Century Gothic" panose="020B0502020202020204" pitchFamily="34" charset="0"/>
              </a:rPr>
              <a:t>Description: Set clear guidelines to ensure all records meet quality standards.</a:t>
            </a:r>
          </a:p>
        </p:txBody>
      </p:sp>
      <p:sp>
        <p:nvSpPr>
          <p:cNvPr id="5" name="TextBox 4">
            <a:extLst>
              <a:ext uri="{FF2B5EF4-FFF2-40B4-BE49-F238E27FC236}">
                <a16:creationId xmlns:a16="http://schemas.microsoft.com/office/drawing/2014/main" id="{73F4829A-B332-A34A-6DD2-3E98990DF96C}"/>
              </a:ext>
            </a:extLst>
          </p:cNvPr>
          <p:cNvSpPr txBox="1"/>
          <p:nvPr/>
        </p:nvSpPr>
        <p:spPr>
          <a:xfrm>
            <a:off x="7341704" y="1842872"/>
            <a:ext cx="4625009" cy="4524315"/>
          </a:xfrm>
          <a:prstGeom prst="rect">
            <a:avLst/>
          </a:prstGeom>
          <a:noFill/>
        </p:spPr>
        <p:txBody>
          <a:bodyPr wrap="square" rtlCol="0">
            <a:spAutoFit/>
          </a:bodyPr>
          <a:lstStyle/>
          <a:p>
            <a:r>
              <a:rPr lang="en-US" b="1" dirty="0">
                <a:latin typeface="Century Gothic" panose="020B0502020202020204" pitchFamily="34" charset="0"/>
              </a:rPr>
              <a:t>Best Practices</a:t>
            </a:r>
            <a:r>
              <a:rPr lang="en-US" dirty="0">
                <a:latin typeface="Century Gothic" panose="020B0502020202020204" pitchFamily="34" charset="0"/>
              </a:rPr>
              <a:t>:</a:t>
            </a:r>
          </a:p>
          <a:p>
            <a:r>
              <a:rPr lang="en-US" dirty="0">
                <a:latin typeface="Century Gothic" panose="020B0502020202020204" pitchFamily="34" charset="0"/>
              </a:rPr>
              <a:t>Use consistent formatting for similar types of documents.</a:t>
            </a:r>
          </a:p>
          <a:p>
            <a:r>
              <a:rPr lang="en-US" dirty="0">
                <a:latin typeface="Century Gothic" panose="020B0502020202020204" pitchFamily="34" charset="0"/>
              </a:rPr>
              <a:t>Include required details, such as dates, names, and references, to avoid ambiguity.</a:t>
            </a:r>
          </a:p>
          <a:p>
            <a:r>
              <a:rPr lang="en-US" b="1" dirty="0">
                <a:latin typeface="Century Gothic" panose="020B0502020202020204" pitchFamily="34" charset="0"/>
              </a:rPr>
              <a:t>Data Entry Practice</a:t>
            </a:r>
            <a:r>
              <a:rPr lang="en-US" dirty="0">
                <a:latin typeface="Century Gothic" panose="020B0502020202020204" pitchFamily="34" charset="0"/>
              </a:rPr>
              <a:t>s</a:t>
            </a:r>
          </a:p>
          <a:p>
            <a:r>
              <a:rPr lang="en-US" dirty="0">
                <a:latin typeface="Century Gothic" panose="020B0502020202020204" pitchFamily="34" charset="0"/>
              </a:rPr>
              <a:t>Description: Entering data into systems accurately is critical for reliability.</a:t>
            </a:r>
          </a:p>
          <a:p>
            <a:r>
              <a:rPr lang="en-US" b="1" dirty="0">
                <a:latin typeface="Century Gothic" panose="020B0502020202020204" pitchFamily="34" charset="0"/>
              </a:rPr>
              <a:t>Best Practices</a:t>
            </a:r>
            <a:r>
              <a:rPr lang="en-US" dirty="0">
                <a:latin typeface="Century Gothic" panose="020B0502020202020204" pitchFamily="34" charset="0"/>
              </a:rPr>
              <a:t>:</a:t>
            </a:r>
          </a:p>
          <a:p>
            <a:r>
              <a:rPr lang="en-US" dirty="0">
                <a:latin typeface="Century Gothic" panose="020B0502020202020204" pitchFamily="34" charset="0"/>
              </a:rPr>
              <a:t>Train staff on standardized data entry methods.</a:t>
            </a:r>
          </a:p>
          <a:p>
            <a:r>
              <a:rPr lang="en-US" dirty="0">
                <a:latin typeface="Century Gothic" panose="020B0502020202020204" pitchFamily="34" charset="0"/>
              </a:rPr>
              <a:t>Double-check entries to minimize errors.</a:t>
            </a:r>
          </a:p>
          <a:p>
            <a:r>
              <a:rPr lang="en-US" dirty="0">
                <a:latin typeface="Century Gothic" panose="020B0502020202020204" pitchFamily="34" charset="0"/>
              </a:rPr>
              <a:t>Schedule regular audits to ensure records are up-to-date.</a:t>
            </a:r>
          </a:p>
          <a:p>
            <a:endParaRPr lang="en-US" dirty="0"/>
          </a:p>
        </p:txBody>
      </p:sp>
    </p:spTree>
    <p:extLst>
      <p:ext uri="{BB962C8B-B14F-4D97-AF65-F5344CB8AC3E}">
        <p14:creationId xmlns:p14="http://schemas.microsoft.com/office/powerpoint/2010/main" val="3289823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00650-206F-D2E6-B66C-D58D4C4C663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EC6CEB8-C734-84C8-5657-62345A11A8E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B0B7688-8E08-B787-8197-5D649E11822C}"/>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ORGANIZING YOUR RECORDS AS AN EDUCATION CONSULTANT/ IMPLEMENTING RECORD KEEPING PROCEDURES  </a:t>
            </a:r>
          </a:p>
        </p:txBody>
      </p:sp>
      <p:sp>
        <p:nvSpPr>
          <p:cNvPr id="18" name="Rectangle 17">
            <a:extLst>
              <a:ext uri="{FF2B5EF4-FFF2-40B4-BE49-F238E27FC236}">
                <a16:creationId xmlns:a16="http://schemas.microsoft.com/office/drawing/2014/main" id="{E4900FC2-7C47-A458-2A77-85A28824BBD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Module-3:4</a:t>
            </a:r>
          </a:p>
        </p:txBody>
      </p:sp>
      <p:sp>
        <p:nvSpPr>
          <p:cNvPr id="20" name="Oval 19">
            <a:extLst>
              <a:ext uri="{FF2B5EF4-FFF2-40B4-BE49-F238E27FC236}">
                <a16:creationId xmlns:a16="http://schemas.microsoft.com/office/drawing/2014/main" id="{11DBB57B-29CC-0C5A-3AF4-B0E68144EB9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A852A30-E287-C1B3-BDDF-D1C1579023CC}"/>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8853AF2-CB49-F19F-B64A-6AC85888C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708C9690-834D-4230-CD13-5C7C87D01356}"/>
              </a:ext>
            </a:extLst>
          </p:cNvPr>
          <p:cNvSpPr txBox="1"/>
          <p:nvPr/>
        </p:nvSpPr>
        <p:spPr>
          <a:xfrm>
            <a:off x="222075" y="2001344"/>
            <a:ext cx="6549786" cy="4524315"/>
          </a:xfrm>
          <a:prstGeom prst="rect">
            <a:avLst/>
          </a:prstGeom>
          <a:noFill/>
        </p:spPr>
        <p:txBody>
          <a:bodyPr wrap="square" rtlCol="0">
            <a:spAutoFit/>
          </a:bodyPr>
          <a:lstStyle/>
          <a:p>
            <a:r>
              <a:rPr lang="en-US" b="1" dirty="0">
                <a:latin typeface="Century Gothic" panose="020B0502020202020204" pitchFamily="34" charset="0"/>
              </a:rPr>
              <a:t>2. File Structure</a:t>
            </a:r>
          </a:p>
          <a:p>
            <a:r>
              <a:rPr lang="en-US" dirty="0">
                <a:latin typeface="Century Gothic" panose="020B0502020202020204" pitchFamily="34" charset="0"/>
              </a:rPr>
              <a:t>A well-thought-out file structure is essential for easy retrieval and maintenance of records.</a:t>
            </a:r>
          </a:p>
          <a:p>
            <a:r>
              <a:rPr lang="en-US" dirty="0">
                <a:latin typeface="Century Gothic" panose="020B0502020202020204" pitchFamily="34" charset="0"/>
              </a:rPr>
              <a:t>Logical File Organization</a:t>
            </a:r>
          </a:p>
          <a:p>
            <a:r>
              <a:rPr lang="en-US" b="1" dirty="0">
                <a:latin typeface="Century Gothic" panose="020B0502020202020204" pitchFamily="34" charset="0"/>
              </a:rPr>
              <a:t>Client Records</a:t>
            </a:r>
            <a:r>
              <a:rPr lang="en-US" dirty="0">
                <a:latin typeface="Century Gothic" panose="020B0502020202020204" pitchFamily="34" charset="0"/>
              </a:rPr>
              <a:t>: Separate folders for each client, containing subfolders for contracts, communications, and progress reports.</a:t>
            </a:r>
          </a:p>
          <a:p>
            <a:r>
              <a:rPr lang="en-US" b="1" dirty="0">
                <a:latin typeface="Century Gothic" panose="020B0502020202020204" pitchFamily="34" charset="0"/>
              </a:rPr>
              <a:t>Financial Records</a:t>
            </a:r>
            <a:r>
              <a:rPr lang="en-US" dirty="0">
                <a:latin typeface="Century Gothic" panose="020B0502020202020204" pitchFamily="34" charset="0"/>
              </a:rPr>
              <a:t>: Organize by fiscal year, with subfolders for invoices, receipts, and expense reports.</a:t>
            </a:r>
          </a:p>
          <a:p>
            <a:r>
              <a:rPr lang="en-US" b="1" dirty="0">
                <a:latin typeface="Century Gothic" panose="020B0502020202020204" pitchFamily="34" charset="0"/>
              </a:rPr>
              <a:t>Operational Records</a:t>
            </a:r>
            <a:r>
              <a:rPr lang="en-US" dirty="0">
                <a:latin typeface="Century Gothic" panose="020B0502020202020204" pitchFamily="34" charset="0"/>
              </a:rPr>
              <a:t>: Include folders for policies, templates, and project management documentation.</a:t>
            </a:r>
          </a:p>
          <a:p>
            <a:r>
              <a:rPr lang="en-US" dirty="0">
                <a:solidFill>
                  <a:srgbClr val="FF0000"/>
                </a:solidFill>
                <a:latin typeface="Century Gothic" panose="020B0502020202020204" pitchFamily="34" charset="0"/>
              </a:rPr>
              <a:t>Advantages:</a:t>
            </a:r>
          </a:p>
          <a:p>
            <a:r>
              <a:rPr lang="en-US" dirty="0">
                <a:solidFill>
                  <a:srgbClr val="FF0000"/>
                </a:solidFill>
                <a:latin typeface="Century Gothic" panose="020B0502020202020204" pitchFamily="34" charset="0"/>
              </a:rPr>
              <a:t>Simplifies navigation and retrieval.</a:t>
            </a:r>
          </a:p>
          <a:p>
            <a:r>
              <a:rPr lang="en-US" dirty="0">
                <a:solidFill>
                  <a:srgbClr val="FF0000"/>
                </a:solidFill>
                <a:latin typeface="Century Gothic" panose="020B0502020202020204" pitchFamily="34" charset="0"/>
              </a:rPr>
              <a:t>Prevents misplacement of critical documents.</a:t>
            </a:r>
          </a:p>
          <a:p>
            <a:r>
              <a:rPr lang="en-US" dirty="0">
                <a:solidFill>
                  <a:srgbClr val="FF0000"/>
                </a:solidFill>
                <a:latin typeface="Century Gothic" panose="020B0502020202020204" pitchFamily="34" charset="0"/>
              </a:rPr>
              <a:t>Supports scalability as the business grows.</a:t>
            </a:r>
          </a:p>
          <a:p>
            <a:endParaRPr lang="en-US" dirty="0">
              <a:latin typeface="Century Gothic" panose="020B0502020202020204" pitchFamily="34" charset="0"/>
            </a:endParaRPr>
          </a:p>
        </p:txBody>
      </p:sp>
      <p:pic>
        <p:nvPicPr>
          <p:cNvPr id="2" name="Picture 1">
            <a:extLst>
              <a:ext uri="{FF2B5EF4-FFF2-40B4-BE49-F238E27FC236}">
                <a16:creationId xmlns:a16="http://schemas.microsoft.com/office/drawing/2014/main" id="{FDDFE0FE-3AD7-5056-18E3-127D76F683D1}"/>
              </a:ext>
            </a:extLst>
          </p:cNvPr>
          <p:cNvPicPr>
            <a:picLocks noChangeAspect="1"/>
          </p:cNvPicPr>
          <p:nvPr/>
        </p:nvPicPr>
        <p:blipFill>
          <a:blip r:embed="rId3"/>
          <a:stretch>
            <a:fillRect/>
          </a:stretch>
        </p:blipFill>
        <p:spPr>
          <a:xfrm>
            <a:off x="7192278" y="2075983"/>
            <a:ext cx="3659930" cy="3619500"/>
          </a:xfrm>
          <a:prstGeom prst="rect">
            <a:avLst/>
          </a:prstGeom>
        </p:spPr>
      </p:pic>
    </p:spTree>
    <p:extLst>
      <p:ext uri="{BB962C8B-B14F-4D97-AF65-F5344CB8AC3E}">
        <p14:creationId xmlns:p14="http://schemas.microsoft.com/office/powerpoint/2010/main" val="2459397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63775-413C-58EE-59AA-41EA23A4130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1145BA6-0F88-2B68-D554-AF164A0151E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560D30B-36D9-CD82-F788-B6D3384DEA5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ORGANIZING YOUR RECORDS AS AN EDUCATION CONSULTANT/ IMPLEMENTING RECORD KEEPING PROCEDURES  </a:t>
            </a:r>
          </a:p>
        </p:txBody>
      </p:sp>
      <p:sp>
        <p:nvSpPr>
          <p:cNvPr id="18" name="Rectangle 17">
            <a:extLst>
              <a:ext uri="{FF2B5EF4-FFF2-40B4-BE49-F238E27FC236}">
                <a16:creationId xmlns:a16="http://schemas.microsoft.com/office/drawing/2014/main" id="{AAF166CF-EA9C-B7B4-7408-C94B4C438152}"/>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Module-3:4</a:t>
            </a:r>
          </a:p>
        </p:txBody>
      </p:sp>
      <p:sp>
        <p:nvSpPr>
          <p:cNvPr id="20" name="Oval 19">
            <a:extLst>
              <a:ext uri="{FF2B5EF4-FFF2-40B4-BE49-F238E27FC236}">
                <a16:creationId xmlns:a16="http://schemas.microsoft.com/office/drawing/2014/main" id="{76B1A118-0F86-905D-5D5A-7A7DEB7CE5C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388AE92-5AEC-60C8-AA99-344E79B798B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481B7C6-CD83-D29C-8261-15F98FCDAB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E6C8FCFD-2229-CAD4-4FC1-56A42D965E4B}"/>
              </a:ext>
            </a:extLst>
          </p:cNvPr>
          <p:cNvSpPr txBox="1"/>
          <p:nvPr/>
        </p:nvSpPr>
        <p:spPr>
          <a:xfrm>
            <a:off x="5022574" y="1723431"/>
            <a:ext cx="6679096" cy="5078313"/>
          </a:xfrm>
          <a:prstGeom prst="rect">
            <a:avLst/>
          </a:prstGeom>
          <a:noFill/>
        </p:spPr>
        <p:txBody>
          <a:bodyPr wrap="square" rtlCol="0">
            <a:spAutoFit/>
          </a:bodyPr>
          <a:lstStyle/>
          <a:p>
            <a:r>
              <a:rPr lang="en-US" b="1" dirty="0">
                <a:latin typeface="Century Gothic" panose="020B0502020202020204" pitchFamily="34" charset="0"/>
              </a:rPr>
              <a:t>3. Labeling</a:t>
            </a:r>
          </a:p>
          <a:p>
            <a:r>
              <a:rPr lang="en-US" dirty="0">
                <a:latin typeface="Century Gothic" panose="020B0502020202020204" pitchFamily="34" charset="0"/>
              </a:rPr>
              <a:t>Clear and consistent labeling practices ensure efficiency and accuracy in file management.</a:t>
            </a:r>
          </a:p>
          <a:p>
            <a:r>
              <a:rPr lang="en-US" b="1" dirty="0">
                <a:latin typeface="Century Gothic" panose="020B0502020202020204" pitchFamily="34" charset="0"/>
              </a:rPr>
              <a:t>Best Practices for Labeling</a:t>
            </a:r>
            <a:r>
              <a:rPr lang="en-US" dirty="0">
                <a:latin typeface="Century Gothic" panose="020B0502020202020204" pitchFamily="34" charset="0"/>
              </a:rPr>
              <a:t>:</a:t>
            </a:r>
          </a:p>
          <a:p>
            <a:r>
              <a:rPr lang="en-US" dirty="0">
                <a:latin typeface="Century Gothic" panose="020B0502020202020204" pitchFamily="34" charset="0"/>
              </a:rPr>
              <a:t>Standardized Naming Conventions:</a:t>
            </a:r>
          </a:p>
          <a:p>
            <a:r>
              <a:rPr lang="en-US" dirty="0">
                <a:latin typeface="Century Gothic" panose="020B0502020202020204" pitchFamily="34" charset="0"/>
              </a:rPr>
              <a:t>Example: [</a:t>
            </a:r>
            <a:r>
              <a:rPr lang="en-US" dirty="0" err="1">
                <a:latin typeface="Century Gothic" panose="020B0502020202020204" pitchFamily="34" charset="0"/>
              </a:rPr>
              <a:t>ClientName</a:t>
            </a:r>
            <a:r>
              <a:rPr lang="en-US" dirty="0">
                <a:latin typeface="Century Gothic" panose="020B0502020202020204" pitchFamily="34" charset="0"/>
              </a:rPr>
              <a:t>]_[</a:t>
            </a:r>
            <a:r>
              <a:rPr lang="en-US" dirty="0" err="1">
                <a:latin typeface="Century Gothic" panose="020B0502020202020204" pitchFamily="34" charset="0"/>
              </a:rPr>
              <a:t>DocumentType</a:t>
            </a:r>
            <a:r>
              <a:rPr lang="en-US" dirty="0">
                <a:latin typeface="Century Gothic" panose="020B0502020202020204" pitchFamily="34" charset="0"/>
              </a:rPr>
              <a:t>]_[Date] (e.g., JohnDoe_Contract_2024-01-01).</a:t>
            </a:r>
          </a:p>
          <a:p>
            <a:r>
              <a:rPr lang="en-US" b="1" dirty="0">
                <a:latin typeface="Century Gothic" panose="020B0502020202020204" pitchFamily="34" charset="0"/>
              </a:rPr>
              <a:t>Avoid Ambiguity</a:t>
            </a:r>
            <a:r>
              <a:rPr lang="en-US" dirty="0">
                <a:latin typeface="Century Gothic" panose="020B0502020202020204" pitchFamily="34" charset="0"/>
              </a:rPr>
              <a:t>:</a:t>
            </a:r>
          </a:p>
          <a:p>
            <a:r>
              <a:rPr lang="en-US" dirty="0">
                <a:latin typeface="Century Gothic" panose="020B0502020202020204" pitchFamily="34" charset="0"/>
              </a:rPr>
              <a:t>Use </a:t>
            </a:r>
            <a:r>
              <a:rPr lang="en-US" b="1" dirty="0">
                <a:latin typeface="Century Gothic" panose="020B0502020202020204" pitchFamily="34" charset="0"/>
              </a:rPr>
              <a:t>descriptive labels </a:t>
            </a:r>
            <a:r>
              <a:rPr lang="en-US" dirty="0">
                <a:latin typeface="Century Gothic" panose="020B0502020202020204" pitchFamily="34" charset="0"/>
              </a:rPr>
              <a:t>rather than generic names like “File1” or “Untitled.”</a:t>
            </a:r>
          </a:p>
          <a:p>
            <a:r>
              <a:rPr lang="en-US" b="1" dirty="0">
                <a:latin typeface="Century Gothic" panose="020B0502020202020204" pitchFamily="34" charset="0"/>
              </a:rPr>
              <a:t>Date Formats</a:t>
            </a:r>
            <a:r>
              <a:rPr lang="en-US" dirty="0">
                <a:latin typeface="Century Gothic" panose="020B0502020202020204" pitchFamily="34" charset="0"/>
              </a:rPr>
              <a:t>:</a:t>
            </a:r>
          </a:p>
          <a:p>
            <a:r>
              <a:rPr lang="en-US" b="1" dirty="0">
                <a:latin typeface="Century Gothic" panose="020B0502020202020204" pitchFamily="34" charset="0"/>
              </a:rPr>
              <a:t>Use consistent formats </a:t>
            </a:r>
            <a:r>
              <a:rPr lang="en-US" dirty="0">
                <a:latin typeface="Century Gothic" panose="020B0502020202020204" pitchFamily="34" charset="0"/>
              </a:rPr>
              <a:t>(e.g., YYYY-MM-DD) to make sorting </a:t>
            </a:r>
            <a:r>
              <a:rPr lang="en-US" b="1" dirty="0">
                <a:solidFill>
                  <a:srgbClr val="FF0000"/>
                </a:solidFill>
                <a:latin typeface="Century Gothic" panose="020B0502020202020204" pitchFamily="34" charset="0"/>
              </a:rPr>
              <a:t>easier.</a:t>
            </a:r>
          </a:p>
          <a:p>
            <a:r>
              <a:rPr lang="en-US" b="1" dirty="0">
                <a:solidFill>
                  <a:srgbClr val="FF0000"/>
                </a:solidFill>
                <a:latin typeface="Century Gothic" panose="020B0502020202020204" pitchFamily="34" charset="0"/>
              </a:rPr>
              <a:t>Benefits:</a:t>
            </a:r>
          </a:p>
          <a:p>
            <a:r>
              <a:rPr lang="en-US" b="1" dirty="0">
                <a:solidFill>
                  <a:srgbClr val="FF0000"/>
                </a:solidFill>
                <a:latin typeface="Century Gothic" panose="020B0502020202020204" pitchFamily="34" charset="0"/>
              </a:rPr>
              <a:t>Speeds up retrieval.</a:t>
            </a:r>
          </a:p>
          <a:p>
            <a:r>
              <a:rPr lang="en-US" b="1" dirty="0">
                <a:solidFill>
                  <a:srgbClr val="FF0000"/>
                </a:solidFill>
                <a:latin typeface="Century Gothic" panose="020B0502020202020204" pitchFamily="34" charset="0"/>
              </a:rPr>
              <a:t>Reduces confusion and errors.</a:t>
            </a:r>
          </a:p>
          <a:p>
            <a:r>
              <a:rPr lang="en-US" b="1" dirty="0">
                <a:solidFill>
                  <a:srgbClr val="FF0000"/>
                </a:solidFill>
                <a:latin typeface="Century Gothic" panose="020B0502020202020204" pitchFamily="34" charset="0"/>
              </a:rPr>
              <a:t>Ensures consistency across all records.</a:t>
            </a:r>
          </a:p>
          <a:p>
            <a:endParaRPr lang="en-US" dirty="0">
              <a:latin typeface="Century Gothic" panose="020B0502020202020204" pitchFamily="34" charset="0"/>
            </a:endParaRPr>
          </a:p>
        </p:txBody>
      </p:sp>
      <p:pic>
        <p:nvPicPr>
          <p:cNvPr id="5" name="Picture 4">
            <a:extLst>
              <a:ext uri="{FF2B5EF4-FFF2-40B4-BE49-F238E27FC236}">
                <a16:creationId xmlns:a16="http://schemas.microsoft.com/office/drawing/2014/main" id="{33CC3C05-3FA2-90EF-9FE3-27D3A30291F9}"/>
              </a:ext>
            </a:extLst>
          </p:cNvPr>
          <p:cNvPicPr>
            <a:picLocks noChangeAspect="1"/>
          </p:cNvPicPr>
          <p:nvPr/>
        </p:nvPicPr>
        <p:blipFill>
          <a:blip r:embed="rId3"/>
          <a:stretch>
            <a:fillRect/>
          </a:stretch>
        </p:blipFill>
        <p:spPr>
          <a:xfrm>
            <a:off x="490330" y="2075983"/>
            <a:ext cx="3619500" cy="3095625"/>
          </a:xfrm>
          <a:prstGeom prst="rect">
            <a:avLst/>
          </a:prstGeom>
        </p:spPr>
      </p:pic>
    </p:spTree>
    <p:extLst>
      <p:ext uri="{BB962C8B-B14F-4D97-AF65-F5344CB8AC3E}">
        <p14:creationId xmlns:p14="http://schemas.microsoft.com/office/powerpoint/2010/main" val="2794539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742F5-EC01-F868-A225-6EA7660F00E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E2D7562-6337-9ED7-EDB5-0464B8E4D7A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12E9423-B1A2-2E7A-1914-5B0B241D6BD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ORGANIZING YOUR RECORDS AS AN EDUCATION CONSULTANT/ IMPLEMENTING RECORD KEEPING PROCEDURES  </a:t>
            </a:r>
          </a:p>
        </p:txBody>
      </p:sp>
      <p:sp>
        <p:nvSpPr>
          <p:cNvPr id="18" name="Rectangle 17">
            <a:extLst>
              <a:ext uri="{FF2B5EF4-FFF2-40B4-BE49-F238E27FC236}">
                <a16:creationId xmlns:a16="http://schemas.microsoft.com/office/drawing/2014/main" id="{D72F45A0-5ED9-3AA7-10AA-79D022A0837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Module-3:4</a:t>
            </a:r>
          </a:p>
        </p:txBody>
      </p:sp>
      <p:sp>
        <p:nvSpPr>
          <p:cNvPr id="20" name="Oval 19">
            <a:extLst>
              <a:ext uri="{FF2B5EF4-FFF2-40B4-BE49-F238E27FC236}">
                <a16:creationId xmlns:a16="http://schemas.microsoft.com/office/drawing/2014/main" id="{741C54EC-31A3-CD4A-1F57-7B97537AF13D}"/>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6AD579F-1DBF-3838-684F-318B60BB555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7400F4C-4375-1E8A-D8EC-D0DCCEFD6F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802C034-BF62-8109-4433-EF1143B8CCA7}"/>
              </a:ext>
            </a:extLst>
          </p:cNvPr>
          <p:cNvSpPr txBox="1"/>
          <p:nvPr/>
        </p:nvSpPr>
        <p:spPr>
          <a:xfrm>
            <a:off x="132521" y="1756428"/>
            <a:ext cx="7063410" cy="5078313"/>
          </a:xfrm>
          <a:prstGeom prst="rect">
            <a:avLst/>
          </a:prstGeom>
          <a:noFill/>
        </p:spPr>
        <p:txBody>
          <a:bodyPr wrap="square" rtlCol="0">
            <a:spAutoFit/>
          </a:bodyPr>
          <a:lstStyle/>
          <a:p>
            <a:r>
              <a:rPr lang="en-US" b="1" dirty="0">
                <a:latin typeface="Century Gothic" panose="020B0502020202020204" pitchFamily="34" charset="0"/>
              </a:rPr>
              <a:t>4. Document Management</a:t>
            </a:r>
          </a:p>
          <a:p>
            <a:r>
              <a:rPr lang="en-US" dirty="0">
                <a:latin typeface="Century Gothic" panose="020B0502020202020204" pitchFamily="34" charset="0"/>
              </a:rPr>
              <a:t>Creation</a:t>
            </a:r>
          </a:p>
          <a:p>
            <a:r>
              <a:rPr lang="en-US" dirty="0">
                <a:latin typeface="Century Gothic" panose="020B0502020202020204" pitchFamily="34" charset="0"/>
              </a:rPr>
              <a:t>Use templates for common documents, such as:</a:t>
            </a:r>
          </a:p>
          <a:p>
            <a:r>
              <a:rPr lang="en-US" dirty="0">
                <a:latin typeface="Century Gothic" panose="020B0502020202020204" pitchFamily="34" charset="0"/>
              </a:rPr>
              <a:t>Contracts: Include standard terms and customizable fields.</a:t>
            </a:r>
          </a:p>
          <a:p>
            <a:r>
              <a:rPr lang="en-US" dirty="0">
                <a:latin typeface="Century Gothic" panose="020B0502020202020204" pitchFamily="34" charset="0"/>
              </a:rPr>
              <a:t>Invoices: Ensure consistent format and compliance with financial regulations.</a:t>
            </a:r>
          </a:p>
          <a:p>
            <a:r>
              <a:rPr lang="en-US" dirty="0">
                <a:latin typeface="Century Gothic" panose="020B0502020202020204" pitchFamily="34" charset="0"/>
              </a:rPr>
              <a:t>Reports: Maintain uniform structures for client feedback or project updates.</a:t>
            </a:r>
          </a:p>
          <a:p>
            <a:r>
              <a:rPr lang="en-US" dirty="0">
                <a:latin typeface="Century Gothic" panose="020B0502020202020204" pitchFamily="34" charset="0"/>
              </a:rPr>
              <a:t>Storage</a:t>
            </a:r>
          </a:p>
          <a:p>
            <a:r>
              <a:rPr lang="en-US" b="1" dirty="0">
                <a:latin typeface="Century Gothic" panose="020B0502020202020204" pitchFamily="34" charset="0"/>
              </a:rPr>
              <a:t>Physical Storage</a:t>
            </a:r>
            <a:r>
              <a:rPr lang="en-US" dirty="0">
                <a:latin typeface="Century Gothic" panose="020B0502020202020204" pitchFamily="34" charset="0"/>
              </a:rPr>
              <a:t>:</a:t>
            </a:r>
          </a:p>
          <a:p>
            <a:r>
              <a:rPr lang="en-US" dirty="0">
                <a:latin typeface="Century Gothic" panose="020B0502020202020204" pitchFamily="34" charset="0"/>
              </a:rPr>
              <a:t>Use fireproof cabinets for essential hard-copy records.</a:t>
            </a:r>
          </a:p>
          <a:p>
            <a:r>
              <a:rPr lang="en-US" dirty="0">
                <a:latin typeface="Century Gothic" panose="020B0502020202020204" pitchFamily="34" charset="0"/>
              </a:rPr>
              <a:t>Keep documents filed alphabetically or by category.</a:t>
            </a:r>
          </a:p>
          <a:p>
            <a:r>
              <a:rPr lang="en-US" b="1" dirty="0">
                <a:latin typeface="Century Gothic" panose="020B0502020202020204" pitchFamily="34" charset="0"/>
              </a:rPr>
              <a:t>Digital Storage</a:t>
            </a:r>
            <a:r>
              <a:rPr lang="en-US" dirty="0">
                <a:latin typeface="Century Gothic" panose="020B0502020202020204" pitchFamily="34" charset="0"/>
              </a:rPr>
              <a:t>:</a:t>
            </a:r>
          </a:p>
          <a:p>
            <a:r>
              <a:rPr lang="en-US" dirty="0">
                <a:latin typeface="Century Gothic" panose="020B0502020202020204" pitchFamily="34" charset="0"/>
              </a:rPr>
              <a:t>Use cloud-based solutions like Google Drive or Dropbox for easy access and backup.</a:t>
            </a:r>
          </a:p>
          <a:p>
            <a:r>
              <a:rPr lang="en-US" dirty="0">
                <a:latin typeface="Century Gothic" panose="020B0502020202020204" pitchFamily="34" charset="0"/>
              </a:rPr>
              <a:t>Set up permissions to protect sensitive data from unauthorized access.</a:t>
            </a:r>
          </a:p>
          <a:p>
            <a:endParaRPr lang="en-US" dirty="0">
              <a:latin typeface="Century Gothic" panose="020B0502020202020204" pitchFamily="34" charset="0"/>
            </a:endParaRPr>
          </a:p>
        </p:txBody>
      </p:sp>
      <p:pic>
        <p:nvPicPr>
          <p:cNvPr id="2" name="Picture 1">
            <a:extLst>
              <a:ext uri="{FF2B5EF4-FFF2-40B4-BE49-F238E27FC236}">
                <a16:creationId xmlns:a16="http://schemas.microsoft.com/office/drawing/2014/main" id="{B65214AB-0DBB-0B1D-4CE1-44EAD9F8D51F}"/>
              </a:ext>
            </a:extLst>
          </p:cNvPr>
          <p:cNvPicPr>
            <a:picLocks noChangeAspect="1"/>
          </p:cNvPicPr>
          <p:nvPr/>
        </p:nvPicPr>
        <p:blipFill>
          <a:blip r:embed="rId3"/>
          <a:stretch>
            <a:fillRect/>
          </a:stretch>
        </p:blipFill>
        <p:spPr>
          <a:xfrm>
            <a:off x="7456546" y="2358265"/>
            <a:ext cx="3619500" cy="3095625"/>
          </a:xfrm>
          <a:prstGeom prst="rect">
            <a:avLst/>
          </a:prstGeom>
        </p:spPr>
      </p:pic>
    </p:spTree>
    <p:extLst>
      <p:ext uri="{BB962C8B-B14F-4D97-AF65-F5344CB8AC3E}">
        <p14:creationId xmlns:p14="http://schemas.microsoft.com/office/powerpoint/2010/main" val="1508121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237FC-1D4C-2167-54FF-D34642C82A4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E9F6AFE-55AD-2CBA-2617-1344606FDD2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B6A4D4E-EAC6-D525-B500-A4A4C9BB29A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PRACTICAL IMPLEMENTION STEPS IN RECORD KEEPING   </a:t>
            </a:r>
          </a:p>
        </p:txBody>
      </p:sp>
      <p:sp>
        <p:nvSpPr>
          <p:cNvPr id="18" name="Rectangle 17">
            <a:extLst>
              <a:ext uri="{FF2B5EF4-FFF2-40B4-BE49-F238E27FC236}">
                <a16:creationId xmlns:a16="http://schemas.microsoft.com/office/drawing/2014/main" id="{A295E638-A429-E5F1-F9F5-9398DD87A55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Module-3:4</a:t>
            </a:r>
          </a:p>
        </p:txBody>
      </p:sp>
      <p:sp>
        <p:nvSpPr>
          <p:cNvPr id="20" name="Oval 19">
            <a:extLst>
              <a:ext uri="{FF2B5EF4-FFF2-40B4-BE49-F238E27FC236}">
                <a16:creationId xmlns:a16="http://schemas.microsoft.com/office/drawing/2014/main" id="{E684C9F4-55D7-BE1E-CBDA-B909FFFA374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F663D77-CE2C-A03B-34E4-1BBFFD4807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3DB5583-273C-D158-41AB-7E3E70DE91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3716704E-AB68-AFE7-7E3A-9345ABFBCCCF}"/>
              </a:ext>
            </a:extLst>
          </p:cNvPr>
          <p:cNvSpPr txBox="1"/>
          <p:nvPr/>
        </p:nvSpPr>
        <p:spPr>
          <a:xfrm>
            <a:off x="145774" y="1765185"/>
            <a:ext cx="11661913" cy="4247317"/>
          </a:xfrm>
          <a:prstGeom prst="rect">
            <a:avLst/>
          </a:prstGeom>
          <a:noFill/>
        </p:spPr>
        <p:txBody>
          <a:bodyPr wrap="square" rtlCol="0">
            <a:spAutoFit/>
          </a:bodyPr>
          <a:lstStyle/>
          <a:p>
            <a:pPr marL="285750" indent="-285750">
              <a:buFont typeface="Arial" panose="020B0604020202020204" pitchFamily="34" charset="0"/>
              <a:buChar char="•"/>
            </a:pPr>
            <a:r>
              <a:rPr lang="en-US" b="1" dirty="0">
                <a:latin typeface="Century Gothic" panose="020B0502020202020204" pitchFamily="34" charset="0"/>
              </a:rPr>
              <a:t>Plan and Design the System</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Assess the volume and types of records.</a:t>
            </a:r>
          </a:p>
          <a:p>
            <a:pPr marL="285750" indent="-285750">
              <a:buFont typeface="Arial" panose="020B0604020202020204" pitchFamily="34" charset="0"/>
              <a:buChar char="•"/>
            </a:pPr>
            <a:r>
              <a:rPr lang="en-US" dirty="0">
                <a:latin typeface="Century Gothic" panose="020B0502020202020204" pitchFamily="34" charset="0"/>
              </a:rPr>
              <a:t>Determine how frequently files need to be accessed.</a:t>
            </a:r>
          </a:p>
          <a:p>
            <a:pPr marL="285750" indent="-285750">
              <a:buFont typeface="Arial" panose="020B0604020202020204" pitchFamily="34" charset="0"/>
              <a:buChar char="•"/>
            </a:pPr>
            <a:r>
              <a:rPr lang="en-US" b="1" dirty="0">
                <a:latin typeface="Century Gothic" panose="020B0502020202020204" pitchFamily="34" charset="0"/>
              </a:rPr>
              <a:t>Set Standards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Train all team members on file structure, labeling, and entry practices.</a:t>
            </a:r>
          </a:p>
          <a:p>
            <a:pPr marL="285750" indent="-285750">
              <a:buFont typeface="Arial" panose="020B0604020202020204" pitchFamily="34" charset="0"/>
              <a:buChar char="•"/>
            </a:pPr>
            <a:r>
              <a:rPr lang="en-US" dirty="0">
                <a:latin typeface="Century Gothic" panose="020B0502020202020204" pitchFamily="34" charset="0"/>
              </a:rPr>
              <a:t>Develop a handbook for documentation standards.</a:t>
            </a:r>
          </a:p>
          <a:p>
            <a:pPr marL="285750" indent="-285750">
              <a:buFont typeface="Arial" panose="020B0604020202020204" pitchFamily="34" charset="0"/>
              <a:buChar char="•"/>
            </a:pPr>
            <a:r>
              <a:rPr lang="en-US" b="1" dirty="0">
                <a:latin typeface="Century Gothic" panose="020B0502020202020204" pitchFamily="34" charset="0"/>
              </a:rPr>
              <a:t>Establish Processes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Schedule regular updates and audits to ensure records remain current and accurate.</a:t>
            </a:r>
          </a:p>
          <a:p>
            <a:pPr marL="285750" indent="-285750">
              <a:buFont typeface="Arial" panose="020B0604020202020204" pitchFamily="34" charset="0"/>
              <a:buChar char="•"/>
            </a:pPr>
            <a:r>
              <a:rPr lang="en-US" dirty="0">
                <a:latin typeface="Century Gothic" panose="020B0502020202020204" pitchFamily="34" charset="0"/>
              </a:rPr>
              <a:t>Define responsibilities for record creation and maintenance.</a:t>
            </a:r>
          </a:p>
          <a:p>
            <a:pPr marL="285750" indent="-285750">
              <a:buFont typeface="Arial" panose="020B0604020202020204" pitchFamily="34" charset="0"/>
              <a:buChar char="•"/>
            </a:pPr>
            <a:r>
              <a:rPr lang="en-US" b="1" dirty="0">
                <a:latin typeface="Century Gothic" panose="020B0502020202020204" pitchFamily="34" charset="0"/>
              </a:rPr>
              <a:t>Ensure Security</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Use passwords and encryption for digital files.</a:t>
            </a:r>
          </a:p>
          <a:p>
            <a:pPr marL="285750" indent="-285750">
              <a:buFont typeface="Arial" panose="020B0604020202020204" pitchFamily="34" charset="0"/>
              <a:buChar char="•"/>
            </a:pPr>
            <a:r>
              <a:rPr lang="en-US" dirty="0">
                <a:latin typeface="Century Gothic" panose="020B0502020202020204" pitchFamily="34" charset="0"/>
              </a:rPr>
              <a:t>Regularly back up all records to prevent data loss.</a:t>
            </a:r>
          </a:p>
          <a:p>
            <a:endParaRPr lang="en-US" dirty="0">
              <a:latin typeface="Century Gothic" panose="020B0502020202020204" pitchFamily="34" charset="0"/>
            </a:endParaRPr>
          </a:p>
          <a:p>
            <a:r>
              <a:rPr lang="en-US" dirty="0">
                <a:latin typeface="Century Gothic" panose="020B0502020202020204" pitchFamily="34" charset="0"/>
              </a:rPr>
              <a:t>. By implementing logical structures, clear labeling, and strong documentation standards, consultants can </a:t>
            </a:r>
            <a:r>
              <a:rPr lang="en-US" b="1" dirty="0">
                <a:solidFill>
                  <a:srgbClr val="FF0000"/>
                </a:solidFill>
                <a:latin typeface="Century Gothic" panose="020B0502020202020204" pitchFamily="34" charset="0"/>
              </a:rPr>
              <a:t>save time, reduce errors</a:t>
            </a:r>
            <a:r>
              <a:rPr lang="en-US" dirty="0">
                <a:latin typeface="Century Gothic" panose="020B0502020202020204" pitchFamily="34" charset="0"/>
              </a:rPr>
              <a:t>, and </a:t>
            </a:r>
            <a:r>
              <a:rPr lang="en-US" b="1" dirty="0">
                <a:solidFill>
                  <a:srgbClr val="FF0000"/>
                </a:solidFill>
                <a:latin typeface="Century Gothic" panose="020B0502020202020204" pitchFamily="34" charset="0"/>
              </a:rPr>
              <a:t>ensure their records remain secure </a:t>
            </a:r>
            <a:r>
              <a:rPr lang="en-US" dirty="0">
                <a:latin typeface="Century Gothic" panose="020B0502020202020204" pitchFamily="34" charset="0"/>
              </a:rPr>
              <a:t>and </a:t>
            </a:r>
            <a:r>
              <a:rPr lang="en-US" b="1" dirty="0">
                <a:solidFill>
                  <a:srgbClr val="FF0000"/>
                </a:solidFill>
                <a:latin typeface="Century Gothic" panose="020B0502020202020204" pitchFamily="34" charset="0"/>
              </a:rPr>
              <a:t>accessible.</a:t>
            </a:r>
          </a:p>
        </p:txBody>
      </p:sp>
    </p:spTree>
    <p:extLst>
      <p:ext uri="{BB962C8B-B14F-4D97-AF65-F5344CB8AC3E}">
        <p14:creationId xmlns:p14="http://schemas.microsoft.com/office/powerpoint/2010/main" val="507024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ABD61-0A86-F734-5DD1-94905A6C5C6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00DD30B-DEFF-9A1C-ECD9-9B4CA2BFAB4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7FB084F-2E8B-471E-167C-8BE50BCA4A9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RECORD MAINTENANCE: REGULAR UPDATES AND BACKUP PROCEDURE  </a:t>
            </a:r>
          </a:p>
        </p:txBody>
      </p:sp>
      <p:sp>
        <p:nvSpPr>
          <p:cNvPr id="18" name="Rectangle 17">
            <a:extLst>
              <a:ext uri="{FF2B5EF4-FFF2-40B4-BE49-F238E27FC236}">
                <a16:creationId xmlns:a16="http://schemas.microsoft.com/office/drawing/2014/main" id="{8BDC1671-1DEF-C0C7-FB3D-BC9EA35CD8B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Module-3:5</a:t>
            </a:r>
          </a:p>
        </p:txBody>
      </p:sp>
      <p:sp>
        <p:nvSpPr>
          <p:cNvPr id="20" name="Oval 19">
            <a:extLst>
              <a:ext uri="{FF2B5EF4-FFF2-40B4-BE49-F238E27FC236}">
                <a16:creationId xmlns:a16="http://schemas.microsoft.com/office/drawing/2014/main" id="{9273982C-D3E9-FCBA-89C1-C3795D2DFC3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97E27B3-0940-D6B2-BFDF-575576700DA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B18B1DD-18BB-DDA5-71FE-4F992425C5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E4EAD49A-01FB-A012-EFCA-04CE1219C069}"/>
              </a:ext>
            </a:extLst>
          </p:cNvPr>
          <p:cNvSpPr txBox="1"/>
          <p:nvPr/>
        </p:nvSpPr>
        <p:spPr>
          <a:xfrm>
            <a:off x="119269" y="1818113"/>
            <a:ext cx="11953461" cy="4801314"/>
          </a:xfrm>
          <a:prstGeom prst="rect">
            <a:avLst/>
          </a:prstGeom>
          <a:noFill/>
        </p:spPr>
        <p:txBody>
          <a:bodyPr wrap="square" rtlCol="0">
            <a:spAutoFit/>
          </a:bodyPr>
          <a:lstStyle/>
          <a:p>
            <a:r>
              <a:rPr lang="en-US" b="1" dirty="0">
                <a:latin typeface="Century Gothic" panose="020B0502020202020204" pitchFamily="34" charset="0"/>
              </a:rPr>
              <a:t>1. Record Maintenance</a:t>
            </a:r>
          </a:p>
          <a:p>
            <a:r>
              <a:rPr lang="en-US" b="1" dirty="0">
                <a:latin typeface="Century Gothic" panose="020B0502020202020204" pitchFamily="34" charset="0"/>
              </a:rPr>
              <a:t>Regular Updates</a:t>
            </a:r>
          </a:p>
          <a:p>
            <a:r>
              <a:rPr lang="en-US" b="1" dirty="0">
                <a:latin typeface="Century Gothic" panose="020B0502020202020204" pitchFamily="34" charset="0"/>
              </a:rPr>
              <a:t>Purpose</a:t>
            </a:r>
            <a:r>
              <a:rPr lang="en-US" dirty="0">
                <a:latin typeface="Century Gothic" panose="020B0502020202020204" pitchFamily="34" charset="0"/>
              </a:rPr>
              <a:t>: To ensure that all records reflect the latest and most accurate information.</a:t>
            </a:r>
          </a:p>
          <a:p>
            <a:r>
              <a:rPr lang="en-US" b="1" dirty="0">
                <a:latin typeface="Century Gothic" panose="020B0502020202020204" pitchFamily="34" charset="0"/>
              </a:rPr>
              <a:t>Best Practices</a:t>
            </a:r>
            <a:r>
              <a:rPr lang="en-US" dirty="0">
                <a:latin typeface="Century Gothic" panose="020B0502020202020204" pitchFamily="34" charset="0"/>
              </a:rPr>
              <a:t>:</a:t>
            </a:r>
          </a:p>
          <a:p>
            <a:r>
              <a:rPr lang="en-US" dirty="0">
                <a:latin typeface="Century Gothic" panose="020B0502020202020204" pitchFamily="34" charset="0"/>
              </a:rPr>
              <a:t>Scheduled Updates:</a:t>
            </a:r>
          </a:p>
          <a:p>
            <a:r>
              <a:rPr lang="en-US" dirty="0">
                <a:latin typeface="Century Gothic" panose="020B0502020202020204" pitchFamily="34" charset="0"/>
              </a:rPr>
              <a:t>Update client and financial records promptly after transactions, consultations, or changes occur.</a:t>
            </a:r>
          </a:p>
          <a:p>
            <a:r>
              <a:rPr lang="en-US" dirty="0">
                <a:latin typeface="Century Gothic" panose="020B0502020202020204" pitchFamily="34" charset="0"/>
              </a:rPr>
              <a:t>Conduct periodic reviews (e.g., monthly or quarterly) to ensure all records are complete.</a:t>
            </a:r>
          </a:p>
          <a:p>
            <a:r>
              <a:rPr lang="en-US" b="1" dirty="0">
                <a:latin typeface="Century Gothic" panose="020B0502020202020204" pitchFamily="34" charset="0"/>
              </a:rPr>
              <a:t>Real-Time Data Entry</a:t>
            </a:r>
            <a:r>
              <a:rPr lang="en-US" dirty="0">
                <a:latin typeface="Century Gothic" panose="020B0502020202020204" pitchFamily="34" charset="0"/>
              </a:rPr>
              <a:t>:</a:t>
            </a:r>
          </a:p>
          <a:p>
            <a:r>
              <a:rPr lang="en-US" dirty="0">
                <a:latin typeface="Century Gothic" panose="020B0502020202020204" pitchFamily="34" charset="0"/>
              </a:rPr>
              <a:t>Log updates immediately during or after client interactions or financial events to minimize omissions.</a:t>
            </a:r>
          </a:p>
          <a:p>
            <a:r>
              <a:rPr lang="en-US" b="1" dirty="0">
                <a:latin typeface="Century Gothic" panose="020B0502020202020204" pitchFamily="34" charset="0"/>
              </a:rPr>
              <a:t>Review for Accuracy</a:t>
            </a:r>
            <a:r>
              <a:rPr lang="en-US" dirty="0">
                <a:latin typeface="Century Gothic" panose="020B0502020202020204" pitchFamily="34" charset="0"/>
              </a:rPr>
              <a:t>:</a:t>
            </a:r>
          </a:p>
          <a:p>
            <a:r>
              <a:rPr lang="en-US" dirty="0">
                <a:latin typeface="Century Gothic" panose="020B0502020202020204" pitchFamily="34" charset="0"/>
              </a:rPr>
              <a:t>Cross-check data entries to ensure correctness and consistency.</a:t>
            </a:r>
          </a:p>
          <a:p>
            <a:r>
              <a:rPr lang="en-US" dirty="0">
                <a:latin typeface="Century Gothic" panose="020B0502020202020204" pitchFamily="34" charset="0"/>
              </a:rPr>
              <a:t>Use predefined templates to minimize errors in record formatting.</a:t>
            </a:r>
          </a:p>
          <a:p>
            <a:r>
              <a:rPr lang="en-US" b="1" dirty="0">
                <a:latin typeface="Century Gothic" panose="020B0502020202020204" pitchFamily="34" charset="0"/>
              </a:rPr>
              <a:t>Benefits of Regular Updates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Facilitates quick access to accurate information.</a:t>
            </a:r>
          </a:p>
          <a:p>
            <a:r>
              <a:rPr lang="en-US" b="1" dirty="0">
                <a:solidFill>
                  <a:srgbClr val="FF0000"/>
                </a:solidFill>
                <a:latin typeface="Century Gothic" panose="020B0502020202020204" pitchFamily="34" charset="0"/>
              </a:rPr>
              <a:t>Enhances reliability and professionalism in client dealings.</a:t>
            </a:r>
          </a:p>
          <a:p>
            <a:r>
              <a:rPr lang="en-US" b="1" dirty="0">
                <a:solidFill>
                  <a:srgbClr val="FF0000"/>
                </a:solidFill>
                <a:latin typeface="Century Gothic" panose="020B0502020202020204" pitchFamily="34" charset="0"/>
              </a:rPr>
              <a:t>Reduces the risk of errors accumulating over time</a:t>
            </a:r>
            <a:r>
              <a:rPr lang="en-US" dirty="0">
                <a:latin typeface="Century Gothic" panose="020B0502020202020204" pitchFamily="34" charset="0"/>
              </a:rPr>
              <a:t>.</a:t>
            </a:r>
          </a:p>
          <a:p>
            <a:endParaRPr lang="en-US" dirty="0"/>
          </a:p>
        </p:txBody>
      </p:sp>
    </p:spTree>
    <p:extLst>
      <p:ext uri="{BB962C8B-B14F-4D97-AF65-F5344CB8AC3E}">
        <p14:creationId xmlns:p14="http://schemas.microsoft.com/office/powerpoint/2010/main" val="119718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8CFFD-0CE1-2E22-3927-D4DA7A28A83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464A182-61B1-F6B4-596E-34A521380E5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1E3A18B-DACB-A3D5-BC82-DE3AF8D796B6}"/>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RECORD MAINTENANCE: REGULAR UPDATES AND BACKUP PROCEDURE  </a:t>
            </a:r>
          </a:p>
        </p:txBody>
      </p:sp>
      <p:sp>
        <p:nvSpPr>
          <p:cNvPr id="18" name="Rectangle 17">
            <a:extLst>
              <a:ext uri="{FF2B5EF4-FFF2-40B4-BE49-F238E27FC236}">
                <a16:creationId xmlns:a16="http://schemas.microsoft.com/office/drawing/2014/main" id="{B3F0BFF3-7D0B-ED81-8729-B7012B1D28D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Module-3:5</a:t>
            </a:r>
          </a:p>
        </p:txBody>
      </p:sp>
      <p:sp>
        <p:nvSpPr>
          <p:cNvPr id="20" name="Oval 19">
            <a:extLst>
              <a:ext uri="{FF2B5EF4-FFF2-40B4-BE49-F238E27FC236}">
                <a16:creationId xmlns:a16="http://schemas.microsoft.com/office/drawing/2014/main" id="{D6DBA80D-D279-506E-B1AF-E0C407D1A68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FF080E1-8F03-4CF2-4DB7-7DEEE71F01D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D585561-9EB9-C81B-4978-AE51B69BE4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AE9427A7-00CA-F187-44E6-3944D3034917}"/>
              </a:ext>
            </a:extLst>
          </p:cNvPr>
          <p:cNvSpPr txBox="1"/>
          <p:nvPr/>
        </p:nvSpPr>
        <p:spPr>
          <a:xfrm>
            <a:off x="199071" y="1992652"/>
            <a:ext cx="10418250" cy="3139321"/>
          </a:xfrm>
          <a:prstGeom prst="rect">
            <a:avLst/>
          </a:prstGeom>
          <a:noFill/>
        </p:spPr>
        <p:txBody>
          <a:bodyPr wrap="square" rtlCol="0">
            <a:spAutoFit/>
          </a:bodyPr>
          <a:lstStyle/>
          <a:p>
            <a:r>
              <a:rPr lang="en-US" dirty="0">
                <a:latin typeface="Century Gothic" panose="020B0502020202020204" pitchFamily="34" charset="0"/>
              </a:rPr>
              <a:t>2</a:t>
            </a:r>
            <a:r>
              <a:rPr lang="en-US" b="1" dirty="0">
                <a:latin typeface="Century Gothic" panose="020B0502020202020204" pitchFamily="34" charset="0"/>
              </a:rPr>
              <a:t>. Backup Procedures</a:t>
            </a:r>
          </a:p>
          <a:p>
            <a:r>
              <a:rPr lang="en-US" dirty="0">
                <a:latin typeface="Century Gothic" panose="020B0502020202020204" pitchFamily="34" charset="0"/>
              </a:rPr>
              <a:t>Effective backup procedures safeguard your records against potential data loss due to hardware failure, accidental deletion, cyber threats, or natural disasters.</a:t>
            </a:r>
          </a:p>
          <a:p>
            <a:r>
              <a:rPr lang="en-US" b="1" dirty="0">
                <a:latin typeface="Century Gothic" panose="020B0502020202020204" pitchFamily="34" charset="0"/>
              </a:rPr>
              <a:t>Backup Frequency</a:t>
            </a:r>
          </a:p>
          <a:p>
            <a:r>
              <a:rPr lang="en-US" dirty="0">
                <a:latin typeface="Century Gothic" panose="020B0502020202020204" pitchFamily="34" charset="0"/>
              </a:rPr>
              <a:t>Purpose: To ensure minimal data loss in case of an unexpected issue.</a:t>
            </a:r>
          </a:p>
          <a:p>
            <a:r>
              <a:rPr lang="en-US" dirty="0">
                <a:latin typeface="Century Gothic" panose="020B0502020202020204" pitchFamily="34" charset="0"/>
              </a:rPr>
              <a:t>Strategies:</a:t>
            </a:r>
          </a:p>
          <a:p>
            <a:r>
              <a:rPr lang="en-US" b="1" dirty="0">
                <a:latin typeface="Century Gothic" panose="020B0502020202020204" pitchFamily="34" charset="0"/>
              </a:rPr>
              <a:t>Daily Backups</a:t>
            </a:r>
            <a:r>
              <a:rPr lang="en-US" dirty="0">
                <a:latin typeface="Century Gothic" panose="020B0502020202020204" pitchFamily="34" charset="0"/>
              </a:rPr>
              <a:t>: Ideal for critical records, such as client details, financial transactions, and active project files.</a:t>
            </a:r>
          </a:p>
          <a:p>
            <a:r>
              <a:rPr lang="en-US" b="1" dirty="0">
                <a:latin typeface="Century Gothic" panose="020B0502020202020204" pitchFamily="34" charset="0"/>
              </a:rPr>
              <a:t>Weekly or Monthly Backups</a:t>
            </a:r>
            <a:r>
              <a:rPr lang="en-US" dirty="0">
                <a:latin typeface="Century Gothic" panose="020B0502020202020204" pitchFamily="34" charset="0"/>
              </a:rPr>
              <a:t>: Suitable for less frequently updated documents, like policies or archived client files.</a:t>
            </a:r>
          </a:p>
          <a:p>
            <a:r>
              <a:rPr lang="en-US" b="1" dirty="0">
                <a:latin typeface="Century Gothic" panose="020B0502020202020204" pitchFamily="34" charset="0"/>
              </a:rPr>
              <a:t>Automated Backups</a:t>
            </a:r>
            <a:r>
              <a:rPr lang="en-US" dirty="0">
                <a:latin typeface="Century Gothic" panose="020B0502020202020204" pitchFamily="34" charset="0"/>
              </a:rPr>
              <a:t>: Use automated tools to reduce manual effort and ensure consistency.</a:t>
            </a:r>
          </a:p>
        </p:txBody>
      </p:sp>
    </p:spTree>
    <p:extLst>
      <p:ext uri="{BB962C8B-B14F-4D97-AF65-F5344CB8AC3E}">
        <p14:creationId xmlns:p14="http://schemas.microsoft.com/office/powerpoint/2010/main" val="2263685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3A5C7-E84C-1D52-A9A1-25ED479ED79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545E0B3-734E-D1D2-7972-0A3BB0AE402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C0B4BED-9E3E-D6E6-D2FC-9A7ECCF7483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RECORD MAINTENANCE: REGULAR UPDATES AND BACKUP PROCEDURE  </a:t>
            </a:r>
          </a:p>
        </p:txBody>
      </p:sp>
      <p:sp>
        <p:nvSpPr>
          <p:cNvPr id="18" name="Rectangle 17">
            <a:extLst>
              <a:ext uri="{FF2B5EF4-FFF2-40B4-BE49-F238E27FC236}">
                <a16:creationId xmlns:a16="http://schemas.microsoft.com/office/drawing/2014/main" id="{D2A694C9-A1E8-17F6-8829-D1E0A37D23CF}"/>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Module-3:5</a:t>
            </a:r>
          </a:p>
        </p:txBody>
      </p:sp>
      <p:sp>
        <p:nvSpPr>
          <p:cNvPr id="20" name="Oval 19">
            <a:extLst>
              <a:ext uri="{FF2B5EF4-FFF2-40B4-BE49-F238E27FC236}">
                <a16:creationId xmlns:a16="http://schemas.microsoft.com/office/drawing/2014/main" id="{A1921B50-50B6-3E16-0FEE-6A8B977A035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35F6213-DD23-7B69-5D63-C19639A6154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DB6F268-DA3F-C204-DF36-05583AB4EC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C3F27AF5-FD74-A577-F4FA-2F84D7CBD56C}"/>
              </a:ext>
            </a:extLst>
          </p:cNvPr>
          <p:cNvSpPr txBox="1"/>
          <p:nvPr/>
        </p:nvSpPr>
        <p:spPr>
          <a:xfrm>
            <a:off x="119270" y="1818113"/>
            <a:ext cx="11131826" cy="4801314"/>
          </a:xfrm>
          <a:prstGeom prst="rect">
            <a:avLst/>
          </a:prstGeom>
          <a:noFill/>
        </p:spPr>
        <p:txBody>
          <a:bodyPr wrap="square" rtlCol="0">
            <a:spAutoFit/>
          </a:bodyPr>
          <a:lstStyle/>
          <a:p>
            <a:r>
              <a:rPr lang="en-US" b="1" dirty="0">
                <a:latin typeface="Century Gothic" panose="020B0502020202020204" pitchFamily="34" charset="0"/>
              </a:rPr>
              <a:t>Backup Storage</a:t>
            </a:r>
          </a:p>
          <a:p>
            <a:r>
              <a:rPr lang="en-US" b="1" dirty="0">
                <a:latin typeface="Century Gothic" panose="020B0502020202020204" pitchFamily="34" charset="0"/>
              </a:rPr>
              <a:t>External Drives</a:t>
            </a:r>
            <a:r>
              <a:rPr lang="en-US" dirty="0">
                <a:latin typeface="Century Gothic" panose="020B0502020202020204" pitchFamily="34" charset="0"/>
              </a:rPr>
              <a:t>:</a:t>
            </a:r>
          </a:p>
          <a:p>
            <a:r>
              <a:rPr lang="en-US" dirty="0">
                <a:latin typeface="Century Gothic" panose="020B0502020202020204" pitchFamily="34" charset="0"/>
              </a:rPr>
              <a:t>Use secure, reliable external storage devices like hard drives or USB drives.</a:t>
            </a:r>
          </a:p>
          <a:p>
            <a:r>
              <a:rPr lang="en-US" dirty="0">
                <a:latin typeface="Century Gothic" panose="020B0502020202020204" pitchFamily="34" charset="0"/>
              </a:rPr>
              <a:t>Store these devices in a safe, accessible location.</a:t>
            </a:r>
          </a:p>
          <a:p>
            <a:r>
              <a:rPr lang="en-US" b="1" dirty="0">
                <a:latin typeface="Century Gothic" panose="020B0502020202020204" pitchFamily="34" charset="0"/>
              </a:rPr>
              <a:t>Cloud Services</a:t>
            </a:r>
            <a:r>
              <a:rPr lang="en-US" dirty="0">
                <a:latin typeface="Century Gothic" panose="020B0502020202020204" pitchFamily="34" charset="0"/>
              </a:rPr>
              <a:t>:</a:t>
            </a:r>
          </a:p>
          <a:p>
            <a:r>
              <a:rPr lang="en-US" dirty="0">
                <a:latin typeface="Century Gothic" panose="020B0502020202020204" pitchFamily="34" charset="0"/>
              </a:rPr>
              <a:t>Examples: Google Drive, Dropbox, OneDrive, or dedicated backup services like Carbonite.</a:t>
            </a:r>
          </a:p>
          <a:p>
            <a:r>
              <a:rPr lang="en-US" b="1" dirty="0">
                <a:latin typeface="Century Gothic" panose="020B0502020202020204" pitchFamily="34" charset="0"/>
              </a:rPr>
              <a:t>Advantages</a:t>
            </a:r>
            <a:r>
              <a:rPr lang="en-US" dirty="0">
                <a:latin typeface="Century Gothic" panose="020B0502020202020204" pitchFamily="34" charset="0"/>
              </a:rPr>
              <a:t>:</a:t>
            </a:r>
          </a:p>
          <a:p>
            <a:r>
              <a:rPr lang="en-US" dirty="0">
                <a:latin typeface="Century Gothic" panose="020B0502020202020204" pitchFamily="34" charset="0"/>
              </a:rPr>
              <a:t>Automatic synchronization.</a:t>
            </a:r>
          </a:p>
          <a:p>
            <a:r>
              <a:rPr lang="en-US" dirty="0">
                <a:latin typeface="Century Gothic" panose="020B0502020202020204" pitchFamily="34" charset="0"/>
              </a:rPr>
              <a:t>Remote access from any device.</a:t>
            </a:r>
          </a:p>
          <a:p>
            <a:r>
              <a:rPr lang="en-US" dirty="0">
                <a:latin typeface="Century Gothic" panose="020B0502020202020204" pitchFamily="34" charset="0"/>
              </a:rPr>
              <a:t>Built-in security measures, such as encryption.</a:t>
            </a:r>
          </a:p>
          <a:p>
            <a:r>
              <a:rPr lang="en-US" b="1" dirty="0">
                <a:latin typeface="Century Gothic" panose="020B0502020202020204" pitchFamily="34" charset="0"/>
              </a:rPr>
              <a:t>Hybrid Approach</a:t>
            </a:r>
            <a:r>
              <a:rPr lang="en-US" dirty="0">
                <a:latin typeface="Century Gothic" panose="020B0502020202020204" pitchFamily="34" charset="0"/>
              </a:rPr>
              <a:t>:</a:t>
            </a:r>
          </a:p>
          <a:p>
            <a:r>
              <a:rPr lang="en-US" dirty="0">
                <a:latin typeface="Century Gothic" panose="020B0502020202020204" pitchFamily="34" charset="0"/>
              </a:rPr>
              <a:t>Combine local backups (external drives) with cloud storage for added redundancy.</a:t>
            </a:r>
          </a:p>
          <a:p>
            <a:r>
              <a:rPr lang="en-US" b="1" dirty="0">
                <a:latin typeface="Century Gothic" panose="020B0502020202020204" pitchFamily="34" charset="0"/>
              </a:rPr>
              <a:t>Data Security for Backups</a:t>
            </a:r>
          </a:p>
          <a:p>
            <a:r>
              <a:rPr lang="en-US" dirty="0">
                <a:latin typeface="Century Gothic" panose="020B0502020202020204" pitchFamily="34" charset="0"/>
              </a:rPr>
              <a:t>Encrypt sensitive data before backing it up.</a:t>
            </a:r>
          </a:p>
          <a:p>
            <a:r>
              <a:rPr lang="en-US" dirty="0">
                <a:latin typeface="Century Gothic" panose="020B0502020202020204" pitchFamily="34" charset="0"/>
              </a:rPr>
              <a:t>Use strong passwords for cloud accounts and physical security measures for external devices.</a:t>
            </a:r>
          </a:p>
          <a:p>
            <a:r>
              <a:rPr lang="en-US" dirty="0">
                <a:latin typeface="Century Gothic" panose="020B0502020202020204" pitchFamily="34" charset="0"/>
              </a:rPr>
              <a:t>Regularly test backups to ensure they can be restored successfully.</a:t>
            </a:r>
          </a:p>
          <a:p>
            <a:endParaRPr lang="en-US" dirty="0"/>
          </a:p>
        </p:txBody>
      </p:sp>
    </p:spTree>
    <p:extLst>
      <p:ext uri="{BB962C8B-B14F-4D97-AF65-F5344CB8AC3E}">
        <p14:creationId xmlns:p14="http://schemas.microsoft.com/office/powerpoint/2010/main" val="2425994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B7DDE-489B-AD75-FF2B-8AABEBD6B77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A69E5ED-BBF9-3F96-A3B0-BC15190CA69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6F447B3-302F-4977-2401-A47C86E7C41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RECORD MAINTENANCE: REGULAR UPDATES AND BACKUP PROCEDURE  </a:t>
            </a:r>
          </a:p>
        </p:txBody>
      </p:sp>
      <p:sp>
        <p:nvSpPr>
          <p:cNvPr id="18" name="Rectangle 17">
            <a:extLst>
              <a:ext uri="{FF2B5EF4-FFF2-40B4-BE49-F238E27FC236}">
                <a16:creationId xmlns:a16="http://schemas.microsoft.com/office/drawing/2014/main" id="{A20050FB-237F-1807-5573-799B9AF21C3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Module-3:5</a:t>
            </a:r>
          </a:p>
        </p:txBody>
      </p:sp>
      <p:sp>
        <p:nvSpPr>
          <p:cNvPr id="20" name="Oval 19">
            <a:extLst>
              <a:ext uri="{FF2B5EF4-FFF2-40B4-BE49-F238E27FC236}">
                <a16:creationId xmlns:a16="http://schemas.microsoft.com/office/drawing/2014/main" id="{D327AE8D-0307-9329-2643-81D210B3B246}"/>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31AC12-0150-2770-62BC-B1464903BA3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8CC1C3C-F942-F815-F42D-83D7A7F9F0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505ED08E-9DEF-A83A-382E-E9A7D60140D5}"/>
              </a:ext>
            </a:extLst>
          </p:cNvPr>
          <p:cNvSpPr txBox="1"/>
          <p:nvPr/>
        </p:nvSpPr>
        <p:spPr>
          <a:xfrm>
            <a:off x="119270" y="1724346"/>
            <a:ext cx="8706678" cy="4801314"/>
          </a:xfrm>
          <a:prstGeom prst="rect">
            <a:avLst/>
          </a:prstGeom>
          <a:noFill/>
        </p:spPr>
        <p:txBody>
          <a:bodyPr wrap="square" rtlCol="0">
            <a:spAutoFit/>
          </a:bodyPr>
          <a:lstStyle/>
          <a:p>
            <a:r>
              <a:rPr lang="en-US" b="1" dirty="0">
                <a:latin typeface="Century Gothic" panose="020B0502020202020204" pitchFamily="34" charset="0"/>
              </a:rPr>
              <a:t>3. Implementation Steps</a:t>
            </a:r>
          </a:p>
          <a:p>
            <a:r>
              <a:rPr lang="en-US" b="1" dirty="0">
                <a:latin typeface="Century Gothic" panose="020B0502020202020204" pitchFamily="34" charset="0"/>
              </a:rPr>
              <a:t>Create a Backup Schedule</a:t>
            </a:r>
            <a:r>
              <a:rPr lang="en-US" dirty="0">
                <a:latin typeface="Century Gothic" panose="020B0502020202020204" pitchFamily="34" charset="0"/>
              </a:rPr>
              <a:t>:</a:t>
            </a:r>
          </a:p>
          <a:p>
            <a:r>
              <a:rPr lang="en-US" dirty="0">
                <a:latin typeface="Century Gothic" panose="020B0502020202020204" pitchFamily="34" charset="0"/>
              </a:rPr>
              <a:t>Define the frequency of backups based on the importance and update rate of your records.</a:t>
            </a:r>
          </a:p>
          <a:p>
            <a:r>
              <a:rPr lang="en-US" dirty="0">
                <a:latin typeface="Century Gothic" panose="020B0502020202020204" pitchFamily="34" charset="0"/>
              </a:rPr>
              <a:t>Set automated reminders or use scheduling tools for consistency.</a:t>
            </a:r>
          </a:p>
          <a:p>
            <a:r>
              <a:rPr lang="en-US" b="1" dirty="0">
                <a:latin typeface="Century Gothic" panose="020B0502020202020204" pitchFamily="34" charset="0"/>
              </a:rPr>
              <a:t>Organize Backup Locations</a:t>
            </a:r>
            <a:r>
              <a:rPr lang="en-US" dirty="0">
                <a:latin typeface="Century Gothic" panose="020B0502020202020204" pitchFamily="34" charset="0"/>
              </a:rPr>
              <a:t>:</a:t>
            </a:r>
          </a:p>
          <a:p>
            <a:r>
              <a:rPr lang="en-US" dirty="0">
                <a:latin typeface="Century Gothic" panose="020B0502020202020204" pitchFamily="34" charset="0"/>
              </a:rPr>
              <a:t>Use separate folders or directories for different categories of records.</a:t>
            </a:r>
          </a:p>
          <a:p>
            <a:r>
              <a:rPr lang="en-US" dirty="0">
                <a:latin typeface="Century Gothic" panose="020B0502020202020204" pitchFamily="34" charset="0"/>
              </a:rPr>
              <a:t>Clearly label backup files with dates (e.g., ClientData_Backup_2024-01-01).</a:t>
            </a:r>
          </a:p>
          <a:p>
            <a:r>
              <a:rPr lang="en-US" b="1" dirty="0">
                <a:latin typeface="Century Gothic" panose="020B0502020202020204" pitchFamily="34" charset="0"/>
              </a:rPr>
              <a:t>Monitor and Review</a:t>
            </a:r>
            <a:r>
              <a:rPr lang="en-US" dirty="0">
                <a:latin typeface="Century Gothic" panose="020B0502020202020204" pitchFamily="34" charset="0"/>
              </a:rPr>
              <a:t>:</a:t>
            </a:r>
          </a:p>
          <a:p>
            <a:r>
              <a:rPr lang="en-US" dirty="0">
                <a:latin typeface="Century Gothic" panose="020B0502020202020204" pitchFamily="34" charset="0"/>
              </a:rPr>
              <a:t>Periodically check the integrity of backup files to ensure they are not corrupted.</a:t>
            </a:r>
          </a:p>
          <a:p>
            <a:r>
              <a:rPr lang="en-US" dirty="0">
                <a:latin typeface="Century Gothic" panose="020B0502020202020204" pitchFamily="34" charset="0"/>
              </a:rPr>
              <a:t>Update storage solutions as your data volume increases or technology evolves.</a:t>
            </a:r>
          </a:p>
          <a:p>
            <a:r>
              <a:rPr lang="en-US" b="1" dirty="0">
                <a:latin typeface="Century Gothic" panose="020B0502020202020204" pitchFamily="34" charset="0"/>
              </a:rPr>
              <a:t>Train Team Members</a:t>
            </a:r>
            <a:r>
              <a:rPr lang="en-US" dirty="0">
                <a:latin typeface="Century Gothic" panose="020B0502020202020204" pitchFamily="34" charset="0"/>
              </a:rPr>
              <a:t>:</a:t>
            </a:r>
          </a:p>
          <a:p>
            <a:r>
              <a:rPr lang="en-US" dirty="0">
                <a:latin typeface="Century Gothic" panose="020B0502020202020204" pitchFamily="34" charset="0"/>
              </a:rPr>
              <a:t>Educate staff on the importance of backups and how to execute the procedures.</a:t>
            </a:r>
          </a:p>
          <a:p>
            <a:r>
              <a:rPr lang="en-US" dirty="0">
                <a:latin typeface="Century Gothic" panose="020B0502020202020204" pitchFamily="34" charset="0"/>
              </a:rPr>
              <a:t>Assign responsibilities for backup and maintenance tasks.</a:t>
            </a:r>
          </a:p>
        </p:txBody>
      </p:sp>
    </p:spTree>
    <p:extLst>
      <p:ext uri="{BB962C8B-B14F-4D97-AF65-F5344CB8AC3E}">
        <p14:creationId xmlns:p14="http://schemas.microsoft.com/office/powerpoint/2010/main" val="2669048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58BDE-A459-3106-F143-BB9C7EF2514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200A367-0222-175F-7AF3-E0BC3251C1B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7D7E5DF-0F7C-FB26-85F8-710C80FA13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RECORD MAINTENANCE: REGULAR UPDATES AND BACKUP PROCEDURE  </a:t>
            </a:r>
          </a:p>
        </p:txBody>
      </p:sp>
      <p:sp>
        <p:nvSpPr>
          <p:cNvPr id="18" name="Rectangle 17">
            <a:extLst>
              <a:ext uri="{FF2B5EF4-FFF2-40B4-BE49-F238E27FC236}">
                <a16:creationId xmlns:a16="http://schemas.microsoft.com/office/drawing/2014/main" id="{90CBA76D-B054-9203-B045-2C1739008B9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Module-3:5</a:t>
            </a:r>
          </a:p>
        </p:txBody>
      </p:sp>
      <p:sp>
        <p:nvSpPr>
          <p:cNvPr id="20" name="Oval 19">
            <a:extLst>
              <a:ext uri="{FF2B5EF4-FFF2-40B4-BE49-F238E27FC236}">
                <a16:creationId xmlns:a16="http://schemas.microsoft.com/office/drawing/2014/main" id="{922F488B-A328-B9F9-C1FF-92D8635D3F01}"/>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7F59EF-55FD-18D3-5618-66DB999B36E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19DD46E-01D2-3AB3-A214-52EDB88737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8C9894AB-DAD9-5D24-99EE-F9BB7C360745}"/>
              </a:ext>
            </a:extLst>
          </p:cNvPr>
          <p:cNvSpPr txBox="1"/>
          <p:nvPr/>
        </p:nvSpPr>
        <p:spPr>
          <a:xfrm>
            <a:off x="215523" y="2180683"/>
            <a:ext cx="8706678" cy="3970318"/>
          </a:xfrm>
          <a:prstGeom prst="rect">
            <a:avLst/>
          </a:prstGeom>
          <a:noFill/>
        </p:spPr>
        <p:txBody>
          <a:bodyPr wrap="square" rtlCol="0">
            <a:spAutoFit/>
          </a:bodyPr>
          <a:lstStyle/>
          <a:p>
            <a:r>
              <a:rPr lang="en-US" b="1" dirty="0">
                <a:latin typeface="Century Gothic" panose="020B0502020202020204" pitchFamily="34" charset="0"/>
              </a:rPr>
              <a:t>4. Advantages of Robust Record Maintenance</a:t>
            </a:r>
          </a:p>
          <a:p>
            <a:r>
              <a:rPr lang="en-US" b="1" dirty="0">
                <a:latin typeface="Century Gothic" panose="020B0502020202020204" pitchFamily="34" charset="0"/>
              </a:rPr>
              <a:t>Continuity</a:t>
            </a:r>
            <a:r>
              <a:rPr lang="en-US" dirty="0">
                <a:latin typeface="Century Gothic" panose="020B0502020202020204" pitchFamily="34" charset="0"/>
              </a:rPr>
              <a:t>: Prevents disruptions in operations caused by data loss.</a:t>
            </a:r>
          </a:p>
          <a:p>
            <a:r>
              <a:rPr lang="en-US" b="1" dirty="0">
                <a:latin typeface="Century Gothic" panose="020B0502020202020204" pitchFamily="34" charset="0"/>
              </a:rPr>
              <a:t>Efficiency</a:t>
            </a:r>
            <a:r>
              <a:rPr lang="en-US" dirty="0">
                <a:latin typeface="Century Gothic" panose="020B0502020202020204" pitchFamily="34" charset="0"/>
              </a:rPr>
              <a:t>: Enables quick retrieval of accurate, updated records.</a:t>
            </a:r>
          </a:p>
          <a:p>
            <a:r>
              <a:rPr lang="en-US" b="1" dirty="0">
                <a:latin typeface="Century Gothic" panose="020B0502020202020204" pitchFamily="34" charset="0"/>
              </a:rPr>
              <a:t>Compliance</a:t>
            </a:r>
            <a:r>
              <a:rPr lang="en-US" dirty="0">
                <a:latin typeface="Century Gothic" panose="020B0502020202020204" pitchFamily="34" charset="0"/>
              </a:rPr>
              <a:t>: Helps meet legal or industry requirements for data storage and protection.</a:t>
            </a:r>
          </a:p>
          <a:p>
            <a:r>
              <a:rPr lang="en-US" b="1" dirty="0">
                <a:latin typeface="Century Gothic" panose="020B0502020202020204" pitchFamily="34" charset="0"/>
              </a:rPr>
              <a:t>Trust</a:t>
            </a:r>
            <a:r>
              <a:rPr lang="en-US" dirty="0">
                <a:latin typeface="Century Gothic" panose="020B0502020202020204" pitchFamily="34" charset="0"/>
              </a:rPr>
              <a:t>: Builds client confidence through reliable documentation practices.</a:t>
            </a:r>
          </a:p>
          <a:p>
            <a:endParaRPr lang="en-US" dirty="0">
              <a:latin typeface="Century Gothic" panose="020B0502020202020204" pitchFamily="34" charset="0"/>
            </a:endParaRPr>
          </a:p>
          <a:p>
            <a:r>
              <a:rPr lang="en-US" b="1" dirty="0">
                <a:latin typeface="Century Gothic" panose="020B0502020202020204" pitchFamily="34" charset="0"/>
              </a:rPr>
              <a:t>Conclusion</a:t>
            </a:r>
          </a:p>
          <a:p>
            <a:r>
              <a:rPr lang="en-US" dirty="0">
                <a:latin typeface="Century Gothic" panose="020B0502020202020204" pitchFamily="34" charset="0"/>
              </a:rPr>
              <a:t>Regular updates and effective backup procedures form the backbone of a strong record maintenance strategy. Education consultants who prioritize these practices ensure their records remain accurate, secure, and accessible, ultimately </a:t>
            </a:r>
            <a:r>
              <a:rPr lang="en-US" b="1" dirty="0">
                <a:solidFill>
                  <a:srgbClr val="FF0000"/>
                </a:solidFill>
                <a:latin typeface="Century Gothic" panose="020B0502020202020204" pitchFamily="34" charset="0"/>
              </a:rPr>
              <a:t>supporting smoother operations </a:t>
            </a:r>
            <a:r>
              <a:rPr lang="en-US" dirty="0">
                <a:latin typeface="Century Gothic" panose="020B0502020202020204" pitchFamily="34" charset="0"/>
              </a:rPr>
              <a:t>and </a:t>
            </a:r>
            <a:r>
              <a:rPr lang="en-US" b="1" dirty="0">
                <a:solidFill>
                  <a:srgbClr val="FF0000"/>
                </a:solidFill>
                <a:latin typeface="Century Gothic" panose="020B0502020202020204" pitchFamily="34" charset="0"/>
              </a:rPr>
              <a:t>better client service.</a:t>
            </a:r>
          </a:p>
          <a:p>
            <a:endParaRPr lang="en-US" dirty="0">
              <a:latin typeface="Century Gothic" panose="020B0502020202020204" pitchFamily="34" charset="0"/>
            </a:endParaRPr>
          </a:p>
        </p:txBody>
      </p:sp>
    </p:spTree>
    <p:extLst>
      <p:ext uri="{BB962C8B-B14F-4D97-AF65-F5344CB8AC3E}">
        <p14:creationId xmlns:p14="http://schemas.microsoft.com/office/powerpoint/2010/main" val="1929549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D58E8-4536-57AC-1E9F-78A44281999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A164C00-40D5-E480-9940-5BFF8CA1FC3B}"/>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B8977F2-4AA4-8E86-F77C-717F64B27FDE}"/>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MANAGING CLIENT RECORDS   </a:t>
            </a:r>
          </a:p>
        </p:txBody>
      </p:sp>
      <p:sp>
        <p:nvSpPr>
          <p:cNvPr id="18" name="Rectangle 17">
            <a:extLst>
              <a:ext uri="{FF2B5EF4-FFF2-40B4-BE49-F238E27FC236}">
                <a16:creationId xmlns:a16="http://schemas.microsoft.com/office/drawing/2014/main" id="{83975A31-2B74-0083-925E-05EBB33285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Module-3:6</a:t>
            </a:r>
          </a:p>
        </p:txBody>
      </p:sp>
      <p:sp>
        <p:nvSpPr>
          <p:cNvPr id="20" name="Oval 19">
            <a:extLst>
              <a:ext uri="{FF2B5EF4-FFF2-40B4-BE49-F238E27FC236}">
                <a16:creationId xmlns:a16="http://schemas.microsoft.com/office/drawing/2014/main" id="{EB4484A7-87AB-7C44-4AC8-9EDEF454475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87A4633-768D-54DC-3277-F8ED811463F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1E0442C-E24A-9E86-E0D1-02C44C42F9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167437E4-CD69-4F66-0ED7-BF634BB668DF}"/>
              </a:ext>
            </a:extLst>
          </p:cNvPr>
          <p:cNvSpPr txBox="1"/>
          <p:nvPr/>
        </p:nvSpPr>
        <p:spPr>
          <a:xfrm>
            <a:off x="119270" y="1724346"/>
            <a:ext cx="5367130" cy="4801314"/>
          </a:xfrm>
          <a:prstGeom prst="rect">
            <a:avLst/>
          </a:prstGeom>
          <a:noFill/>
        </p:spPr>
        <p:txBody>
          <a:bodyPr wrap="square" rtlCol="0">
            <a:spAutoFit/>
          </a:bodyPr>
          <a:lstStyle/>
          <a:p>
            <a:r>
              <a:rPr lang="en-US" b="1" dirty="0">
                <a:latin typeface="Century Gothic" panose="020B0502020202020204" pitchFamily="34" charset="0"/>
              </a:rPr>
              <a:t>Creating and Maintaining Client Records for Education Consultants</a:t>
            </a:r>
          </a:p>
          <a:p>
            <a:r>
              <a:rPr lang="en-US" dirty="0">
                <a:latin typeface="Century Gothic" panose="020B0502020202020204" pitchFamily="34" charset="0"/>
              </a:rPr>
              <a:t>Maintaining comprehensive and secure client records is vital for education consultants to deliver professional services, foster trust, and ensure compliance with legal and ethical standards. This involves systematic documentation, regular updates, and secure storage practices.</a:t>
            </a:r>
          </a:p>
          <a:p>
            <a:r>
              <a:rPr lang="en-US" b="1" dirty="0">
                <a:latin typeface="Century Gothic" panose="020B0502020202020204" pitchFamily="34" charset="0"/>
              </a:rPr>
              <a:t>1. Creating Client Records</a:t>
            </a:r>
          </a:p>
          <a:p>
            <a:r>
              <a:rPr lang="en-US" dirty="0">
                <a:latin typeface="Century Gothic" panose="020B0502020202020204" pitchFamily="34" charset="0"/>
              </a:rPr>
              <a:t>Initial Documentation</a:t>
            </a:r>
          </a:p>
          <a:p>
            <a:r>
              <a:rPr lang="en-US" dirty="0">
                <a:latin typeface="Century Gothic" panose="020B0502020202020204" pitchFamily="34" charset="0"/>
              </a:rPr>
              <a:t>Purpose: To gather essential client information at the start of the engagement.</a:t>
            </a:r>
          </a:p>
          <a:p>
            <a:r>
              <a:rPr lang="en-US" dirty="0">
                <a:latin typeface="Century Gothic" panose="020B0502020202020204" pitchFamily="34" charset="0"/>
              </a:rPr>
              <a:t>Steps:</a:t>
            </a:r>
          </a:p>
          <a:p>
            <a:r>
              <a:rPr lang="en-US" dirty="0">
                <a:latin typeface="Century Gothic" panose="020B0502020202020204" pitchFamily="34" charset="0"/>
              </a:rPr>
              <a:t>Collect basic details: name, contact information, education goals, and preferences.</a:t>
            </a:r>
          </a:p>
        </p:txBody>
      </p:sp>
      <p:sp>
        <p:nvSpPr>
          <p:cNvPr id="2" name="TextBox 1">
            <a:extLst>
              <a:ext uri="{FF2B5EF4-FFF2-40B4-BE49-F238E27FC236}">
                <a16:creationId xmlns:a16="http://schemas.microsoft.com/office/drawing/2014/main" id="{D0EBB691-2742-5ACE-F654-0E8963B031D8}"/>
              </a:ext>
            </a:extLst>
          </p:cNvPr>
          <p:cNvSpPr txBox="1"/>
          <p:nvPr/>
        </p:nvSpPr>
        <p:spPr>
          <a:xfrm>
            <a:off x="5579165" y="1711742"/>
            <a:ext cx="6493565" cy="5078313"/>
          </a:xfrm>
          <a:prstGeom prst="rect">
            <a:avLst/>
          </a:prstGeom>
          <a:noFill/>
        </p:spPr>
        <p:txBody>
          <a:bodyPr wrap="square" rtlCol="0">
            <a:spAutoFit/>
          </a:bodyPr>
          <a:lstStyle/>
          <a:p>
            <a:r>
              <a:rPr lang="en-US" dirty="0">
                <a:latin typeface="Century Gothic" panose="020B0502020202020204" pitchFamily="34" charset="0"/>
              </a:rPr>
              <a:t>Record the client’s requirements, expectations, and any initial assessments.</a:t>
            </a:r>
          </a:p>
          <a:p>
            <a:r>
              <a:rPr lang="en-US" dirty="0">
                <a:latin typeface="Century Gothic" panose="020B0502020202020204" pitchFamily="34" charset="0"/>
              </a:rPr>
              <a:t>Use standardized forms to ensure consistency and completeness.</a:t>
            </a:r>
          </a:p>
          <a:p>
            <a:r>
              <a:rPr lang="en-US" b="1" dirty="0">
                <a:latin typeface="Century Gothic" panose="020B0502020202020204" pitchFamily="34" charset="0"/>
              </a:rPr>
              <a:t>Client Onboarding</a:t>
            </a:r>
          </a:p>
          <a:p>
            <a:r>
              <a:rPr lang="en-US" dirty="0">
                <a:latin typeface="Century Gothic" panose="020B0502020202020204" pitchFamily="34" charset="0"/>
              </a:rPr>
              <a:t>Purpose: To formalize the relationship and set the foundation for clear communication and accountability.</a:t>
            </a:r>
          </a:p>
          <a:p>
            <a:r>
              <a:rPr lang="en-US" dirty="0">
                <a:latin typeface="Century Gothic" panose="020B0502020202020204" pitchFamily="34" charset="0"/>
              </a:rPr>
              <a:t>Steps:</a:t>
            </a:r>
          </a:p>
          <a:p>
            <a:r>
              <a:rPr lang="en-US" dirty="0">
                <a:latin typeface="Century Gothic" panose="020B0502020202020204" pitchFamily="34" charset="0"/>
              </a:rPr>
              <a:t>Provide onboarding forms for clients to fill out, including personal details and service expectations.</a:t>
            </a:r>
          </a:p>
          <a:p>
            <a:r>
              <a:rPr lang="en-US" dirty="0">
                <a:latin typeface="Century Gothic" panose="020B0502020202020204" pitchFamily="34" charset="0"/>
              </a:rPr>
              <a:t>Draft contracts outlining the scope of services, timelines, fees, and terms of engagement.</a:t>
            </a:r>
          </a:p>
          <a:p>
            <a:r>
              <a:rPr lang="en-US" dirty="0">
                <a:latin typeface="Century Gothic" panose="020B0502020202020204" pitchFamily="34" charset="0"/>
              </a:rPr>
              <a:t>Ensure all documents are signed and securely filed.</a:t>
            </a:r>
          </a:p>
          <a:p>
            <a:r>
              <a:rPr lang="en-US" b="1" dirty="0">
                <a:latin typeface="Century Gothic" panose="020B0502020202020204" pitchFamily="34" charset="0"/>
              </a:rPr>
              <a:t>Benefits:</a:t>
            </a:r>
          </a:p>
          <a:p>
            <a:r>
              <a:rPr lang="en-US" dirty="0">
                <a:latin typeface="Century Gothic" panose="020B0502020202020204" pitchFamily="34" charset="0"/>
              </a:rPr>
              <a:t>Establishes a clear understanding between the consultant and client.</a:t>
            </a:r>
          </a:p>
          <a:p>
            <a:r>
              <a:rPr lang="en-US" dirty="0">
                <a:latin typeface="Century Gothic" panose="020B0502020202020204" pitchFamily="34" charset="0"/>
              </a:rPr>
              <a:t>Creates a reliable reference point for future interactions.</a:t>
            </a:r>
          </a:p>
          <a:p>
            <a:endParaRPr lang="en-US" dirty="0"/>
          </a:p>
        </p:txBody>
      </p:sp>
    </p:spTree>
    <p:extLst>
      <p:ext uri="{BB962C8B-B14F-4D97-AF65-F5344CB8AC3E}">
        <p14:creationId xmlns:p14="http://schemas.microsoft.com/office/powerpoint/2010/main" val="1192947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8C181-8460-CC52-0B00-A1E616D6FEF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6E0204FB-B4A8-2FAB-3DD3-706D8E58147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0D877C4-9E29-014E-09DB-66245F66E6A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MANAGING CLIENT RECORDS   </a:t>
            </a:r>
          </a:p>
        </p:txBody>
      </p:sp>
      <p:sp>
        <p:nvSpPr>
          <p:cNvPr id="18" name="Rectangle 17">
            <a:extLst>
              <a:ext uri="{FF2B5EF4-FFF2-40B4-BE49-F238E27FC236}">
                <a16:creationId xmlns:a16="http://schemas.microsoft.com/office/drawing/2014/main" id="{AFCDFD83-6DF6-E2D6-0C2A-5131FEF4F6E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Module-3:6</a:t>
            </a:r>
          </a:p>
        </p:txBody>
      </p:sp>
      <p:sp>
        <p:nvSpPr>
          <p:cNvPr id="20" name="Oval 19">
            <a:extLst>
              <a:ext uri="{FF2B5EF4-FFF2-40B4-BE49-F238E27FC236}">
                <a16:creationId xmlns:a16="http://schemas.microsoft.com/office/drawing/2014/main" id="{F2D87E29-6A5C-A0B3-5A64-F9B916062255}"/>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2261940-2284-8A87-299B-006EA5F3305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F6DC3EC-46A3-A971-35A9-99F64A8BD6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9FE7BF77-02E5-9F71-7FF3-CAABFFFD5A54}"/>
              </a:ext>
            </a:extLst>
          </p:cNvPr>
          <p:cNvSpPr txBox="1"/>
          <p:nvPr/>
        </p:nvSpPr>
        <p:spPr>
          <a:xfrm>
            <a:off x="59635" y="1711741"/>
            <a:ext cx="5718313" cy="4801314"/>
          </a:xfrm>
          <a:prstGeom prst="rect">
            <a:avLst/>
          </a:prstGeom>
          <a:noFill/>
        </p:spPr>
        <p:txBody>
          <a:bodyPr wrap="square" rtlCol="0">
            <a:spAutoFit/>
          </a:bodyPr>
          <a:lstStyle/>
          <a:p>
            <a:r>
              <a:rPr lang="en-US" b="1" dirty="0">
                <a:latin typeface="Century Gothic" panose="020B0502020202020204" pitchFamily="34" charset="0"/>
              </a:rPr>
              <a:t>2. Contracts and Agreements</a:t>
            </a:r>
          </a:p>
          <a:p>
            <a:r>
              <a:rPr lang="en-US" dirty="0">
                <a:latin typeface="Century Gothic" panose="020B0502020202020204" pitchFamily="34" charset="0"/>
              </a:rPr>
              <a:t>Maintaining Contracts</a:t>
            </a:r>
          </a:p>
          <a:p>
            <a:r>
              <a:rPr lang="en-US" b="1" dirty="0">
                <a:latin typeface="Century Gothic" panose="020B0502020202020204" pitchFamily="34" charset="0"/>
              </a:rPr>
              <a:t>Purpose</a:t>
            </a:r>
            <a:r>
              <a:rPr lang="en-US" dirty="0">
                <a:latin typeface="Century Gothic" panose="020B0502020202020204" pitchFamily="34" charset="0"/>
              </a:rPr>
              <a:t>: Contracts serve as legally binding agreements that protect both the consultant and the client.</a:t>
            </a:r>
          </a:p>
          <a:p>
            <a:r>
              <a:rPr lang="en-US" b="1" dirty="0">
                <a:latin typeface="Century Gothic" panose="020B0502020202020204" pitchFamily="34" charset="0"/>
              </a:rPr>
              <a:t>Best Practices</a:t>
            </a:r>
            <a:r>
              <a:rPr lang="en-US" dirty="0">
                <a:latin typeface="Century Gothic" panose="020B0502020202020204" pitchFamily="34" charset="0"/>
              </a:rPr>
              <a:t>:</a:t>
            </a:r>
          </a:p>
          <a:p>
            <a:r>
              <a:rPr lang="en-US" dirty="0">
                <a:latin typeface="Century Gothic" panose="020B0502020202020204" pitchFamily="34" charset="0"/>
              </a:rPr>
              <a:t>Keep copies of signed contracts and agreements in both physical and digital formats.</a:t>
            </a:r>
          </a:p>
          <a:p>
            <a:r>
              <a:rPr lang="en-US" dirty="0">
                <a:latin typeface="Century Gothic" panose="020B0502020202020204" pitchFamily="34" charset="0"/>
              </a:rPr>
              <a:t>Use a secure and organized system to label and categorize contracts for easy retrieval.</a:t>
            </a:r>
          </a:p>
          <a:p>
            <a:r>
              <a:rPr lang="en-US" dirty="0">
                <a:latin typeface="Century Gothic" panose="020B0502020202020204" pitchFamily="34" charset="0"/>
              </a:rPr>
              <a:t>Review contracts periodically to ensure terms are being met.</a:t>
            </a:r>
          </a:p>
          <a:p>
            <a:r>
              <a:rPr lang="en-US" b="1" dirty="0">
                <a:latin typeface="Century Gothic" panose="020B0502020202020204" pitchFamily="34" charset="0"/>
              </a:rPr>
              <a:t>Examples of Key Details to Include</a:t>
            </a:r>
            <a:r>
              <a:rPr lang="en-US" dirty="0">
                <a:latin typeface="Century Gothic" panose="020B0502020202020204" pitchFamily="34" charset="0"/>
              </a:rPr>
              <a:t>:</a:t>
            </a:r>
          </a:p>
          <a:p>
            <a:r>
              <a:rPr lang="en-US" dirty="0">
                <a:latin typeface="Century Gothic" panose="020B0502020202020204" pitchFamily="34" charset="0"/>
              </a:rPr>
              <a:t>Services to be provided.</a:t>
            </a:r>
          </a:p>
          <a:p>
            <a:r>
              <a:rPr lang="en-US" dirty="0">
                <a:latin typeface="Century Gothic" panose="020B0502020202020204" pitchFamily="34" charset="0"/>
              </a:rPr>
              <a:t>Payment terms and schedules.</a:t>
            </a:r>
          </a:p>
          <a:p>
            <a:r>
              <a:rPr lang="en-US" dirty="0">
                <a:latin typeface="Century Gothic" panose="020B0502020202020204" pitchFamily="34" charset="0"/>
              </a:rPr>
              <a:t>Responsibilities of both parties.</a:t>
            </a:r>
          </a:p>
          <a:p>
            <a:r>
              <a:rPr lang="en-US" dirty="0">
                <a:latin typeface="Century Gothic" panose="020B0502020202020204" pitchFamily="34" charset="0"/>
              </a:rPr>
              <a:t>Confidentiality and data protection clauses.</a:t>
            </a:r>
          </a:p>
        </p:txBody>
      </p:sp>
      <p:pic>
        <p:nvPicPr>
          <p:cNvPr id="5" name="Picture 4">
            <a:extLst>
              <a:ext uri="{FF2B5EF4-FFF2-40B4-BE49-F238E27FC236}">
                <a16:creationId xmlns:a16="http://schemas.microsoft.com/office/drawing/2014/main" id="{2578E819-C288-807A-F28B-AC5D2BFFFCB9}"/>
              </a:ext>
            </a:extLst>
          </p:cNvPr>
          <p:cNvPicPr>
            <a:picLocks noChangeAspect="1"/>
          </p:cNvPicPr>
          <p:nvPr/>
        </p:nvPicPr>
        <p:blipFill>
          <a:blip r:embed="rId3"/>
          <a:stretch>
            <a:fillRect/>
          </a:stretch>
        </p:blipFill>
        <p:spPr>
          <a:xfrm>
            <a:off x="6539096" y="2027134"/>
            <a:ext cx="3619500" cy="3619500"/>
          </a:xfrm>
          <a:prstGeom prst="rect">
            <a:avLst/>
          </a:prstGeom>
        </p:spPr>
      </p:pic>
    </p:spTree>
    <p:extLst>
      <p:ext uri="{BB962C8B-B14F-4D97-AF65-F5344CB8AC3E}">
        <p14:creationId xmlns:p14="http://schemas.microsoft.com/office/powerpoint/2010/main" val="1804803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3A31A-7327-69CC-29BD-99E9349625B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6030C3E-B1B3-F865-EEBE-D5429567C79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695823D-B145-10C7-0B3E-0EFD5A38AB0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MANAGING CLIENT RECORDS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ED125981-7BA8-71EF-912A-4BE76B76706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Module-3:6</a:t>
            </a:r>
          </a:p>
        </p:txBody>
      </p:sp>
      <p:sp>
        <p:nvSpPr>
          <p:cNvPr id="20" name="Oval 19">
            <a:extLst>
              <a:ext uri="{FF2B5EF4-FFF2-40B4-BE49-F238E27FC236}">
                <a16:creationId xmlns:a16="http://schemas.microsoft.com/office/drawing/2014/main" id="{15CAEC9F-184F-EC14-D36E-6605D8DC729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C665EDC-9000-2E9F-830A-7B64AA4FB18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7EC9675-BC73-E66F-B7C6-778C8ED87C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F82F2AFF-07A1-B50F-FD17-43DC5145A417}"/>
              </a:ext>
            </a:extLst>
          </p:cNvPr>
          <p:cNvSpPr txBox="1"/>
          <p:nvPr/>
        </p:nvSpPr>
        <p:spPr>
          <a:xfrm>
            <a:off x="145774" y="1900357"/>
            <a:ext cx="5685183" cy="5816977"/>
          </a:xfrm>
          <a:prstGeom prst="rect">
            <a:avLst/>
          </a:prstGeom>
          <a:noFill/>
        </p:spPr>
        <p:txBody>
          <a:bodyPr wrap="square" rtlCol="0">
            <a:spAutoFit/>
          </a:bodyPr>
          <a:lstStyle/>
          <a:p>
            <a:r>
              <a:rPr lang="en-US" b="1" dirty="0">
                <a:latin typeface="Century Gothic" panose="020B0502020202020204" pitchFamily="34" charset="0"/>
              </a:rPr>
              <a:t>3. Ongoing Recordkeeping</a:t>
            </a:r>
          </a:p>
          <a:p>
            <a:r>
              <a:rPr lang="en-US" dirty="0">
                <a:latin typeface="Century Gothic" panose="020B0502020202020204" pitchFamily="34" charset="0"/>
              </a:rPr>
              <a:t>Communication Logs</a:t>
            </a:r>
          </a:p>
          <a:p>
            <a:r>
              <a:rPr lang="en-US" dirty="0">
                <a:latin typeface="Century Gothic" panose="020B0502020202020204" pitchFamily="34" charset="0"/>
              </a:rPr>
              <a:t>Purpose: To maintain a complete history of client interactions.</a:t>
            </a:r>
          </a:p>
          <a:p>
            <a:r>
              <a:rPr lang="en-US" dirty="0">
                <a:latin typeface="Century Gothic" panose="020B0502020202020204" pitchFamily="34" charset="0"/>
              </a:rPr>
              <a:t>How to Implement:</a:t>
            </a:r>
          </a:p>
          <a:p>
            <a:r>
              <a:rPr lang="en-US" dirty="0">
                <a:latin typeface="Century Gothic" panose="020B0502020202020204" pitchFamily="34" charset="0"/>
              </a:rPr>
              <a:t>Document details of meetings, calls, and emails, including dates, participants, and key discussion points.</a:t>
            </a:r>
          </a:p>
          <a:p>
            <a:r>
              <a:rPr lang="en-US" dirty="0">
                <a:latin typeface="Century Gothic" panose="020B0502020202020204" pitchFamily="34" charset="0"/>
              </a:rPr>
              <a:t>Use tools like CRM software, Excel spreadsheets, or even dedicated notebooks for smaller operations.</a:t>
            </a:r>
          </a:p>
          <a:p>
            <a:r>
              <a:rPr lang="en-US" dirty="0">
                <a:latin typeface="Century Gothic" panose="020B0502020202020204" pitchFamily="34" charset="0"/>
              </a:rPr>
              <a:t>Benefits:</a:t>
            </a:r>
          </a:p>
          <a:p>
            <a:r>
              <a:rPr lang="en-US" dirty="0">
                <a:latin typeface="Century Gothic" panose="020B0502020202020204" pitchFamily="34" charset="0"/>
              </a:rPr>
              <a:t>Provides a clear timeline of the client relationship.</a:t>
            </a:r>
          </a:p>
          <a:p>
            <a:r>
              <a:rPr lang="en-US" dirty="0">
                <a:latin typeface="Century Gothic" panose="020B0502020202020204" pitchFamily="34" charset="0"/>
              </a:rPr>
              <a:t>Serves as evidence in case of disputes or misunderstandings.</a:t>
            </a:r>
          </a:p>
          <a:p>
            <a:pPr rtl="0">
              <a:spcBef>
                <a:spcPts val="1400"/>
              </a:spcBef>
              <a:spcAft>
                <a:spcPts val="400"/>
              </a:spcAft>
            </a:pPr>
            <a:br>
              <a:rPr lang="en-US" b="0" dirty="0">
                <a:effectLst/>
              </a:rPr>
            </a:br>
            <a:endParaRPr lang="en-US" sz="1800" b="0" i="0" u="none" strike="noStrike" dirty="0">
              <a:solidFill>
                <a:srgbClr val="000000"/>
              </a:solidFill>
              <a:effectLst/>
              <a:latin typeface="Century Gothic" panose="020B0502020202020204" pitchFamily="34" charset="0"/>
            </a:endParaRPr>
          </a:p>
          <a:p>
            <a:pPr rtl="0">
              <a:spcBef>
                <a:spcPts val="1400"/>
              </a:spcBef>
              <a:spcAft>
                <a:spcPts val="400"/>
              </a:spcAft>
            </a:pPr>
            <a:endParaRPr lang="en-US" dirty="0">
              <a:latin typeface="Century Gothic" panose="020B0502020202020204" pitchFamily="34" charset="0"/>
            </a:endParaRPr>
          </a:p>
          <a:p>
            <a:endParaRPr lang="en-US" dirty="0"/>
          </a:p>
        </p:txBody>
      </p:sp>
      <p:sp>
        <p:nvSpPr>
          <p:cNvPr id="3" name="TextBox 2">
            <a:extLst>
              <a:ext uri="{FF2B5EF4-FFF2-40B4-BE49-F238E27FC236}">
                <a16:creationId xmlns:a16="http://schemas.microsoft.com/office/drawing/2014/main" id="{E8ADEBD0-49B3-4804-0065-BABC8846CA4B}"/>
              </a:ext>
            </a:extLst>
          </p:cNvPr>
          <p:cNvSpPr txBox="1"/>
          <p:nvPr/>
        </p:nvSpPr>
        <p:spPr>
          <a:xfrm>
            <a:off x="6520070" y="1900357"/>
            <a:ext cx="5526156" cy="3970318"/>
          </a:xfrm>
          <a:prstGeom prst="rect">
            <a:avLst/>
          </a:prstGeom>
          <a:noFill/>
        </p:spPr>
        <p:txBody>
          <a:bodyPr wrap="square" rtlCol="0">
            <a:spAutoFit/>
          </a:bodyPr>
          <a:lstStyle/>
          <a:p>
            <a:r>
              <a:rPr lang="en-US" b="1" dirty="0">
                <a:latin typeface="Century Gothic" panose="020B0502020202020204" pitchFamily="34" charset="0"/>
              </a:rPr>
              <a:t>Project Progress</a:t>
            </a:r>
          </a:p>
          <a:p>
            <a:r>
              <a:rPr lang="en-US" dirty="0">
                <a:latin typeface="Century Gothic" panose="020B0502020202020204" pitchFamily="34" charset="0"/>
              </a:rPr>
              <a:t>Purpose: To track milestones and deliverables, ensuring accountability and transparency.</a:t>
            </a:r>
          </a:p>
          <a:p>
            <a:r>
              <a:rPr lang="en-US" dirty="0">
                <a:latin typeface="Century Gothic" panose="020B0502020202020204" pitchFamily="34" charset="0"/>
              </a:rPr>
              <a:t>How to Implement:</a:t>
            </a:r>
          </a:p>
          <a:p>
            <a:r>
              <a:rPr lang="en-US" dirty="0">
                <a:latin typeface="Century Gothic" panose="020B0502020202020204" pitchFamily="34" charset="0"/>
              </a:rPr>
              <a:t>Record significant achievements, deadlines, and any feedback received from the client.</a:t>
            </a:r>
          </a:p>
          <a:p>
            <a:r>
              <a:rPr lang="en-US" dirty="0">
                <a:latin typeface="Century Gothic" panose="020B0502020202020204" pitchFamily="34" charset="0"/>
              </a:rPr>
              <a:t>Update records after each milestone is achieved or deliverable is submitted.</a:t>
            </a:r>
          </a:p>
          <a:p>
            <a:r>
              <a:rPr lang="en-US" b="1" dirty="0">
                <a:solidFill>
                  <a:srgbClr val="FF0A0A"/>
                </a:solidFill>
                <a:latin typeface="Century Gothic" panose="020B0502020202020204" pitchFamily="34" charset="0"/>
              </a:rPr>
              <a:t> </a:t>
            </a:r>
          </a:p>
          <a:p>
            <a:r>
              <a:rPr lang="en-US" b="1" dirty="0">
                <a:solidFill>
                  <a:srgbClr val="FF0A0A"/>
                </a:solidFill>
                <a:latin typeface="Century Gothic" panose="020B0502020202020204" pitchFamily="34" charset="0"/>
              </a:rPr>
              <a:t>Benefits:</a:t>
            </a:r>
          </a:p>
          <a:p>
            <a:r>
              <a:rPr lang="en-US" b="1" dirty="0">
                <a:solidFill>
                  <a:srgbClr val="FF0A0A"/>
                </a:solidFill>
                <a:latin typeface="Century Gothic" panose="020B0502020202020204" pitchFamily="34" charset="0"/>
              </a:rPr>
              <a:t>Keeps both consultant and client aligned on project goals.</a:t>
            </a:r>
          </a:p>
          <a:p>
            <a:r>
              <a:rPr lang="en-US" b="1" dirty="0">
                <a:solidFill>
                  <a:srgbClr val="FF0A0A"/>
                </a:solidFill>
                <a:latin typeface="Century Gothic" panose="020B0502020202020204" pitchFamily="34" charset="0"/>
              </a:rPr>
              <a:t>Simplifies reporting and status updates.</a:t>
            </a:r>
          </a:p>
          <a:p>
            <a:endParaRPr lang="en-US" dirty="0"/>
          </a:p>
        </p:txBody>
      </p:sp>
    </p:spTree>
    <p:extLst>
      <p:ext uri="{BB962C8B-B14F-4D97-AF65-F5344CB8AC3E}">
        <p14:creationId xmlns:p14="http://schemas.microsoft.com/office/powerpoint/2010/main" val="219321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757EA-00B3-FEAD-E950-B57705FD73B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B2A5536-5DBF-3B0D-15AD-7D4691EEF2D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A267D33-362A-3369-7445-05EF0231D77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MANAGING CLIENT RECORDS   </a:t>
            </a:r>
          </a:p>
        </p:txBody>
      </p:sp>
      <p:sp>
        <p:nvSpPr>
          <p:cNvPr id="18" name="Rectangle 17">
            <a:extLst>
              <a:ext uri="{FF2B5EF4-FFF2-40B4-BE49-F238E27FC236}">
                <a16:creationId xmlns:a16="http://schemas.microsoft.com/office/drawing/2014/main" id="{E1C0660F-93AD-D903-C9E7-BFDD4865A406}"/>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Module-3:6</a:t>
            </a:r>
          </a:p>
        </p:txBody>
      </p:sp>
      <p:sp>
        <p:nvSpPr>
          <p:cNvPr id="20" name="Oval 19">
            <a:extLst>
              <a:ext uri="{FF2B5EF4-FFF2-40B4-BE49-F238E27FC236}">
                <a16:creationId xmlns:a16="http://schemas.microsoft.com/office/drawing/2014/main" id="{0B64E461-5ECF-2836-9B05-F9E811B59F8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1B5F68A-C369-5B56-12BB-181577A567A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7B5E030-4D9F-E832-B3E4-BE1BEACEE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71FD4491-BCC8-B755-C1CD-0F3D6C2C5456}"/>
              </a:ext>
            </a:extLst>
          </p:cNvPr>
          <p:cNvSpPr txBox="1"/>
          <p:nvPr/>
        </p:nvSpPr>
        <p:spPr>
          <a:xfrm>
            <a:off x="167729" y="1906335"/>
            <a:ext cx="11137395" cy="3693319"/>
          </a:xfrm>
          <a:prstGeom prst="rect">
            <a:avLst/>
          </a:prstGeom>
          <a:noFill/>
        </p:spPr>
        <p:txBody>
          <a:bodyPr wrap="square" rtlCol="0">
            <a:spAutoFit/>
          </a:bodyPr>
          <a:lstStyle/>
          <a:p>
            <a:r>
              <a:rPr lang="en-US" dirty="0">
                <a:latin typeface="Century Gothic" panose="020B0502020202020204" pitchFamily="34" charset="0"/>
              </a:rPr>
              <a:t>4. </a:t>
            </a:r>
            <a:r>
              <a:rPr lang="en-US" b="1" dirty="0">
                <a:latin typeface="Century Gothic" panose="020B0502020202020204" pitchFamily="34" charset="0"/>
              </a:rPr>
              <a:t>Access and Confidentiality</a:t>
            </a:r>
          </a:p>
          <a:p>
            <a:r>
              <a:rPr lang="en-US" dirty="0">
                <a:latin typeface="Century Gothic" panose="020B0502020202020204" pitchFamily="34" charset="0"/>
              </a:rPr>
              <a:t>Secure Storage</a:t>
            </a:r>
          </a:p>
          <a:p>
            <a:r>
              <a:rPr lang="en-US" b="1" dirty="0">
                <a:solidFill>
                  <a:srgbClr val="FF0A0A"/>
                </a:solidFill>
                <a:latin typeface="Century Gothic" panose="020B0502020202020204" pitchFamily="34" charset="0"/>
              </a:rPr>
              <a:t>Digital Records</a:t>
            </a:r>
            <a:r>
              <a:rPr lang="en-US" dirty="0">
                <a:latin typeface="Century Gothic" panose="020B0502020202020204" pitchFamily="34" charset="0"/>
              </a:rPr>
              <a:t>:</a:t>
            </a:r>
          </a:p>
          <a:p>
            <a:r>
              <a:rPr lang="en-US" dirty="0">
                <a:latin typeface="Century Gothic" panose="020B0502020202020204" pitchFamily="34" charset="0"/>
              </a:rPr>
              <a:t>Use cloud-based systems with encryption, such as Google Drive, Dropbox, or OneDrive.</a:t>
            </a:r>
          </a:p>
          <a:p>
            <a:r>
              <a:rPr lang="en-US" dirty="0">
                <a:latin typeface="Century Gothic" panose="020B0502020202020204" pitchFamily="34" charset="0"/>
              </a:rPr>
              <a:t>Implement strong passwords and two-factor authentication for added security.</a:t>
            </a:r>
          </a:p>
          <a:p>
            <a:r>
              <a:rPr lang="en-US" b="1" dirty="0">
                <a:solidFill>
                  <a:srgbClr val="FF0A0A"/>
                </a:solidFill>
                <a:latin typeface="Century Gothic" panose="020B0502020202020204" pitchFamily="34" charset="0"/>
              </a:rPr>
              <a:t>Physical Records</a:t>
            </a:r>
            <a:r>
              <a:rPr lang="en-US" dirty="0">
                <a:latin typeface="Century Gothic" panose="020B0502020202020204" pitchFamily="34" charset="0"/>
              </a:rPr>
              <a:t>:</a:t>
            </a:r>
          </a:p>
          <a:p>
            <a:r>
              <a:rPr lang="en-US" dirty="0">
                <a:latin typeface="Century Gothic" panose="020B0502020202020204" pitchFamily="34" charset="0"/>
              </a:rPr>
              <a:t>Store in locked cabinets or safes with restricted access.</a:t>
            </a:r>
          </a:p>
          <a:p>
            <a:r>
              <a:rPr lang="en-US" dirty="0">
                <a:latin typeface="Century Gothic" panose="020B0502020202020204" pitchFamily="34" charset="0"/>
              </a:rPr>
              <a:t>Limit access to authorized personnel only.</a:t>
            </a:r>
          </a:p>
          <a:p>
            <a:r>
              <a:rPr lang="en-US" b="1" dirty="0">
                <a:solidFill>
                  <a:srgbClr val="FF0A0A"/>
                </a:solidFill>
                <a:latin typeface="Century Gothic" panose="020B0502020202020204" pitchFamily="34" charset="0"/>
              </a:rPr>
              <a:t>Confidentiality Practices</a:t>
            </a:r>
          </a:p>
          <a:p>
            <a:r>
              <a:rPr lang="en-US" dirty="0">
                <a:latin typeface="Century Gothic" panose="020B0502020202020204" pitchFamily="34" charset="0"/>
              </a:rPr>
              <a:t>Train staff on data protection policies and confidentiality protocols.</a:t>
            </a:r>
          </a:p>
          <a:p>
            <a:r>
              <a:rPr lang="en-US" dirty="0">
                <a:latin typeface="Century Gothic" panose="020B0502020202020204" pitchFamily="34" charset="0"/>
              </a:rPr>
              <a:t>Avoid sharing client information without explicit consent.</a:t>
            </a:r>
          </a:p>
          <a:p>
            <a:r>
              <a:rPr lang="en-US" dirty="0">
                <a:latin typeface="Century Gothic" panose="020B0502020202020204" pitchFamily="34" charset="0"/>
              </a:rPr>
              <a:t>Regularly audit access logs and permissions to prevent unauthorized access.</a:t>
            </a:r>
          </a:p>
          <a:p>
            <a:endParaRPr lang="en-US" dirty="0">
              <a:latin typeface="Century Gothic" panose="020B0502020202020204" pitchFamily="34" charset="0"/>
            </a:endParaRPr>
          </a:p>
        </p:txBody>
      </p:sp>
    </p:spTree>
    <p:extLst>
      <p:ext uri="{BB962C8B-B14F-4D97-AF65-F5344CB8AC3E}">
        <p14:creationId xmlns:p14="http://schemas.microsoft.com/office/powerpoint/2010/main" val="3482550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120BD-135B-BA05-B5B3-628CC2B1776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8E002F6-28B6-C585-9284-6F3D598E126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9C75BB3-8B55-4961-7D62-9AACDC22A020}"/>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MANAGING CLIENT RECORDS   </a:t>
            </a:r>
          </a:p>
        </p:txBody>
      </p:sp>
      <p:sp>
        <p:nvSpPr>
          <p:cNvPr id="18" name="Rectangle 17">
            <a:extLst>
              <a:ext uri="{FF2B5EF4-FFF2-40B4-BE49-F238E27FC236}">
                <a16:creationId xmlns:a16="http://schemas.microsoft.com/office/drawing/2014/main" id="{7AA83070-E5E9-CA01-0E25-C04A9A950E4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Module-3:6</a:t>
            </a:r>
          </a:p>
        </p:txBody>
      </p:sp>
      <p:sp>
        <p:nvSpPr>
          <p:cNvPr id="20" name="Oval 19">
            <a:extLst>
              <a:ext uri="{FF2B5EF4-FFF2-40B4-BE49-F238E27FC236}">
                <a16:creationId xmlns:a16="http://schemas.microsoft.com/office/drawing/2014/main" id="{86C27121-DE4E-FE39-25A1-96931900310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47D3C54-48A2-4F5F-E140-B3461CE257B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85956BF-5986-992B-01E4-7F4C197C6D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3" name="TextBox 2">
            <a:extLst>
              <a:ext uri="{FF2B5EF4-FFF2-40B4-BE49-F238E27FC236}">
                <a16:creationId xmlns:a16="http://schemas.microsoft.com/office/drawing/2014/main" id="{AAAB7EC9-D644-F902-5A0F-42B7385A1507}"/>
              </a:ext>
            </a:extLst>
          </p:cNvPr>
          <p:cNvSpPr txBox="1"/>
          <p:nvPr/>
        </p:nvSpPr>
        <p:spPr>
          <a:xfrm>
            <a:off x="119269" y="1724346"/>
            <a:ext cx="11137395" cy="4247317"/>
          </a:xfrm>
          <a:prstGeom prst="rect">
            <a:avLst/>
          </a:prstGeom>
          <a:noFill/>
        </p:spPr>
        <p:txBody>
          <a:bodyPr wrap="square" rtlCol="0">
            <a:spAutoFit/>
          </a:bodyPr>
          <a:lstStyle/>
          <a:p>
            <a:r>
              <a:rPr lang="en-US" b="1" dirty="0">
                <a:latin typeface="Century Gothic" panose="020B0502020202020204" pitchFamily="34" charset="0"/>
              </a:rPr>
              <a:t>5 Implementation Steps</a:t>
            </a:r>
          </a:p>
          <a:p>
            <a:r>
              <a:rPr lang="en-US" b="1" dirty="0">
                <a:solidFill>
                  <a:srgbClr val="FF0A0A"/>
                </a:solidFill>
                <a:latin typeface="Century Gothic" panose="020B0502020202020204" pitchFamily="34" charset="0"/>
              </a:rPr>
              <a:t>Set Up Systems:</a:t>
            </a:r>
          </a:p>
          <a:p>
            <a:r>
              <a:rPr lang="en-US" dirty="0">
                <a:latin typeface="Century Gothic" panose="020B0502020202020204" pitchFamily="34" charset="0"/>
              </a:rPr>
              <a:t>Use templates for onboarding forms, contracts, and communication logs to ensure consistency.</a:t>
            </a:r>
          </a:p>
          <a:p>
            <a:r>
              <a:rPr lang="en-US" dirty="0">
                <a:latin typeface="Century Gothic" panose="020B0502020202020204" pitchFamily="34" charset="0"/>
              </a:rPr>
              <a:t>Organize digital folders or physical files by client name for easy navigation.</a:t>
            </a:r>
          </a:p>
          <a:p>
            <a:r>
              <a:rPr lang="en-US" b="1" dirty="0">
                <a:solidFill>
                  <a:srgbClr val="FF0A0A"/>
                </a:solidFill>
                <a:latin typeface="Century Gothic" panose="020B0502020202020204" pitchFamily="34" charset="0"/>
              </a:rPr>
              <a:t>Train Staff:</a:t>
            </a:r>
          </a:p>
          <a:p>
            <a:r>
              <a:rPr lang="en-US" dirty="0">
                <a:latin typeface="Century Gothic" panose="020B0502020202020204" pitchFamily="34" charset="0"/>
              </a:rPr>
              <a:t>Educate team members on proper documentation practices and the importance of confidentiality.</a:t>
            </a:r>
          </a:p>
          <a:p>
            <a:r>
              <a:rPr lang="en-US" dirty="0">
                <a:latin typeface="Century Gothic" panose="020B0502020202020204" pitchFamily="34" charset="0"/>
              </a:rPr>
              <a:t>Assign specific roles for managing client records.</a:t>
            </a:r>
          </a:p>
          <a:p>
            <a:r>
              <a:rPr lang="en-US" b="1" dirty="0">
                <a:solidFill>
                  <a:srgbClr val="FF0A0A"/>
                </a:solidFill>
                <a:latin typeface="Century Gothic" panose="020B0502020202020204" pitchFamily="34" charset="0"/>
              </a:rPr>
              <a:t>Regularly Review Records</a:t>
            </a:r>
            <a:r>
              <a:rPr lang="en-US" dirty="0">
                <a:latin typeface="Century Gothic" panose="020B0502020202020204" pitchFamily="34" charset="0"/>
              </a:rPr>
              <a:t>:</a:t>
            </a:r>
          </a:p>
          <a:p>
            <a:r>
              <a:rPr lang="en-US" dirty="0">
                <a:latin typeface="Century Gothic" panose="020B0502020202020204" pitchFamily="34" charset="0"/>
              </a:rPr>
              <a:t>Schedule periodic audits to ensure records are accurate and up-to-date.</a:t>
            </a:r>
          </a:p>
          <a:p>
            <a:r>
              <a:rPr lang="en-US" dirty="0">
                <a:latin typeface="Century Gothic" panose="020B0502020202020204" pitchFamily="34" charset="0"/>
              </a:rPr>
              <a:t>Archive inactive client records securely to reduce clutter while maintaining accessibility if needed.</a:t>
            </a:r>
          </a:p>
          <a:p>
            <a:r>
              <a:rPr lang="en-US" b="1" dirty="0">
                <a:solidFill>
                  <a:srgbClr val="FF0A0A"/>
                </a:solidFill>
                <a:latin typeface="Century Gothic" panose="020B0502020202020204" pitchFamily="34" charset="0"/>
              </a:rPr>
              <a:t>Leverage Technology</a:t>
            </a:r>
            <a:r>
              <a:rPr lang="en-US" dirty="0">
                <a:latin typeface="Century Gothic" panose="020B0502020202020204" pitchFamily="34" charset="0"/>
              </a:rPr>
              <a:t>:</a:t>
            </a:r>
          </a:p>
          <a:p>
            <a:r>
              <a:rPr lang="en-US" dirty="0">
                <a:latin typeface="Century Gothic" panose="020B0502020202020204" pitchFamily="34" charset="0"/>
              </a:rPr>
              <a:t>Invest in CRM tools to automate recordkeeping tasks and improve efficiency.</a:t>
            </a:r>
          </a:p>
          <a:p>
            <a:r>
              <a:rPr lang="en-US" dirty="0">
                <a:latin typeface="Century Gothic" panose="020B0502020202020204" pitchFamily="34" charset="0"/>
              </a:rPr>
              <a:t>Use calendar reminders to track follow-ups and project deadlines.</a:t>
            </a:r>
          </a:p>
          <a:p>
            <a:endParaRPr lang="en-US" dirty="0">
              <a:latin typeface="Century Gothic" panose="020B0502020202020204" pitchFamily="34" charset="0"/>
            </a:endParaRPr>
          </a:p>
        </p:txBody>
      </p:sp>
    </p:spTree>
    <p:extLst>
      <p:ext uri="{BB962C8B-B14F-4D97-AF65-F5344CB8AC3E}">
        <p14:creationId xmlns:p14="http://schemas.microsoft.com/office/powerpoint/2010/main" val="448693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90BCB-FDCF-6F0E-AE76-B77F7DC1703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0E028E1-057F-9608-83ED-5228099488C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CB39809-0FE9-BCBD-A6A8-AF29E447AD9B}"/>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FINANCIAL RECORDKEEPING AND EXPENSE MANAGEMENT FOR EDUCATION CONSULTANTS  </a:t>
            </a:r>
          </a:p>
        </p:txBody>
      </p:sp>
      <p:sp>
        <p:nvSpPr>
          <p:cNvPr id="18" name="Rectangle 17">
            <a:extLst>
              <a:ext uri="{FF2B5EF4-FFF2-40B4-BE49-F238E27FC236}">
                <a16:creationId xmlns:a16="http://schemas.microsoft.com/office/drawing/2014/main" id="{860C0274-AF3C-B85E-CE1F-EB6E82D6433F}"/>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Module-3:7</a:t>
            </a:r>
          </a:p>
        </p:txBody>
      </p:sp>
      <p:sp>
        <p:nvSpPr>
          <p:cNvPr id="20" name="Oval 19">
            <a:extLst>
              <a:ext uri="{FF2B5EF4-FFF2-40B4-BE49-F238E27FC236}">
                <a16:creationId xmlns:a16="http://schemas.microsoft.com/office/drawing/2014/main" id="{04A01BF4-93E0-4367-02A5-BFF3AA8E09A5}"/>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166E20A-F914-43B6-E9D5-BA29FE49AD7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083AC2C-A71C-A44D-AF24-6D3FB2A0CD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5" name="TextBox 4">
            <a:extLst>
              <a:ext uri="{FF2B5EF4-FFF2-40B4-BE49-F238E27FC236}">
                <a16:creationId xmlns:a16="http://schemas.microsoft.com/office/drawing/2014/main" id="{03241972-D4D9-FE05-CCD7-A1E9ED84BD73}"/>
              </a:ext>
            </a:extLst>
          </p:cNvPr>
          <p:cNvSpPr txBox="1"/>
          <p:nvPr/>
        </p:nvSpPr>
        <p:spPr>
          <a:xfrm>
            <a:off x="185530" y="1871043"/>
            <a:ext cx="11714922" cy="3970318"/>
          </a:xfrm>
          <a:prstGeom prst="rect">
            <a:avLst/>
          </a:prstGeom>
          <a:noFill/>
        </p:spPr>
        <p:txBody>
          <a:bodyPr wrap="square" rtlCol="0">
            <a:spAutoFit/>
          </a:bodyPr>
          <a:lstStyle/>
          <a:p>
            <a:r>
              <a:rPr lang="en-US" dirty="0">
                <a:latin typeface="Century Gothic" panose="020B0502020202020204" pitchFamily="34" charset="0"/>
              </a:rPr>
              <a:t>Effective financial recordkeeping and expense management are vital for maintaining a healthy and transparent business. By accurately documenting transactions, managing invoices, and tracking expenses, education consultants can ensure their </a:t>
            </a:r>
            <a:r>
              <a:rPr lang="en-US" b="1" dirty="0">
                <a:solidFill>
                  <a:srgbClr val="FF0A0A"/>
                </a:solidFill>
                <a:latin typeface="Century Gothic" panose="020B0502020202020204" pitchFamily="34" charset="0"/>
              </a:rPr>
              <a:t>financial operations </a:t>
            </a:r>
            <a:r>
              <a:rPr lang="en-US" dirty="0">
                <a:latin typeface="Century Gothic" panose="020B0502020202020204" pitchFamily="34" charset="0"/>
              </a:rPr>
              <a:t>are organized, efficient, and compliant with regulations.</a:t>
            </a:r>
          </a:p>
          <a:p>
            <a:r>
              <a:rPr lang="en-US" b="1" dirty="0">
                <a:latin typeface="Century Gothic" panose="020B0502020202020204" pitchFamily="34" charset="0"/>
              </a:rPr>
              <a:t>1. Financial Recordkeeping</a:t>
            </a:r>
          </a:p>
          <a:p>
            <a:r>
              <a:rPr lang="en-US" dirty="0">
                <a:latin typeface="Century Gothic" panose="020B0502020202020204" pitchFamily="34" charset="0"/>
              </a:rPr>
              <a:t>Recording Financial Transactions</a:t>
            </a:r>
          </a:p>
          <a:p>
            <a:r>
              <a:rPr lang="en-US" dirty="0">
                <a:latin typeface="Century Gothic" panose="020B0502020202020204" pitchFamily="34" charset="0"/>
              </a:rPr>
              <a:t>Purpose: To maintain a clear and accurate record of all income and expenses.</a:t>
            </a:r>
          </a:p>
          <a:p>
            <a:r>
              <a:rPr lang="en-US" b="1" dirty="0">
                <a:latin typeface="Century Gothic" panose="020B0502020202020204" pitchFamily="34" charset="0"/>
              </a:rPr>
              <a:t>Best Practices</a:t>
            </a:r>
            <a:r>
              <a:rPr lang="en-US" dirty="0">
                <a:latin typeface="Century Gothic" panose="020B0502020202020204" pitchFamily="34" charset="0"/>
              </a:rPr>
              <a:t>:</a:t>
            </a:r>
          </a:p>
          <a:p>
            <a:r>
              <a:rPr lang="en-US" dirty="0">
                <a:latin typeface="Century Gothic" panose="020B0502020202020204" pitchFamily="34" charset="0"/>
              </a:rPr>
              <a:t>Consistency: Record every transaction promptly to avoid omissions or errors.</a:t>
            </a:r>
          </a:p>
          <a:p>
            <a:r>
              <a:rPr lang="en-US" dirty="0">
                <a:latin typeface="Century Gothic" panose="020B0502020202020204" pitchFamily="34" charset="0"/>
              </a:rPr>
              <a:t>Detail: For income: Include details such as the client’s name, service provided, and payment date.</a:t>
            </a:r>
          </a:p>
          <a:p>
            <a:r>
              <a:rPr lang="en-US" dirty="0">
                <a:latin typeface="Century Gothic" panose="020B0502020202020204" pitchFamily="34" charset="0"/>
              </a:rPr>
              <a:t>For expenses: Note the purpose, vendor, date, and amount.</a:t>
            </a:r>
          </a:p>
          <a:p>
            <a:r>
              <a:rPr lang="en-US" dirty="0">
                <a:latin typeface="Century Gothic" panose="020B0502020202020204" pitchFamily="34" charset="0"/>
              </a:rPr>
              <a:t>Use of Tools: Use accounting software (e.g., QuickBooks, Xero) or spreadsheets to record transactions systematically.</a:t>
            </a:r>
          </a:p>
          <a:p>
            <a:endParaRPr lang="en-US" dirty="0"/>
          </a:p>
        </p:txBody>
      </p:sp>
    </p:spTree>
    <p:extLst>
      <p:ext uri="{BB962C8B-B14F-4D97-AF65-F5344CB8AC3E}">
        <p14:creationId xmlns:p14="http://schemas.microsoft.com/office/powerpoint/2010/main" val="17636534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9F526-6C7C-64A0-D332-0E04C1B4198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AE05EC2-2AEA-3BE0-8F91-A0F69D78733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714AF0E-5EA0-B4A8-4B91-C88C6C880DC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FINANCIAL RECORDKEEPING AND EXPENSE MANAGEMENT FOR EDUCATION CONSULTANTS  </a:t>
            </a:r>
          </a:p>
        </p:txBody>
      </p:sp>
      <p:sp>
        <p:nvSpPr>
          <p:cNvPr id="18" name="Rectangle 17">
            <a:extLst>
              <a:ext uri="{FF2B5EF4-FFF2-40B4-BE49-F238E27FC236}">
                <a16:creationId xmlns:a16="http://schemas.microsoft.com/office/drawing/2014/main" id="{8BDBE24C-D1E6-FE76-F948-FA8DE75525C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Module-3:7</a:t>
            </a:r>
          </a:p>
        </p:txBody>
      </p:sp>
      <p:sp>
        <p:nvSpPr>
          <p:cNvPr id="20" name="Oval 19">
            <a:extLst>
              <a:ext uri="{FF2B5EF4-FFF2-40B4-BE49-F238E27FC236}">
                <a16:creationId xmlns:a16="http://schemas.microsoft.com/office/drawing/2014/main" id="{E1D49C99-51B4-CC59-BBA9-6DD45E15A4F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E80A676-62F9-238C-2CDF-85593EC9D51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5F3C194-D9A5-4207-3BAD-695B323E5A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5" name="TextBox 4">
            <a:extLst>
              <a:ext uri="{FF2B5EF4-FFF2-40B4-BE49-F238E27FC236}">
                <a16:creationId xmlns:a16="http://schemas.microsoft.com/office/drawing/2014/main" id="{4F79EC2F-EE53-B79E-4E44-B1207FF22534}"/>
              </a:ext>
            </a:extLst>
          </p:cNvPr>
          <p:cNvSpPr txBox="1"/>
          <p:nvPr/>
        </p:nvSpPr>
        <p:spPr>
          <a:xfrm>
            <a:off x="195570" y="1829383"/>
            <a:ext cx="5035827" cy="5078313"/>
          </a:xfrm>
          <a:prstGeom prst="rect">
            <a:avLst/>
          </a:prstGeom>
          <a:noFill/>
        </p:spPr>
        <p:txBody>
          <a:bodyPr wrap="square" rtlCol="0">
            <a:spAutoFit/>
          </a:bodyPr>
          <a:lstStyle/>
          <a:p>
            <a:r>
              <a:rPr lang="en-US" dirty="0">
                <a:latin typeface="Century Gothic" panose="020B0502020202020204" pitchFamily="34" charset="0"/>
              </a:rPr>
              <a:t>2</a:t>
            </a:r>
            <a:r>
              <a:rPr lang="en-US" b="1" dirty="0">
                <a:latin typeface="Century Gothic" panose="020B0502020202020204" pitchFamily="34" charset="0"/>
              </a:rPr>
              <a:t>. Invoicing and Payment</a:t>
            </a:r>
          </a:p>
          <a:p>
            <a:r>
              <a:rPr lang="en-US" dirty="0">
                <a:latin typeface="Century Gothic" panose="020B0502020202020204" pitchFamily="34" charset="0"/>
              </a:rPr>
              <a:t>Generating Invoices</a:t>
            </a:r>
          </a:p>
          <a:p>
            <a:r>
              <a:rPr lang="en-US" b="1" dirty="0">
                <a:solidFill>
                  <a:srgbClr val="FF0A0A"/>
                </a:solidFill>
                <a:latin typeface="Century Gothic" panose="020B0502020202020204" pitchFamily="34" charset="0"/>
              </a:rPr>
              <a:t>Purpose</a:t>
            </a:r>
            <a:r>
              <a:rPr lang="en-US" dirty="0">
                <a:latin typeface="Century Gothic" panose="020B0502020202020204" pitchFamily="34" charset="0"/>
              </a:rPr>
              <a:t>: To request payment for services rendered in a professional and organized manner.</a:t>
            </a:r>
          </a:p>
          <a:p>
            <a:r>
              <a:rPr lang="en-US" b="1" dirty="0">
                <a:latin typeface="Century Gothic" panose="020B0502020202020204" pitchFamily="34" charset="0"/>
              </a:rPr>
              <a:t>Best Practices</a:t>
            </a:r>
            <a:r>
              <a:rPr lang="en-US" dirty="0">
                <a:latin typeface="Century Gothic" panose="020B0502020202020204" pitchFamily="34" charset="0"/>
              </a:rPr>
              <a:t>:</a:t>
            </a:r>
          </a:p>
          <a:p>
            <a:r>
              <a:rPr lang="en-US" dirty="0">
                <a:latin typeface="Century Gothic" panose="020B0502020202020204" pitchFamily="34" charset="0"/>
              </a:rPr>
              <a:t>Clear and Detailed Invoices:</a:t>
            </a:r>
          </a:p>
          <a:p>
            <a:r>
              <a:rPr lang="en-US" dirty="0">
                <a:latin typeface="Century Gothic" panose="020B0502020202020204" pitchFamily="34" charset="0"/>
              </a:rPr>
              <a:t>Include essential details such as:</a:t>
            </a:r>
          </a:p>
          <a:p>
            <a:r>
              <a:rPr lang="en-US" dirty="0">
                <a:latin typeface="Century Gothic" panose="020B0502020202020204" pitchFamily="34" charset="0"/>
              </a:rPr>
              <a:t>Business name and contact information.</a:t>
            </a:r>
          </a:p>
          <a:p>
            <a:r>
              <a:rPr lang="en-US" dirty="0">
                <a:latin typeface="Century Gothic" panose="020B0502020202020204" pitchFamily="34" charset="0"/>
              </a:rPr>
              <a:t>Client’s name and contact information.</a:t>
            </a:r>
          </a:p>
          <a:p>
            <a:r>
              <a:rPr lang="en-US" dirty="0">
                <a:latin typeface="Century Gothic" panose="020B0502020202020204" pitchFamily="34" charset="0"/>
              </a:rPr>
              <a:t>Invoice number and date.</a:t>
            </a:r>
          </a:p>
          <a:p>
            <a:r>
              <a:rPr lang="en-US" dirty="0">
                <a:latin typeface="Century Gothic" panose="020B0502020202020204" pitchFamily="34" charset="0"/>
              </a:rPr>
              <a:t>Description of services provided.</a:t>
            </a:r>
          </a:p>
          <a:p>
            <a:r>
              <a:rPr lang="en-US" dirty="0">
                <a:latin typeface="Century Gothic" panose="020B0502020202020204" pitchFamily="34" charset="0"/>
              </a:rPr>
              <a:t>Total amount due, including taxes if applicable.</a:t>
            </a:r>
          </a:p>
          <a:p>
            <a:r>
              <a:rPr lang="en-US" dirty="0">
                <a:latin typeface="Century Gothic" panose="020B0502020202020204" pitchFamily="34" charset="0"/>
              </a:rPr>
              <a:t>Payment terms and due date.</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p>
        </p:txBody>
      </p:sp>
      <p:sp>
        <p:nvSpPr>
          <p:cNvPr id="2" name="TextBox 1">
            <a:extLst>
              <a:ext uri="{FF2B5EF4-FFF2-40B4-BE49-F238E27FC236}">
                <a16:creationId xmlns:a16="http://schemas.microsoft.com/office/drawing/2014/main" id="{7D142536-A22B-6EE3-414C-5A0A99AB4FF1}"/>
              </a:ext>
            </a:extLst>
          </p:cNvPr>
          <p:cNvSpPr txBox="1"/>
          <p:nvPr/>
        </p:nvSpPr>
        <p:spPr>
          <a:xfrm>
            <a:off x="6096000" y="1723069"/>
            <a:ext cx="5910470" cy="5078313"/>
          </a:xfrm>
          <a:prstGeom prst="rect">
            <a:avLst/>
          </a:prstGeom>
          <a:noFill/>
        </p:spPr>
        <p:txBody>
          <a:bodyPr wrap="square" rtlCol="0">
            <a:spAutoFit/>
          </a:bodyPr>
          <a:lstStyle/>
          <a:p>
            <a:r>
              <a:rPr lang="en-US" b="1" dirty="0">
                <a:latin typeface="Century Gothic" panose="020B0502020202020204" pitchFamily="34" charset="0"/>
              </a:rPr>
              <a:t>Automation:</a:t>
            </a:r>
          </a:p>
          <a:p>
            <a:r>
              <a:rPr lang="en-US" dirty="0">
                <a:latin typeface="Century Gothic" panose="020B0502020202020204" pitchFamily="34" charset="0"/>
              </a:rPr>
              <a:t>Use invoicing tools like Zoho Invoice, FreshBooks, or Microsoft Word templates to create standardized invoices.</a:t>
            </a:r>
          </a:p>
          <a:p>
            <a:r>
              <a:rPr lang="en-US" b="1" dirty="0">
                <a:latin typeface="Century Gothic" panose="020B0502020202020204" pitchFamily="34" charset="0"/>
              </a:rPr>
              <a:t>Tracking Payments</a:t>
            </a:r>
          </a:p>
          <a:p>
            <a:r>
              <a:rPr lang="en-US" b="1" dirty="0">
                <a:solidFill>
                  <a:srgbClr val="FF0A0A"/>
                </a:solidFill>
                <a:latin typeface="Century Gothic" panose="020B0502020202020204" pitchFamily="34" charset="0"/>
              </a:rPr>
              <a:t>Purpose</a:t>
            </a:r>
            <a:r>
              <a:rPr lang="en-US" dirty="0">
                <a:latin typeface="Century Gothic" panose="020B0502020202020204" pitchFamily="34" charset="0"/>
              </a:rPr>
              <a:t>: To monitor the status of payments and address overdue accounts.</a:t>
            </a:r>
          </a:p>
          <a:p>
            <a:r>
              <a:rPr lang="en-US" b="1" dirty="0">
                <a:latin typeface="Century Gothic" panose="020B0502020202020204" pitchFamily="34" charset="0"/>
              </a:rPr>
              <a:t>Best Practices</a:t>
            </a:r>
            <a:r>
              <a:rPr lang="en-US" dirty="0">
                <a:latin typeface="Century Gothic" panose="020B0502020202020204" pitchFamily="34" charset="0"/>
              </a:rPr>
              <a:t>:</a:t>
            </a:r>
          </a:p>
          <a:p>
            <a:r>
              <a:rPr lang="en-US" dirty="0">
                <a:latin typeface="Century Gothic" panose="020B0502020202020204" pitchFamily="34" charset="0"/>
              </a:rPr>
              <a:t>Payment Logs:</a:t>
            </a:r>
          </a:p>
          <a:p>
            <a:r>
              <a:rPr lang="en-US" dirty="0">
                <a:latin typeface="Century Gothic" panose="020B0502020202020204" pitchFamily="34" charset="0"/>
              </a:rPr>
              <a:t>Maintain a log of payments received, noting the client, invoice number, date, and amount.</a:t>
            </a:r>
          </a:p>
          <a:p>
            <a:r>
              <a:rPr lang="en-US" b="1" dirty="0">
                <a:latin typeface="Century Gothic" panose="020B0502020202020204" pitchFamily="34" charset="0"/>
              </a:rPr>
              <a:t>Follow-Up System</a:t>
            </a:r>
            <a:r>
              <a:rPr lang="en-US" dirty="0">
                <a:latin typeface="Century Gothic" panose="020B0502020202020204" pitchFamily="34" charset="0"/>
              </a:rPr>
              <a:t>:</a:t>
            </a:r>
          </a:p>
          <a:p>
            <a:r>
              <a:rPr lang="en-US" dirty="0">
                <a:latin typeface="Century Gothic" panose="020B0502020202020204" pitchFamily="34" charset="0"/>
              </a:rPr>
              <a:t>Use reminders or software alerts to follow up on overdue payments promptly.</a:t>
            </a:r>
          </a:p>
          <a:p>
            <a:r>
              <a:rPr lang="en-US" b="1" dirty="0">
                <a:latin typeface="Century Gothic" panose="020B0502020202020204" pitchFamily="34" charset="0"/>
              </a:rPr>
              <a:t>Payment Methods:</a:t>
            </a:r>
          </a:p>
          <a:p>
            <a:r>
              <a:rPr lang="en-US" dirty="0">
                <a:latin typeface="Century Gothic" panose="020B0502020202020204" pitchFamily="34" charset="0"/>
              </a:rPr>
              <a:t>Offer multiple payment options (e.g., bank transfers, credit cards) for client convenience.</a:t>
            </a:r>
          </a:p>
          <a:p>
            <a:endParaRPr lang="en-US" dirty="0"/>
          </a:p>
        </p:txBody>
      </p:sp>
    </p:spTree>
    <p:extLst>
      <p:ext uri="{BB962C8B-B14F-4D97-AF65-F5344CB8AC3E}">
        <p14:creationId xmlns:p14="http://schemas.microsoft.com/office/powerpoint/2010/main" val="1785716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6263F-0934-4AA7-B696-07B9C1AE68D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692A5BC-9518-D0FB-E20D-E131A22BF30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03E856B-4D72-BF1A-2D81-998962241CD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FINANCIAL RECORDKEEPING AND EXPENSE MANAGEMENT FOR EDUCATION CONSULTANTS  </a:t>
            </a:r>
          </a:p>
        </p:txBody>
      </p:sp>
      <p:sp>
        <p:nvSpPr>
          <p:cNvPr id="18" name="Rectangle 17">
            <a:extLst>
              <a:ext uri="{FF2B5EF4-FFF2-40B4-BE49-F238E27FC236}">
                <a16:creationId xmlns:a16="http://schemas.microsoft.com/office/drawing/2014/main" id="{B0B429BE-06B8-867B-1AD0-2C7AF0071F8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Module-3:7</a:t>
            </a:r>
          </a:p>
        </p:txBody>
      </p:sp>
      <p:sp>
        <p:nvSpPr>
          <p:cNvPr id="20" name="Oval 19">
            <a:extLst>
              <a:ext uri="{FF2B5EF4-FFF2-40B4-BE49-F238E27FC236}">
                <a16:creationId xmlns:a16="http://schemas.microsoft.com/office/drawing/2014/main" id="{EB13E7F6-AF93-94B6-7278-093DFB6D48E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F7E7855-57BF-91F7-B0D3-9ED465A88DC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911059D-1316-63EA-7C57-ABD8E984A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C9E46A11-D648-48A4-2D9E-516F4170BFEB}"/>
              </a:ext>
            </a:extLst>
          </p:cNvPr>
          <p:cNvSpPr txBox="1"/>
          <p:nvPr/>
        </p:nvSpPr>
        <p:spPr>
          <a:xfrm>
            <a:off x="6029740" y="1949816"/>
            <a:ext cx="5910470" cy="3970318"/>
          </a:xfrm>
          <a:prstGeom prst="rect">
            <a:avLst/>
          </a:prstGeom>
          <a:noFill/>
        </p:spPr>
        <p:txBody>
          <a:bodyPr wrap="square" rtlCol="0">
            <a:spAutoFit/>
          </a:bodyPr>
          <a:lstStyle/>
          <a:p>
            <a:r>
              <a:rPr lang="en-US" b="1" dirty="0">
                <a:latin typeface="Century Gothic" panose="020B0502020202020204" pitchFamily="34" charset="0"/>
              </a:rPr>
              <a:t>Expense Reports</a:t>
            </a:r>
          </a:p>
          <a:p>
            <a:r>
              <a:rPr lang="en-US" dirty="0">
                <a:latin typeface="Century Gothic" panose="020B0502020202020204" pitchFamily="34" charset="0"/>
              </a:rPr>
              <a:t>Purpose: To analyze spending patterns and identify cost-saving opportunities.</a:t>
            </a:r>
          </a:p>
          <a:p>
            <a:r>
              <a:rPr lang="en-US" b="1" dirty="0">
                <a:latin typeface="Century Gothic" panose="020B0502020202020204" pitchFamily="34" charset="0"/>
              </a:rPr>
              <a:t>Best Practices</a:t>
            </a:r>
            <a:r>
              <a:rPr lang="en-US" dirty="0">
                <a:latin typeface="Century Gothic" panose="020B0502020202020204" pitchFamily="34" charset="0"/>
              </a:rPr>
              <a:t>:</a:t>
            </a:r>
          </a:p>
          <a:p>
            <a:r>
              <a:rPr lang="en-US" dirty="0">
                <a:latin typeface="Century Gothic" panose="020B0502020202020204" pitchFamily="34" charset="0"/>
              </a:rPr>
              <a:t>Regular Reporting:</a:t>
            </a:r>
          </a:p>
          <a:p>
            <a:r>
              <a:rPr lang="en-US" dirty="0">
                <a:latin typeface="Century Gothic" panose="020B0502020202020204" pitchFamily="34" charset="0"/>
              </a:rPr>
              <a:t>Generate monthly or quarterly reports summarizing expenses by category.</a:t>
            </a:r>
          </a:p>
          <a:p>
            <a:r>
              <a:rPr lang="en-US" b="1" dirty="0">
                <a:latin typeface="Century Gothic" panose="020B0502020202020204" pitchFamily="34" charset="0"/>
              </a:rPr>
              <a:t>Analysis</a:t>
            </a:r>
            <a:r>
              <a:rPr lang="en-US" dirty="0">
                <a:latin typeface="Century Gothic" panose="020B0502020202020204" pitchFamily="34" charset="0"/>
              </a:rPr>
              <a:t>:</a:t>
            </a:r>
          </a:p>
          <a:p>
            <a:r>
              <a:rPr lang="en-US" dirty="0">
                <a:latin typeface="Century Gothic" panose="020B0502020202020204" pitchFamily="34" charset="0"/>
              </a:rPr>
              <a:t>Compare expenses to budgeted amounts to identify variances and control costs.</a:t>
            </a:r>
          </a:p>
          <a:p>
            <a:r>
              <a:rPr lang="en-US" b="1" dirty="0">
                <a:latin typeface="Century Gothic" panose="020B0502020202020204" pitchFamily="34" charset="0"/>
              </a:rPr>
              <a:t>Use of Tools</a:t>
            </a:r>
            <a:r>
              <a:rPr lang="en-US" dirty="0">
                <a:latin typeface="Century Gothic" panose="020B0502020202020204" pitchFamily="34" charset="0"/>
              </a:rPr>
              <a:t>:</a:t>
            </a:r>
          </a:p>
          <a:p>
            <a:r>
              <a:rPr lang="en-US" dirty="0">
                <a:latin typeface="Century Gothic" panose="020B0502020202020204" pitchFamily="34" charset="0"/>
              </a:rPr>
              <a:t>Utilize accounting software to automatically generate detailed expense reports.</a:t>
            </a:r>
          </a:p>
          <a:p>
            <a:endParaRPr lang="en-US" b="1" dirty="0">
              <a:latin typeface="Century Gothic" panose="020B0502020202020204" pitchFamily="34" charset="0"/>
            </a:endParaRPr>
          </a:p>
        </p:txBody>
      </p:sp>
      <p:sp>
        <p:nvSpPr>
          <p:cNvPr id="3" name="TextBox 2">
            <a:extLst>
              <a:ext uri="{FF2B5EF4-FFF2-40B4-BE49-F238E27FC236}">
                <a16:creationId xmlns:a16="http://schemas.microsoft.com/office/drawing/2014/main" id="{E0195653-885C-23DD-22B0-5DEEF9A09782}"/>
              </a:ext>
            </a:extLst>
          </p:cNvPr>
          <p:cNvSpPr txBox="1"/>
          <p:nvPr/>
        </p:nvSpPr>
        <p:spPr>
          <a:xfrm>
            <a:off x="119270" y="1987826"/>
            <a:ext cx="5910470" cy="3693319"/>
          </a:xfrm>
          <a:prstGeom prst="rect">
            <a:avLst/>
          </a:prstGeom>
          <a:noFill/>
        </p:spPr>
        <p:txBody>
          <a:bodyPr wrap="square" rtlCol="0">
            <a:spAutoFit/>
          </a:bodyPr>
          <a:lstStyle/>
          <a:p>
            <a:r>
              <a:rPr lang="en-US" b="1" dirty="0">
                <a:latin typeface="Century Gothic" panose="020B0502020202020204" pitchFamily="34" charset="0"/>
              </a:rPr>
              <a:t>3. Expense Management</a:t>
            </a:r>
          </a:p>
          <a:p>
            <a:r>
              <a:rPr lang="en-US" b="1" dirty="0">
                <a:latin typeface="Century Gothic" panose="020B0502020202020204" pitchFamily="34" charset="0"/>
              </a:rPr>
              <a:t>Documenting Expenses</a:t>
            </a:r>
          </a:p>
          <a:p>
            <a:r>
              <a:rPr lang="en-US" b="1" dirty="0">
                <a:latin typeface="Century Gothic" panose="020B0502020202020204" pitchFamily="34" charset="0"/>
              </a:rPr>
              <a:t>Purpose</a:t>
            </a:r>
            <a:r>
              <a:rPr lang="en-US" dirty="0">
                <a:latin typeface="Century Gothic" panose="020B0502020202020204" pitchFamily="34" charset="0"/>
              </a:rPr>
              <a:t>: To keep track of all costs incurred in running the business.</a:t>
            </a:r>
          </a:p>
          <a:p>
            <a:r>
              <a:rPr lang="en-US" b="1" dirty="0">
                <a:latin typeface="Century Gothic" panose="020B0502020202020204" pitchFamily="34" charset="0"/>
              </a:rPr>
              <a:t>Best Practices</a:t>
            </a:r>
            <a:r>
              <a:rPr lang="en-US" dirty="0">
                <a:latin typeface="Century Gothic" panose="020B0502020202020204" pitchFamily="34" charset="0"/>
              </a:rPr>
              <a:t>:</a:t>
            </a:r>
          </a:p>
          <a:p>
            <a:r>
              <a:rPr lang="en-US" b="1" dirty="0">
                <a:latin typeface="Century Gothic" panose="020B0502020202020204" pitchFamily="34" charset="0"/>
              </a:rPr>
              <a:t>Categorize Expenses</a:t>
            </a:r>
            <a:r>
              <a:rPr lang="en-US" dirty="0">
                <a:latin typeface="Century Gothic" panose="020B0502020202020204" pitchFamily="34" charset="0"/>
              </a:rPr>
              <a:t>:</a:t>
            </a:r>
          </a:p>
          <a:p>
            <a:r>
              <a:rPr lang="en-US" dirty="0">
                <a:latin typeface="Century Gothic" panose="020B0502020202020204" pitchFamily="34" charset="0"/>
              </a:rPr>
              <a:t>Examples: Office supplies, marketing, travel, software subscriptions.</a:t>
            </a:r>
          </a:p>
          <a:p>
            <a:r>
              <a:rPr lang="en-US" b="1" dirty="0">
                <a:latin typeface="Century Gothic" panose="020B0502020202020204" pitchFamily="34" charset="0"/>
              </a:rPr>
              <a:t>Receipts and Records</a:t>
            </a:r>
            <a:r>
              <a:rPr lang="en-US" dirty="0">
                <a:latin typeface="Century Gothic" panose="020B0502020202020204" pitchFamily="34" charset="0"/>
              </a:rPr>
              <a:t>:</a:t>
            </a:r>
          </a:p>
          <a:p>
            <a:r>
              <a:rPr lang="en-US" dirty="0">
                <a:latin typeface="Century Gothic" panose="020B0502020202020204" pitchFamily="34" charset="0"/>
              </a:rPr>
              <a:t>Keep digital or physical copies of all receipts and invoices related to expenses.</a:t>
            </a:r>
          </a:p>
          <a:p>
            <a:r>
              <a:rPr lang="en-US" dirty="0">
                <a:latin typeface="Century Gothic" panose="020B0502020202020204" pitchFamily="34" charset="0"/>
              </a:rPr>
              <a:t>Use apps like Expensify or Wave for digitizing receipts and tracking expenses.</a:t>
            </a:r>
          </a:p>
        </p:txBody>
      </p:sp>
    </p:spTree>
    <p:extLst>
      <p:ext uri="{BB962C8B-B14F-4D97-AF65-F5344CB8AC3E}">
        <p14:creationId xmlns:p14="http://schemas.microsoft.com/office/powerpoint/2010/main" val="1489467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43551-2ECD-892E-6DA1-C1CD806BE00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2F1BB7B-8F49-D5A7-7004-DE3611C6A42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55412CF-EC95-E46C-B93D-8B37CC9127A6}"/>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FINANCIAL RECORDKEEPING AND EXPENSE MANAGEMENT FOR EDUCATION CONSULTANTS  </a:t>
            </a:r>
          </a:p>
        </p:txBody>
      </p:sp>
      <p:sp>
        <p:nvSpPr>
          <p:cNvPr id="18" name="Rectangle 17">
            <a:extLst>
              <a:ext uri="{FF2B5EF4-FFF2-40B4-BE49-F238E27FC236}">
                <a16:creationId xmlns:a16="http://schemas.microsoft.com/office/drawing/2014/main" id="{AF09A9D4-6542-E775-616F-7A61FF7D1FF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Module-3:7</a:t>
            </a:r>
          </a:p>
        </p:txBody>
      </p:sp>
      <p:sp>
        <p:nvSpPr>
          <p:cNvPr id="20" name="Oval 19">
            <a:extLst>
              <a:ext uri="{FF2B5EF4-FFF2-40B4-BE49-F238E27FC236}">
                <a16:creationId xmlns:a16="http://schemas.microsoft.com/office/drawing/2014/main" id="{7F0E63F2-7DD0-2F7E-96B8-DC63E07BF0D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65DDA41-5D78-8305-21C7-B51271CFBC2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C4A576C-C1E2-3957-AB94-9763E68A9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7F418B6-6F04-977F-31C2-86B0CE324BBE}"/>
              </a:ext>
            </a:extLst>
          </p:cNvPr>
          <p:cNvSpPr txBox="1"/>
          <p:nvPr/>
        </p:nvSpPr>
        <p:spPr>
          <a:xfrm>
            <a:off x="0" y="1999663"/>
            <a:ext cx="12192000" cy="3970318"/>
          </a:xfrm>
          <a:prstGeom prst="rect">
            <a:avLst/>
          </a:prstGeom>
          <a:noFill/>
        </p:spPr>
        <p:txBody>
          <a:bodyPr wrap="square" rtlCol="0">
            <a:spAutoFit/>
          </a:bodyPr>
          <a:lstStyle/>
          <a:p>
            <a:r>
              <a:rPr lang="en-US" b="1" dirty="0">
                <a:latin typeface="Century Gothic" panose="020B0502020202020204" pitchFamily="34" charset="0"/>
              </a:rPr>
              <a:t>4. Implementation Steps</a:t>
            </a:r>
          </a:p>
          <a:p>
            <a:r>
              <a:rPr lang="en-US" b="1" dirty="0">
                <a:latin typeface="Century Gothic" panose="020B0502020202020204" pitchFamily="34" charset="0"/>
              </a:rPr>
              <a:t>Set Up Systems</a:t>
            </a:r>
            <a:r>
              <a:rPr lang="en-US" dirty="0">
                <a:latin typeface="Century Gothic" panose="020B0502020202020204" pitchFamily="34" charset="0"/>
              </a:rPr>
              <a:t>:</a:t>
            </a:r>
          </a:p>
          <a:p>
            <a:r>
              <a:rPr lang="en-US" dirty="0">
                <a:latin typeface="Century Gothic" panose="020B0502020202020204" pitchFamily="34" charset="0"/>
              </a:rPr>
              <a:t>Choose financial software that suits your business size and complexity.</a:t>
            </a:r>
          </a:p>
          <a:p>
            <a:r>
              <a:rPr lang="en-US" dirty="0">
                <a:latin typeface="Century Gothic" panose="020B0502020202020204" pitchFamily="34" charset="0"/>
              </a:rPr>
              <a:t>Create templates for invoices and expense reports to ensure consistency.</a:t>
            </a:r>
          </a:p>
          <a:p>
            <a:r>
              <a:rPr lang="en-US" b="1" dirty="0">
                <a:latin typeface="Century Gothic" panose="020B0502020202020204" pitchFamily="34" charset="0"/>
              </a:rPr>
              <a:t>Develop Procedures</a:t>
            </a:r>
            <a:r>
              <a:rPr lang="en-US" dirty="0">
                <a:latin typeface="Century Gothic" panose="020B0502020202020204" pitchFamily="34" charset="0"/>
              </a:rPr>
              <a:t>:</a:t>
            </a:r>
          </a:p>
          <a:p>
            <a:r>
              <a:rPr lang="en-US" dirty="0">
                <a:latin typeface="Century Gothic" panose="020B0502020202020204" pitchFamily="34" charset="0"/>
              </a:rPr>
              <a:t>Establish clear protocols for recording transactions, issuing invoices, and documenting expenses.</a:t>
            </a:r>
          </a:p>
          <a:p>
            <a:r>
              <a:rPr lang="en-US" dirty="0">
                <a:latin typeface="Century Gothic" panose="020B0502020202020204" pitchFamily="34" charset="0"/>
              </a:rPr>
              <a:t>Train staff, if applicable, on these procedures.</a:t>
            </a:r>
          </a:p>
          <a:p>
            <a:r>
              <a:rPr lang="en-US" b="1" dirty="0">
                <a:latin typeface="Century Gothic" panose="020B0502020202020204" pitchFamily="34" charset="0"/>
              </a:rPr>
              <a:t>Regular Monitoring</a:t>
            </a:r>
            <a:r>
              <a:rPr lang="en-US" dirty="0">
                <a:latin typeface="Century Gothic" panose="020B0502020202020204" pitchFamily="34" charset="0"/>
              </a:rPr>
              <a:t>:</a:t>
            </a:r>
          </a:p>
          <a:p>
            <a:r>
              <a:rPr lang="en-US" dirty="0">
                <a:latin typeface="Century Gothic" panose="020B0502020202020204" pitchFamily="34" charset="0"/>
              </a:rPr>
              <a:t>Schedule routine checks to ensure records are complete and accurate.</a:t>
            </a:r>
          </a:p>
          <a:p>
            <a:r>
              <a:rPr lang="en-US" dirty="0">
                <a:latin typeface="Century Gothic" panose="020B0502020202020204" pitchFamily="34" charset="0"/>
              </a:rPr>
              <a:t>Review financial reports to assess performance and identify trends.</a:t>
            </a:r>
          </a:p>
          <a:p>
            <a:r>
              <a:rPr lang="en-US" b="1" dirty="0">
                <a:latin typeface="Century Gothic" panose="020B0502020202020204" pitchFamily="34" charset="0"/>
              </a:rPr>
              <a:t>Compliance and Security</a:t>
            </a:r>
            <a:r>
              <a:rPr lang="en-US" dirty="0">
                <a:latin typeface="Century Gothic" panose="020B0502020202020204" pitchFamily="34" charset="0"/>
              </a:rPr>
              <a:t>:</a:t>
            </a:r>
          </a:p>
          <a:p>
            <a:r>
              <a:rPr lang="en-US" dirty="0">
                <a:latin typeface="Century Gothic" panose="020B0502020202020204" pitchFamily="34" charset="0"/>
              </a:rPr>
              <a:t>Ensure records are compliant with tax regulations and industry standards.</a:t>
            </a:r>
          </a:p>
          <a:p>
            <a:r>
              <a:rPr lang="en-US" dirty="0">
                <a:latin typeface="Century Gothic" panose="020B0502020202020204" pitchFamily="34" charset="0"/>
              </a:rPr>
              <a:t>Store financial data securely, using encrypted systems or password-protected files.</a:t>
            </a:r>
          </a:p>
          <a:p>
            <a:endParaRPr lang="en-US" dirty="0"/>
          </a:p>
        </p:txBody>
      </p:sp>
    </p:spTree>
    <p:extLst>
      <p:ext uri="{BB962C8B-B14F-4D97-AF65-F5344CB8AC3E}">
        <p14:creationId xmlns:p14="http://schemas.microsoft.com/office/powerpoint/2010/main" val="614572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5A97C-A1BB-E422-1803-EFD0B2F670F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31D09C2-B5B0-D7E2-7D7C-2F86DA1A7988}"/>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721B691-43BE-BA14-E048-BCCFE91EA26F}"/>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FINANCIAL RECORDKEEPING AND EXPENSE MANAGEMENT FOR EDUCATION CONSULTANTS  </a:t>
            </a:r>
          </a:p>
        </p:txBody>
      </p:sp>
      <p:sp>
        <p:nvSpPr>
          <p:cNvPr id="18" name="Rectangle 17">
            <a:extLst>
              <a:ext uri="{FF2B5EF4-FFF2-40B4-BE49-F238E27FC236}">
                <a16:creationId xmlns:a16="http://schemas.microsoft.com/office/drawing/2014/main" id="{0A11DD73-1EB7-08B8-DD3B-6FD26F655D1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Module-3:7</a:t>
            </a:r>
          </a:p>
        </p:txBody>
      </p:sp>
      <p:sp>
        <p:nvSpPr>
          <p:cNvPr id="20" name="Oval 19">
            <a:extLst>
              <a:ext uri="{FF2B5EF4-FFF2-40B4-BE49-F238E27FC236}">
                <a16:creationId xmlns:a16="http://schemas.microsoft.com/office/drawing/2014/main" id="{6C06DEA0-4129-AECB-426F-6911F740E08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1916863-E54C-2097-BAA3-5F13E8B31CB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DAC8564-6AB3-8DB8-EB9D-381DA92691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DC9ED9AD-4850-4C8B-2023-C9BCE9973E39}"/>
              </a:ext>
            </a:extLst>
          </p:cNvPr>
          <p:cNvSpPr txBox="1"/>
          <p:nvPr/>
        </p:nvSpPr>
        <p:spPr>
          <a:xfrm>
            <a:off x="0" y="1999663"/>
            <a:ext cx="11887200" cy="3693319"/>
          </a:xfrm>
          <a:prstGeom prst="rect">
            <a:avLst/>
          </a:prstGeom>
          <a:noFill/>
        </p:spPr>
        <p:txBody>
          <a:bodyPr wrap="square" rtlCol="0">
            <a:spAutoFit/>
          </a:bodyPr>
          <a:lstStyle/>
          <a:p>
            <a:r>
              <a:rPr lang="en-US" dirty="0">
                <a:latin typeface="Century Gothic" panose="020B0502020202020204" pitchFamily="34" charset="0"/>
              </a:rPr>
              <a:t>5</a:t>
            </a:r>
            <a:r>
              <a:rPr lang="en-US" b="1" dirty="0">
                <a:latin typeface="Century Gothic" panose="020B0502020202020204" pitchFamily="34" charset="0"/>
              </a:rPr>
              <a:t>. Benefits of Robust Financial Recordkeeping and Expense Management</a:t>
            </a:r>
          </a:p>
          <a:p>
            <a:r>
              <a:rPr lang="en-US" b="1" dirty="0">
                <a:latin typeface="Century Gothic" panose="020B0502020202020204" pitchFamily="34" charset="0"/>
              </a:rPr>
              <a:t>Accuracy</a:t>
            </a:r>
            <a:r>
              <a:rPr lang="en-US" dirty="0">
                <a:latin typeface="Century Gothic" panose="020B0502020202020204" pitchFamily="34" charset="0"/>
              </a:rPr>
              <a:t>: Reduces errors and omissions, ensuring financial data is reliable.</a:t>
            </a:r>
          </a:p>
          <a:p>
            <a:r>
              <a:rPr lang="en-US" b="1" dirty="0">
                <a:latin typeface="Century Gothic" panose="020B0502020202020204" pitchFamily="34" charset="0"/>
              </a:rPr>
              <a:t>Transparency</a:t>
            </a:r>
            <a:r>
              <a:rPr lang="en-US" dirty="0">
                <a:latin typeface="Century Gothic" panose="020B0502020202020204" pitchFamily="34" charset="0"/>
              </a:rPr>
              <a:t>: Provides a clear picture of the business's financial health.</a:t>
            </a:r>
          </a:p>
          <a:p>
            <a:r>
              <a:rPr lang="en-US" b="1" dirty="0">
                <a:latin typeface="Century Gothic" panose="020B0502020202020204" pitchFamily="34" charset="0"/>
              </a:rPr>
              <a:t>Efficiency</a:t>
            </a:r>
            <a:r>
              <a:rPr lang="en-US" dirty="0">
                <a:latin typeface="Century Gothic" panose="020B0502020202020204" pitchFamily="34" charset="0"/>
              </a:rPr>
              <a:t>: Saves time by streamlining invoicing and expense tracking.</a:t>
            </a:r>
          </a:p>
          <a:p>
            <a:r>
              <a:rPr lang="en-US" b="1" dirty="0">
                <a:latin typeface="Century Gothic" panose="020B0502020202020204" pitchFamily="34" charset="0"/>
              </a:rPr>
              <a:t>Financial Control</a:t>
            </a:r>
            <a:r>
              <a:rPr lang="en-US" dirty="0">
                <a:latin typeface="Century Gothic" panose="020B0502020202020204" pitchFamily="34" charset="0"/>
              </a:rPr>
              <a:t>: Helps in budgeting and identifying opportunities for cost reduction.</a:t>
            </a:r>
          </a:p>
          <a:p>
            <a:r>
              <a:rPr lang="en-US" b="1" dirty="0">
                <a:latin typeface="Century Gothic" panose="020B0502020202020204" pitchFamily="34" charset="0"/>
              </a:rPr>
              <a:t>Regulatory Compliance</a:t>
            </a:r>
            <a:r>
              <a:rPr lang="en-US" dirty="0">
                <a:latin typeface="Century Gothic" panose="020B0502020202020204" pitchFamily="34" charset="0"/>
              </a:rPr>
              <a:t>: Ensures readiness for tax filing or audits.</a:t>
            </a:r>
          </a:p>
          <a:p>
            <a:endParaRPr lang="en-US" dirty="0">
              <a:latin typeface="Century Gothic" panose="020B0502020202020204" pitchFamily="34" charset="0"/>
            </a:endParaRPr>
          </a:p>
          <a:p>
            <a:r>
              <a:rPr lang="en-US" dirty="0">
                <a:latin typeface="Century Gothic" panose="020B0502020202020204" pitchFamily="34" charset="0"/>
              </a:rPr>
              <a:t>Effective financial recordkeeping and expense management are the cornerstones of successful financial planning for education consultants. By systematically recording transactions, generating and tracking invoices, and managing expenses, consultants can </a:t>
            </a:r>
            <a:r>
              <a:rPr lang="en-US" b="1" dirty="0">
                <a:solidFill>
                  <a:srgbClr val="FF0A0A"/>
                </a:solidFill>
                <a:latin typeface="Century Gothic" panose="020B0502020202020204" pitchFamily="34" charset="0"/>
              </a:rPr>
              <a:t>maintain financial stability, streamline operations, and make informed decisions for business growth.</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23347427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44A40-C78E-B059-E6E6-BA1C30D6CCC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197845C-736D-ADBE-9FFD-F7799462ED0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6732496-DE3A-40F6-AB20-5192882D0A9A}"/>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DC5D8A4F-501E-4EDA-EEF9-D7D703F76B5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Module-3:8</a:t>
            </a:r>
          </a:p>
        </p:txBody>
      </p:sp>
      <p:sp>
        <p:nvSpPr>
          <p:cNvPr id="15" name="Rectangle 14">
            <a:extLst>
              <a:ext uri="{FF2B5EF4-FFF2-40B4-BE49-F238E27FC236}">
                <a16:creationId xmlns:a16="http://schemas.microsoft.com/office/drawing/2014/main" id="{144DF68A-1A25-B4A8-F96F-8D2E44A56739}"/>
              </a:ext>
            </a:extLst>
          </p:cNvPr>
          <p:cNvSpPr/>
          <p:nvPr/>
        </p:nvSpPr>
        <p:spPr>
          <a:xfrm>
            <a:off x="159026" y="1836616"/>
            <a:ext cx="11873947" cy="4687361"/>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DB3E6790-AF45-239F-C35A-02E3A5D3C08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47B82A6-6F86-26A4-B6AC-1FB3B5128D36}"/>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63716A5-260C-C563-D17A-466A574ECF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05132488-908D-BDB2-4B34-2E1E713F63AF}"/>
              </a:ext>
            </a:extLst>
          </p:cNvPr>
          <p:cNvSpPr txBox="1"/>
          <p:nvPr/>
        </p:nvSpPr>
        <p:spPr>
          <a:xfrm>
            <a:off x="1115954" y="1188912"/>
            <a:ext cx="8266334" cy="646331"/>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FINANCIAL REPORTING AND ANALYSIS FOR EDUCATION CONSULTANTS  </a:t>
            </a: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2A7093AF-071D-F7F0-5681-9D5A838375D6}"/>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F952535D-139A-837A-B097-5333F2D0E28F}"/>
              </a:ext>
            </a:extLst>
          </p:cNvPr>
          <p:cNvSpPr txBox="1"/>
          <p:nvPr/>
        </p:nvSpPr>
        <p:spPr>
          <a:xfrm>
            <a:off x="569843" y="1998942"/>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6" name="TextBox 5">
            <a:extLst>
              <a:ext uri="{FF2B5EF4-FFF2-40B4-BE49-F238E27FC236}">
                <a16:creationId xmlns:a16="http://schemas.microsoft.com/office/drawing/2014/main" id="{F60000AA-335D-EAB5-A4D2-0928920B2F80}"/>
              </a:ext>
            </a:extLst>
          </p:cNvPr>
          <p:cNvSpPr txBox="1"/>
          <p:nvPr/>
        </p:nvSpPr>
        <p:spPr>
          <a:xfrm>
            <a:off x="159026" y="1909112"/>
            <a:ext cx="6056244" cy="4247317"/>
          </a:xfrm>
          <a:prstGeom prst="rect">
            <a:avLst/>
          </a:prstGeom>
          <a:noFill/>
        </p:spPr>
        <p:txBody>
          <a:bodyPr wrap="square" rtlCol="0">
            <a:spAutoFit/>
          </a:bodyPr>
          <a:lstStyle/>
          <a:p>
            <a:r>
              <a:rPr lang="en-US" dirty="0">
                <a:latin typeface="Century Gothic" panose="020B0502020202020204" pitchFamily="34" charset="0"/>
              </a:rPr>
              <a:t>Financial reporting and analysis are essential </a:t>
            </a:r>
            <a:r>
              <a:rPr lang="en-US" b="1" dirty="0">
                <a:solidFill>
                  <a:srgbClr val="FF0A0A"/>
                </a:solidFill>
                <a:latin typeface="Century Gothic" panose="020B0502020202020204" pitchFamily="34" charset="0"/>
              </a:rPr>
              <a:t>components of financial management </a:t>
            </a:r>
            <a:r>
              <a:rPr lang="en-US" dirty="0">
                <a:latin typeface="Century Gothic" panose="020B0502020202020204" pitchFamily="34" charset="0"/>
              </a:rPr>
              <a:t>for education consultants. These practices help in understanding </a:t>
            </a:r>
            <a:r>
              <a:rPr lang="en-US" b="1" dirty="0">
                <a:solidFill>
                  <a:srgbClr val="FF0A0A"/>
                </a:solidFill>
                <a:latin typeface="Century Gothic" panose="020B0502020202020204" pitchFamily="34" charset="0"/>
              </a:rPr>
              <a:t>business performance, identifying trends</a:t>
            </a:r>
            <a:r>
              <a:rPr lang="en-US" dirty="0">
                <a:latin typeface="Century Gothic" panose="020B0502020202020204" pitchFamily="34" charset="0"/>
              </a:rPr>
              <a:t>, and </a:t>
            </a:r>
            <a:r>
              <a:rPr lang="en-US" b="1" dirty="0">
                <a:solidFill>
                  <a:srgbClr val="FF0A0A"/>
                </a:solidFill>
                <a:latin typeface="Century Gothic" panose="020B0502020202020204" pitchFamily="34" charset="0"/>
              </a:rPr>
              <a:t>making informed decisions</a:t>
            </a:r>
            <a:r>
              <a:rPr lang="en-US" dirty="0">
                <a:latin typeface="Century Gothic" panose="020B0502020202020204" pitchFamily="34" charset="0"/>
              </a:rPr>
              <a:t>. By preparing regular reports, analyzing profit and loss, and comparing actual outcomes against the budget, consultants can maintain financial health and sustainability.</a:t>
            </a:r>
          </a:p>
          <a:p>
            <a:r>
              <a:rPr lang="en-US" b="1" dirty="0">
                <a:latin typeface="Century Gothic" panose="020B0502020202020204" pitchFamily="34" charset="0"/>
              </a:rPr>
              <a:t>1. Financial Reporting and Analysis</a:t>
            </a:r>
          </a:p>
          <a:p>
            <a:r>
              <a:rPr lang="en-US" b="1" dirty="0">
                <a:latin typeface="Century Gothic" panose="020B0502020202020204" pitchFamily="34" charset="0"/>
              </a:rPr>
              <a:t>Monthly and Quarterly Reports</a:t>
            </a:r>
          </a:p>
          <a:p>
            <a:r>
              <a:rPr lang="en-US" dirty="0">
                <a:latin typeface="Century Gothic" panose="020B0502020202020204" pitchFamily="34" charset="0"/>
              </a:rPr>
              <a:t>Purpose: To provide an overview of financial performance over a specific period.</a:t>
            </a:r>
          </a:p>
          <a:p>
            <a:r>
              <a:rPr lang="en-US" dirty="0">
                <a:latin typeface="Century Gothic" panose="020B0502020202020204" pitchFamily="34" charset="0"/>
              </a:rPr>
              <a:t>Content of Reports:</a:t>
            </a:r>
          </a:p>
          <a:p>
            <a:r>
              <a:rPr lang="en-US" dirty="0">
                <a:latin typeface="Century Gothic" panose="020B0502020202020204" pitchFamily="34" charset="0"/>
              </a:rPr>
              <a:t>Income Statement:</a:t>
            </a:r>
          </a:p>
          <a:p>
            <a:r>
              <a:rPr lang="en-US" dirty="0">
                <a:latin typeface="Century Gothic" panose="020B0502020202020204" pitchFamily="34" charset="0"/>
              </a:rPr>
              <a:t>A summary of all revenues earned during the period.</a:t>
            </a:r>
          </a:p>
        </p:txBody>
      </p:sp>
      <p:sp>
        <p:nvSpPr>
          <p:cNvPr id="5" name="TextBox 4">
            <a:extLst>
              <a:ext uri="{FF2B5EF4-FFF2-40B4-BE49-F238E27FC236}">
                <a16:creationId xmlns:a16="http://schemas.microsoft.com/office/drawing/2014/main" id="{E5E088D2-037B-A9C1-5A50-A517AB07F271}"/>
              </a:ext>
            </a:extLst>
          </p:cNvPr>
          <p:cNvSpPr txBox="1"/>
          <p:nvPr/>
        </p:nvSpPr>
        <p:spPr>
          <a:xfrm>
            <a:off x="6215270" y="1932929"/>
            <a:ext cx="5936973" cy="4524315"/>
          </a:xfrm>
          <a:prstGeom prst="rect">
            <a:avLst/>
          </a:prstGeom>
          <a:noFill/>
        </p:spPr>
        <p:txBody>
          <a:bodyPr wrap="square" rtlCol="0">
            <a:spAutoFit/>
          </a:bodyPr>
          <a:lstStyle/>
          <a:p>
            <a:r>
              <a:rPr lang="en-US" b="1" dirty="0">
                <a:latin typeface="Century Gothic" panose="020B0502020202020204" pitchFamily="34" charset="0"/>
              </a:rPr>
              <a:t>Expense Report</a:t>
            </a:r>
            <a:r>
              <a:rPr lang="en-US" dirty="0">
                <a:latin typeface="Century Gothic" panose="020B0502020202020204" pitchFamily="34" charset="0"/>
              </a:rPr>
              <a:t>:</a:t>
            </a:r>
          </a:p>
          <a:p>
            <a:r>
              <a:rPr lang="en-US" dirty="0">
                <a:latin typeface="Century Gothic" panose="020B0502020202020204" pitchFamily="34" charset="0"/>
              </a:rPr>
              <a:t>A breakdown of all costs incurred.</a:t>
            </a:r>
          </a:p>
          <a:p>
            <a:r>
              <a:rPr lang="en-US" b="1" dirty="0">
                <a:latin typeface="Century Gothic" panose="020B0502020202020204" pitchFamily="34" charset="0"/>
              </a:rPr>
              <a:t>Profitability Metrics</a:t>
            </a:r>
            <a:r>
              <a:rPr lang="en-US" dirty="0">
                <a:latin typeface="Century Gothic" panose="020B0502020202020204" pitchFamily="34" charset="0"/>
              </a:rPr>
              <a:t>:</a:t>
            </a:r>
          </a:p>
          <a:p>
            <a:r>
              <a:rPr lang="en-US" dirty="0">
                <a:latin typeface="Century Gothic" panose="020B0502020202020204" pitchFamily="34" charset="0"/>
              </a:rPr>
              <a:t>Net profit or loss for the period.</a:t>
            </a:r>
          </a:p>
          <a:p>
            <a:r>
              <a:rPr lang="en-US" b="1" dirty="0">
                <a:latin typeface="Century Gothic" panose="020B0502020202020204" pitchFamily="34" charset="0"/>
              </a:rPr>
              <a:t>Cash Flow Summary</a:t>
            </a:r>
            <a:r>
              <a:rPr lang="en-US" dirty="0">
                <a:latin typeface="Century Gothic" panose="020B0502020202020204" pitchFamily="34" charset="0"/>
              </a:rPr>
              <a:t>:</a:t>
            </a:r>
          </a:p>
          <a:p>
            <a:r>
              <a:rPr lang="en-US" dirty="0">
                <a:latin typeface="Century Gothic" panose="020B0502020202020204" pitchFamily="34" charset="0"/>
              </a:rPr>
              <a:t>An overview of cash inflows and outflows.</a:t>
            </a:r>
          </a:p>
          <a:p>
            <a:r>
              <a:rPr lang="en-US" b="1" dirty="0">
                <a:latin typeface="Century Gothic" panose="020B0502020202020204" pitchFamily="34" charset="0"/>
              </a:rPr>
              <a:t>Best Practices</a:t>
            </a:r>
            <a:r>
              <a:rPr lang="en-US" dirty="0">
                <a:latin typeface="Century Gothic" panose="020B0502020202020204" pitchFamily="34" charset="0"/>
              </a:rPr>
              <a:t>:</a:t>
            </a:r>
          </a:p>
          <a:p>
            <a:r>
              <a:rPr lang="en-US" dirty="0">
                <a:latin typeface="Century Gothic" panose="020B0502020202020204" pitchFamily="34" charset="0"/>
              </a:rPr>
              <a:t>Use accounting software like QuickBooks or Wave to automate report generation.</a:t>
            </a:r>
          </a:p>
          <a:p>
            <a:r>
              <a:rPr lang="en-US" dirty="0">
                <a:latin typeface="Century Gothic" panose="020B0502020202020204" pitchFamily="34" charset="0"/>
              </a:rPr>
              <a:t>Present reports in clear, understandable formats using graphs or charts for visual aid.</a:t>
            </a:r>
          </a:p>
          <a:p>
            <a:r>
              <a:rPr lang="en-US" dirty="0">
                <a:latin typeface="Century Gothic" panose="020B0502020202020204" pitchFamily="34" charset="0"/>
              </a:rPr>
              <a:t>Benefits:</a:t>
            </a:r>
          </a:p>
          <a:p>
            <a:r>
              <a:rPr lang="en-US" dirty="0">
                <a:latin typeface="Century Gothic" panose="020B0502020202020204" pitchFamily="34" charset="0"/>
              </a:rPr>
              <a:t>Helps in tracking progress towards financial goals.</a:t>
            </a:r>
          </a:p>
          <a:p>
            <a:r>
              <a:rPr lang="en-US" dirty="0">
                <a:latin typeface="Century Gothic" panose="020B0502020202020204" pitchFamily="34" charset="0"/>
              </a:rPr>
              <a:t>Identifies areas where spending or earning needs adjustment.</a:t>
            </a:r>
          </a:p>
          <a:p>
            <a:endParaRPr lang="en-US" dirty="0"/>
          </a:p>
        </p:txBody>
      </p:sp>
    </p:spTree>
    <p:extLst>
      <p:ext uri="{BB962C8B-B14F-4D97-AF65-F5344CB8AC3E}">
        <p14:creationId xmlns:p14="http://schemas.microsoft.com/office/powerpoint/2010/main" val="2787824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A87C0-7242-3612-D7B7-F142C51C5B0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C15627B-3F5B-8DC2-4565-8B20FB8AB49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87165A6-E5E2-B40B-3460-4AC482188865}"/>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7ECD6F9B-79D0-4BEC-EE22-08CED58A8072}"/>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Module-3:8</a:t>
            </a:r>
          </a:p>
        </p:txBody>
      </p:sp>
      <p:sp>
        <p:nvSpPr>
          <p:cNvPr id="15" name="Rectangle 14">
            <a:extLst>
              <a:ext uri="{FF2B5EF4-FFF2-40B4-BE49-F238E27FC236}">
                <a16:creationId xmlns:a16="http://schemas.microsoft.com/office/drawing/2014/main" id="{562D085F-4E79-0CD8-BF4D-69F473EC298A}"/>
              </a:ext>
            </a:extLst>
          </p:cNvPr>
          <p:cNvSpPr/>
          <p:nvPr/>
        </p:nvSpPr>
        <p:spPr>
          <a:xfrm>
            <a:off x="159026" y="1836616"/>
            <a:ext cx="11873947" cy="4687361"/>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B5F808A7-95DD-65BF-52C2-B5751A35051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814328C-A821-CC78-4E91-A85722466AE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83C586F-000F-B8D5-1924-DF0A731DD0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EB112F6E-398F-2249-0160-968379F647E2}"/>
              </a:ext>
            </a:extLst>
          </p:cNvPr>
          <p:cNvSpPr txBox="1"/>
          <p:nvPr/>
        </p:nvSpPr>
        <p:spPr>
          <a:xfrm>
            <a:off x="1115954" y="1188912"/>
            <a:ext cx="8266334" cy="646331"/>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FINANCIAL REPORTING AND ANALYSIS FOR EDUCATION CONSULTANTS  </a:t>
            </a: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FCD9E93C-E347-E9A6-6226-8AD523AC7BAB}"/>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4E466EC3-75E3-A6F0-104A-8FDCCAF75467}"/>
              </a:ext>
            </a:extLst>
          </p:cNvPr>
          <p:cNvSpPr txBox="1"/>
          <p:nvPr/>
        </p:nvSpPr>
        <p:spPr>
          <a:xfrm>
            <a:off x="569843" y="1998942"/>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6" name="TextBox 5">
            <a:extLst>
              <a:ext uri="{FF2B5EF4-FFF2-40B4-BE49-F238E27FC236}">
                <a16:creationId xmlns:a16="http://schemas.microsoft.com/office/drawing/2014/main" id="{EDED8944-C3D2-EF32-13D3-94503E6ECD65}"/>
              </a:ext>
            </a:extLst>
          </p:cNvPr>
          <p:cNvSpPr txBox="1"/>
          <p:nvPr/>
        </p:nvSpPr>
        <p:spPr>
          <a:xfrm>
            <a:off x="139147" y="1872060"/>
            <a:ext cx="5652053" cy="4247317"/>
          </a:xfrm>
          <a:prstGeom prst="rect">
            <a:avLst/>
          </a:prstGeom>
          <a:noFill/>
        </p:spPr>
        <p:txBody>
          <a:bodyPr wrap="square" rtlCol="0">
            <a:spAutoFit/>
          </a:bodyPr>
          <a:lstStyle/>
          <a:p>
            <a:r>
              <a:rPr lang="en-US" b="1" dirty="0">
                <a:latin typeface="Century Gothic" panose="020B0502020202020204" pitchFamily="34" charset="0"/>
              </a:rPr>
              <a:t>2. Profit and Loss Statements</a:t>
            </a:r>
          </a:p>
          <a:p>
            <a:r>
              <a:rPr lang="en-US" b="1" dirty="0">
                <a:latin typeface="Century Gothic" panose="020B0502020202020204" pitchFamily="34" charset="0"/>
              </a:rPr>
              <a:t>Purpose</a:t>
            </a:r>
          </a:p>
          <a:p>
            <a:r>
              <a:rPr lang="en-US" dirty="0">
                <a:latin typeface="Century Gothic" panose="020B0502020202020204" pitchFamily="34" charset="0"/>
              </a:rPr>
              <a:t>Summarize overall financial performance by </a:t>
            </a:r>
            <a:r>
              <a:rPr lang="en-US" b="1" dirty="0">
                <a:solidFill>
                  <a:srgbClr val="FF0A0A"/>
                </a:solidFill>
                <a:latin typeface="Century Gothic" panose="020B0502020202020204" pitchFamily="34" charset="0"/>
              </a:rPr>
              <a:t>showing total income, expenses, and resulting profit or loss over a period</a:t>
            </a:r>
            <a:r>
              <a:rPr lang="en-US" dirty="0">
                <a:latin typeface="Century Gothic" panose="020B0502020202020204" pitchFamily="34" charset="0"/>
              </a:rPr>
              <a:t>.</a:t>
            </a:r>
          </a:p>
          <a:p>
            <a:r>
              <a:rPr lang="en-US" dirty="0">
                <a:latin typeface="Century Gothic" panose="020B0502020202020204" pitchFamily="34" charset="0"/>
              </a:rPr>
              <a:t>Components</a:t>
            </a:r>
          </a:p>
          <a:p>
            <a:r>
              <a:rPr lang="en-US" b="1" dirty="0">
                <a:latin typeface="Century Gothic" panose="020B0502020202020204" pitchFamily="34" charset="0"/>
              </a:rPr>
              <a:t>Revenue</a:t>
            </a:r>
            <a:r>
              <a:rPr lang="en-US" dirty="0">
                <a:latin typeface="Century Gothic" panose="020B0502020202020204" pitchFamily="34" charset="0"/>
              </a:rPr>
              <a:t>: Total income from consulting services, courses, or other activities.</a:t>
            </a:r>
          </a:p>
          <a:p>
            <a:r>
              <a:rPr lang="en-US" b="1" dirty="0">
                <a:latin typeface="Century Gothic" panose="020B0502020202020204" pitchFamily="34" charset="0"/>
              </a:rPr>
              <a:t>Cost of Services </a:t>
            </a:r>
            <a:r>
              <a:rPr lang="en-US" dirty="0">
                <a:latin typeface="Century Gothic" panose="020B0502020202020204" pitchFamily="34" charset="0"/>
              </a:rPr>
              <a:t>(if applicable):Direct costs incurred to deliver consulting services.</a:t>
            </a:r>
          </a:p>
          <a:p>
            <a:r>
              <a:rPr lang="en-US" b="1" dirty="0">
                <a:latin typeface="Century Gothic" panose="020B0502020202020204" pitchFamily="34" charset="0"/>
              </a:rPr>
              <a:t>Operating Expenses</a:t>
            </a:r>
            <a:r>
              <a:rPr lang="en-US" dirty="0">
                <a:latin typeface="Century Gothic" panose="020B0502020202020204" pitchFamily="34" charset="0"/>
              </a:rPr>
              <a:t>: Indirect costs like rent, utilities, marketing, and salaries.</a:t>
            </a:r>
          </a:p>
          <a:p>
            <a:r>
              <a:rPr lang="en-US" b="1" dirty="0">
                <a:latin typeface="Century Gothic" panose="020B0502020202020204" pitchFamily="34" charset="0"/>
              </a:rPr>
              <a:t>Net Profit or Loss</a:t>
            </a:r>
            <a:r>
              <a:rPr lang="en-US" dirty="0">
                <a:latin typeface="Century Gothic" panose="020B0502020202020204" pitchFamily="34" charset="0"/>
              </a:rPr>
              <a:t>: The difference between total revenue and total expenses.</a:t>
            </a:r>
          </a:p>
          <a:p>
            <a:endParaRPr lang="en-US" dirty="0">
              <a:latin typeface="Century Gothic" panose="020B0502020202020204" pitchFamily="34" charset="0"/>
            </a:endParaRPr>
          </a:p>
        </p:txBody>
      </p:sp>
      <p:sp>
        <p:nvSpPr>
          <p:cNvPr id="5" name="TextBox 4">
            <a:extLst>
              <a:ext uri="{FF2B5EF4-FFF2-40B4-BE49-F238E27FC236}">
                <a16:creationId xmlns:a16="http://schemas.microsoft.com/office/drawing/2014/main" id="{CB97B59A-FF97-C180-0FAA-7A049D9649F3}"/>
              </a:ext>
            </a:extLst>
          </p:cNvPr>
          <p:cNvSpPr txBox="1"/>
          <p:nvPr/>
        </p:nvSpPr>
        <p:spPr>
          <a:xfrm>
            <a:off x="6095999" y="1949816"/>
            <a:ext cx="6076121" cy="3970318"/>
          </a:xfrm>
          <a:prstGeom prst="rect">
            <a:avLst/>
          </a:prstGeom>
          <a:noFill/>
        </p:spPr>
        <p:txBody>
          <a:bodyPr wrap="square" rtlCol="0">
            <a:spAutoFit/>
          </a:bodyPr>
          <a:lstStyle/>
          <a:p>
            <a:r>
              <a:rPr lang="en-US" b="1" dirty="0">
                <a:latin typeface="Century Gothic" panose="020B0502020202020204" pitchFamily="34" charset="0"/>
              </a:rPr>
              <a:t>Preparation Tips</a:t>
            </a:r>
          </a:p>
          <a:p>
            <a:r>
              <a:rPr lang="en-US" b="1" dirty="0">
                <a:latin typeface="Century Gothic" panose="020B0502020202020204" pitchFamily="34" charset="0"/>
              </a:rPr>
              <a:t>Automate Calculations</a:t>
            </a:r>
            <a:r>
              <a:rPr lang="en-US" dirty="0">
                <a:latin typeface="Century Gothic" panose="020B0502020202020204" pitchFamily="34" charset="0"/>
              </a:rPr>
              <a:t>: Use templates or software to ensure accuracy and consistency.</a:t>
            </a:r>
          </a:p>
          <a:p>
            <a:r>
              <a:rPr lang="en-US" b="1" dirty="0">
                <a:latin typeface="Century Gothic" panose="020B0502020202020204" pitchFamily="34" charset="0"/>
              </a:rPr>
              <a:t>Review Regularly</a:t>
            </a:r>
            <a:r>
              <a:rPr lang="en-US" dirty="0">
                <a:latin typeface="Century Gothic" panose="020B0502020202020204" pitchFamily="34" charset="0"/>
              </a:rPr>
              <a:t>: Prepare statements monthly, quarterly, or annually for periodic assessments.</a:t>
            </a:r>
          </a:p>
          <a:p>
            <a:r>
              <a:rPr lang="en-US" b="1" dirty="0">
                <a:latin typeface="Century Gothic" panose="020B0502020202020204" pitchFamily="34" charset="0"/>
              </a:rPr>
              <a:t>Analyze Results</a:t>
            </a:r>
            <a:r>
              <a:rPr lang="en-US" dirty="0">
                <a:latin typeface="Century Gothic" panose="020B0502020202020204" pitchFamily="34" charset="0"/>
              </a:rPr>
              <a:t>: Look for trends in revenue growth or expense increases to inform strategic decisions.</a:t>
            </a:r>
          </a:p>
          <a:p>
            <a:r>
              <a:rPr lang="en-US" b="1" dirty="0">
                <a:latin typeface="Century Gothic" panose="020B0502020202020204" pitchFamily="34" charset="0"/>
              </a:rPr>
              <a:t>Benefits</a:t>
            </a:r>
          </a:p>
          <a:p>
            <a:r>
              <a:rPr lang="en-US" dirty="0">
                <a:latin typeface="Century Gothic" panose="020B0502020202020204" pitchFamily="34" charset="0"/>
              </a:rPr>
              <a:t>Provides a clear snapshot of financial health.</a:t>
            </a:r>
          </a:p>
          <a:p>
            <a:r>
              <a:rPr lang="en-US" dirty="0">
                <a:latin typeface="Century Gothic" panose="020B0502020202020204" pitchFamily="34" charset="0"/>
              </a:rPr>
              <a:t>Assists in identifying areas to cut costs or increase revenue.</a:t>
            </a:r>
          </a:p>
          <a:p>
            <a:r>
              <a:rPr lang="en-US" dirty="0">
                <a:latin typeface="Century Gothic" panose="020B0502020202020204" pitchFamily="34" charset="0"/>
              </a:rPr>
              <a:t>Serves as a foundational document for tax filing and audits.</a:t>
            </a:r>
          </a:p>
          <a:p>
            <a:endParaRPr lang="en-US" dirty="0"/>
          </a:p>
        </p:txBody>
      </p:sp>
    </p:spTree>
    <p:extLst>
      <p:ext uri="{BB962C8B-B14F-4D97-AF65-F5344CB8AC3E}">
        <p14:creationId xmlns:p14="http://schemas.microsoft.com/office/powerpoint/2010/main" val="2754543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D98AB-CD4F-2D5A-7477-C412E531F9C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3661E9E-23E7-249D-68E4-043D7478D02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93204A3-5545-2D5B-F7CB-5CA68837E99F}"/>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2722F20D-277C-4A0B-D372-8CAFBF2DF8C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Module-3:8</a:t>
            </a:r>
          </a:p>
        </p:txBody>
      </p:sp>
      <p:sp>
        <p:nvSpPr>
          <p:cNvPr id="15" name="Rectangle 14">
            <a:extLst>
              <a:ext uri="{FF2B5EF4-FFF2-40B4-BE49-F238E27FC236}">
                <a16:creationId xmlns:a16="http://schemas.microsoft.com/office/drawing/2014/main" id="{89CFBE17-5C16-8E23-26F7-17262D34F72F}"/>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6968101E-4B65-BD6F-4826-512A0D9D1D2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32EC210-E6A1-65BB-8027-0B559D7A3BC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C514CBB-801A-A392-9366-DE3641A8C0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BC2EEB8-AEF4-8BDE-5BE6-69C752D86D5A}"/>
              </a:ext>
            </a:extLst>
          </p:cNvPr>
          <p:cNvSpPr txBox="1"/>
          <p:nvPr/>
        </p:nvSpPr>
        <p:spPr>
          <a:xfrm>
            <a:off x="1010457" y="1190117"/>
            <a:ext cx="8147316" cy="369332"/>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FINANCIAL REPORTING AND ANALYSIS FOR EDUCATION CONSULTANTS</a:t>
            </a:r>
            <a:endParaRPr lang="en-US" dirty="0">
              <a:solidFill>
                <a:schemeClr val="bg1"/>
              </a:solidFill>
            </a:endParaRPr>
          </a:p>
        </p:txBody>
      </p:sp>
      <p:sp>
        <p:nvSpPr>
          <p:cNvPr id="3" name="TextBox 2">
            <a:extLst>
              <a:ext uri="{FF2B5EF4-FFF2-40B4-BE49-F238E27FC236}">
                <a16:creationId xmlns:a16="http://schemas.microsoft.com/office/drawing/2014/main" id="{4AF69D84-DB39-C000-EBEF-DCC0562D0F5D}"/>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449061D9-CB1B-037D-55B8-16AADBF7928C}"/>
              </a:ext>
            </a:extLst>
          </p:cNvPr>
          <p:cNvSpPr txBox="1"/>
          <p:nvPr/>
        </p:nvSpPr>
        <p:spPr>
          <a:xfrm>
            <a:off x="569843" y="1998942"/>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8" name="TextBox 7">
            <a:extLst>
              <a:ext uri="{FF2B5EF4-FFF2-40B4-BE49-F238E27FC236}">
                <a16:creationId xmlns:a16="http://schemas.microsoft.com/office/drawing/2014/main" id="{5D954016-44C1-6A1C-AF19-E8A7FBD34BDA}"/>
              </a:ext>
            </a:extLst>
          </p:cNvPr>
          <p:cNvSpPr txBox="1"/>
          <p:nvPr/>
        </p:nvSpPr>
        <p:spPr>
          <a:xfrm>
            <a:off x="118609" y="2132638"/>
            <a:ext cx="5738191" cy="3139321"/>
          </a:xfrm>
          <a:prstGeom prst="rect">
            <a:avLst/>
          </a:prstGeom>
          <a:noFill/>
        </p:spPr>
        <p:txBody>
          <a:bodyPr wrap="square" rtlCol="0">
            <a:spAutoFit/>
          </a:bodyPr>
          <a:lstStyle/>
          <a:p>
            <a:r>
              <a:rPr lang="en-US" b="1" dirty="0">
                <a:latin typeface="Century Gothic" panose="020B0502020202020204" pitchFamily="34" charset="0"/>
              </a:rPr>
              <a:t>3. Budget Analysis</a:t>
            </a:r>
          </a:p>
          <a:p>
            <a:r>
              <a:rPr lang="en-US" b="1" dirty="0">
                <a:latin typeface="Century Gothic" panose="020B0502020202020204" pitchFamily="34" charset="0"/>
              </a:rPr>
              <a:t>Purpose</a:t>
            </a:r>
          </a:p>
          <a:p>
            <a:r>
              <a:rPr lang="en-US" dirty="0">
                <a:latin typeface="Century Gothic" panose="020B0502020202020204" pitchFamily="34" charset="0"/>
              </a:rPr>
              <a:t>Compare actual financial performance against the planned budget to </a:t>
            </a:r>
            <a:r>
              <a:rPr lang="en-US" b="1" dirty="0">
                <a:solidFill>
                  <a:srgbClr val="FF0A0A"/>
                </a:solidFill>
                <a:latin typeface="Century Gothic" panose="020B0502020202020204" pitchFamily="34" charset="0"/>
              </a:rPr>
              <a:t>evaluate efficiency </a:t>
            </a:r>
            <a:r>
              <a:rPr lang="en-US" dirty="0">
                <a:latin typeface="Century Gothic" panose="020B0502020202020204" pitchFamily="34" charset="0"/>
              </a:rPr>
              <a:t>and </a:t>
            </a:r>
            <a:r>
              <a:rPr lang="en-US" b="1" dirty="0">
                <a:solidFill>
                  <a:srgbClr val="FF0A0A"/>
                </a:solidFill>
                <a:latin typeface="Century Gothic" panose="020B0502020202020204" pitchFamily="34" charset="0"/>
              </a:rPr>
              <a:t>identify discrepancies</a:t>
            </a:r>
            <a:r>
              <a:rPr lang="en-US" dirty="0">
                <a:latin typeface="Century Gothic" panose="020B0502020202020204" pitchFamily="34" charset="0"/>
              </a:rPr>
              <a:t>.</a:t>
            </a:r>
          </a:p>
          <a:p>
            <a:r>
              <a:rPr lang="en-US" b="1" dirty="0">
                <a:latin typeface="Century Gothic" panose="020B0502020202020204" pitchFamily="34" charset="0"/>
              </a:rPr>
              <a:t>Steps in Budget Analysis</a:t>
            </a:r>
          </a:p>
          <a:p>
            <a:r>
              <a:rPr lang="en-US" dirty="0">
                <a:latin typeface="Century Gothic" panose="020B0502020202020204" pitchFamily="34" charset="0"/>
              </a:rPr>
              <a:t>Collect Data: Gather actual income and expense data for the period.</a:t>
            </a:r>
          </a:p>
          <a:p>
            <a:r>
              <a:rPr lang="en-US" dirty="0">
                <a:latin typeface="Century Gothic" panose="020B0502020202020204" pitchFamily="34" charset="0"/>
              </a:rPr>
              <a:t>Compare with Budget: Match actual figures with planned amounts to identify variances.</a:t>
            </a:r>
          </a:p>
          <a:p>
            <a:r>
              <a:rPr lang="en-US" dirty="0">
                <a:latin typeface="Century Gothic" panose="020B0502020202020204" pitchFamily="34" charset="0"/>
              </a:rPr>
              <a:t>Analyze Variances:</a:t>
            </a:r>
          </a:p>
        </p:txBody>
      </p:sp>
      <p:sp>
        <p:nvSpPr>
          <p:cNvPr id="10" name="TextBox 9">
            <a:extLst>
              <a:ext uri="{FF2B5EF4-FFF2-40B4-BE49-F238E27FC236}">
                <a16:creationId xmlns:a16="http://schemas.microsoft.com/office/drawing/2014/main" id="{4C56FA7B-69AE-1FAC-0EED-DF4399D33000}"/>
              </a:ext>
            </a:extLst>
          </p:cNvPr>
          <p:cNvSpPr txBox="1"/>
          <p:nvPr/>
        </p:nvSpPr>
        <p:spPr>
          <a:xfrm>
            <a:off x="6306270" y="2014607"/>
            <a:ext cx="5168347" cy="4247317"/>
          </a:xfrm>
          <a:prstGeom prst="rect">
            <a:avLst/>
          </a:prstGeom>
          <a:noFill/>
        </p:spPr>
        <p:txBody>
          <a:bodyPr wrap="square" rtlCol="0">
            <a:spAutoFit/>
          </a:bodyPr>
          <a:lstStyle/>
          <a:p>
            <a:r>
              <a:rPr lang="en-US" b="1" dirty="0">
                <a:latin typeface="Century Gothic" panose="020B0502020202020204" pitchFamily="34" charset="0"/>
              </a:rPr>
              <a:t>Positive Variance</a:t>
            </a:r>
            <a:r>
              <a:rPr lang="en-US" dirty="0">
                <a:latin typeface="Century Gothic" panose="020B0502020202020204" pitchFamily="34" charset="0"/>
              </a:rPr>
              <a:t>: Higher income or lower expenses than planned.</a:t>
            </a:r>
          </a:p>
          <a:p>
            <a:r>
              <a:rPr lang="en-US" b="1" dirty="0">
                <a:latin typeface="Century Gothic" panose="020B0502020202020204" pitchFamily="34" charset="0"/>
              </a:rPr>
              <a:t>Negative Variance</a:t>
            </a:r>
            <a:r>
              <a:rPr lang="en-US" dirty="0">
                <a:latin typeface="Century Gothic" panose="020B0502020202020204" pitchFamily="34" charset="0"/>
              </a:rPr>
              <a:t>: Lower income or higher expenses than planned.</a:t>
            </a:r>
          </a:p>
          <a:p>
            <a:r>
              <a:rPr lang="en-US" b="1" dirty="0">
                <a:latin typeface="Century Gothic" panose="020B0502020202020204" pitchFamily="34" charset="0"/>
              </a:rPr>
              <a:t>Adjust Plans</a:t>
            </a:r>
            <a:r>
              <a:rPr lang="en-US" dirty="0">
                <a:latin typeface="Century Gothic" panose="020B0502020202020204" pitchFamily="34" charset="0"/>
              </a:rPr>
              <a:t>: Revise future budgets or financial strategies based on analysis.</a:t>
            </a:r>
          </a:p>
          <a:p>
            <a:r>
              <a:rPr lang="en-US" b="1" dirty="0">
                <a:latin typeface="Century Gothic" panose="020B0502020202020204" pitchFamily="34" charset="0"/>
              </a:rPr>
              <a:t>Best Practices</a:t>
            </a:r>
          </a:p>
          <a:p>
            <a:r>
              <a:rPr lang="en-US" dirty="0">
                <a:latin typeface="Century Gothic" panose="020B0502020202020204" pitchFamily="34" charset="0"/>
              </a:rPr>
              <a:t>Break down the budget into categories for a detailed comparison.</a:t>
            </a:r>
          </a:p>
          <a:p>
            <a:r>
              <a:rPr lang="en-US" dirty="0">
                <a:latin typeface="Century Gothic" panose="020B0502020202020204" pitchFamily="34" charset="0"/>
              </a:rPr>
              <a:t>Use tools like Excel or specialized software for automated variance tracking.</a:t>
            </a:r>
          </a:p>
          <a:p>
            <a:r>
              <a:rPr lang="en-US" dirty="0">
                <a:latin typeface="Century Gothic" panose="020B0502020202020204" pitchFamily="34" charset="0"/>
              </a:rPr>
              <a:t>Prepare a report summarizing the reasons for significant variances and actions to address them.</a:t>
            </a:r>
          </a:p>
          <a:p>
            <a:endParaRPr lang="en-US" dirty="0"/>
          </a:p>
        </p:txBody>
      </p:sp>
    </p:spTree>
    <p:extLst>
      <p:ext uri="{BB962C8B-B14F-4D97-AF65-F5344CB8AC3E}">
        <p14:creationId xmlns:p14="http://schemas.microsoft.com/office/powerpoint/2010/main" val="31084659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5FD1A-EE04-D408-1D2A-02B3423B055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ADA85DC-06EB-6D14-528A-847C1382BBF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8DD6F0E3-618C-FE7E-FCB4-C7C72763F417}"/>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17AD5608-75FA-5626-27C8-625834603074}"/>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Module-3:8</a:t>
            </a:r>
          </a:p>
        </p:txBody>
      </p:sp>
      <p:sp>
        <p:nvSpPr>
          <p:cNvPr id="15" name="Rectangle 14">
            <a:extLst>
              <a:ext uri="{FF2B5EF4-FFF2-40B4-BE49-F238E27FC236}">
                <a16:creationId xmlns:a16="http://schemas.microsoft.com/office/drawing/2014/main" id="{6EBB1088-C724-C307-0AB7-5036FA04CCC3}"/>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9BA0B6DE-B5F2-682F-6D98-9FF4B646E75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CD1DDC5-D53C-F665-CD2D-1709F79D7BA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D360722-3AF0-7209-3ADE-5094C87FA4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8B34DDEA-6BD6-8329-55DF-5D03ECF401F4}"/>
              </a:ext>
            </a:extLst>
          </p:cNvPr>
          <p:cNvSpPr txBox="1"/>
          <p:nvPr/>
        </p:nvSpPr>
        <p:spPr>
          <a:xfrm>
            <a:off x="1010457" y="1190117"/>
            <a:ext cx="8147316" cy="369332"/>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FINANCIAL REPORTING AND ANALYSIS FOR EDUCATION CONSULTANTS</a:t>
            </a:r>
            <a:endParaRPr lang="en-US" dirty="0">
              <a:solidFill>
                <a:schemeClr val="bg1"/>
              </a:solidFill>
            </a:endParaRPr>
          </a:p>
        </p:txBody>
      </p:sp>
      <p:sp>
        <p:nvSpPr>
          <p:cNvPr id="3" name="TextBox 2">
            <a:extLst>
              <a:ext uri="{FF2B5EF4-FFF2-40B4-BE49-F238E27FC236}">
                <a16:creationId xmlns:a16="http://schemas.microsoft.com/office/drawing/2014/main" id="{B942483B-AC06-6F44-8996-C587ACFC0062}"/>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D6E07E92-825A-B598-796D-BD198749DF5E}"/>
              </a:ext>
            </a:extLst>
          </p:cNvPr>
          <p:cNvSpPr txBox="1"/>
          <p:nvPr/>
        </p:nvSpPr>
        <p:spPr>
          <a:xfrm>
            <a:off x="569843" y="1998942"/>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8" name="TextBox 7">
            <a:extLst>
              <a:ext uri="{FF2B5EF4-FFF2-40B4-BE49-F238E27FC236}">
                <a16:creationId xmlns:a16="http://schemas.microsoft.com/office/drawing/2014/main" id="{DF039F55-C34E-D3C9-9EAE-030E8AE067BB}"/>
              </a:ext>
            </a:extLst>
          </p:cNvPr>
          <p:cNvSpPr txBox="1"/>
          <p:nvPr/>
        </p:nvSpPr>
        <p:spPr>
          <a:xfrm>
            <a:off x="118609" y="2132638"/>
            <a:ext cx="11463130" cy="3970318"/>
          </a:xfrm>
          <a:prstGeom prst="rect">
            <a:avLst/>
          </a:prstGeom>
          <a:noFill/>
        </p:spPr>
        <p:txBody>
          <a:bodyPr wrap="square" rtlCol="0">
            <a:spAutoFit/>
          </a:bodyPr>
          <a:lstStyle/>
          <a:p>
            <a:r>
              <a:rPr lang="en-US" b="1" dirty="0">
                <a:latin typeface="Century Gothic" panose="020B0502020202020204" pitchFamily="34" charset="0"/>
              </a:rPr>
              <a:t>4. Implementation Steps</a:t>
            </a:r>
          </a:p>
          <a:p>
            <a:r>
              <a:rPr lang="en-US" b="1" dirty="0">
                <a:latin typeface="Century Gothic" panose="020B0502020202020204" pitchFamily="34" charset="0"/>
              </a:rPr>
              <a:t>Establish Reporting Timelines</a:t>
            </a:r>
            <a:r>
              <a:rPr lang="en-US" dirty="0">
                <a:latin typeface="Century Gothic" panose="020B0502020202020204" pitchFamily="34" charset="0"/>
              </a:rPr>
              <a:t>:</a:t>
            </a:r>
          </a:p>
          <a:p>
            <a:r>
              <a:rPr lang="en-US" dirty="0">
                <a:latin typeface="Century Gothic" panose="020B0502020202020204" pitchFamily="34" charset="0"/>
              </a:rPr>
              <a:t>Schedule financial reporting monthly or quarterly to stay updated on performance.</a:t>
            </a:r>
          </a:p>
          <a:p>
            <a:r>
              <a:rPr lang="en-US" dirty="0">
                <a:latin typeface="Century Gothic" panose="020B0502020202020204" pitchFamily="34" charset="0"/>
              </a:rPr>
              <a:t>Align reporting periods with fiscal or calendar quarters for consistency.</a:t>
            </a:r>
          </a:p>
          <a:p>
            <a:r>
              <a:rPr lang="en-US" b="1" dirty="0">
                <a:latin typeface="Century Gothic" panose="020B0502020202020204" pitchFamily="34" charset="0"/>
              </a:rPr>
              <a:t>Standardize Templates</a:t>
            </a:r>
            <a:r>
              <a:rPr lang="en-US" dirty="0">
                <a:latin typeface="Century Gothic" panose="020B0502020202020204" pitchFamily="34" charset="0"/>
              </a:rPr>
              <a:t>:</a:t>
            </a:r>
          </a:p>
          <a:p>
            <a:r>
              <a:rPr lang="en-US" dirty="0">
                <a:latin typeface="Century Gothic" panose="020B0502020202020204" pitchFamily="34" charset="0"/>
              </a:rPr>
              <a:t>Use consistent formats for reports, profit and loss statements, and budget analyses.</a:t>
            </a:r>
          </a:p>
          <a:p>
            <a:r>
              <a:rPr lang="en-US" b="1" dirty="0">
                <a:latin typeface="Century Gothic" panose="020B0502020202020204" pitchFamily="34" charset="0"/>
              </a:rPr>
              <a:t>Leverage Technology</a:t>
            </a:r>
            <a:r>
              <a:rPr lang="en-US" dirty="0">
                <a:latin typeface="Century Gothic" panose="020B0502020202020204" pitchFamily="34" charset="0"/>
              </a:rPr>
              <a:t>:</a:t>
            </a:r>
          </a:p>
          <a:p>
            <a:r>
              <a:rPr lang="en-US" dirty="0">
                <a:latin typeface="Century Gothic" panose="020B0502020202020204" pitchFamily="34" charset="0"/>
              </a:rPr>
              <a:t>Automate data collection, calculations, and report generation using tools like QuickBooks, FreshBooks, or Google Sheets.</a:t>
            </a:r>
          </a:p>
          <a:p>
            <a:r>
              <a:rPr lang="en-US" b="1" dirty="0">
                <a:latin typeface="Century Gothic" panose="020B0502020202020204" pitchFamily="34" charset="0"/>
              </a:rPr>
              <a:t>Regular Review and Adjustments</a:t>
            </a:r>
            <a:r>
              <a:rPr lang="en-US" dirty="0">
                <a:latin typeface="Century Gothic" panose="020B0502020202020204" pitchFamily="34" charset="0"/>
              </a:rPr>
              <a:t>:</a:t>
            </a:r>
          </a:p>
          <a:p>
            <a:r>
              <a:rPr lang="en-US" dirty="0">
                <a:latin typeface="Century Gothic" panose="020B0502020202020204" pitchFamily="34" charset="0"/>
              </a:rPr>
              <a:t>Review reports and analyses with key stakeholders or a financial advisor.</a:t>
            </a:r>
          </a:p>
          <a:p>
            <a:r>
              <a:rPr lang="en-US" dirty="0">
                <a:latin typeface="Century Gothic" panose="020B0502020202020204" pitchFamily="34" charset="0"/>
              </a:rPr>
              <a:t>Make adjustments to budgets or business strategies as needed based on findings.</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32988228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D1EE7-6AAA-6623-CB7B-47F17D4F3C3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3B5A457-F2F8-1183-E5F1-808CEABB6B2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5ED9465-BE9B-8738-3578-EA9BF1CF0162}"/>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5D6F99AE-BC88-B1DF-33FD-2A37E4364AA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Module-3:8</a:t>
            </a:r>
          </a:p>
        </p:txBody>
      </p:sp>
      <p:sp>
        <p:nvSpPr>
          <p:cNvPr id="15" name="Rectangle 14">
            <a:extLst>
              <a:ext uri="{FF2B5EF4-FFF2-40B4-BE49-F238E27FC236}">
                <a16:creationId xmlns:a16="http://schemas.microsoft.com/office/drawing/2014/main" id="{CA5E79C4-456C-B3D8-4F76-226143A0946F}"/>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A7253487-30C6-2EBE-E51D-8785FC5BE39D}"/>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6AF2EC3-8C28-E06C-4BBA-8CEAF558FB2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5E78B4A-9CCD-023A-EE15-6C0154BA17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5B1CC33-8C41-9CB8-8842-A83D247C3C74}"/>
              </a:ext>
            </a:extLst>
          </p:cNvPr>
          <p:cNvSpPr txBox="1"/>
          <p:nvPr/>
        </p:nvSpPr>
        <p:spPr>
          <a:xfrm>
            <a:off x="1010457" y="1190117"/>
            <a:ext cx="8147316" cy="369332"/>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FINANCIAL REPORTING AND ANALYSIS FOR EDUCATION CONSULTANTS</a:t>
            </a:r>
            <a:endParaRPr lang="en-US" dirty="0">
              <a:solidFill>
                <a:schemeClr val="bg1"/>
              </a:solidFill>
            </a:endParaRPr>
          </a:p>
        </p:txBody>
      </p:sp>
      <p:sp>
        <p:nvSpPr>
          <p:cNvPr id="3" name="TextBox 2">
            <a:extLst>
              <a:ext uri="{FF2B5EF4-FFF2-40B4-BE49-F238E27FC236}">
                <a16:creationId xmlns:a16="http://schemas.microsoft.com/office/drawing/2014/main" id="{16BB9094-7292-1979-D4EA-4F246D2D9201}"/>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44F653EE-0892-36D8-2BF0-17B4A794D486}"/>
              </a:ext>
            </a:extLst>
          </p:cNvPr>
          <p:cNvSpPr txBox="1"/>
          <p:nvPr/>
        </p:nvSpPr>
        <p:spPr>
          <a:xfrm>
            <a:off x="569843" y="1998942"/>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8" name="TextBox 7">
            <a:extLst>
              <a:ext uri="{FF2B5EF4-FFF2-40B4-BE49-F238E27FC236}">
                <a16:creationId xmlns:a16="http://schemas.microsoft.com/office/drawing/2014/main" id="{605141E2-EEFB-ABE7-BA85-F710072FF8FD}"/>
              </a:ext>
            </a:extLst>
          </p:cNvPr>
          <p:cNvSpPr txBox="1"/>
          <p:nvPr/>
        </p:nvSpPr>
        <p:spPr>
          <a:xfrm>
            <a:off x="118609" y="2132638"/>
            <a:ext cx="11463130" cy="3416320"/>
          </a:xfrm>
          <a:prstGeom prst="rect">
            <a:avLst/>
          </a:prstGeom>
          <a:noFill/>
        </p:spPr>
        <p:txBody>
          <a:bodyPr wrap="square" rtlCol="0">
            <a:spAutoFit/>
          </a:bodyPr>
          <a:lstStyle/>
          <a:p>
            <a:r>
              <a:rPr lang="en-US" b="1" dirty="0">
                <a:latin typeface="Century Gothic" panose="020B0502020202020204" pitchFamily="34" charset="0"/>
              </a:rPr>
              <a:t>5. Advantages of Financial Reporting and Analysis</a:t>
            </a:r>
          </a:p>
          <a:p>
            <a:r>
              <a:rPr lang="en-US" b="1" dirty="0">
                <a:latin typeface="Century Gothic" panose="020B0502020202020204" pitchFamily="34" charset="0"/>
              </a:rPr>
              <a:t>Clarity</a:t>
            </a:r>
            <a:r>
              <a:rPr lang="en-US" dirty="0">
                <a:latin typeface="Century Gothic" panose="020B0502020202020204" pitchFamily="34" charset="0"/>
              </a:rPr>
              <a:t>: Provides a clear understanding of financial performance.</a:t>
            </a:r>
          </a:p>
          <a:p>
            <a:r>
              <a:rPr lang="en-US" b="1" dirty="0">
                <a:latin typeface="Century Gothic" panose="020B0502020202020204" pitchFamily="34" charset="0"/>
              </a:rPr>
              <a:t>Decision-Making</a:t>
            </a:r>
            <a:r>
              <a:rPr lang="en-US" dirty="0">
                <a:latin typeface="Century Gothic" panose="020B0502020202020204" pitchFamily="34" charset="0"/>
              </a:rPr>
              <a:t>: Supports informed decisions on spending, investments, and resource allocation.</a:t>
            </a:r>
          </a:p>
          <a:p>
            <a:r>
              <a:rPr lang="en-US" b="1" dirty="0">
                <a:latin typeface="Century Gothic" panose="020B0502020202020204" pitchFamily="34" charset="0"/>
              </a:rPr>
              <a:t>Control</a:t>
            </a:r>
            <a:r>
              <a:rPr lang="en-US" dirty="0">
                <a:latin typeface="Century Gothic" panose="020B0502020202020204" pitchFamily="34" charset="0"/>
              </a:rPr>
              <a:t>: Helps in identifying and addressing financial inefficiencies.</a:t>
            </a:r>
          </a:p>
          <a:p>
            <a:r>
              <a:rPr lang="en-US" b="1" dirty="0">
                <a:latin typeface="Century Gothic" panose="020B0502020202020204" pitchFamily="34" charset="0"/>
              </a:rPr>
              <a:t>Compliance</a:t>
            </a:r>
            <a:r>
              <a:rPr lang="en-US" dirty="0">
                <a:latin typeface="Century Gothic" panose="020B0502020202020204" pitchFamily="34" charset="0"/>
              </a:rPr>
              <a:t>: Ensures readiness for tax filings, audits, and investor reporting.</a:t>
            </a:r>
          </a:p>
          <a:p>
            <a:endParaRPr lang="en-US" dirty="0">
              <a:latin typeface="Century Gothic" panose="020B0502020202020204" pitchFamily="34" charset="0"/>
            </a:endParaRPr>
          </a:p>
          <a:p>
            <a:r>
              <a:rPr lang="en-US" b="1" dirty="0">
                <a:latin typeface="Century Gothic" panose="020B0502020202020204" pitchFamily="34" charset="0"/>
              </a:rPr>
              <a:t>Conclusion</a:t>
            </a:r>
          </a:p>
          <a:p>
            <a:r>
              <a:rPr lang="en-US" dirty="0">
                <a:latin typeface="Century Gothic" panose="020B0502020202020204" pitchFamily="34" charset="0"/>
              </a:rPr>
              <a:t>Regular financial reporting and analysis are indispensable tools for education consultants to monitor financial health, assess profitability, and manage budgets effectively. By preparing detailed monthly and quarterly reports, creating profit and loss statements, and conducting thorough budget analyses, consultants can </a:t>
            </a:r>
            <a:r>
              <a:rPr lang="en-US" b="1" dirty="0">
                <a:solidFill>
                  <a:srgbClr val="FF0A0A"/>
                </a:solidFill>
                <a:latin typeface="Century Gothic" panose="020B0502020202020204" pitchFamily="34" charset="0"/>
              </a:rPr>
              <a:t>achieve better control over their finances and set the foundation for sustained growth.</a:t>
            </a:r>
          </a:p>
          <a:p>
            <a:endParaRPr lang="en-US" dirty="0">
              <a:latin typeface="Century Gothic" panose="020B0502020202020204" pitchFamily="34" charset="0"/>
            </a:endParaRPr>
          </a:p>
        </p:txBody>
      </p:sp>
    </p:spTree>
    <p:extLst>
      <p:ext uri="{BB962C8B-B14F-4D97-AF65-F5344CB8AC3E}">
        <p14:creationId xmlns:p14="http://schemas.microsoft.com/office/powerpoint/2010/main" val="1074663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0F96F-E9D0-B43D-F73C-C3D689AAA02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889398B-D300-D190-906D-9E34F8CD130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C02ADAE-0219-338B-4A62-C625DE3DC4A7}"/>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7350993-B286-7C0D-32E7-5BE4B7A9A5A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Module-3:9</a:t>
            </a:r>
          </a:p>
        </p:txBody>
      </p:sp>
      <p:sp>
        <p:nvSpPr>
          <p:cNvPr id="15" name="Rectangle 14">
            <a:extLst>
              <a:ext uri="{FF2B5EF4-FFF2-40B4-BE49-F238E27FC236}">
                <a16:creationId xmlns:a16="http://schemas.microsoft.com/office/drawing/2014/main" id="{76E32F11-07F6-52E6-2CAC-16AC99EFD69B}"/>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C4B8F9F0-31BD-A257-89FD-B919C87A54BA}"/>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B7C9629-18FB-0DA2-6903-F4CF335FA18C}"/>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4EDCE36-C9C7-3637-8573-407653722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87C85666-286A-8E84-224B-727C77264950}"/>
              </a:ext>
            </a:extLst>
          </p:cNvPr>
          <p:cNvSpPr txBox="1"/>
          <p:nvPr/>
        </p:nvSpPr>
        <p:spPr>
          <a:xfrm>
            <a:off x="1010457" y="1190117"/>
            <a:ext cx="8147316" cy="369332"/>
          </a:xfrm>
          <a:prstGeom prst="rect">
            <a:avLst/>
          </a:prstGeom>
          <a:noFill/>
        </p:spPr>
        <p:txBody>
          <a:bodyPr wrap="square" rtlCol="0">
            <a:spAutoFit/>
          </a:bodyPr>
          <a:lstStyle/>
          <a:p>
            <a:pPr rtl="0">
              <a:spcBef>
                <a:spcPts val="1200"/>
              </a:spcBef>
              <a:spcAft>
                <a:spcPts val="1200"/>
              </a:spcAft>
            </a:pPr>
            <a:r>
              <a:rPr lang="en-US" b="1" dirty="0">
                <a:solidFill>
                  <a:schemeClr val="bg1"/>
                </a:solidFill>
                <a:latin typeface="Century Gothic" panose="020B0502020202020204" pitchFamily="34" charset="0"/>
              </a:rPr>
              <a:t>TAX PREPARATION FOR EDUCATION CONSULTANTS</a:t>
            </a:r>
            <a:endParaRPr lang="en-US" dirty="0">
              <a:solidFill>
                <a:schemeClr val="bg1"/>
              </a:solidFill>
            </a:endParaRPr>
          </a:p>
        </p:txBody>
      </p:sp>
      <p:sp>
        <p:nvSpPr>
          <p:cNvPr id="3" name="TextBox 2">
            <a:extLst>
              <a:ext uri="{FF2B5EF4-FFF2-40B4-BE49-F238E27FC236}">
                <a16:creationId xmlns:a16="http://schemas.microsoft.com/office/drawing/2014/main" id="{65EB0CD0-0863-4DB0-2FCF-AC837762DC31}"/>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0A42D65D-E6D4-13AB-CC32-EC9012B3462B}"/>
              </a:ext>
            </a:extLst>
          </p:cNvPr>
          <p:cNvSpPr txBox="1"/>
          <p:nvPr/>
        </p:nvSpPr>
        <p:spPr>
          <a:xfrm>
            <a:off x="79513" y="1904943"/>
            <a:ext cx="12032973" cy="4524315"/>
          </a:xfrm>
          <a:prstGeom prst="rect">
            <a:avLst/>
          </a:prstGeom>
          <a:noFill/>
        </p:spPr>
        <p:txBody>
          <a:bodyPr wrap="square" rtlCol="0">
            <a:spAutoFit/>
          </a:bodyPr>
          <a:lstStyle/>
          <a:p>
            <a:r>
              <a:rPr lang="en-US" dirty="0">
                <a:latin typeface="Century Gothic" panose="020B0502020202020204" pitchFamily="34" charset="0"/>
              </a:rPr>
              <a:t>Tax preparation is a </a:t>
            </a:r>
            <a:r>
              <a:rPr lang="en-US" b="1" dirty="0">
                <a:solidFill>
                  <a:srgbClr val="FF0A0A"/>
                </a:solidFill>
                <a:latin typeface="Century Gothic" panose="020B0502020202020204" pitchFamily="34" charset="0"/>
              </a:rPr>
              <a:t>critical task </a:t>
            </a:r>
            <a:r>
              <a:rPr lang="en-US" dirty="0">
                <a:latin typeface="Century Gothic" panose="020B0502020202020204" pitchFamily="34" charset="0"/>
              </a:rPr>
              <a:t>for education consultants, ensuring </a:t>
            </a:r>
            <a:r>
              <a:rPr lang="en-US" b="1" dirty="0">
                <a:solidFill>
                  <a:srgbClr val="FF0A0A"/>
                </a:solidFill>
                <a:latin typeface="Century Gothic" panose="020B0502020202020204" pitchFamily="34" charset="0"/>
              </a:rPr>
              <a:t>compliance with tax laws </a:t>
            </a:r>
            <a:r>
              <a:rPr lang="en-US" dirty="0">
                <a:latin typeface="Century Gothic" panose="020B0502020202020204" pitchFamily="34" charset="0"/>
              </a:rPr>
              <a:t>and </a:t>
            </a:r>
            <a:r>
              <a:rPr lang="en-US" b="1" dirty="0">
                <a:solidFill>
                  <a:srgbClr val="FF0A0A"/>
                </a:solidFill>
                <a:latin typeface="Century Gothic" panose="020B0502020202020204" pitchFamily="34" charset="0"/>
              </a:rPr>
              <a:t>avoiding penalties</a:t>
            </a:r>
            <a:r>
              <a:rPr lang="en-US" dirty="0">
                <a:latin typeface="Century Gothic" panose="020B0502020202020204" pitchFamily="34" charset="0"/>
              </a:rPr>
              <a:t>. By organizing tax documents effectively and collaborating with accountants, consultants can streamline the tax filing process and maintain accurate financial records.</a:t>
            </a:r>
          </a:p>
          <a:p>
            <a:endParaRPr lang="en-US" dirty="0">
              <a:latin typeface="Century Gothic" panose="020B0502020202020204" pitchFamily="34" charset="0"/>
            </a:endParaRPr>
          </a:p>
          <a:p>
            <a:r>
              <a:rPr lang="en-US" b="1" dirty="0">
                <a:latin typeface="Century Gothic" panose="020B0502020202020204" pitchFamily="34" charset="0"/>
              </a:rPr>
              <a:t>1. Organizing Tax Documents</a:t>
            </a:r>
          </a:p>
          <a:p>
            <a:r>
              <a:rPr lang="en-US" dirty="0">
                <a:latin typeface="Century Gothic" panose="020B0502020202020204" pitchFamily="34" charset="0"/>
              </a:rPr>
              <a:t>Proper organization of tax-related records is the foundation of effective tax preparation. It simplifies the </a:t>
            </a:r>
            <a:r>
              <a:rPr lang="en-US" b="1" dirty="0">
                <a:solidFill>
                  <a:srgbClr val="FF0A0A"/>
                </a:solidFill>
                <a:latin typeface="Century Gothic" panose="020B0502020202020204" pitchFamily="34" charset="0"/>
              </a:rPr>
              <a:t>filing proces</a:t>
            </a:r>
            <a:r>
              <a:rPr lang="en-US" dirty="0">
                <a:latin typeface="Century Gothic" panose="020B0502020202020204" pitchFamily="34" charset="0"/>
              </a:rPr>
              <a:t>s and </a:t>
            </a:r>
            <a:r>
              <a:rPr lang="en-US" b="1" dirty="0">
                <a:solidFill>
                  <a:srgbClr val="FF0A0A"/>
                </a:solidFill>
                <a:latin typeface="Century Gothic" panose="020B0502020202020204" pitchFamily="34" charset="0"/>
              </a:rPr>
              <a:t>ensures that all necessary data </a:t>
            </a:r>
            <a:r>
              <a:rPr lang="en-US" dirty="0">
                <a:latin typeface="Century Gothic" panose="020B0502020202020204" pitchFamily="34" charset="0"/>
              </a:rPr>
              <a:t>is available when needed.</a:t>
            </a:r>
          </a:p>
          <a:p>
            <a:r>
              <a:rPr lang="en-US" b="1" dirty="0">
                <a:latin typeface="Century Gothic" panose="020B0502020202020204" pitchFamily="34" charset="0"/>
              </a:rPr>
              <a:t>Key Steps in Organizing Tax Documents</a:t>
            </a:r>
          </a:p>
          <a:p>
            <a:r>
              <a:rPr lang="en-US" b="1" dirty="0">
                <a:latin typeface="Century Gothic" panose="020B0502020202020204" pitchFamily="34" charset="0"/>
              </a:rPr>
              <a:t>Categorize Records</a:t>
            </a:r>
            <a:r>
              <a:rPr lang="en-US" dirty="0">
                <a:latin typeface="Century Gothic" panose="020B0502020202020204" pitchFamily="34" charset="0"/>
              </a:rPr>
              <a:t>: Separate records into categories such as income, expenses, deductions, and tax payments.</a:t>
            </a:r>
          </a:p>
          <a:p>
            <a:r>
              <a:rPr lang="en-US" dirty="0">
                <a:latin typeface="Century Gothic" panose="020B0502020202020204" pitchFamily="34" charset="0"/>
              </a:rPr>
              <a:t>Examples:</a:t>
            </a:r>
          </a:p>
          <a:p>
            <a:r>
              <a:rPr lang="en-US" b="1" dirty="0">
                <a:latin typeface="Century Gothic" panose="020B0502020202020204" pitchFamily="34" charset="0"/>
              </a:rPr>
              <a:t>Income</a:t>
            </a:r>
            <a:r>
              <a:rPr lang="en-US" dirty="0">
                <a:latin typeface="Century Gothic" panose="020B0502020202020204" pitchFamily="34" charset="0"/>
              </a:rPr>
              <a:t>: Records of client payments, invoices, and bank statements.</a:t>
            </a:r>
          </a:p>
          <a:p>
            <a:r>
              <a:rPr lang="en-US" b="1" dirty="0">
                <a:latin typeface="Century Gothic" panose="020B0502020202020204" pitchFamily="34" charset="0"/>
              </a:rPr>
              <a:t>Expenses</a:t>
            </a:r>
            <a:r>
              <a:rPr lang="en-US" dirty="0">
                <a:latin typeface="Century Gothic" panose="020B0502020202020204" pitchFamily="34" charset="0"/>
              </a:rPr>
              <a:t>: Receipts for business-related purchases, travel costs, and subscriptions.</a:t>
            </a:r>
          </a:p>
          <a:p>
            <a:r>
              <a:rPr lang="en-US" b="1" dirty="0">
                <a:latin typeface="Century Gothic" panose="020B0502020202020204" pitchFamily="34" charset="0"/>
              </a:rPr>
              <a:t>Deductions:</a:t>
            </a:r>
            <a:r>
              <a:rPr lang="en-US" dirty="0">
                <a:latin typeface="Century Gothic" panose="020B0502020202020204" pitchFamily="34" charset="0"/>
              </a:rPr>
              <a:t> Proof of deductible expenses like home office usage, professional development, and charitable donations.</a:t>
            </a:r>
          </a:p>
          <a:p>
            <a:endParaRPr lang="en-US" dirty="0"/>
          </a:p>
        </p:txBody>
      </p:sp>
    </p:spTree>
    <p:extLst>
      <p:ext uri="{BB962C8B-B14F-4D97-AF65-F5344CB8AC3E}">
        <p14:creationId xmlns:p14="http://schemas.microsoft.com/office/powerpoint/2010/main" val="13554617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03CD4-5799-8834-25A0-5A5A2E3CA5D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B889220-82C0-914F-17CB-FEDE86D90D0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9BF2145-F13E-1812-71F9-BE6DFB5E9336}"/>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09C2F1ED-783C-5524-696E-529D8A88448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Module-3:9</a:t>
            </a:r>
          </a:p>
        </p:txBody>
      </p:sp>
      <p:sp>
        <p:nvSpPr>
          <p:cNvPr id="15" name="Rectangle 14">
            <a:extLst>
              <a:ext uri="{FF2B5EF4-FFF2-40B4-BE49-F238E27FC236}">
                <a16:creationId xmlns:a16="http://schemas.microsoft.com/office/drawing/2014/main" id="{2CDBA77E-DEB8-0CF2-5D38-4E7F7E74CC22}"/>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DE199A64-8AD1-A756-256F-91FE28A80D6D}"/>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0592377-AC8D-7329-4765-93F499421B6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F9FFDDF-1690-E9A2-28BD-2F0EFC6F87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D5DFD975-6B20-A4CE-CD50-710E50BFE64D}"/>
              </a:ext>
            </a:extLst>
          </p:cNvPr>
          <p:cNvSpPr txBox="1"/>
          <p:nvPr/>
        </p:nvSpPr>
        <p:spPr>
          <a:xfrm>
            <a:off x="1010457" y="1190117"/>
            <a:ext cx="8147316" cy="369332"/>
          </a:xfrm>
          <a:prstGeom prst="rect">
            <a:avLst/>
          </a:prstGeom>
          <a:noFill/>
        </p:spPr>
        <p:txBody>
          <a:bodyPr wrap="square" rtlCol="0">
            <a:spAutoFit/>
          </a:bodyPr>
          <a:lstStyle/>
          <a:p>
            <a:pPr rtl="0">
              <a:spcBef>
                <a:spcPts val="1200"/>
              </a:spcBef>
              <a:spcAft>
                <a:spcPts val="1200"/>
              </a:spcAft>
            </a:pPr>
            <a:r>
              <a:rPr lang="en-US" b="1" dirty="0">
                <a:solidFill>
                  <a:schemeClr val="bg1"/>
                </a:solidFill>
                <a:latin typeface="Century Gothic" panose="020B0502020202020204" pitchFamily="34" charset="0"/>
              </a:rPr>
              <a:t>TAX PREPARATION FOR EDUCATION CONSULTANTS</a:t>
            </a:r>
            <a:endParaRPr lang="en-US" dirty="0">
              <a:solidFill>
                <a:schemeClr val="bg1"/>
              </a:solidFill>
            </a:endParaRPr>
          </a:p>
        </p:txBody>
      </p:sp>
      <p:sp>
        <p:nvSpPr>
          <p:cNvPr id="3" name="TextBox 2">
            <a:extLst>
              <a:ext uri="{FF2B5EF4-FFF2-40B4-BE49-F238E27FC236}">
                <a16:creationId xmlns:a16="http://schemas.microsoft.com/office/drawing/2014/main" id="{04EA734C-BAAD-A653-FA90-2081A5FEBD1A}"/>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1F4771A1-0949-5311-A24B-4A7034115C8D}"/>
              </a:ext>
            </a:extLst>
          </p:cNvPr>
          <p:cNvSpPr txBox="1"/>
          <p:nvPr/>
        </p:nvSpPr>
        <p:spPr>
          <a:xfrm>
            <a:off x="159026" y="2195645"/>
            <a:ext cx="12032973" cy="4247317"/>
          </a:xfrm>
          <a:prstGeom prst="rect">
            <a:avLst/>
          </a:prstGeom>
          <a:noFill/>
        </p:spPr>
        <p:txBody>
          <a:bodyPr wrap="square" rtlCol="0">
            <a:spAutoFit/>
          </a:bodyPr>
          <a:lstStyle/>
          <a:p>
            <a:r>
              <a:rPr lang="en-US" b="1" dirty="0">
                <a:latin typeface="Century Gothic" panose="020B0502020202020204" pitchFamily="34" charset="0"/>
              </a:rPr>
              <a:t>Tax Payments</a:t>
            </a:r>
            <a:r>
              <a:rPr lang="en-US" dirty="0">
                <a:latin typeface="Century Gothic" panose="020B0502020202020204" pitchFamily="34" charset="0"/>
              </a:rPr>
              <a:t>: Records of estimated tax payments made throughout the year.</a:t>
            </a:r>
          </a:p>
          <a:p>
            <a:r>
              <a:rPr lang="en-US" b="1" dirty="0">
                <a:latin typeface="Century Gothic" panose="020B0502020202020204" pitchFamily="34" charset="0"/>
              </a:rPr>
              <a:t>Digital and Physical Storage</a:t>
            </a:r>
            <a:r>
              <a:rPr lang="en-US" dirty="0">
                <a:latin typeface="Century Gothic" panose="020B0502020202020204" pitchFamily="34" charset="0"/>
              </a:rPr>
              <a:t>:</a:t>
            </a:r>
          </a:p>
          <a:p>
            <a:r>
              <a:rPr lang="en-US" dirty="0">
                <a:latin typeface="Century Gothic" panose="020B0502020202020204" pitchFamily="34" charset="0"/>
              </a:rPr>
              <a:t>Store records in a secure, well-organized location.</a:t>
            </a:r>
          </a:p>
          <a:p>
            <a:r>
              <a:rPr lang="en-US" b="1" dirty="0">
                <a:latin typeface="Century Gothic" panose="020B0502020202020204" pitchFamily="34" charset="0"/>
              </a:rPr>
              <a:t>Physical Records</a:t>
            </a:r>
            <a:r>
              <a:rPr lang="en-US" dirty="0">
                <a:latin typeface="Century Gothic" panose="020B0502020202020204" pitchFamily="34" charset="0"/>
              </a:rPr>
              <a:t>: Use labeled folders or binders.</a:t>
            </a:r>
          </a:p>
          <a:p>
            <a:r>
              <a:rPr lang="en-US" b="1" dirty="0">
                <a:latin typeface="Century Gothic" panose="020B0502020202020204" pitchFamily="34" charset="0"/>
              </a:rPr>
              <a:t>Digital Records</a:t>
            </a:r>
            <a:r>
              <a:rPr lang="en-US" dirty="0">
                <a:latin typeface="Century Gothic" panose="020B0502020202020204" pitchFamily="34" charset="0"/>
              </a:rPr>
              <a:t>: Use cloud storage solutions like Google Drive or Dropbox, and label files with descriptive names (e.g., Client_Invoice_2024_Jan).</a:t>
            </a:r>
          </a:p>
          <a:p>
            <a:r>
              <a:rPr lang="en-US" b="1" dirty="0">
                <a:latin typeface="Century Gothic" panose="020B0502020202020204" pitchFamily="34" charset="0"/>
              </a:rPr>
              <a:t>Maintain a Checklist</a:t>
            </a:r>
            <a:r>
              <a:rPr lang="en-US" dirty="0">
                <a:latin typeface="Century Gothic" panose="020B0502020202020204" pitchFamily="34" charset="0"/>
              </a:rPr>
              <a:t>:</a:t>
            </a:r>
          </a:p>
          <a:p>
            <a:r>
              <a:rPr lang="en-US" dirty="0">
                <a:latin typeface="Century Gothic" panose="020B0502020202020204" pitchFamily="34" charset="0"/>
              </a:rPr>
              <a:t>Use a checklist of required tax documents to ensure no critical information is missed during preparation.</a:t>
            </a:r>
          </a:p>
          <a:p>
            <a:r>
              <a:rPr lang="en-US" b="1" dirty="0">
                <a:latin typeface="Century Gothic" panose="020B0502020202020204" pitchFamily="34" charset="0"/>
              </a:rPr>
              <a:t>Retain Records</a:t>
            </a:r>
            <a:r>
              <a:rPr lang="en-US" dirty="0">
                <a:latin typeface="Century Gothic" panose="020B0502020202020204" pitchFamily="34" charset="0"/>
              </a:rPr>
              <a:t>:</a:t>
            </a:r>
          </a:p>
          <a:p>
            <a:r>
              <a:rPr lang="en-US" dirty="0">
                <a:latin typeface="Century Gothic" panose="020B0502020202020204" pitchFamily="34" charset="0"/>
              </a:rPr>
              <a:t>Keep tax documents for the legally required period (usually 3–7 years) in case of audits or reviews.</a:t>
            </a:r>
          </a:p>
          <a:p>
            <a:r>
              <a:rPr lang="en-US" b="1" dirty="0">
                <a:latin typeface="Century Gothic" panose="020B0502020202020204" pitchFamily="34" charset="0"/>
              </a:rPr>
              <a:t>Benefits of Organized Tax Documents</a:t>
            </a:r>
            <a:r>
              <a:rPr lang="en-US" dirty="0">
                <a:latin typeface="Century Gothic" panose="020B0502020202020204" pitchFamily="34" charset="0"/>
              </a:rPr>
              <a:t>:</a:t>
            </a:r>
          </a:p>
          <a:p>
            <a:r>
              <a:rPr lang="en-US" b="1" dirty="0">
                <a:solidFill>
                  <a:srgbClr val="FF0A0A"/>
                </a:solidFill>
                <a:latin typeface="Century Gothic" panose="020B0502020202020204" pitchFamily="34" charset="0"/>
              </a:rPr>
              <a:t>Saves time during tax filing.</a:t>
            </a:r>
          </a:p>
          <a:p>
            <a:r>
              <a:rPr lang="en-US" b="1" dirty="0">
                <a:solidFill>
                  <a:srgbClr val="FF0A0A"/>
                </a:solidFill>
                <a:latin typeface="Century Gothic" panose="020B0502020202020204" pitchFamily="34" charset="0"/>
              </a:rPr>
              <a:t>Reduces the risk of errors or omissions.</a:t>
            </a:r>
          </a:p>
          <a:p>
            <a:r>
              <a:rPr lang="en-US" b="1" dirty="0">
                <a:solidFill>
                  <a:srgbClr val="FF0A0A"/>
                </a:solidFill>
                <a:latin typeface="Century Gothic" panose="020B0502020202020204" pitchFamily="34" charset="0"/>
              </a:rPr>
              <a:t>Facilitates smoother communication with accountants or tax professionals.</a:t>
            </a:r>
          </a:p>
          <a:p>
            <a:endParaRPr lang="en-US" dirty="0"/>
          </a:p>
        </p:txBody>
      </p:sp>
    </p:spTree>
    <p:extLst>
      <p:ext uri="{BB962C8B-B14F-4D97-AF65-F5344CB8AC3E}">
        <p14:creationId xmlns:p14="http://schemas.microsoft.com/office/powerpoint/2010/main" val="2129641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D2729-A842-67EB-E11C-E54AE77160E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FD92C39-5F96-42CD-EC64-C8D765278E5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0F7BB21-5DE2-7D68-33C3-5D06F65BDED4}"/>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9DE62CFD-B48E-AB6D-0082-C6FB0CE8F28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Module-3:9</a:t>
            </a:r>
          </a:p>
        </p:txBody>
      </p:sp>
      <p:sp>
        <p:nvSpPr>
          <p:cNvPr id="15" name="Rectangle 14">
            <a:extLst>
              <a:ext uri="{FF2B5EF4-FFF2-40B4-BE49-F238E27FC236}">
                <a16:creationId xmlns:a16="http://schemas.microsoft.com/office/drawing/2014/main" id="{E8403BAB-A161-8952-EB58-9FB0CBBEC6F6}"/>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3969BD09-709F-4F91-C43F-E953E6925D9A}"/>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0392282-CD93-173E-21CF-7D37363E5959}"/>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3D8D4D7-B193-021A-E6EF-61CE579295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27B4940A-C26D-2E10-8A71-701B6218E477}"/>
              </a:ext>
            </a:extLst>
          </p:cNvPr>
          <p:cNvSpPr txBox="1"/>
          <p:nvPr/>
        </p:nvSpPr>
        <p:spPr>
          <a:xfrm>
            <a:off x="1010457" y="1190117"/>
            <a:ext cx="8147316" cy="954107"/>
          </a:xfrm>
          <a:prstGeom prst="rect">
            <a:avLst/>
          </a:prstGeom>
          <a:noFill/>
        </p:spPr>
        <p:txBody>
          <a:bodyPr wrap="square" rtlCol="0">
            <a:spAutoFit/>
          </a:bodyPr>
          <a:lstStyle/>
          <a:p>
            <a:pPr>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TAX PREPARATION FOR EDUCATION CONSULTANTS</a:t>
            </a:r>
            <a:endParaRPr lang="en-US" dirty="0">
              <a:solidFill>
                <a:schemeClr val="bg1"/>
              </a:solidFill>
            </a:endParaRPr>
          </a:p>
          <a:p>
            <a:pPr rtl="0">
              <a:spcBef>
                <a:spcPts val="1200"/>
              </a:spcBef>
              <a:spcAft>
                <a:spcPts val="1200"/>
              </a:spcAft>
            </a:pPr>
            <a:endParaRPr lang="en-US" dirty="0">
              <a:solidFill>
                <a:schemeClr val="bg1"/>
              </a:solidFill>
            </a:endParaRPr>
          </a:p>
        </p:txBody>
      </p:sp>
      <p:sp>
        <p:nvSpPr>
          <p:cNvPr id="3" name="TextBox 2">
            <a:extLst>
              <a:ext uri="{FF2B5EF4-FFF2-40B4-BE49-F238E27FC236}">
                <a16:creationId xmlns:a16="http://schemas.microsoft.com/office/drawing/2014/main" id="{9031F5BB-985A-CE58-13D5-73E11E539212}"/>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CAE7C417-4F8C-A689-28E2-69083B119301}"/>
              </a:ext>
            </a:extLst>
          </p:cNvPr>
          <p:cNvSpPr txBox="1"/>
          <p:nvPr/>
        </p:nvSpPr>
        <p:spPr>
          <a:xfrm>
            <a:off x="569843" y="1998942"/>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8" name="TextBox 7">
            <a:extLst>
              <a:ext uri="{FF2B5EF4-FFF2-40B4-BE49-F238E27FC236}">
                <a16:creationId xmlns:a16="http://schemas.microsoft.com/office/drawing/2014/main" id="{C470ED3F-C605-47B5-25CF-876613D113A4}"/>
              </a:ext>
            </a:extLst>
          </p:cNvPr>
          <p:cNvSpPr txBox="1"/>
          <p:nvPr/>
        </p:nvSpPr>
        <p:spPr>
          <a:xfrm>
            <a:off x="0" y="1945250"/>
            <a:ext cx="5194851" cy="4247317"/>
          </a:xfrm>
          <a:prstGeom prst="rect">
            <a:avLst/>
          </a:prstGeom>
          <a:noFill/>
        </p:spPr>
        <p:txBody>
          <a:bodyPr wrap="square" rtlCol="0">
            <a:spAutoFit/>
          </a:bodyPr>
          <a:lstStyle/>
          <a:p>
            <a:r>
              <a:rPr lang="en-US" b="1" dirty="0">
                <a:latin typeface="Century Gothic" panose="020B0502020202020204" pitchFamily="34" charset="0"/>
              </a:rPr>
              <a:t>2. Working with Accountants</a:t>
            </a:r>
          </a:p>
          <a:p>
            <a:r>
              <a:rPr lang="en-US" dirty="0">
                <a:latin typeface="Century Gothic" panose="020B0502020202020204" pitchFamily="34" charset="0"/>
              </a:rPr>
              <a:t>Collaborating with an accountant is essential for accurate and compliant tax filing. Accountants rely on consultants to provide comprehensive and organized financial data.</a:t>
            </a:r>
          </a:p>
          <a:p>
            <a:r>
              <a:rPr lang="en-US" b="1" dirty="0">
                <a:latin typeface="Century Gothic" panose="020B0502020202020204" pitchFamily="34" charset="0"/>
              </a:rPr>
              <a:t>Steps for Effective Collaboration</a:t>
            </a:r>
          </a:p>
          <a:p>
            <a:r>
              <a:rPr lang="en-US" dirty="0">
                <a:latin typeface="Century Gothic" panose="020B0502020202020204" pitchFamily="34" charset="0"/>
              </a:rPr>
              <a:t>Provide Necessary Documentation:</a:t>
            </a:r>
          </a:p>
          <a:p>
            <a:r>
              <a:rPr lang="en-US" dirty="0">
                <a:latin typeface="Century Gothic" panose="020B0502020202020204" pitchFamily="34" charset="0"/>
              </a:rPr>
              <a:t>Share all relevant records, such as:</a:t>
            </a:r>
          </a:p>
          <a:p>
            <a:r>
              <a:rPr lang="en-US" dirty="0">
                <a:latin typeface="Century Gothic" panose="020B0502020202020204" pitchFamily="34" charset="0"/>
              </a:rPr>
              <a:t>Income and expense records.</a:t>
            </a:r>
          </a:p>
          <a:p>
            <a:r>
              <a:rPr lang="en-US" dirty="0">
                <a:latin typeface="Century Gothic" panose="020B0502020202020204" pitchFamily="34" charset="0"/>
              </a:rPr>
              <a:t>Copies of previous tax returns for reference.</a:t>
            </a:r>
          </a:p>
          <a:p>
            <a:r>
              <a:rPr lang="en-US" dirty="0">
                <a:latin typeface="Century Gothic" panose="020B0502020202020204" pitchFamily="34" charset="0"/>
              </a:rPr>
              <a:t>Any notices or correspondence from tax authorities.</a:t>
            </a:r>
          </a:p>
          <a:p>
            <a:r>
              <a:rPr lang="en-US" dirty="0">
                <a:latin typeface="Century Gothic" panose="020B0502020202020204" pitchFamily="34" charset="0"/>
              </a:rPr>
              <a:t>Include explanatory notes for any unusual transactions or events.</a:t>
            </a:r>
          </a:p>
        </p:txBody>
      </p:sp>
      <p:sp>
        <p:nvSpPr>
          <p:cNvPr id="5" name="TextBox 4">
            <a:extLst>
              <a:ext uri="{FF2B5EF4-FFF2-40B4-BE49-F238E27FC236}">
                <a16:creationId xmlns:a16="http://schemas.microsoft.com/office/drawing/2014/main" id="{8CC104E7-ADD9-F07F-5033-0F4C2284D1A6}"/>
              </a:ext>
            </a:extLst>
          </p:cNvPr>
          <p:cNvSpPr txBox="1"/>
          <p:nvPr/>
        </p:nvSpPr>
        <p:spPr>
          <a:xfrm>
            <a:off x="5353878" y="1779687"/>
            <a:ext cx="6679095" cy="4801314"/>
          </a:xfrm>
          <a:prstGeom prst="rect">
            <a:avLst/>
          </a:prstGeom>
          <a:noFill/>
        </p:spPr>
        <p:txBody>
          <a:bodyPr wrap="square" rtlCol="0">
            <a:spAutoFit/>
          </a:bodyPr>
          <a:lstStyle/>
          <a:p>
            <a:r>
              <a:rPr lang="en-US" b="1" dirty="0">
                <a:latin typeface="Century Gothic" panose="020B0502020202020204" pitchFamily="34" charset="0"/>
              </a:rPr>
              <a:t>Use Accounting Tools</a:t>
            </a:r>
            <a:r>
              <a:rPr lang="en-US" dirty="0">
                <a:latin typeface="Century Gothic" panose="020B0502020202020204" pitchFamily="34" charset="0"/>
              </a:rPr>
              <a:t>:</a:t>
            </a:r>
          </a:p>
          <a:p>
            <a:r>
              <a:rPr lang="en-US" dirty="0">
                <a:latin typeface="Century Gothic" panose="020B0502020202020204" pitchFamily="34" charset="0"/>
              </a:rPr>
              <a:t>Leverage software like QuickBooks or FreshBooks to compile financial data and generate reports for your accountant.</a:t>
            </a:r>
          </a:p>
          <a:p>
            <a:r>
              <a:rPr lang="en-US" dirty="0">
                <a:latin typeface="Century Gothic" panose="020B0502020202020204" pitchFamily="34" charset="0"/>
              </a:rPr>
              <a:t>Export data in commonly used formats (e.g., Excel, PDF) for easy sharing.</a:t>
            </a:r>
          </a:p>
          <a:p>
            <a:r>
              <a:rPr lang="en-US" b="1" dirty="0">
                <a:latin typeface="Century Gothic" panose="020B0502020202020204" pitchFamily="34" charset="0"/>
              </a:rPr>
              <a:t>Schedule Meetings</a:t>
            </a:r>
            <a:r>
              <a:rPr lang="en-US" dirty="0">
                <a:latin typeface="Century Gothic" panose="020B0502020202020204" pitchFamily="34" charset="0"/>
              </a:rPr>
              <a:t>:</a:t>
            </a:r>
          </a:p>
          <a:p>
            <a:r>
              <a:rPr lang="en-US" dirty="0">
                <a:latin typeface="Century Gothic" panose="020B0502020202020204" pitchFamily="34" charset="0"/>
              </a:rPr>
              <a:t>Meet with your accountant well before tax deadlines to review records and address any issues.</a:t>
            </a:r>
          </a:p>
          <a:p>
            <a:r>
              <a:rPr lang="en-US" dirty="0">
                <a:latin typeface="Century Gothic" panose="020B0502020202020204" pitchFamily="34" charset="0"/>
              </a:rPr>
              <a:t>Discuss potential deductions, credits, and strategies for tax optimization.</a:t>
            </a:r>
          </a:p>
          <a:p>
            <a:r>
              <a:rPr lang="en-US" b="1" dirty="0">
                <a:latin typeface="Century Gothic" panose="020B0502020202020204" pitchFamily="34" charset="0"/>
              </a:rPr>
              <a:t>Stay Informed</a:t>
            </a:r>
            <a:r>
              <a:rPr lang="en-US" dirty="0">
                <a:latin typeface="Century Gothic" panose="020B0502020202020204" pitchFamily="34" charset="0"/>
              </a:rPr>
              <a:t>:</a:t>
            </a:r>
          </a:p>
          <a:p>
            <a:r>
              <a:rPr lang="en-US" dirty="0">
                <a:latin typeface="Century Gothic" panose="020B0502020202020204" pitchFamily="34" charset="0"/>
              </a:rPr>
              <a:t>Understand your tax obligations, including filing deadlines, estimated tax payments, and applicable deductions.</a:t>
            </a:r>
          </a:p>
          <a:p>
            <a:r>
              <a:rPr lang="en-US" dirty="0">
                <a:latin typeface="Century Gothic" panose="020B0502020202020204" pitchFamily="34" charset="0"/>
              </a:rPr>
              <a:t>Ask your accountant for advice on how to prepare for future tax years.</a:t>
            </a:r>
          </a:p>
          <a:p>
            <a:endParaRPr lang="en-US" dirty="0"/>
          </a:p>
        </p:txBody>
      </p:sp>
    </p:spTree>
    <p:extLst>
      <p:ext uri="{BB962C8B-B14F-4D97-AF65-F5344CB8AC3E}">
        <p14:creationId xmlns:p14="http://schemas.microsoft.com/office/powerpoint/2010/main" val="3865416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46231-3821-9E77-4155-936F40C1979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DF99225-4AAB-380B-2EAA-62AFAF1F37E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458B8A9-5E00-35F0-2257-8C0804E83FE7}"/>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2224774F-B518-9E59-B488-B5227063E77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Module-3:9</a:t>
            </a:r>
          </a:p>
        </p:txBody>
      </p:sp>
      <p:sp>
        <p:nvSpPr>
          <p:cNvPr id="15" name="Rectangle 14">
            <a:extLst>
              <a:ext uri="{FF2B5EF4-FFF2-40B4-BE49-F238E27FC236}">
                <a16:creationId xmlns:a16="http://schemas.microsoft.com/office/drawing/2014/main" id="{4BB57928-66A0-E2EC-75A4-F865F9D962D6}"/>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050FF0F4-FF57-DFD3-A466-D2495145A8A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A24CA11-E2B3-A0F5-6834-5FAFEE70D31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9537E5A-BDF6-C244-FA5F-133216A412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23FB0666-3905-7A56-BF2D-232C914C2194}"/>
              </a:ext>
            </a:extLst>
          </p:cNvPr>
          <p:cNvSpPr txBox="1"/>
          <p:nvPr/>
        </p:nvSpPr>
        <p:spPr>
          <a:xfrm>
            <a:off x="1010457" y="1190117"/>
            <a:ext cx="8147316" cy="954107"/>
          </a:xfrm>
          <a:prstGeom prst="rect">
            <a:avLst/>
          </a:prstGeom>
          <a:noFill/>
        </p:spPr>
        <p:txBody>
          <a:bodyPr wrap="square" rtlCol="0">
            <a:spAutoFit/>
          </a:bodyPr>
          <a:lstStyle/>
          <a:p>
            <a:pPr>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TAX PREPARATION FOR EDUCATION CONSULTANTS</a:t>
            </a:r>
            <a:endParaRPr lang="en-US" dirty="0">
              <a:solidFill>
                <a:schemeClr val="bg1"/>
              </a:solidFill>
            </a:endParaRPr>
          </a:p>
          <a:p>
            <a:pPr rtl="0">
              <a:spcBef>
                <a:spcPts val="1200"/>
              </a:spcBef>
              <a:spcAft>
                <a:spcPts val="1200"/>
              </a:spcAft>
            </a:pPr>
            <a:endParaRPr lang="en-US" dirty="0">
              <a:solidFill>
                <a:schemeClr val="bg1"/>
              </a:solidFill>
            </a:endParaRPr>
          </a:p>
        </p:txBody>
      </p:sp>
      <p:sp>
        <p:nvSpPr>
          <p:cNvPr id="3" name="TextBox 2">
            <a:extLst>
              <a:ext uri="{FF2B5EF4-FFF2-40B4-BE49-F238E27FC236}">
                <a16:creationId xmlns:a16="http://schemas.microsoft.com/office/drawing/2014/main" id="{F77676DD-8F41-F016-3A06-F13CA6A35426}"/>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1AD51001-9634-E22C-6E56-EEEF752F2D44}"/>
              </a:ext>
            </a:extLst>
          </p:cNvPr>
          <p:cNvSpPr txBox="1"/>
          <p:nvPr/>
        </p:nvSpPr>
        <p:spPr>
          <a:xfrm>
            <a:off x="569843" y="1998942"/>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8" name="TextBox 7">
            <a:extLst>
              <a:ext uri="{FF2B5EF4-FFF2-40B4-BE49-F238E27FC236}">
                <a16:creationId xmlns:a16="http://schemas.microsoft.com/office/drawing/2014/main" id="{A49BCFCF-47F9-B361-6AB8-BA9F8B5C26D4}"/>
              </a:ext>
            </a:extLst>
          </p:cNvPr>
          <p:cNvSpPr txBox="1"/>
          <p:nvPr/>
        </p:nvSpPr>
        <p:spPr>
          <a:xfrm>
            <a:off x="0" y="1945250"/>
            <a:ext cx="5261113" cy="4801314"/>
          </a:xfrm>
          <a:prstGeom prst="rect">
            <a:avLst/>
          </a:prstGeom>
          <a:noFill/>
        </p:spPr>
        <p:txBody>
          <a:bodyPr wrap="square" rtlCol="0">
            <a:spAutoFit/>
          </a:bodyPr>
          <a:lstStyle/>
          <a:p>
            <a:r>
              <a:rPr lang="en-US" b="1" dirty="0">
                <a:latin typeface="Century Gothic" panose="020B0502020202020204" pitchFamily="34" charset="0"/>
              </a:rPr>
              <a:t>3. Implementation Tips for Tax Preparation</a:t>
            </a:r>
          </a:p>
          <a:p>
            <a:r>
              <a:rPr lang="en-US" dirty="0">
                <a:latin typeface="Century Gothic" panose="020B0502020202020204" pitchFamily="34" charset="0"/>
              </a:rPr>
              <a:t>Set Up a Tax Calendar: Mark key tax deadlines and set reminders to gather and organize documents in advance.</a:t>
            </a:r>
          </a:p>
          <a:p>
            <a:r>
              <a:rPr lang="en-US" b="1" dirty="0">
                <a:latin typeface="Century Gothic" panose="020B0502020202020204" pitchFamily="34" charset="0"/>
              </a:rPr>
              <a:t>Automate Tracking</a:t>
            </a:r>
            <a:r>
              <a:rPr lang="en-US" dirty="0">
                <a:latin typeface="Century Gothic" panose="020B0502020202020204" pitchFamily="34" charset="0"/>
              </a:rPr>
              <a:t>: Use financial management software to automatically track and categorize transactions.</a:t>
            </a:r>
          </a:p>
          <a:p>
            <a:r>
              <a:rPr lang="en-US" b="1" dirty="0">
                <a:latin typeface="Century Gothic" panose="020B0502020202020204" pitchFamily="34" charset="0"/>
              </a:rPr>
              <a:t>Regular Updates</a:t>
            </a:r>
            <a:r>
              <a:rPr lang="en-US" dirty="0">
                <a:latin typeface="Century Gothic" panose="020B0502020202020204" pitchFamily="34" charset="0"/>
              </a:rPr>
              <a:t>: Update and review tax-related records monthly or quarterly to avoid last-minute scrambling.</a:t>
            </a:r>
          </a:p>
          <a:p>
            <a:r>
              <a:rPr lang="en-US" b="1" dirty="0">
                <a:latin typeface="Century Gothic" panose="020B0502020202020204" pitchFamily="34" charset="0"/>
              </a:rPr>
              <a:t>Backup Records</a:t>
            </a:r>
            <a:r>
              <a:rPr lang="en-US" dirty="0">
                <a:latin typeface="Century Gothic" panose="020B0502020202020204" pitchFamily="34" charset="0"/>
              </a:rPr>
              <a:t>: Regularly back up digital tax records to prevent data loss.</a:t>
            </a:r>
          </a:p>
          <a:p>
            <a:r>
              <a:rPr lang="en-US" b="1" dirty="0">
                <a:latin typeface="Century Gothic" panose="020B0502020202020204" pitchFamily="34" charset="0"/>
              </a:rPr>
              <a:t>Review Tax Laws</a:t>
            </a:r>
            <a:r>
              <a:rPr lang="en-US" dirty="0">
                <a:latin typeface="Century Gothic" panose="020B0502020202020204" pitchFamily="34" charset="0"/>
              </a:rPr>
              <a:t>: Stay informed about changes in tax laws or regulations that may impact your filing.</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6" name="TextBox 5">
            <a:extLst>
              <a:ext uri="{FF2B5EF4-FFF2-40B4-BE49-F238E27FC236}">
                <a16:creationId xmlns:a16="http://schemas.microsoft.com/office/drawing/2014/main" id="{1710A6A7-C1C9-3591-C3EB-F5DCA84338C3}"/>
              </a:ext>
            </a:extLst>
          </p:cNvPr>
          <p:cNvSpPr txBox="1"/>
          <p:nvPr/>
        </p:nvSpPr>
        <p:spPr>
          <a:xfrm>
            <a:off x="5883965" y="1894280"/>
            <a:ext cx="6149009" cy="4247317"/>
          </a:xfrm>
          <a:prstGeom prst="rect">
            <a:avLst/>
          </a:prstGeom>
          <a:noFill/>
        </p:spPr>
        <p:txBody>
          <a:bodyPr wrap="square" rtlCol="0">
            <a:spAutoFit/>
          </a:bodyPr>
          <a:lstStyle/>
          <a:p>
            <a:r>
              <a:rPr lang="en-US" b="1" dirty="0">
                <a:latin typeface="Century Gothic" panose="020B0502020202020204" pitchFamily="34" charset="0"/>
              </a:rPr>
              <a:t>Advantages of Effective Tax Preparation</a:t>
            </a:r>
          </a:p>
          <a:p>
            <a:r>
              <a:rPr lang="en-US" b="1" dirty="0">
                <a:latin typeface="Century Gothic" panose="020B0502020202020204" pitchFamily="34" charset="0"/>
              </a:rPr>
              <a:t>Compliance: </a:t>
            </a:r>
            <a:r>
              <a:rPr lang="en-US" dirty="0">
                <a:latin typeface="Century Gothic" panose="020B0502020202020204" pitchFamily="34" charset="0"/>
              </a:rPr>
              <a:t>Ensures all tax obligations are met on time and accurately.</a:t>
            </a:r>
          </a:p>
          <a:p>
            <a:r>
              <a:rPr lang="en-US" b="1" dirty="0">
                <a:latin typeface="Century Gothic" panose="020B0502020202020204" pitchFamily="34" charset="0"/>
              </a:rPr>
              <a:t>Efficiency: </a:t>
            </a:r>
            <a:r>
              <a:rPr lang="en-US" dirty="0">
                <a:latin typeface="Century Gothic" panose="020B0502020202020204" pitchFamily="34" charset="0"/>
              </a:rPr>
              <a:t>Simplifies the filing process and reduces stress</a:t>
            </a:r>
            <a:r>
              <a:rPr lang="en-US" b="1" dirty="0">
                <a:latin typeface="Century Gothic" panose="020B0502020202020204" pitchFamily="34" charset="0"/>
              </a:rPr>
              <a:t>.</a:t>
            </a:r>
          </a:p>
          <a:p>
            <a:r>
              <a:rPr lang="en-US" b="1" dirty="0">
                <a:latin typeface="Century Gothic" panose="020B0502020202020204" pitchFamily="34" charset="0"/>
              </a:rPr>
              <a:t>Financial Savings: </a:t>
            </a:r>
            <a:r>
              <a:rPr lang="en-US" dirty="0">
                <a:latin typeface="Century Gothic" panose="020B0502020202020204" pitchFamily="34" charset="0"/>
              </a:rPr>
              <a:t>Identifies eligible deductions and credits to minimize tax liability</a:t>
            </a:r>
            <a:r>
              <a:rPr lang="en-US" b="1" dirty="0">
                <a:latin typeface="Century Gothic" panose="020B0502020202020204" pitchFamily="34" charset="0"/>
              </a:rPr>
              <a:t>.</a:t>
            </a:r>
          </a:p>
          <a:p>
            <a:r>
              <a:rPr lang="en-US" b="1" dirty="0">
                <a:latin typeface="Century Gothic" panose="020B0502020202020204" pitchFamily="34" charset="0"/>
              </a:rPr>
              <a:t>Professionalism: </a:t>
            </a:r>
            <a:r>
              <a:rPr lang="en-US" dirty="0">
                <a:latin typeface="Century Gothic" panose="020B0502020202020204" pitchFamily="34" charset="0"/>
              </a:rPr>
              <a:t>Builds trust with accountants and tax authorities.</a:t>
            </a:r>
          </a:p>
          <a:p>
            <a:r>
              <a:rPr lang="en-US" dirty="0">
                <a:latin typeface="Century Gothic" panose="020B0502020202020204" pitchFamily="34" charset="0"/>
              </a:rPr>
              <a:t>Tax preparation for education consultants requires a proactive approach to organizing tax documents and working collaboratively with accountants. </a:t>
            </a:r>
          </a:p>
          <a:p>
            <a:r>
              <a:rPr lang="en-US" dirty="0">
                <a:latin typeface="Century Gothic" panose="020B0502020202020204" pitchFamily="34" charset="0"/>
              </a:rPr>
              <a:t>These </a:t>
            </a:r>
            <a:r>
              <a:rPr lang="en-US" b="1" dirty="0">
                <a:solidFill>
                  <a:srgbClr val="FF0A0A"/>
                </a:solidFill>
                <a:latin typeface="Century Gothic" panose="020B0502020202020204" pitchFamily="34" charset="0"/>
              </a:rPr>
              <a:t>practices not only save time and money but also contribute to the overall financial health of the consultancy</a:t>
            </a:r>
            <a:endParaRPr lang="en-US" b="1" dirty="0">
              <a:solidFill>
                <a:srgbClr val="FF0A0A"/>
              </a:solidFill>
            </a:endParaRPr>
          </a:p>
        </p:txBody>
      </p:sp>
    </p:spTree>
    <p:extLst>
      <p:ext uri="{BB962C8B-B14F-4D97-AF65-F5344CB8AC3E}">
        <p14:creationId xmlns:p14="http://schemas.microsoft.com/office/powerpoint/2010/main" val="39465606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C0A61-E0FC-CB56-214F-9B0CF05ED23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FB44612-0A6A-5C25-5F2A-6290E00F428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1A77A73-C71B-C639-D177-18E28ED41D71}"/>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791BC658-1F70-C867-71D2-98904A3D1123}"/>
              </a:ext>
            </a:extLst>
          </p:cNvPr>
          <p:cNvSpPr/>
          <p:nvPr/>
        </p:nvSpPr>
        <p:spPr>
          <a:xfrm>
            <a:off x="935336" y="632056"/>
            <a:ext cx="2033152"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Module-3:10</a:t>
            </a:r>
          </a:p>
        </p:txBody>
      </p:sp>
      <p:sp>
        <p:nvSpPr>
          <p:cNvPr id="15" name="Rectangle 14">
            <a:extLst>
              <a:ext uri="{FF2B5EF4-FFF2-40B4-BE49-F238E27FC236}">
                <a16:creationId xmlns:a16="http://schemas.microsoft.com/office/drawing/2014/main" id="{A1C79840-2A31-EDF5-CF94-76128B3144D3}"/>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87F717B0-7345-B962-210E-FC94E3859205}"/>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A1C4549-502D-F553-ACF0-29BD76DF059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8C223F2-6096-00EB-E1CF-8755408D75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F3BF5775-E843-8DCE-E9BF-9881B223C0EA}"/>
              </a:ext>
            </a:extLst>
          </p:cNvPr>
          <p:cNvSpPr txBox="1"/>
          <p:nvPr/>
        </p:nvSpPr>
        <p:spPr>
          <a:xfrm>
            <a:off x="1010457" y="1190117"/>
            <a:ext cx="8147316" cy="369332"/>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REVIEWING AND AUDITING RECORDS/ CONDUCTING REGULAR REVIEWS</a:t>
            </a:r>
            <a:endParaRPr lang="en-US" dirty="0">
              <a:solidFill>
                <a:schemeClr val="bg1"/>
              </a:solidFill>
            </a:endParaRPr>
          </a:p>
        </p:txBody>
      </p:sp>
      <p:sp>
        <p:nvSpPr>
          <p:cNvPr id="3" name="TextBox 2">
            <a:extLst>
              <a:ext uri="{FF2B5EF4-FFF2-40B4-BE49-F238E27FC236}">
                <a16:creationId xmlns:a16="http://schemas.microsoft.com/office/drawing/2014/main" id="{AEC6CB44-E1BC-48EB-C9A7-FE3EC66681D7}"/>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0A2E541A-B241-8F82-CC40-B1966626EB73}"/>
              </a:ext>
            </a:extLst>
          </p:cNvPr>
          <p:cNvSpPr txBox="1"/>
          <p:nvPr/>
        </p:nvSpPr>
        <p:spPr>
          <a:xfrm>
            <a:off x="569843" y="1998942"/>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45BADB81-265F-740A-EFBF-835F83C86425}"/>
              </a:ext>
            </a:extLst>
          </p:cNvPr>
          <p:cNvSpPr txBox="1"/>
          <p:nvPr/>
        </p:nvSpPr>
        <p:spPr>
          <a:xfrm>
            <a:off x="145771" y="1949716"/>
            <a:ext cx="11661915" cy="4247317"/>
          </a:xfrm>
          <a:prstGeom prst="rect">
            <a:avLst/>
          </a:prstGeom>
          <a:noFill/>
        </p:spPr>
        <p:txBody>
          <a:bodyPr wrap="square" rtlCol="0">
            <a:spAutoFit/>
          </a:bodyPr>
          <a:lstStyle/>
          <a:p>
            <a:r>
              <a:rPr lang="en-US" dirty="0">
                <a:latin typeface="Century Gothic" panose="020B0502020202020204" pitchFamily="34" charset="0"/>
              </a:rPr>
              <a:t>Regular review and auditing of records are essential for </a:t>
            </a:r>
            <a:r>
              <a:rPr lang="en-US" b="1" dirty="0">
                <a:solidFill>
                  <a:srgbClr val="FF0A0A"/>
                </a:solidFill>
                <a:latin typeface="Century Gothic" panose="020B0502020202020204" pitchFamily="34" charset="0"/>
              </a:rPr>
              <a:t>maintaining accuracy, ensuring compliance</a:t>
            </a:r>
            <a:r>
              <a:rPr lang="en-US" dirty="0">
                <a:latin typeface="Century Gothic" panose="020B0502020202020204" pitchFamily="34" charset="0"/>
              </a:rPr>
              <a:t>, and </a:t>
            </a:r>
            <a:r>
              <a:rPr lang="en-US" b="1" dirty="0">
                <a:solidFill>
                  <a:srgbClr val="FF0A0A"/>
                </a:solidFill>
                <a:latin typeface="Century Gothic" panose="020B0502020202020204" pitchFamily="34" charset="0"/>
              </a:rPr>
              <a:t>improving operational efficiency</a:t>
            </a:r>
            <a:r>
              <a:rPr lang="en-US" dirty="0">
                <a:latin typeface="Century Gothic" panose="020B0502020202020204" pitchFamily="34" charset="0"/>
              </a:rPr>
              <a:t>. By establishing review schedules, using checklists, and conducting internal and external audits, education consultants can safeguard their records and enhance their decision-making processes.</a:t>
            </a:r>
          </a:p>
          <a:p>
            <a:endParaRPr lang="en-US" dirty="0">
              <a:latin typeface="Century Gothic" panose="020B0502020202020204" pitchFamily="34" charset="0"/>
            </a:endParaRPr>
          </a:p>
          <a:p>
            <a:r>
              <a:rPr lang="en-US" dirty="0">
                <a:latin typeface="Century Gothic" panose="020B0502020202020204" pitchFamily="34" charset="0"/>
              </a:rPr>
              <a:t>1. </a:t>
            </a:r>
            <a:r>
              <a:rPr lang="en-US" b="1" dirty="0">
                <a:latin typeface="Century Gothic" panose="020B0502020202020204" pitchFamily="34" charset="0"/>
              </a:rPr>
              <a:t>Conducting Regular Reviews</a:t>
            </a:r>
          </a:p>
          <a:p>
            <a:r>
              <a:rPr lang="en-US" b="1" dirty="0">
                <a:latin typeface="Century Gothic" panose="020B0502020202020204" pitchFamily="34" charset="0"/>
              </a:rPr>
              <a:t>Purpose</a:t>
            </a:r>
          </a:p>
          <a:p>
            <a:r>
              <a:rPr lang="en-US" dirty="0">
                <a:latin typeface="Century Gothic" panose="020B0502020202020204" pitchFamily="34" charset="0"/>
              </a:rPr>
              <a:t>To ensure records are accurate, complete, and up-to-date.</a:t>
            </a:r>
          </a:p>
          <a:p>
            <a:r>
              <a:rPr lang="en-US" dirty="0">
                <a:latin typeface="Century Gothic" panose="020B0502020202020204" pitchFamily="34" charset="0"/>
              </a:rPr>
              <a:t>To identify and correct errors or discrepancies promptly.</a:t>
            </a:r>
          </a:p>
          <a:p>
            <a:r>
              <a:rPr lang="en-US" dirty="0">
                <a:latin typeface="Century Gothic" panose="020B0502020202020204" pitchFamily="34" charset="0"/>
              </a:rPr>
              <a:t>Steps in Conducting Regular Reviews</a:t>
            </a:r>
          </a:p>
          <a:p>
            <a:r>
              <a:rPr lang="en-US" b="1" dirty="0">
                <a:latin typeface="Century Gothic" panose="020B0502020202020204" pitchFamily="34" charset="0"/>
              </a:rPr>
              <a:t>Establish a Record Review Schedule</a:t>
            </a:r>
            <a:r>
              <a:rPr lang="en-US" dirty="0">
                <a:latin typeface="Century Gothic" panose="020B0502020202020204" pitchFamily="34" charset="0"/>
              </a:rPr>
              <a:t>:</a:t>
            </a:r>
          </a:p>
          <a:p>
            <a:r>
              <a:rPr lang="en-US" dirty="0">
                <a:latin typeface="Century Gothic" panose="020B0502020202020204" pitchFamily="34" charset="0"/>
              </a:rPr>
              <a:t>Determine a consistent timeline for reviews, such as:</a:t>
            </a:r>
          </a:p>
          <a:p>
            <a:r>
              <a:rPr lang="en-US" dirty="0">
                <a:latin typeface="Century Gothic" panose="020B0502020202020204" pitchFamily="34" charset="0"/>
              </a:rPr>
              <a:t>Monthly: For financial transactions, client updates, and operational data.</a:t>
            </a:r>
          </a:p>
          <a:p>
            <a:endParaRPr lang="en-US" dirty="0"/>
          </a:p>
          <a:p>
            <a:endParaRPr lang="en-US" dirty="0"/>
          </a:p>
        </p:txBody>
      </p:sp>
    </p:spTree>
    <p:extLst>
      <p:ext uri="{BB962C8B-B14F-4D97-AF65-F5344CB8AC3E}">
        <p14:creationId xmlns:p14="http://schemas.microsoft.com/office/powerpoint/2010/main" val="33064460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378EA-E7CD-EB3D-E2D5-E0A17E9E5A6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ECECC1B-D65E-1588-5499-97F232A56B2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077AA48-F03C-153D-F8C3-8172BB0043F0}"/>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088B2DC-DB8B-94C2-9970-965595409C51}"/>
              </a:ext>
            </a:extLst>
          </p:cNvPr>
          <p:cNvSpPr/>
          <p:nvPr/>
        </p:nvSpPr>
        <p:spPr>
          <a:xfrm>
            <a:off x="935336" y="632056"/>
            <a:ext cx="2033152"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Module-3:10</a:t>
            </a:r>
          </a:p>
        </p:txBody>
      </p:sp>
      <p:sp>
        <p:nvSpPr>
          <p:cNvPr id="15" name="Rectangle 14">
            <a:extLst>
              <a:ext uri="{FF2B5EF4-FFF2-40B4-BE49-F238E27FC236}">
                <a16:creationId xmlns:a16="http://schemas.microsoft.com/office/drawing/2014/main" id="{A04502C7-F882-229D-315F-B77D1AF05510}"/>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612FD87E-28C5-C980-AA43-DCEAF2BF2F5A}"/>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6FF8FBD-5474-67D4-D591-2CCCF141AAA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D2814B-A40E-E6CD-D2DC-BBDD6A13E3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9AC9E0CD-C74B-9561-9FD0-1ECE9403EC89}"/>
              </a:ext>
            </a:extLst>
          </p:cNvPr>
          <p:cNvSpPr txBox="1"/>
          <p:nvPr/>
        </p:nvSpPr>
        <p:spPr>
          <a:xfrm>
            <a:off x="1010457" y="1190117"/>
            <a:ext cx="8147316" cy="369332"/>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REVIEWING AND AUDITING RECORDS/ CONDUCTING REGULAR REVIEWS</a:t>
            </a:r>
            <a:endParaRPr lang="en-US" dirty="0">
              <a:solidFill>
                <a:schemeClr val="bg1"/>
              </a:solidFill>
            </a:endParaRPr>
          </a:p>
        </p:txBody>
      </p:sp>
      <p:sp>
        <p:nvSpPr>
          <p:cNvPr id="3" name="TextBox 2">
            <a:extLst>
              <a:ext uri="{FF2B5EF4-FFF2-40B4-BE49-F238E27FC236}">
                <a16:creationId xmlns:a16="http://schemas.microsoft.com/office/drawing/2014/main" id="{0DBDA7A5-082E-6940-6936-BB20AA921994}"/>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2334B8FE-7499-D23A-2E67-5211290F5A69}"/>
              </a:ext>
            </a:extLst>
          </p:cNvPr>
          <p:cNvSpPr txBox="1"/>
          <p:nvPr/>
        </p:nvSpPr>
        <p:spPr>
          <a:xfrm>
            <a:off x="569843" y="1998942"/>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F566D0F9-AFAB-2D39-835F-360AECF4CCE8}"/>
              </a:ext>
            </a:extLst>
          </p:cNvPr>
          <p:cNvSpPr txBox="1"/>
          <p:nvPr/>
        </p:nvSpPr>
        <p:spPr>
          <a:xfrm>
            <a:off x="145771" y="1949716"/>
            <a:ext cx="11661915" cy="4524315"/>
          </a:xfrm>
          <a:prstGeom prst="rect">
            <a:avLst/>
          </a:prstGeom>
          <a:noFill/>
        </p:spPr>
        <p:txBody>
          <a:bodyPr wrap="square" rtlCol="0">
            <a:spAutoFit/>
          </a:bodyPr>
          <a:lstStyle/>
          <a:p>
            <a:r>
              <a:rPr lang="en-US" b="1" dirty="0">
                <a:latin typeface="Century Gothic" panose="020B0502020202020204" pitchFamily="34" charset="0"/>
              </a:rPr>
              <a:t>Quarterly</a:t>
            </a:r>
            <a:r>
              <a:rPr lang="en-US" dirty="0">
                <a:latin typeface="Century Gothic" panose="020B0502020202020204" pitchFamily="34" charset="0"/>
              </a:rPr>
              <a:t>: For comprehensive reviews of all business records, including </a:t>
            </a:r>
            <a:r>
              <a:rPr lang="en-US" b="1" dirty="0">
                <a:solidFill>
                  <a:srgbClr val="FF0A0A"/>
                </a:solidFill>
                <a:latin typeface="Century Gothic" panose="020B0502020202020204" pitchFamily="34" charset="0"/>
              </a:rPr>
              <a:t>client contracts and performance metrics.</a:t>
            </a:r>
          </a:p>
          <a:p>
            <a:r>
              <a:rPr lang="en-US" b="1" dirty="0">
                <a:latin typeface="Century Gothic" panose="020B0502020202020204" pitchFamily="34" charset="0"/>
              </a:rPr>
              <a:t>Frequency of Reviews</a:t>
            </a:r>
            <a:r>
              <a:rPr lang="en-US" dirty="0">
                <a:latin typeface="Century Gothic" panose="020B0502020202020204" pitchFamily="34" charset="0"/>
              </a:rPr>
              <a:t>:</a:t>
            </a:r>
          </a:p>
          <a:p>
            <a:r>
              <a:rPr lang="en-US" dirty="0">
                <a:latin typeface="Century Gothic" panose="020B0502020202020204" pitchFamily="34" charset="0"/>
              </a:rPr>
              <a:t>Tailor the frequency based on the volume and complexity of records:</a:t>
            </a:r>
          </a:p>
          <a:p>
            <a:r>
              <a:rPr lang="en-US" dirty="0">
                <a:latin typeface="Century Gothic" panose="020B0502020202020204" pitchFamily="34" charset="0"/>
              </a:rPr>
              <a:t>High-volume activities (e.g., client interactions or financial transactions): Monthly reviews.</a:t>
            </a:r>
          </a:p>
          <a:p>
            <a:r>
              <a:rPr lang="en-US" dirty="0">
                <a:latin typeface="Century Gothic" panose="020B0502020202020204" pitchFamily="34" charset="0"/>
              </a:rPr>
              <a:t>Strategic reviews (e.g., financial performance or compliance): Quarterly or annually.</a:t>
            </a:r>
          </a:p>
          <a:p>
            <a:r>
              <a:rPr lang="en-US" b="1" dirty="0">
                <a:latin typeface="Century Gothic" panose="020B0502020202020204" pitchFamily="34" charset="0"/>
              </a:rPr>
              <a:t>Use a Checklist for Reviews</a:t>
            </a:r>
            <a:r>
              <a:rPr lang="en-US" dirty="0">
                <a:latin typeface="Century Gothic" panose="020B0502020202020204" pitchFamily="34" charset="0"/>
              </a:rPr>
              <a:t>:</a:t>
            </a:r>
          </a:p>
          <a:p>
            <a:r>
              <a:rPr lang="en-US" dirty="0">
                <a:latin typeface="Century Gothic" panose="020B0502020202020204" pitchFamily="34" charset="0"/>
              </a:rPr>
              <a:t>Create a comprehensive checklist to ensure thoroughness. For example:</a:t>
            </a:r>
          </a:p>
          <a:p>
            <a:r>
              <a:rPr lang="en-US" dirty="0">
                <a:latin typeface="Century Gothic" panose="020B0502020202020204" pitchFamily="34" charset="0"/>
              </a:rPr>
              <a:t>Verify that all records are accurate and complete.</a:t>
            </a:r>
          </a:p>
          <a:p>
            <a:r>
              <a:rPr lang="en-US" dirty="0">
                <a:latin typeface="Century Gothic" panose="020B0502020202020204" pitchFamily="34" charset="0"/>
              </a:rPr>
              <a:t>Check for missing or outdated entries.</a:t>
            </a:r>
          </a:p>
          <a:p>
            <a:r>
              <a:rPr lang="en-US" dirty="0">
                <a:latin typeface="Century Gothic" panose="020B0502020202020204" pitchFamily="34" charset="0"/>
              </a:rPr>
              <a:t>Confirm compliance with industry standards and regulations.</a:t>
            </a:r>
          </a:p>
          <a:p>
            <a:r>
              <a:rPr lang="en-US" b="1" dirty="0">
                <a:latin typeface="Century Gothic" panose="020B0502020202020204" pitchFamily="34" charset="0"/>
              </a:rPr>
              <a:t>Updating Records</a:t>
            </a:r>
            <a:r>
              <a:rPr lang="en-US" dirty="0">
                <a:latin typeface="Century Gothic" panose="020B0502020202020204" pitchFamily="34" charset="0"/>
              </a:rPr>
              <a:t>:</a:t>
            </a:r>
          </a:p>
          <a:p>
            <a:r>
              <a:rPr lang="en-US" dirty="0">
                <a:latin typeface="Century Gothic" panose="020B0502020202020204" pitchFamily="34" charset="0"/>
              </a:rPr>
              <a:t>Make corrections or adjustments to fix errors identified during reviews.</a:t>
            </a:r>
          </a:p>
          <a:p>
            <a:r>
              <a:rPr lang="en-US" dirty="0">
                <a:latin typeface="Century Gothic" panose="020B0502020202020204" pitchFamily="34" charset="0"/>
              </a:rPr>
              <a:t>Update incomplete or outdated entries to maintain the relevance of records.</a:t>
            </a:r>
          </a:p>
          <a:p>
            <a:endParaRPr lang="en-US" dirty="0"/>
          </a:p>
          <a:p>
            <a:endParaRPr lang="en-US" dirty="0"/>
          </a:p>
        </p:txBody>
      </p:sp>
    </p:spTree>
    <p:extLst>
      <p:ext uri="{BB962C8B-B14F-4D97-AF65-F5344CB8AC3E}">
        <p14:creationId xmlns:p14="http://schemas.microsoft.com/office/powerpoint/2010/main" val="21442855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528C5-B557-64F0-2A51-E803DA4F3E0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4894468-62D3-BF98-A229-7312F119497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AB107A2-88EC-2E0A-6055-0503F26059D3}"/>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9C9E1DD3-10E9-77BB-320B-8207003DAB18}"/>
              </a:ext>
            </a:extLst>
          </p:cNvPr>
          <p:cNvSpPr/>
          <p:nvPr/>
        </p:nvSpPr>
        <p:spPr>
          <a:xfrm>
            <a:off x="935336" y="632056"/>
            <a:ext cx="2033152"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Module-3:10</a:t>
            </a:r>
          </a:p>
        </p:txBody>
      </p:sp>
      <p:sp>
        <p:nvSpPr>
          <p:cNvPr id="15" name="Rectangle 14">
            <a:extLst>
              <a:ext uri="{FF2B5EF4-FFF2-40B4-BE49-F238E27FC236}">
                <a16:creationId xmlns:a16="http://schemas.microsoft.com/office/drawing/2014/main" id="{502D8ECA-56B4-B001-250F-6A605EFD466A}"/>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85B21EF1-44FB-3958-5E26-FE4D6DB3DED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8AE51EF-3A53-BA21-559B-81EAC40080BC}"/>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7577C36-6EC7-D407-CC04-07F416A12A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4F57154-ED3F-0F71-AF3C-8ABCAC6EA8A7}"/>
              </a:ext>
            </a:extLst>
          </p:cNvPr>
          <p:cNvSpPr txBox="1"/>
          <p:nvPr/>
        </p:nvSpPr>
        <p:spPr>
          <a:xfrm>
            <a:off x="1010457" y="1190117"/>
            <a:ext cx="8147316" cy="369332"/>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REVIEWING AND AUDITING RECORDS/ CONDUCTING REGULAR REVIEWS</a:t>
            </a:r>
            <a:endParaRPr lang="en-US" dirty="0">
              <a:solidFill>
                <a:schemeClr val="bg1"/>
              </a:solidFill>
            </a:endParaRPr>
          </a:p>
        </p:txBody>
      </p:sp>
      <p:sp>
        <p:nvSpPr>
          <p:cNvPr id="3" name="TextBox 2">
            <a:extLst>
              <a:ext uri="{FF2B5EF4-FFF2-40B4-BE49-F238E27FC236}">
                <a16:creationId xmlns:a16="http://schemas.microsoft.com/office/drawing/2014/main" id="{106E10A0-F12B-CEE4-CC6F-8A96227FB271}"/>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0591BDF3-75ED-4354-D04D-E66A6E64E835}"/>
              </a:ext>
            </a:extLst>
          </p:cNvPr>
          <p:cNvSpPr txBox="1"/>
          <p:nvPr/>
        </p:nvSpPr>
        <p:spPr>
          <a:xfrm>
            <a:off x="569843" y="1998942"/>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AC368BFC-E2E3-ECF0-6EE6-BEECD5BDF5CA}"/>
              </a:ext>
            </a:extLst>
          </p:cNvPr>
          <p:cNvSpPr txBox="1"/>
          <p:nvPr/>
        </p:nvSpPr>
        <p:spPr>
          <a:xfrm>
            <a:off x="145771" y="1949716"/>
            <a:ext cx="11661915" cy="3416320"/>
          </a:xfrm>
          <a:prstGeom prst="rect">
            <a:avLst/>
          </a:prstGeom>
          <a:noFill/>
        </p:spPr>
        <p:txBody>
          <a:bodyPr wrap="square" rtlCol="0">
            <a:spAutoFit/>
          </a:bodyPr>
          <a:lstStyle/>
          <a:p>
            <a:r>
              <a:rPr lang="en-US" b="1" dirty="0">
                <a:latin typeface="Century Gothic" panose="020B0502020202020204" pitchFamily="34" charset="0"/>
              </a:rPr>
              <a:t> Auditing Records</a:t>
            </a:r>
          </a:p>
          <a:p>
            <a:r>
              <a:rPr lang="en-US" dirty="0">
                <a:latin typeface="Century Gothic" panose="020B0502020202020204" pitchFamily="34" charset="0"/>
              </a:rPr>
              <a:t>Auditing is a more detailed and systematic examination of records. It can be conducted internally or by external parties to verify accuracy and compliance.</a:t>
            </a:r>
          </a:p>
          <a:p>
            <a:r>
              <a:rPr lang="en-US" b="1" dirty="0">
                <a:solidFill>
                  <a:srgbClr val="FF0A0A"/>
                </a:solidFill>
                <a:latin typeface="Century Gothic" panose="020B0502020202020204" pitchFamily="34" charset="0"/>
              </a:rPr>
              <a:t>Internal Audits</a:t>
            </a:r>
          </a:p>
          <a:p>
            <a:r>
              <a:rPr lang="en-US" b="1" dirty="0">
                <a:latin typeface="Century Gothic" panose="020B0502020202020204" pitchFamily="34" charset="0"/>
              </a:rPr>
              <a:t>Purpose:</a:t>
            </a:r>
          </a:p>
          <a:p>
            <a:r>
              <a:rPr lang="en-US" dirty="0">
                <a:latin typeface="Century Gothic" panose="020B0502020202020204" pitchFamily="34" charset="0"/>
              </a:rPr>
              <a:t>To review operations and identify inefficiencies or discrepancies internally.</a:t>
            </a:r>
          </a:p>
          <a:p>
            <a:r>
              <a:rPr lang="en-US" dirty="0">
                <a:latin typeface="Century Gothic" panose="020B0502020202020204" pitchFamily="34" charset="0"/>
              </a:rPr>
              <a:t>To prepare for external audits and ensure compliance with industry standards.</a:t>
            </a:r>
          </a:p>
          <a:p>
            <a:r>
              <a:rPr lang="en-US" b="1" dirty="0">
                <a:latin typeface="Century Gothic" panose="020B0502020202020204" pitchFamily="34" charset="0"/>
              </a:rPr>
              <a:t>Process</a:t>
            </a:r>
            <a:r>
              <a:rPr lang="en-US" dirty="0">
                <a:latin typeface="Century Gothic" panose="020B0502020202020204" pitchFamily="34" charset="0"/>
              </a:rPr>
              <a:t>:</a:t>
            </a:r>
          </a:p>
          <a:p>
            <a:r>
              <a:rPr lang="en-US" b="1" dirty="0">
                <a:latin typeface="Century Gothic" panose="020B0502020202020204" pitchFamily="34" charset="0"/>
              </a:rPr>
              <a:t>Set Objectives</a:t>
            </a:r>
            <a:r>
              <a:rPr lang="en-US" dirty="0">
                <a:latin typeface="Century Gothic" panose="020B0502020202020204" pitchFamily="34" charset="0"/>
              </a:rPr>
              <a:t>: Define the purpose of the audit, such as evaluating financial records or verifying client data.</a:t>
            </a:r>
          </a:p>
          <a:p>
            <a:r>
              <a:rPr lang="en-US" b="1" dirty="0">
                <a:latin typeface="Century Gothic" panose="020B0502020202020204" pitchFamily="34" charset="0"/>
              </a:rPr>
              <a:t>Assign Roles</a:t>
            </a:r>
            <a:r>
              <a:rPr lang="en-US" dirty="0">
                <a:latin typeface="Century Gothic" panose="020B0502020202020204" pitchFamily="34" charset="0"/>
              </a:rPr>
              <a:t>: Designate team members to conduct the audit, ensuring impartiality.</a:t>
            </a:r>
          </a:p>
          <a:p>
            <a:r>
              <a:rPr lang="en-US" b="1" dirty="0">
                <a:latin typeface="Century Gothic" panose="020B0502020202020204" pitchFamily="34" charset="0"/>
              </a:rPr>
              <a:t>Audit Scope</a:t>
            </a:r>
            <a:r>
              <a:rPr lang="en-US" dirty="0">
                <a:latin typeface="Century Gothic" panose="020B0502020202020204" pitchFamily="34" charset="0"/>
              </a:rPr>
              <a:t>: Identify which records to audit (e.g., financial, operational, client).</a:t>
            </a:r>
          </a:p>
        </p:txBody>
      </p:sp>
    </p:spTree>
    <p:extLst>
      <p:ext uri="{BB962C8B-B14F-4D97-AF65-F5344CB8AC3E}">
        <p14:creationId xmlns:p14="http://schemas.microsoft.com/office/powerpoint/2010/main" val="35921164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4B3F7-C3B9-7370-2481-A1B9B47CC4F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B4B7711-FB66-5085-E247-A970C712F6D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3DA5703-ACB7-7625-220A-FEFEE7F1C5BA}"/>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300A87CA-6E1D-FF35-2559-5EE748AFF882}"/>
              </a:ext>
            </a:extLst>
          </p:cNvPr>
          <p:cNvSpPr/>
          <p:nvPr/>
        </p:nvSpPr>
        <p:spPr>
          <a:xfrm>
            <a:off x="935336" y="632056"/>
            <a:ext cx="2033152"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Module-3:10</a:t>
            </a:r>
          </a:p>
        </p:txBody>
      </p:sp>
      <p:sp>
        <p:nvSpPr>
          <p:cNvPr id="15" name="Rectangle 14">
            <a:extLst>
              <a:ext uri="{FF2B5EF4-FFF2-40B4-BE49-F238E27FC236}">
                <a16:creationId xmlns:a16="http://schemas.microsoft.com/office/drawing/2014/main" id="{7F5413B3-EDC2-59FB-5440-9257B8E0291C}"/>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EBB48AAD-4092-8EBF-C182-1265C72FEA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C3617F0-6325-29BF-D051-1E27F5DB9DF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60882DF-113F-7C54-0898-59D2E759CF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8CFD2D0-1959-23A4-4971-C63F74D6C6CB}"/>
              </a:ext>
            </a:extLst>
          </p:cNvPr>
          <p:cNvSpPr txBox="1"/>
          <p:nvPr/>
        </p:nvSpPr>
        <p:spPr>
          <a:xfrm>
            <a:off x="1010457" y="1190117"/>
            <a:ext cx="8147316" cy="369332"/>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REVIEWING AND AUDITING RECORDS/ CONDUCTING REGULAR REVIEWS</a:t>
            </a:r>
            <a:endParaRPr lang="en-US" dirty="0">
              <a:solidFill>
                <a:schemeClr val="bg1"/>
              </a:solidFill>
            </a:endParaRPr>
          </a:p>
        </p:txBody>
      </p:sp>
      <p:sp>
        <p:nvSpPr>
          <p:cNvPr id="3" name="TextBox 2">
            <a:extLst>
              <a:ext uri="{FF2B5EF4-FFF2-40B4-BE49-F238E27FC236}">
                <a16:creationId xmlns:a16="http://schemas.microsoft.com/office/drawing/2014/main" id="{AAFEE1A5-7171-BABF-FDAA-4806F2096804}"/>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8B912E71-8857-E64E-5506-4D22C4BCFA1F}"/>
              </a:ext>
            </a:extLst>
          </p:cNvPr>
          <p:cNvSpPr txBox="1"/>
          <p:nvPr/>
        </p:nvSpPr>
        <p:spPr>
          <a:xfrm>
            <a:off x="569843" y="1998942"/>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52935775-0065-3843-B3CD-49C27D7F19A4}"/>
              </a:ext>
            </a:extLst>
          </p:cNvPr>
          <p:cNvSpPr txBox="1"/>
          <p:nvPr/>
        </p:nvSpPr>
        <p:spPr>
          <a:xfrm>
            <a:off x="159026" y="1858578"/>
            <a:ext cx="5433391" cy="4524315"/>
          </a:xfrm>
          <a:prstGeom prst="rect">
            <a:avLst/>
          </a:prstGeom>
          <a:noFill/>
        </p:spPr>
        <p:txBody>
          <a:bodyPr wrap="square" rtlCol="0">
            <a:spAutoFit/>
          </a:bodyPr>
          <a:lstStyle/>
          <a:p>
            <a:r>
              <a:rPr lang="en-US" b="1" dirty="0">
                <a:latin typeface="Century Gothic" panose="020B0502020202020204" pitchFamily="34" charset="0"/>
              </a:rPr>
              <a:t>Documentation</a:t>
            </a:r>
            <a:r>
              <a:rPr lang="en-US" dirty="0">
                <a:latin typeface="Century Gothic" panose="020B0502020202020204" pitchFamily="34" charset="0"/>
              </a:rPr>
              <a:t>: Maintain detailed reports of findings and corrective actions taken.</a:t>
            </a:r>
          </a:p>
          <a:p>
            <a:r>
              <a:rPr lang="en-US" b="1" dirty="0">
                <a:latin typeface="Century Gothic" panose="020B0502020202020204" pitchFamily="34" charset="0"/>
              </a:rPr>
              <a:t>Benefits</a:t>
            </a:r>
            <a:r>
              <a:rPr lang="en-US" dirty="0">
                <a:latin typeface="Century Gothic" panose="020B0502020202020204" pitchFamily="34" charset="0"/>
              </a:rPr>
              <a:t>:</a:t>
            </a:r>
          </a:p>
          <a:p>
            <a:r>
              <a:rPr lang="en-US" dirty="0">
                <a:latin typeface="Century Gothic" panose="020B0502020202020204" pitchFamily="34" charset="0"/>
              </a:rPr>
              <a:t>Improves internal controls.</a:t>
            </a:r>
          </a:p>
          <a:p>
            <a:r>
              <a:rPr lang="en-US" dirty="0">
                <a:latin typeface="Century Gothic" panose="020B0502020202020204" pitchFamily="34" charset="0"/>
              </a:rPr>
              <a:t>Enhances record accuracy and operational efficiency.</a:t>
            </a:r>
          </a:p>
          <a:p>
            <a:r>
              <a:rPr lang="en-US" b="1" dirty="0">
                <a:solidFill>
                  <a:srgbClr val="FF0A0A"/>
                </a:solidFill>
                <a:latin typeface="Century Gothic" panose="020B0502020202020204" pitchFamily="34" charset="0"/>
              </a:rPr>
              <a:t>External Audits</a:t>
            </a:r>
          </a:p>
          <a:p>
            <a:r>
              <a:rPr lang="en-US" b="1" dirty="0">
                <a:latin typeface="Century Gothic" panose="020B0502020202020204" pitchFamily="34" charset="0"/>
              </a:rPr>
              <a:t>Purpose</a:t>
            </a:r>
            <a:r>
              <a:rPr lang="en-US" dirty="0">
                <a:latin typeface="Century Gothic" panose="020B0502020202020204" pitchFamily="34" charset="0"/>
              </a:rPr>
              <a:t>: To validate records through an independent assessment, ensuring objectivity and compliance with external standards.</a:t>
            </a:r>
          </a:p>
          <a:p>
            <a:r>
              <a:rPr lang="en-US" b="1" dirty="0">
                <a:latin typeface="Century Gothic" panose="020B0502020202020204" pitchFamily="34" charset="0"/>
              </a:rPr>
              <a:t>Preparation</a:t>
            </a:r>
            <a:r>
              <a:rPr lang="en-US" dirty="0">
                <a:latin typeface="Century Gothic" panose="020B0502020202020204" pitchFamily="34" charset="0"/>
              </a:rPr>
              <a:t>:</a:t>
            </a:r>
          </a:p>
          <a:p>
            <a:r>
              <a:rPr lang="en-US" dirty="0">
                <a:latin typeface="Century Gothic" panose="020B0502020202020204" pitchFamily="34" charset="0"/>
              </a:rPr>
              <a:t>Gather Records: Compile all required documents, including financial reports, tax returns, and operational data.</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6" name="TextBox 5">
            <a:extLst>
              <a:ext uri="{FF2B5EF4-FFF2-40B4-BE49-F238E27FC236}">
                <a16:creationId xmlns:a16="http://schemas.microsoft.com/office/drawing/2014/main" id="{D6947403-0AFA-C9EB-426F-6D8AEA6836F3}"/>
              </a:ext>
            </a:extLst>
          </p:cNvPr>
          <p:cNvSpPr txBox="1"/>
          <p:nvPr/>
        </p:nvSpPr>
        <p:spPr>
          <a:xfrm>
            <a:off x="5923722" y="2041571"/>
            <a:ext cx="5936973" cy="3970318"/>
          </a:xfrm>
          <a:prstGeom prst="rect">
            <a:avLst/>
          </a:prstGeom>
          <a:noFill/>
        </p:spPr>
        <p:txBody>
          <a:bodyPr wrap="square" rtlCol="0">
            <a:spAutoFit/>
          </a:bodyPr>
          <a:lstStyle/>
          <a:p>
            <a:r>
              <a:rPr lang="en-US" b="1" dirty="0">
                <a:latin typeface="Century Gothic" panose="020B0502020202020204" pitchFamily="34" charset="0"/>
              </a:rPr>
              <a:t>Ensure Organization</a:t>
            </a:r>
            <a:r>
              <a:rPr lang="en-US" dirty="0">
                <a:latin typeface="Century Gothic" panose="020B0502020202020204" pitchFamily="34" charset="0"/>
              </a:rPr>
              <a:t>: Organize records systematically for easy access during the audit.</a:t>
            </a:r>
          </a:p>
          <a:p>
            <a:r>
              <a:rPr lang="en-US" b="1" dirty="0">
                <a:latin typeface="Century Gothic" panose="020B0502020202020204" pitchFamily="34" charset="0"/>
              </a:rPr>
              <a:t>Communicate with Auditors</a:t>
            </a:r>
            <a:r>
              <a:rPr lang="en-US" dirty="0">
                <a:latin typeface="Century Gothic" panose="020B0502020202020204" pitchFamily="34" charset="0"/>
              </a:rPr>
              <a:t>: Provide clear explanations and relevant context for records being reviewed.</a:t>
            </a:r>
          </a:p>
          <a:p>
            <a:r>
              <a:rPr lang="en-US" b="1" dirty="0">
                <a:latin typeface="Century Gothic" panose="020B0502020202020204" pitchFamily="34" charset="0"/>
              </a:rPr>
              <a:t>Collaboration</a:t>
            </a:r>
            <a:r>
              <a:rPr lang="en-US" dirty="0">
                <a:latin typeface="Century Gothic" panose="020B0502020202020204" pitchFamily="34" charset="0"/>
              </a:rPr>
              <a:t>: Work closely with external auditors to address queries and provide additional information as needed.</a:t>
            </a:r>
          </a:p>
          <a:p>
            <a:r>
              <a:rPr lang="en-US" b="1" dirty="0">
                <a:latin typeface="Century Gothic" panose="020B0502020202020204" pitchFamily="34" charset="0"/>
              </a:rPr>
              <a:t>Benefits</a:t>
            </a:r>
            <a:r>
              <a:rPr lang="en-US" dirty="0">
                <a:latin typeface="Century Gothic" panose="020B0502020202020204" pitchFamily="34" charset="0"/>
              </a:rPr>
              <a:t>:</a:t>
            </a:r>
          </a:p>
          <a:p>
            <a:r>
              <a:rPr lang="en-US" dirty="0">
                <a:latin typeface="Century Gothic" panose="020B0502020202020204" pitchFamily="34" charset="0"/>
              </a:rPr>
              <a:t>Enhances credibility with stakeholders, including clients and regulatory bodies.</a:t>
            </a:r>
          </a:p>
          <a:p>
            <a:r>
              <a:rPr lang="en-US" dirty="0">
                <a:latin typeface="Century Gothic" panose="020B0502020202020204" pitchFamily="34" charset="0"/>
              </a:rPr>
              <a:t>Identifies potential risks or issues that require attention.   </a:t>
            </a:r>
            <a:endParaRPr lang="en-US" dirty="0"/>
          </a:p>
          <a:p>
            <a:endParaRPr lang="en-US" dirty="0"/>
          </a:p>
        </p:txBody>
      </p:sp>
    </p:spTree>
    <p:extLst>
      <p:ext uri="{BB962C8B-B14F-4D97-AF65-F5344CB8AC3E}">
        <p14:creationId xmlns:p14="http://schemas.microsoft.com/office/powerpoint/2010/main" val="26668504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A8BFB-F21B-797A-C35B-19744AAA1E5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C311741-75F6-0F15-2C4E-E8AA435FA458}"/>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A597B58-B214-BD88-EFBD-5F968DDC662C}"/>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6D335993-DAC0-17F9-2594-EC5B4767F4E2}"/>
              </a:ext>
            </a:extLst>
          </p:cNvPr>
          <p:cNvSpPr/>
          <p:nvPr/>
        </p:nvSpPr>
        <p:spPr>
          <a:xfrm>
            <a:off x="935336" y="632056"/>
            <a:ext cx="2033152"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Module-3:10</a:t>
            </a:r>
          </a:p>
        </p:txBody>
      </p:sp>
      <p:sp>
        <p:nvSpPr>
          <p:cNvPr id="15" name="Rectangle 14">
            <a:extLst>
              <a:ext uri="{FF2B5EF4-FFF2-40B4-BE49-F238E27FC236}">
                <a16:creationId xmlns:a16="http://schemas.microsoft.com/office/drawing/2014/main" id="{77F3F779-DCD1-5EFC-FC32-F27E1435EA75}"/>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D39EC40D-2C81-C712-B3A0-DF8F289D120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FFFCD8F-6ED3-D41F-39F9-D94111125AE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5F8FEC8-3F08-A266-0846-DE7CADDCBB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C62DA98F-DC8A-15AA-C251-2E33FF7DCC62}"/>
              </a:ext>
            </a:extLst>
          </p:cNvPr>
          <p:cNvSpPr txBox="1"/>
          <p:nvPr/>
        </p:nvSpPr>
        <p:spPr>
          <a:xfrm>
            <a:off x="1010457" y="1190117"/>
            <a:ext cx="8147316" cy="369332"/>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REVIEWING AND AUDITING RECORDS/ CONDUCTING REGULAR REVIEWS</a:t>
            </a:r>
            <a:endParaRPr lang="en-US" dirty="0">
              <a:solidFill>
                <a:schemeClr val="bg1"/>
              </a:solidFill>
            </a:endParaRPr>
          </a:p>
        </p:txBody>
      </p:sp>
      <p:sp>
        <p:nvSpPr>
          <p:cNvPr id="3" name="TextBox 2">
            <a:extLst>
              <a:ext uri="{FF2B5EF4-FFF2-40B4-BE49-F238E27FC236}">
                <a16:creationId xmlns:a16="http://schemas.microsoft.com/office/drawing/2014/main" id="{B20C37B2-D498-EA47-3BFE-597798A27D2C}"/>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7B0EC04A-746C-34C7-971D-EBAD4DD1B2CA}"/>
              </a:ext>
            </a:extLst>
          </p:cNvPr>
          <p:cNvSpPr txBox="1"/>
          <p:nvPr/>
        </p:nvSpPr>
        <p:spPr>
          <a:xfrm>
            <a:off x="569844" y="1920308"/>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4789837F-7DA1-D9FF-8914-6345F5A37761}"/>
              </a:ext>
            </a:extLst>
          </p:cNvPr>
          <p:cNvSpPr txBox="1"/>
          <p:nvPr/>
        </p:nvSpPr>
        <p:spPr>
          <a:xfrm>
            <a:off x="159026" y="2227226"/>
            <a:ext cx="5592418" cy="3796215"/>
          </a:xfrm>
          <a:prstGeom prst="rect">
            <a:avLst/>
          </a:prstGeom>
          <a:noFill/>
        </p:spPr>
        <p:txBody>
          <a:bodyPr wrap="square" rtlCol="0">
            <a:spAutoFit/>
          </a:bodyPr>
          <a:lstStyle/>
          <a:p>
            <a:r>
              <a:rPr lang="en-US" b="1" dirty="0">
                <a:latin typeface="Century Gothic" panose="020B0502020202020204" pitchFamily="34" charset="0"/>
              </a:rPr>
              <a:t> Implementation Steps for Reviewing and </a:t>
            </a:r>
            <a:r>
              <a:rPr lang="en-US" dirty="0">
                <a:latin typeface="Century Gothic" panose="020B0502020202020204" pitchFamily="34" charset="0"/>
              </a:rPr>
              <a:t>Auditing Records</a:t>
            </a:r>
          </a:p>
          <a:p>
            <a:r>
              <a:rPr lang="en-US" b="1" dirty="0">
                <a:latin typeface="Century Gothic" panose="020B0502020202020204" pitchFamily="34" charset="0"/>
              </a:rPr>
              <a:t>Develop Policies and Procedures</a:t>
            </a:r>
            <a:r>
              <a:rPr lang="en-US" dirty="0">
                <a:latin typeface="Century Gothic" panose="020B0502020202020204" pitchFamily="34" charset="0"/>
              </a:rPr>
              <a:t>:</a:t>
            </a:r>
          </a:p>
          <a:p>
            <a:r>
              <a:rPr lang="en-US" dirty="0">
                <a:latin typeface="Century Gothic" panose="020B0502020202020204" pitchFamily="34" charset="0"/>
              </a:rPr>
              <a:t>Establish formal guidelines for record reviews and audits.</a:t>
            </a:r>
          </a:p>
          <a:p>
            <a:r>
              <a:rPr lang="en-US" dirty="0">
                <a:latin typeface="Century Gothic" panose="020B0502020202020204" pitchFamily="34" charset="0"/>
              </a:rPr>
              <a:t>Define roles and responsibilities for those involved in the process.</a:t>
            </a:r>
          </a:p>
          <a:p>
            <a:r>
              <a:rPr lang="en-US" b="1" dirty="0">
                <a:latin typeface="Century Gothic" panose="020B0502020202020204" pitchFamily="34" charset="0"/>
              </a:rPr>
              <a:t>Leverage Technology</a:t>
            </a:r>
            <a:r>
              <a:rPr lang="en-US" dirty="0">
                <a:latin typeface="Century Gothic" panose="020B0502020202020204" pitchFamily="34" charset="0"/>
              </a:rPr>
              <a:t>:</a:t>
            </a:r>
          </a:p>
          <a:p>
            <a:r>
              <a:rPr lang="en-US" dirty="0">
                <a:latin typeface="Century Gothic" panose="020B0502020202020204" pitchFamily="34" charset="0"/>
              </a:rPr>
              <a:t>Use recordkeeping and auditing software to streamline reviews and track progress.</a:t>
            </a:r>
          </a:p>
          <a:p>
            <a:r>
              <a:rPr lang="en-US" dirty="0">
                <a:latin typeface="Century Gothic" panose="020B0502020202020204" pitchFamily="34" charset="0"/>
              </a:rPr>
              <a:t>Automate alerts for scheduled reviews to ensure consistency.</a:t>
            </a:r>
          </a:p>
          <a:p>
            <a:endParaRPr lang="en-US" dirty="0">
              <a:latin typeface="Century Gothic" panose="020B0502020202020204" pitchFamily="34" charset="0"/>
            </a:endParaRPr>
          </a:p>
        </p:txBody>
      </p:sp>
      <p:sp>
        <p:nvSpPr>
          <p:cNvPr id="6" name="TextBox 5">
            <a:extLst>
              <a:ext uri="{FF2B5EF4-FFF2-40B4-BE49-F238E27FC236}">
                <a16:creationId xmlns:a16="http://schemas.microsoft.com/office/drawing/2014/main" id="{07E76F36-6DA7-C798-F4D5-52C935AC019F}"/>
              </a:ext>
            </a:extLst>
          </p:cNvPr>
          <p:cNvSpPr txBox="1"/>
          <p:nvPr/>
        </p:nvSpPr>
        <p:spPr>
          <a:xfrm>
            <a:off x="5910470" y="2294389"/>
            <a:ext cx="5936973" cy="3139321"/>
          </a:xfrm>
          <a:prstGeom prst="rect">
            <a:avLst/>
          </a:prstGeom>
          <a:noFill/>
        </p:spPr>
        <p:txBody>
          <a:bodyPr wrap="square" rtlCol="0">
            <a:spAutoFit/>
          </a:bodyPr>
          <a:lstStyle/>
          <a:p>
            <a:r>
              <a:rPr lang="en-US" b="1" dirty="0">
                <a:latin typeface="Century Gothic" panose="020B0502020202020204" pitchFamily="34" charset="0"/>
              </a:rPr>
              <a:t>Train Staff</a:t>
            </a:r>
            <a:r>
              <a:rPr lang="en-US" dirty="0">
                <a:latin typeface="Century Gothic" panose="020B0502020202020204" pitchFamily="34" charset="0"/>
              </a:rPr>
              <a:t>:</a:t>
            </a:r>
          </a:p>
          <a:p>
            <a:r>
              <a:rPr lang="en-US" dirty="0">
                <a:latin typeface="Century Gothic" panose="020B0502020202020204" pitchFamily="34" charset="0"/>
              </a:rPr>
              <a:t>Provide training on record review protocols and auditing standards.</a:t>
            </a:r>
          </a:p>
          <a:p>
            <a:r>
              <a:rPr lang="en-US" dirty="0">
                <a:latin typeface="Century Gothic" panose="020B0502020202020204" pitchFamily="34" charset="0"/>
              </a:rPr>
              <a:t>Emphasize the importance of accuracy and compliance.</a:t>
            </a:r>
          </a:p>
          <a:p>
            <a:r>
              <a:rPr lang="en-US" b="1" dirty="0">
                <a:latin typeface="Century Gothic" panose="020B0502020202020204" pitchFamily="34" charset="0"/>
              </a:rPr>
              <a:t>Monitor and Adjust</a:t>
            </a:r>
            <a:r>
              <a:rPr lang="en-US" dirty="0">
                <a:latin typeface="Century Gothic" panose="020B0502020202020204" pitchFamily="34" charset="0"/>
              </a:rPr>
              <a:t>:</a:t>
            </a:r>
          </a:p>
          <a:p>
            <a:r>
              <a:rPr lang="en-US" dirty="0">
                <a:latin typeface="Century Gothic" panose="020B0502020202020204" pitchFamily="34" charset="0"/>
              </a:rPr>
              <a:t>Regularly evaluate the effectiveness of review and audit processes.</a:t>
            </a:r>
          </a:p>
          <a:p>
            <a:r>
              <a:rPr lang="en-US" dirty="0">
                <a:latin typeface="Century Gothic" panose="020B0502020202020204" pitchFamily="34" charset="0"/>
              </a:rPr>
              <a:t>Make adjustments based on findings and feedback.</a:t>
            </a:r>
          </a:p>
          <a:p>
            <a:endParaRPr lang="en-US" dirty="0"/>
          </a:p>
        </p:txBody>
      </p:sp>
    </p:spTree>
    <p:extLst>
      <p:ext uri="{BB962C8B-B14F-4D97-AF65-F5344CB8AC3E}">
        <p14:creationId xmlns:p14="http://schemas.microsoft.com/office/powerpoint/2010/main" val="23413586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003D1-B330-CE74-2493-4E915E2B5AD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6879D0-8B6E-F022-9A76-F5F16BC4FFB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442820E-2F75-5EA4-D930-7870A2D402B1}"/>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6461D67-5989-689E-14D3-08CC0540FD8A}"/>
              </a:ext>
            </a:extLst>
          </p:cNvPr>
          <p:cNvSpPr/>
          <p:nvPr/>
        </p:nvSpPr>
        <p:spPr>
          <a:xfrm>
            <a:off x="935336" y="632056"/>
            <a:ext cx="2033152"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Module-3:10</a:t>
            </a:r>
          </a:p>
        </p:txBody>
      </p:sp>
      <p:sp>
        <p:nvSpPr>
          <p:cNvPr id="15" name="Rectangle 14">
            <a:extLst>
              <a:ext uri="{FF2B5EF4-FFF2-40B4-BE49-F238E27FC236}">
                <a16:creationId xmlns:a16="http://schemas.microsoft.com/office/drawing/2014/main" id="{B8E23AEC-E391-CCC1-9D2F-2D19EBBA3F16}"/>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4E7CF767-84B0-113C-CC1F-0E01331AEFD1}"/>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DFB5BBF-7D21-EC3D-03B3-05E31E9904E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B37562B-8103-9254-0C1A-82C0DF5DD3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0E091D92-2D8F-2329-D3E6-7AC3AB03F00F}"/>
              </a:ext>
            </a:extLst>
          </p:cNvPr>
          <p:cNvSpPr txBox="1"/>
          <p:nvPr/>
        </p:nvSpPr>
        <p:spPr>
          <a:xfrm>
            <a:off x="1010457" y="1190117"/>
            <a:ext cx="8147316" cy="369332"/>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REVIEWING AND AUDITING RECORDS/ CONDUCTING REGULAR REVIEWS</a:t>
            </a:r>
            <a:endParaRPr lang="en-US" dirty="0">
              <a:solidFill>
                <a:schemeClr val="bg1"/>
              </a:solidFill>
            </a:endParaRPr>
          </a:p>
        </p:txBody>
      </p:sp>
      <p:sp>
        <p:nvSpPr>
          <p:cNvPr id="3" name="TextBox 2">
            <a:extLst>
              <a:ext uri="{FF2B5EF4-FFF2-40B4-BE49-F238E27FC236}">
                <a16:creationId xmlns:a16="http://schemas.microsoft.com/office/drawing/2014/main" id="{25B7A408-EA19-1670-7C1E-999C647C32F3}"/>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33D894A4-4D38-5C2A-AE21-76CA5212C806}"/>
              </a:ext>
            </a:extLst>
          </p:cNvPr>
          <p:cNvSpPr txBox="1"/>
          <p:nvPr/>
        </p:nvSpPr>
        <p:spPr>
          <a:xfrm>
            <a:off x="569844" y="1920308"/>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790617C9-149D-9D87-4CE5-954DF0602C14}"/>
              </a:ext>
            </a:extLst>
          </p:cNvPr>
          <p:cNvSpPr txBox="1"/>
          <p:nvPr/>
        </p:nvSpPr>
        <p:spPr>
          <a:xfrm>
            <a:off x="159025" y="2227226"/>
            <a:ext cx="11688417" cy="3693319"/>
          </a:xfrm>
          <a:prstGeom prst="rect">
            <a:avLst/>
          </a:prstGeom>
          <a:noFill/>
        </p:spPr>
        <p:txBody>
          <a:bodyPr wrap="square" rtlCol="0">
            <a:spAutoFit/>
          </a:bodyPr>
          <a:lstStyle/>
          <a:p>
            <a:r>
              <a:rPr lang="en-US" b="1" dirty="0">
                <a:latin typeface="Century Gothic" panose="020B0502020202020204" pitchFamily="34" charset="0"/>
              </a:rPr>
              <a:t>4. Advantages of Regular Reviews and Audits</a:t>
            </a:r>
          </a:p>
          <a:p>
            <a:r>
              <a:rPr lang="en-US" b="1" dirty="0">
                <a:latin typeface="Century Gothic" panose="020B0502020202020204" pitchFamily="34" charset="0"/>
              </a:rPr>
              <a:t>Accuracy</a:t>
            </a:r>
            <a:r>
              <a:rPr lang="en-US" dirty="0">
                <a:latin typeface="Century Gothic" panose="020B0502020202020204" pitchFamily="34" charset="0"/>
              </a:rPr>
              <a:t>: Identifies and corrects errors to maintain reliable records.</a:t>
            </a:r>
          </a:p>
          <a:p>
            <a:r>
              <a:rPr lang="en-US" b="1" dirty="0">
                <a:latin typeface="Century Gothic" panose="020B0502020202020204" pitchFamily="34" charset="0"/>
              </a:rPr>
              <a:t>Compliance</a:t>
            </a:r>
            <a:r>
              <a:rPr lang="en-US" dirty="0">
                <a:latin typeface="Century Gothic" panose="020B0502020202020204" pitchFamily="34" charset="0"/>
              </a:rPr>
              <a:t>: Ensures adherence to legal, financial, and industry standards.</a:t>
            </a:r>
          </a:p>
          <a:p>
            <a:r>
              <a:rPr lang="en-US" b="1" dirty="0">
                <a:latin typeface="Century Gothic" panose="020B0502020202020204" pitchFamily="34" charset="0"/>
              </a:rPr>
              <a:t>Preparedness</a:t>
            </a:r>
            <a:r>
              <a:rPr lang="en-US" dirty="0">
                <a:latin typeface="Century Gothic" panose="020B0502020202020204" pitchFamily="34" charset="0"/>
              </a:rPr>
              <a:t>: Facilitates smooth external audits and reduces risks of penalties or disputes.</a:t>
            </a:r>
          </a:p>
          <a:p>
            <a:r>
              <a:rPr lang="en-US" b="1" dirty="0">
                <a:latin typeface="Century Gothic" panose="020B0502020202020204" pitchFamily="34" charset="0"/>
              </a:rPr>
              <a:t>Efficiency</a:t>
            </a:r>
            <a:r>
              <a:rPr lang="en-US" dirty="0">
                <a:latin typeface="Century Gothic" panose="020B0502020202020204" pitchFamily="34" charset="0"/>
              </a:rPr>
              <a:t>: Improves overall operational processes by identifying gaps and inefficiencies.</a:t>
            </a:r>
          </a:p>
          <a:p>
            <a:r>
              <a:rPr lang="en-US" b="1" dirty="0">
                <a:latin typeface="Century Gothic" panose="020B0502020202020204" pitchFamily="34" charset="0"/>
              </a:rPr>
              <a:t>Transparency</a:t>
            </a:r>
            <a:r>
              <a:rPr lang="en-US" dirty="0">
                <a:latin typeface="Century Gothic" panose="020B0502020202020204" pitchFamily="34" charset="0"/>
              </a:rPr>
              <a:t>: Enhances trust with clients, stakeholders, and regulatory authorities.</a:t>
            </a:r>
          </a:p>
          <a:p>
            <a:endParaRPr lang="en-US" dirty="0">
              <a:latin typeface="Century Gothic" panose="020B0502020202020204" pitchFamily="34" charset="0"/>
            </a:endParaRPr>
          </a:p>
          <a:p>
            <a:r>
              <a:rPr lang="en-US" b="1" dirty="0">
                <a:latin typeface="Century Gothic" panose="020B0502020202020204" pitchFamily="34" charset="0"/>
              </a:rPr>
              <a:t>Conclusion</a:t>
            </a:r>
          </a:p>
          <a:p>
            <a:r>
              <a:rPr lang="en-US" dirty="0">
                <a:latin typeface="Century Gothic" panose="020B0502020202020204" pitchFamily="34" charset="0"/>
              </a:rPr>
              <a:t>Reviewing and auditing records is a cornerstone of effective recordkeeping for education consultants. By conducting regular reviews, maintaining a schedule, using detailed checklists, and preparing for internal and external audits, consultants can ensure their records are accurate, compliant, and secure. These practices </a:t>
            </a:r>
            <a:r>
              <a:rPr lang="en-US" b="1" dirty="0">
                <a:solidFill>
                  <a:srgbClr val="FF0A0A"/>
                </a:solidFill>
                <a:latin typeface="Century Gothic" panose="020B0502020202020204" pitchFamily="34" charset="0"/>
              </a:rPr>
              <a:t>not only safeguard </a:t>
            </a:r>
            <a:r>
              <a:rPr lang="en-US" dirty="0">
                <a:latin typeface="Century Gothic" panose="020B0502020202020204" pitchFamily="34" charset="0"/>
              </a:rPr>
              <a:t>the business but also </a:t>
            </a:r>
            <a:r>
              <a:rPr lang="en-US" b="1" dirty="0">
                <a:solidFill>
                  <a:srgbClr val="FF0A0A"/>
                </a:solidFill>
                <a:latin typeface="Century Gothic" panose="020B0502020202020204" pitchFamily="34" charset="0"/>
              </a:rPr>
              <a:t>provide valuable insights for </a:t>
            </a:r>
            <a:r>
              <a:rPr lang="en-US" dirty="0">
                <a:latin typeface="Century Gothic" panose="020B0502020202020204" pitchFamily="34" charset="0"/>
              </a:rPr>
              <a:t>strategic growth.</a:t>
            </a:r>
          </a:p>
          <a:p>
            <a:endParaRPr lang="en-US" dirty="0">
              <a:latin typeface="Century Gothic" panose="020B0502020202020204" pitchFamily="34" charset="0"/>
            </a:endParaRPr>
          </a:p>
        </p:txBody>
      </p:sp>
    </p:spTree>
    <p:extLst>
      <p:ext uri="{BB962C8B-B14F-4D97-AF65-F5344CB8AC3E}">
        <p14:creationId xmlns:p14="http://schemas.microsoft.com/office/powerpoint/2010/main" val="30390865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32A6F-50BE-1831-DD53-0A461FFCB8B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BB90421-0797-BF09-5BC9-6247B268B88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8C5D03D-4FEF-6ED7-1817-27A1DC3CC209}"/>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E61F8E3D-FE7C-2242-6C8B-65F0C14BC43F}"/>
              </a:ext>
            </a:extLst>
          </p:cNvPr>
          <p:cNvSpPr/>
          <p:nvPr/>
        </p:nvSpPr>
        <p:spPr>
          <a:xfrm>
            <a:off x="935336" y="632056"/>
            <a:ext cx="2033152"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Module-3:11</a:t>
            </a:r>
          </a:p>
        </p:txBody>
      </p:sp>
      <p:sp>
        <p:nvSpPr>
          <p:cNvPr id="15" name="Rectangle 14">
            <a:extLst>
              <a:ext uri="{FF2B5EF4-FFF2-40B4-BE49-F238E27FC236}">
                <a16:creationId xmlns:a16="http://schemas.microsoft.com/office/drawing/2014/main" id="{400DDCDE-0654-AD6E-21DD-F360671B528A}"/>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8930CD90-6152-19E9-3E7D-CC9F94B60BE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908A4B8-A54A-4869-5B10-F13DA1C0D416}"/>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743B575-0393-E1AA-37EC-1BF0B63BEA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8D3F7A21-7C4D-D982-2529-A82042F57CD7}"/>
              </a:ext>
            </a:extLst>
          </p:cNvPr>
          <p:cNvSpPr txBox="1"/>
          <p:nvPr/>
        </p:nvSpPr>
        <p:spPr>
          <a:xfrm>
            <a:off x="949910" y="1044204"/>
            <a:ext cx="8147316" cy="369332"/>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BEST P</a:t>
            </a:r>
            <a:r>
              <a:rPr lang="en-US" b="1" dirty="0">
                <a:solidFill>
                  <a:schemeClr val="bg1"/>
                </a:solidFill>
                <a:latin typeface="Century Gothic" panose="020B0502020202020204" pitchFamily="34" charset="0"/>
              </a:rPr>
              <a:t>RACTCES FOR RECORD KEEPING IN EDUCATION CONSULTING </a:t>
            </a:r>
            <a:endParaRPr lang="en-US" dirty="0">
              <a:solidFill>
                <a:schemeClr val="bg1"/>
              </a:solidFill>
            </a:endParaRPr>
          </a:p>
        </p:txBody>
      </p:sp>
      <p:sp>
        <p:nvSpPr>
          <p:cNvPr id="3" name="TextBox 2">
            <a:extLst>
              <a:ext uri="{FF2B5EF4-FFF2-40B4-BE49-F238E27FC236}">
                <a16:creationId xmlns:a16="http://schemas.microsoft.com/office/drawing/2014/main" id="{A1EBEA3A-5F43-3AF1-5219-21E0F8BC2E0C}"/>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B07E029C-FC39-FC71-C2E8-767E138690DF}"/>
              </a:ext>
            </a:extLst>
          </p:cNvPr>
          <p:cNvSpPr txBox="1"/>
          <p:nvPr/>
        </p:nvSpPr>
        <p:spPr>
          <a:xfrm>
            <a:off x="569844" y="1920308"/>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51BC0660-E060-D1EE-ED00-3EB28ADADB9A}"/>
              </a:ext>
            </a:extLst>
          </p:cNvPr>
          <p:cNvSpPr txBox="1"/>
          <p:nvPr/>
        </p:nvSpPr>
        <p:spPr>
          <a:xfrm>
            <a:off x="159026" y="2109723"/>
            <a:ext cx="11688417" cy="369332"/>
          </a:xfrm>
          <a:prstGeom prst="rect">
            <a:avLst/>
          </a:prstGeom>
          <a:noFill/>
        </p:spPr>
        <p:txBody>
          <a:bodyPr wrap="square" rtlCol="0">
            <a:spAutoFit/>
          </a:bodyPr>
          <a:lstStyle/>
          <a:p>
            <a:r>
              <a:rPr lang="en-US" b="1" dirty="0">
                <a:latin typeface="Century Gothic" panose="020B0502020202020204" pitchFamily="34" charset="0"/>
              </a:rPr>
              <a:t> </a:t>
            </a:r>
            <a:endParaRPr lang="en-US" dirty="0">
              <a:latin typeface="Century Gothic" panose="020B0502020202020204" pitchFamily="34" charset="0"/>
            </a:endParaRPr>
          </a:p>
        </p:txBody>
      </p:sp>
      <p:sp>
        <p:nvSpPr>
          <p:cNvPr id="8" name="TextBox 7">
            <a:extLst>
              <a:ext uri="{FF2B5EF4-FFF2-40B4-BE49-F238E27FC236}">
                <a16:creationId xmlns:a16="http://schemas.microsoft.com/office/drawing/2014/main" id="{21EC0E70-DDF8-667D-18DF-853A7EB734E8}"/>
              </a:ext>
            </a:extLst>
          </p:cNvPr>
          <p:cNvSpPr txBox="1"/>
          <p:nvPr/>
        </p:nvSpPr>
        <p:spPr>
          <a:xfrm>
            <a:off x="79513" y="2109723"/>
            <a:ext cx="11463131" cy="3693319"/>
          </a:xfrm>
          <a:prstGeom prst="rect">
            <a:avLst/>
          </a:prstGeom>
          <a:noFill/>
        </p:spPr>
        <p:txBody>
          <a:bodyPr wrap="square" rtlCol="0">
            <a:spAutoFit/>
          </a:bodyPr>
          <a:lstStyle/>
          <a:p>
            <a:r>
              <a:rPr lang="en-US" b="1" dirty="0">
                <a:latin typeface="Century Gothic" panose="020B0502020202020204" pitchFamily="34" charset="0"/>
              </a:rPr>
              <a:t> Best Practices for Effective Recordkeeping</a:t>
            </a:r>
          </a:p>
          <a:p>
            <a:r>
              <a:rPr lang="en-US" dirty="0">
                <a:latin typeface="Century Gothic" panose="020B0502020202020204" pitchFamily="34" charset="0"/>
              </a:rPr>
              <a:t>Adopting best practices ensures the </a:t>
            </a:r>
            <a:r>
              <a:rPr lang="en-US" b="1" dirty="0">
                <a:solidFill>
                  <a:srgbClr val="FF0A0A"/>
                </a:solidFill>
                <a:latin typeface="Century Gothic" panose="020B0502020202020204" pitchFamily="34" charset="0"/>
              </a:rPr>
              <a:t>accuracy, security</a:t>
            </a:r>
            <a:r>
              <a:rPr lang="en-US" dirty="0">
                <a:latin typeface="Century Gothic" panose="020B0502020202020204" pitchFamily="34" charset="0"/>
              </a:rPr>
              <a:t>, and </a:t>
            </a:r>
            <a:r>
              <a:rPr lang="en-US" b="1" dirty="0">
                <a:solidFill>
                  <a:srgbClr val="FF0A0A"/>
                </a:solidFill>
                <a:latin typeface="Century Gothic" panose="020B0502020202020204" pitchFamily="34" charset="0"/>
              </a:rPr>
              <a:t>efficiency </a:t>
            </a:r>
            <a:r>
              <a:rPr lang="en-US" dirty="0">
                <a:latin typeface="Century Gothic" panose="020B0502020202020204" pitchFamily="34" charset="0"/>
              </a:rPr>
              <a:t>of your record-keeping process.</a:t>
            </a:r>
          </a:p>
          <a:p>
            <a:r>
              <a:rPr lang="en-US" b="1" dirty="0">
                <a:latin typeface="Century Gothic" panose="020B0502020202020204" pitchFamily="34" charset="0"/>
              </a:rPr>
              <a:t>Maintain Consistent Documentation Standards</a:t>
            </a:r>
          </a:p>
          <a:p>
            <a:r>
              <a:rPr lang="en-US" dirty="0">
                <a:latin typeface="Century Gothic" panose="020B0502020202020204" pitchFamily="34" charset="0"/>
              </a:rPr>
              <a:t>Standardize how records are created, named, and stored to avoid confusion.</a:t>
            </a:r>
          </a:p>
          <a:p>
            <a:r>
              <a:rPr lang="en-US" dirty="0">
                <a:latin typeface="Century Gothic" panose="020B0502020202020204" pitchFamily="34" charset="0"/>
              </a:rPr>
              <a:t>Example: Use uniform file-naming conventions such as ClientName_ProjectName_Invoice2024.pdf.</a:t>
            </a:r>
          </a:p>
          <a:p>
            <a:r>
              <a:rPr lang="en-US" b="1" dirty="0">
                <a:latin typeface="Century Gothic" panose="020B0502020202020204" pitchFamily="34" charset="0"/>
              </a:rPr>
              <a:t> Regularly Update and Back Up Records</a:t>
            </a:r>
          </a:p>
          <a:p>
            <a:r>
              <a:rPr lang="en-US" b="1" dirty="0">
                <a:latin typeface="Century Gothic" panose="020B0502020202020204" pitchFamily="34" charset="0"/>
              </a:rPr>
              <a:t>Updates</a:t>
            </a:r>
            <a:r>
              <a:rPr lang="en-US" dirty="0">
                <a:latin typeface="Century Gothic" panose="020B0502020202020204" pitchFamily="34" charset="0"/>
              </a:rPr>
              <a:t>:</a:t>
            </a:r>
          </a:p>
          <a:p>
            <a:r>
              <a:rPr lang="en-US" dirty="0">
                <a:latin typeface="Century Gothic" panose="020B0502020202020204" pitchFamily="34" charset="0"/>
              </a:rPr>
              <a:t>Keep records current to reflect the latest information.</a:t>
            </a:r>
          </a:p>
          <a:p>
            <a:r>
              <a:rPr lang="en-US" dirty="0">
                <a:latin typeface="Century Gothic" panose="020B0502020202020204" pitchFamily="34" charset="0"/>
              </a:rPr>
              <a:t>Example: Immediately document changes in client details or financial transactions.</a:t>
            </a:r>
          </a:p>
          <a:p>
            <a:r>
              <a:rPr lang="en-US" b="1" dirty="0">
                <a:latin typeface="Century Gothic" panose="020B0502020202020204" pitchFamily="34" charset="0"/>
              </a:rPr>
              <a:t>Backups</a:t>
            </a:r>
            <a:r>
              <a:rPr lang="en-US" dirty="0">
                <a:latin typeface="Century Gothic" panose="020B0502020202020204" pitchFamily="34" charset="0"/>
              </a:rPr>
              <a:t>:</a:t>
            </a:r>
          </a:p>
          <a:p>
            <a:r>
              <a:rPr lang="en-US" dirty="0">
                <a:latin typeface="Century Gothic" panose="020B0502020202020204" pitchFamily="34" charset="0"/>
              </a:rPr>
              <a:t>Schedule regular backups to avoid data loss due to system failures or cyberattacks.</a:t>
            </a:r>
          </a:p>
          <a:p>
            <a:r>
              <a:rPr lang="en-US" dirty="0">
                <a:latin typeface="Century Gothic" panose="020B0502020202020204" pitchFamily="34" charset="0"/>
              </a:rPr>
              <a:t>Use external hard drives or cloud storage solutions for redundancy.</a:t>
            </a:r>
          </a:p>
        </p:txBody>
      </p:sp>
    </p:spTree>
    <p:extLst>
      <p:ext uri="{BB962C8B-B14F-4D97-AF65-F5344CB8AC3E}">
        <p14:creationId xmlns:p14="http://schemas.microsoft.com/office/powerpoint/2010/main" val="20416220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5474B-1E05-4ABC-E01B-761252DF2F0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5794F7E-5CF2-86EB-8F6E-0C2A2A2B6B68}"/>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1066CA9-B4BC-71E1-249E-32E648D4194C}"/>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57FFD439-8B74-DD3F-5E87-82CDB72B49E6}"/>
              </a:ext>
            </a:extLst>
          </p:cNvPr>
          <p:cNvSpPr/>
          <p:nvPr/>
        </p:nvSpPr>
        <p:spPr>
          <a:xfrm>
            <a:off x="935336" y="632056"/>
            <a:ext cx="2033152"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Module-3:11</a:t>
            </a:r>
          </a:p>
        </p:txBody>
      </p:sp>
      <p:sp>
        <p:nvSpPr>
          <p:cNvPr id="15" name="Rectangle 14">
            <a:extLst>
              <a:ext uri="{FF2B5EF4-FFF2-40B4-BE49-F238E27FC236}">
                <a16:creationId xmlns:a16="http://schemas.microsoft.com/office/drawing/2014/main" id="{BF138F22-D15B-FCF3-5567-67AAF4DD0EE3}"/>
              </a:ext>
            </a:extLst>
          </p:cNvPr>
          <p:cNvSpPr/>
          <p:nvPr/>
        </p:nvSpPr>
        <p:spPr>
          <a:xfrm>
            <a:off x="0" y="1836616"/>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547EA74F-9B65-926D-8178-01821EA92EBD}"/>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95C2162-F991-6F07-A30B-26AA83A7D6C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7921517-E80A-3A90-7E65-D07E66E253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C237E6A3-F0BB-49D1-BC5E-1F6483C89193}"/>
              </a:ext>
            </a:extLst>
          </p:cNvPr>
          <p:cNvSpPr txBox="1"/>
          <p:nvPr/>
        </p:nvSpPr>
        <p:spPr>
          <a:xfrm>
            <a:off x="949910" y="1044204"/>
            <a:ext cx="8147316" cy="369332"/>
          </a:xfrm>
          <a:prstGeom prst="rect">
            <a:avLst/>
          </a:prstGeom>
          <a:noFill/>
        </p:spPr>
        <p:txBody>
          <a:bodyPr wrap="square" rtlCol="0">
            <a:spAutoFit/>
          </a:bodyPr>
          <a:lstStyle/>
          <a:p>
            <a:pPr rtl="0">
              <a:spcBef>
                <a:spcPts val="1200"/>
              </a:spcBef>
              <a:spcAft>
                <a:spcPts val="1200"/>
              </a:spcAft>
            </a:pPr>
            <a:r>
              <a:rPr lang="en-US" sz="1800" b="1" i="0" u="none" strike="noStrike" dirty="0">
                <a:solidFill>
                  <a:schemeClr val="bg1"/>
                </a:solidFill>
                <a:effectLst/>
                <a:latin typeface="Century Gothic" panose="020B0502020202020204" pitchFamily="34" charset="0"/>
              </a:rPr>
              <a:t>BEST PRACTICES</a:t>
            </a:r>
            <a:r>
              <a:rPr lang="en-US" b="1" dirty="0">
                <a:solidFill>
                  <a:schemeClr val="bg1"/>
                </a:solidFill>
                <a:latin typeface="Century Gothic" panose="020B0502020202020204" pitchFamily="34" charset="0"/>
              </a:rPr>
              <a:t> FOR RECORD KEEPING IN EDUCATION CONSULTING </a:t>
            </a:r>
            <a:endParaRPr lang="en-US" dirty="0">
              <a:solidFill>
                <a:schemeClr val="bg1"/>
              </a:solidFill>
            </a:endParaRPr>
          </a:p>
        </p:txBody>
      </p:sp>
      <p:sp>
        <p:nvSpPr>
          <p:cNvPr id="3" name="TextBox 2">
            <a:extLst>
              <a:ext uri="{FF2B5EF4-FFF2-40B4-BE49-F238E27FC236}">
                <a16:creationId xmlns:a16="http://schemas.microsoft.com/office/drawing/2014/main" id="{54A6919B-8209-968D-481A-D17E940C5115}"/>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0E372308-41FC-1F3F-7D43-922C6CAED85D}"/>
              </a:ext>
            </a:extLst>
          </p:cNvPr>
          <p:cNvSpPr txBox="1"/>
          <p:nvPr/>
        </p:nvSpPr>
        <p:spPr>
          <a:xfrm>
            <a:off x="569844" y="1920308"/>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07F3BFF0-D9FD-5ACD-1B61-27F9AFBB4855}"/>
              </a:ext>
            </a:extLst>
          </p:cNvPr>
          <p:cNvSpPr txBox="1"/>
          <p:nvPr/>
        </p:nvSpPr>
        <p:spPr>
          <a:xfrm>
            <a:off x="159026" y="2109723"/>
            <a:ext cx="11688417" cy="369332"/>
          </a:xfrm>
          <a:prstGeom prst="rect">
            <a:avLst/>
          </a:prstGeom>
          <a:noFill/>
        </p:spPr>
        <p:txBody>
          <a:bodyPr wrap="square" rtlCol="0">
            <a:spAutoFit/>
          </a:bodyPr>
          <a:lstStyle/>
          <a:p>
            <a:r>
              <a:rPr lang="en-US" b="1" dirty="0">
                <a:latin typeface="Century Gothic" panose="020B0502020202020204" pitchFamily="34" charset="0"/>
              </a:rPr>
              <a:t> </a:t>
            </a:r>
            <a:endParaRPr lang="en-US" dirty="0">
              <a:latin typeface="Century Gothic" panose="020B0502020202020204" pitchFamily="34" charset="0"/>
            </a:endParaRPr>
          </a:p>
        </p:txBody>
      </p:sp>
      <p:sp>
        <p:nvSpPr>
          <p:cNvPr id="8" name="TextBox 7">
            <a:extLst>
              <a:ext uri="{FF2B5EF4-FFF2-40B4-BE49-F238E27FC236}">
                <a16:creationId xmlns:a16="http://schemas.microsoft.com/office/drawing/2014/main" id="{110F9696-DC5A-A54B-8FC0-DAD01A60696F}"/>
              </a:ext>
            </a:extLst>
          </p:cNvPr>
          <p:cNvSpPr txBox="1"/>
          <p:nvPr/>
        </p:nvSpPr>
        <p:spPr>
          <a:xfrm>
            <a:off x="79513" y="2109723"/>
            <a:ext cx="11463131" cy="3416320"/>
          </a:xfrm>
          <a:prstGeom prst="rect">
            <a:avLst/>
          </a:prstGeom>
          <a:noFill/>
        </p:spPr>
        <p:txBody>
          <a:bodyPr wrap="square" rtlCol="0">
            <a:spAutoFit/>
          </a:bodyPr>
          <a:lstStyle/>
          <a:p>
            <a:r>
              <a:rPr lang="en-US" b="1" dirty="0">
                <a:latin typeface="Century Gothic" panose="020B0502020202020204" pitchFamily="34" charset="0"/>
              </a:rPr>
              <a:t> Ensure Secure Access and Confidentiality</a:t>
            </a:r>
          </a:p>
          <a:p>
            <a:r>
              <a:rPr lang="en-US" dirty="0">
                <a:latin typeface="Century Gothic" panose="020B0502020202020204" pitchFamily="34" charset="0"/>
              </a:rPr>
              <a:t>Restrict access to sensitive records to authorized personnel only.</a:t>
            </a:r>
          </a:p>
          <a:p>
            <a:r>
              <a:rPr lang="en-US" dirty="0">
                <a:latin typeface="Century Gothic" panose="020B0502020202020204" pitchFamily="34" charset="0"/>
              </a:rPr>
              <a:t>Use encryption and secure passwords for digital records.</a:t>
            </a:r>
          </a:p>
          <a:p>
            <a:r>
              <a:rPr lang="en-US" dirty="0">
                <a:latin typeface="Century Gothic" panose="020B0502020202020204" pitchFamily="34" charset="0"/>
              </a:rPr>
              <a:t>Example: Store contracts and personal client information in a protected folder accessible only with two-factor authentication.</a:t>
            </a:r>
          </a:p>
          <a:p>
            <a:r>
              <a:rPr lang="en-US" b="1" dirty="0">
                <a:latin typeface="Century Gothic" panose="020B0502020202020204" pitchFamily="34" charset="0"/>
              </a:rPr>
              <a:t> Periodic Audits</a:t>
            </a:r>
          </a:p>
          <a:p>
            <a:r>
              <a:rPr lang="en-US" dirty="0">
                <a:latin typeface="Century Gothic" panose="020B0502020202020204" pitchFamily="34" charset="0"/>
              </a:rPr>
              <a:t>Conduct regular reviews to ensure all records are accurate and complete.</a:t>
            </a:r>
          </a:p>
          <a:p>
            <a:r>
              <a:rPr lang="en-US" dirty="0">
                <a:latin typeface="Century Gothic" panose="020B0502020202020204" pitchFamily="34" charset="0"/>
              </a:rPr>
              <a:t>Identify and address any gaps or inconsistencies.</a:t>
            </a:r>
          </a:p>
          <a:p>
            <a:r>
              <a:rPr lang="en-US" b="1" dirty="0">
                <a:latin typeface="Century Gothic" panose="020B0502020202020204" pitchFamily="34" charset="0"/>
              </a:rPr>
              <a:t>Use Technology to Automate Processes</a:t>
            </a:r>
          </a:p>
          <a:p>
            <a:r>
              <a:rPr lang="en-US" dirty="0">
                <a:latin typeface="Century Gothic" panose="020B0502020202020204" pitchFamily="34" charset="0"/>
              </a:rPr>
              <a:t>Leverage recordkeeping software to automate data entry, categorize documents, and set update reminders.</a:t>
            </a:r>
          </a:p>
          <a:p>
            <a:endParaRPr lang="en-US" dirty="0">
              <a:latin typeface="Century Gothic" panose="020B0502020202020204" pitchFamily="34" charset="0"/>
            </a:endParaRPr>
          </a:p>
        </p:txBody>
      </p:sp>
    </p:spTree>
    <p:extLst>
      <p:ext uri="{BB962C8B-B14F-4D97-AF65-F5344CB8AC3E}">
        <p14:creationId xmlns:p14="http://schemas.microsoft.com/office/powerpoint/2010/main" val="13474597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22656-3AA7-D04B-C0E8-36459C6C490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EA907EE-FA2A-9620-97B7-9F3B267167B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A658FE7-00E2-BBBA-3892-1AC78A6DC47A}"/>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64421099-D25E-4D12-3397-7963ABB66159}"/>
              </a:ext>
            </a:extLst>
          </p:cNvPr>
          <p:cNvSpPr/>
          <p:nvPr/>
        </p:nvSpPr>
        <p:spPr>
          <a:xfrm>
            <a:off x="935336" y="632056"/>
            <a:ext cx="2033152"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Module-3:11</a:t>
            </a:r>
          </a:p>
        </p:txBody>
      </p:sp>
      <p:sp>
        <p:nvSpPr>
          <p:cNvPr id="15" name="Rectangle 14">
            <a:extLst>
              <a:ext uri="{FF2B5EF4-FFF2-40B4-BE49-F238E27FC236}">
                <a16:creationId xmlns:a16="http://schemas.microsoft.com/office/drawing/2014/main" id="{3FAF9124-7262-C9B9-3E3A-CB8922CA6536}"/>
              </a:ext>
            </a:extLst>
          </p:cNvPr>
          <p:cNvSpPr/>
          <p:nvPr/>
        </p:nvSpPr>
        <p:spPr>
          <a:xfrm>
            <a:off x="-92766" y="1812309"/>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E3F8C3D2-345C-A9F8-AC31-56E31DDE1F61}"/>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7952775-8056-0D30-EE82-C670C42E19D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CBBBD6B-F9F3-C137-F2D9-E14F96C39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A7A79585-B0C0-6FE4-9A6D-F1ABD4E1988E}"/>
              </a:ext>
            </a:extLst>
          </p:cNvPr>
          <p:cNvSpPr txBox="1"/>
          <p:nvPr/>
        </p:nvSpPr>
        <p:spPr>
          <a:xfrm>
            <a:off x="949910" y="1044204"/>
            <a:ext cx="8147316" cy="646331"/>
          </a:xfrm>
          <a:prstGeom prst="rect">
            <a:avLst/>
          </a:prstGeom>
          <a:noFill/>
        </p:spPr>
        <p:txBody>
          <a:bodyPr wrap="square" rtlCol="0">
            <a:spAutoFit/>
          </a:bodyPr>
          <a:lstStyle/>
          <a:p>
            <a:pPr rtl="0">
              <a:spcBef>
                <a:spcPts val="1200"/>
              </a:spcBef>
              <a:spcAft>
                <a:spcPts val="1200"/>
              </a:spcAft>
            </a:pPr>
            <a:r>
              <a:rPr lang="en-US" b="1" dirty="0">
                <a:solidFill>
                  <a:schemeClr val="bg1"/>
                </a:solidFill>
                <a:latin typeface="Century Gothic" panose="020B0502020202020204" pitchFamily="34" charset="0"/>
              </a:rPr>
              <a:t>TOOLS AND RESOURCES FOR RECORD KEEPING IN EDUCATION CONSULTING </a:t>
            </a:r>
            <a:endParaRPr lang="en-US" dirty="0">
              <a:solidFill>
                <a:schemeClr val="bg1"/>
              </a:solidFill>
            </a:endParaRPr>
          </a:p>
        </p:txBody>
      </p:sp>
      <p:sp>
        <p:nvSpPr>
          <p:cNvPr id="3" name="TextBox 2">
            <a:extLst>
              <a:ext uri="{FF2B5EF4-FFF2-40B4-BE49-F238E27FC236}">
                <a16:creationId xmlns:a16="http://schemas.microsoft.com/office/drawing/2014/main" id="{B3BA358A-3E3A-CE08-B043-2625EBC19AA9}"/>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89E523F4-E144-8BDC-C2F2-E8EEDB524833}"/>
              </a:ext>
            </a:extLst>
          </p:cNvPr>
          <p:cNvSpPr txBox="1"/>
          <p:nvPr/>
        </p:nvSpPr>
        <p:spPr>
          <a:xfrm>
            <a:off x="569844" y="1920308"/>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0AA12F91-0AFF-54E3-31CF-F89033818F1C}"/>
              </a:ext>
            </a:extLst>
          </p:cNvPr>
          <p:cNvSpPr txBox="1"/>
          <p:nvPr/>
        </p:nvSpPr>
        <p:spPr>
          <a:xfrm>
            <a:off x="159026" y="2109723"/>
            <a:ext cx="11688417" cy="369332"/>
          </a:xfrm>
          <a:prstGeom prst="rect">
            <a:avLst/>
          </a:prstGeom>
          <a:noFill/>
        </p:spPr>
        <p:txBody>
          <a:bodyPr wrap="square" rtlCol="0">
            <a:spAutoFit/>
          </a:bodyPr>
          <a:lstStyle/>
          <a:p>
            <a:r>
              <a:rPr lang="en-US" b="1" dirty="0">
                <a:latin typeface="Century Gothic" panose="020B0502020202020204" pitchFamily="34" charset="0"/>
              </a:rPr>
              <a:t> </a:t>
            </a:r>
            <a:endParaRPr lang="en-US" dirty="0">
              <a:latin typeface="Century Gothic" panose="020B0502020202020204" pitchFamily="34" charset="0"/>
            </a:endParaRPr>
          </a:p>
        </p:txBody>
      </p:sp>
      <p:sp>
        <p:nvSpPr>
          <p:cNvPr id="8" name="TextBox 7">
            <a:extLst>
              <a:ext uri="{FF2B5EF4-FFF2-40B4-BE49-F238E27FC236}">
                <a16:creationId xmlns:a16="http://schemas.microsoft.com/office/drawing/2014/main" id="{4E4E3C38-B6F7-7B56-4B6B-04234DF5EBD9}"/>
              </a:ext>
            </a:extLst>
          </p:cNvPr>
          <p:cNvSpPr txBox="1"/>
          <p:nvPr/>
        </p:nvSpPr>
        <p:spPr>
          <a:xfrm>
            <a:off x="1" y="1975786"/>
            <a:ext cx="6096000" cy="3970318"/>
          </a:xfrm>
          <a:prstGeom prst="rect">
            <a:avLst/>
          </a:prstGeom>
          <a:noFill/>
        </p:spPr>
        <p:txBody>
          <a:bodyPr wrap="square" rtlCol="0">
            <a:spAutoFit/>
          </a:bodyPr>
          <a:lstStyle/>
          <a:p>
            <a:r>
              <a:rPr lang="en-US" dirty="0">
                <a:latin typeface="Century Gothic" panose="020B0502020202020204" pitchFamily="34" charset="0"/>
              </a:rPr>
              <a:t>Modern tools and platforms can simplify recordkeeping and make the process more efficient.</a:t>
            </a:r>
          </a:p>
          <a:p>
            <a:r>
              <a:rPr lang="en-US" b="1" dirty="0">
                <a:latin typeface="Century Gothic" panose="020B0502020202020204" pitchFamily="34" charset="0"/>
              </a:rPr>
              <a:t> </a:t>
            </a:r>
            <a:r>
              <a:rPr lang="en-US" b="1" dirty="0">
                <a:solidFill>
                  <a:srgbClr val="FF0A0A"/>
                </a:solidFill>
                <a:latin typeface="Century Gothic" panose="020B0502020202020204" pitchFamily="34" charset="0"/>
              </a:rPr>
              <a:t>Recordkeeping Software</a:t>
            </a:r>
          </a:p>
          <a:p>
            <a:r>
              <a:rPr lang="en-US" b="1" dirty="0">
                <a:latin typeface="Century Gothic" panose="020B0502020202020204" pitchFamily="34" charset="0"/>
              </a:rPr>
              <a:t>QuickBooks</a:t>
            </a:r>
            <a:r>
              <a:rPr lang="en-US" dirty="0">
                <a:latin typeface="Century Gothic" panose="020B0502020202020204" pitchFamily="34" charset="0"/>
              </a:rPr>
              <a:t>: Ideal for financial recordkeeping.</a:t>
            </a:r>
          </a:p>
          <a:p>
            <a:r>
              <a:rPr lang="en-US" dirty="0">
                <a:latin typeface="Century Gothic" panose="020B0502020202020204" pitchFamily="34" charset="0"/>
              </a:rPr>
              <a:t>Features include invoicing, expense tracking, and report generation.</a:t>
            </a:r>
          </a:p>
          <a:p>
            <a:r>
              <a:rPr lang="en-US" b="1" dirty="0">
                <a:latin typeface="Century Gothic" panose="020B0502020202020204" pitchFamily="34" charset="0"/>
              </a:rPr>
              <a:t>Zoho CRM</a:t>
            </a:r>
            <a:r>
              <a:rPr lang="en-US" dirty="0">
                <a:latin typeface="Century Gothic" panose="020B0502020202020204" pitchFamily="34" charset="0"/>
              </a:rPr>
              <a:t>: Perfect for client record management.</a:t>
            </a:r>
          </a:p>
          <a:p>
            <a:r>
              <a:rPr lang="en-US" dirty="0">
                <a:latin typeface="Century Gothic" panose="020B0502020202020204" pitchFamily="34" charset="0"/>
              </a:rPr>
              <a:t>Offers tools for tracking client interactions, project progress, and scheduling.</a:t>
            </a:r>
          </a:p>
          <a:p>
            <a:r>
              <a:rPr lang="en-US" b="1" dirty="0">
                <a:latin typeface="Century Gothic" panose="020B0502020202020204" pitchFamily="34" charset="0"/>
              </a:rPr>
              <a:t>Evernote</a:t>
            </a:r>
            <a:r>
              <a:rPr lang="en-US" dirty="0">
                <a:latin typeface="Century Gothic" panose="020B0502020202020204" pitchFamily="34" charset="0"/>
              </a:rPr>
              <a:t>: Useful for organizing notes, ideas, and documentation.</a:t>
            </a:r>
          </a:p>
          <a:p>
            <a:r>
              <a:rPr lang="en-US" dirty="0">
                <a:latin typeface="Century Gothic" panose="020B0502020202020204" pitchFamily="34" charset="0"/>
              </a:rPr>
              <a:t>Allows you to save and categorize documents, images, and audio files.</a:t>
            </a:r>
          </a:p>
          <a:p>
            <a:endParaRPr lang="en-US" dirty="0">
              <a:latin typeface="Century Gothic" panose="020B0502020202020204" pitchFamily="34" charset="0"/>
            </a:endParaRPr>
          </a:p>
        </p:txBody>
      </p:sp>
      <p:sp>
        <p:nvSpPr>
          <p:cNvPr id="6" name="TextBox 5">
            <a:extLst>
              <a:ext uri="{FF2B5EF4-FFF2-40B4-BE49-F238E27FC236}">
                <a16:creationId xmlns:a16="http://schemas.microsoft.com/office/drawing/2014/main" id="{5C7FC1F4-7E59-4D68-958E-E2596DC52293}"/>
              </a:ext>
            </a:extLst>
          </p:cNvPr>
          <p:cNvSpPr txBox="1"/>
          <p:nvPr/>
        </p:nvSpPr>
        <p:spPr>
          <a:xfrm>
            <a:off x="6506820" y="2243473"/>
            <a:ext cx="5115336" cy="2862322"/>
          </a:xfrm>
          <a:prstGeom prst="rect">
            <a:avLst/>
          </a:prstGeom>
          <a:noFill/>
        </p:spPr>
        <p:txBody>
          <a:bodyPr wrap="square" rtlCol="0">
            <a:spAutoFit/>
          </a:bodyPr>
          <a:lstStyle/>
          <a:p>
            <a:r>
              <a:rPr lang="en-US" b="1" dirty="0">
                <a:solidFill>
                  <a:srgbClr val="FF0A0A"/>
                </a:solidFill>
                <a:latin typeface="Century Gothic" panose="020B0502020202020204" pitchFamily="34" charset="0"/>
              </a:rPr>
              <a:t>Cloud Storage Platforms</a:t>
            </a:r>
          </a:p>
          <a:p>
            <a:r>
              <a:rPr lang="en-US" b="1" dirty="0">
                <a:latin typeface="Century Gothic" panose="020B0502020202020204" pitchFamily="34" charset="0"/>
              </a:rPr>
              <a:t>Google Drive</a:t>
            </a:r>
            <a:r>
              <a:rPr lang="en-US" dirty="0">
                <a:latin typeface="Century Gothic" panose="020B0502020202020204" pitchFamily="34" charset="0"/>
              </a:rPr>
              <a:t>: Provides secure and easily accessible cloud storage.</a:t>
            </a:r>
          </a:p>
          <a:p>
            <a:r>
              <a:rPr lang="en-US" dirty="0">
                <a:latin typeface="Century Gothic" panose="020B0502020202020204" pitchFamily="34" charset="0"/>
              </a:rPr>
              <a:t>Features include file sharing, version history, and collaborative editing.</a:t>
            </a:r>
          </a:p>
          <a:p>
            <a:r>
              <a:rPr lang="en-US" b="1" dirty="0">
                <a:latin typeface="Century Gothic" panose="020B0502020202020204" pitchFamily="34" charset="0"/>
              </a:rPr>
              <a:t>Dropbox</a:t>
            </a:r>
            <a:r>
              <a:rPr lang="en-US" dirty="0">
                <a:latin typeface="Century Gothic" panose="020B0502020202020204" pitchFamily="34" charset="0"/>
              </a:rPr>
              <a:t>: Known for its simplicity and robust file synchronization features.</a:t>
            </a:r>
          </a:p>
          <a:p>
            <a:r>
              <a:rPr lang="en-US" b="1" dirty="0">
                <a:latin typeface="Century Gothic" panose="020B0502020202020204" pitchFamily="34" charset="0"/>
              </a:rPr>
              <a:t>Microsoft OneDrive</a:t>
            </a:r>
            <a:r>
              <a:rPr lang="en-US" dirty="0">
                <a:latin typeface="Century Gothic" panose="020B0502020202020204" pitchFamily="34" charset="0"/>
              </a:rPr>
              <a:t>: Integrated with Microsoft Office tools for seamless document management.</a:t>
            </a:r>
            <a:endParaRPr lang="en-US" dirty="0"/>
          </a:p>
        </p:txBody>
      </p:sp>
    </p:spTree>
    <p:extLst>
      <p:ext uri="{BB962C8B-B14F-4D97-AF65-F5344CB8AC3E}">
        <p14:creationId xmlns:p14="http://schemas.microsoft.com/office/powerpoint/2010/main" val="33195306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AE792-95B3-5B12-FE7D-DA68DDDA02E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F554143-8698-ED0B-7DA7-6F690BB1B7C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17BF629-1E3F-91E6-78DF-F46E86356C53}"/>
              </a:ext>
            </a:extLst>
          </p:cNvPr>
          <p:cNvSpPr/>
          <p:nvPr/>
        </p:nvSpPr>
        <p:spPr>
          <a:xfrm>
            <a:off x="935335" y="99536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3C1641B0-DC90-560F-D1ED-03F4CCF965BD}"/>
              </a:ext>
            </a:extLst>
          </p:cNvPr>
          <p:cNvSpPr/>
          <p:nvPr/>
        </p:nvSpPr>
        <p:spPr>
          <a:xfrm>
            <a:off x="935336" y="632056"/>
            <a:ext cx="2033152"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Module-3:11</a:t>
            </a:r>
          </a:p>
        </p:txBody>
      </p:sp>
      <p:sp>
        <p:nvSpPr>
          <p:cNvPr id="15" name="Rectangle 14">
            <a:extLst>
              <a:ext uri="{FF2B5EF4-FFF2-40B4-BE49-F238E27FC236}">
                <a16:creationId xmlns:a16="http://schemas.microsoft.com/office/drawing/2014/main" id="{B889EB0A-5060-B4BB-ECB6-8EE2B716412E}"/>
              </a:ext>
            </a:extLst>
          </p:cNvPr>
          <p:cNvSpPr/>
          <p:nvPr/>
        </p:nvSpPr>
        <p:spPr>
          <a:xfrm>
            <a:off x="-92766" y="1812309"/>
            <a:ext cx="12192000" cy="4577436"/>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2A4B94FD-4EBF-E700-1B34-0C157B2085D6}"/>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21CDB7F-0D73-0436-5B19-49CA084F751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C2841DE-FF83-9AFE-26E9-5C1CB766ED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5AEBC321-282A-0C2B-30B0-10BD0C675B29}"/>
              </a:ext>
            </a:extLst>
          </p:cNvPr>
          <p:cNvSpPr txBox="1"/>
          <p:nvPr/>
        </p:nvSpPr>
        <p:spPr>
          <a:xfrm>
            <a:off x="949910" y="1044204"/>
            <a:ext cx="8147316" cy="646331"/>
          </a:xfrm>
          <a:prstGeom prst="rect">
            <a:avLst/>
          </a:prstGeom>
          <a:noFill/>
        </p:spPr>
        <p:txBody>
          <a:bodyPr wrap="square" rtlCol="0">
            <a:spAutoFit/>
          </a:bodyPr>
          <a:lstStyle/>
          <a:p>
            <a:pPr rtl="0">
              <a:spcBef>
                <a:spcPts val="1200"/>
              </a:spcBef>
              <a:spcAft>
                <a:spcPts val="1200"/>
              </a:spcAft>
            </a:pPr>
            <a:r>
              <a:rPr lang="en-US" b="1" dirty="0">
                <a:solidFill>
                  <a:schemeClr val="bg1"/>
                </a:solidFill>
                <a:latin typeface="Century Gothic" panose="020B0502020202020204" pitchFamily="34" charset="0"/>
              </a:rPr>
              <a:t>TOOLS AND RESOURCES FOR RECORD KEEPING IN EDUCATION CONSULTING </a:t>
            </a:r>
            <a:endParaRPr lang="en-US" dirty="0">
              <a:solidFill>
                <a:schemeClr val="bg1"/>
              </a:solidFill>
            </a:endParaRPr>
          </a:p>
        </p:txBody>
      </p:sp>
      <p:sp>
        <p:nvSpPr>
          <p:cNvPr id="3" name="TextBox 2">
            <a:extLst>
              <a:ext uri="{FF2B5EF4-FFF2-40B4-BE49-F238E27FC236}">
                <a16:creationId xmlns:a16="http://schemas.microsoft.com/office/drawing/2014/main" id="{222FC99E-EC10-BF74-9F97-A17464D5C52E}"/>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8831FCAD-71F4-BD00-8DC0-8E325C502C5D}"/>
              </a:ext>
            </a:extLst>
          </p:cNvPr>
          <p:cNvSpPr txBox="1"/>
          <p:nvPr/>
        </p:nvSpPr>
        <p:spPr>
          <a:xfrm>
            <a:off x="569844" y="1840648"/>
            <a:ext cx="1146313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A14A0BB6-8E44-98B4-EE49-5EBE06D07EB7}"/>
              </a:ext>
            </a:extLst>
          </p:cNvPr>
          <p:cNvSpPr txBox="1"/>
          <p:nvPr/>
        </p:nvSpPr>
        <p:spPr>
          <a:xfrm>
            <a:off x="159026" y="2109723"/>
            <a:ext cx="11688417" cy="369332"/>
          </a:xfrm>
          <a:prstGeom prst="rect">
            <a:avLst/>
          </a:prstGeom>
          <a:noFill/>
        </p:spPr>
        <p:txBody>
          <a:bodyPr wrap="square" rtlCol="0">
            <a:spAutoFit/>
          </a:bodyPr>
          <a:lstStyle/>
          <a:p>
            <a:r>
              <a:rPr lang="en-US" b="1" dirty="0">
                <a:latin typeface="Century Gothic" panose="020B0502020202020204" pitchFamily="34" charset="0"/>
              </a:rPr>
              <a:t> </a:t>
            </a:r>
            <a:endParaRPr lang="en-US" dirty="0">
              <a:latin typeface="Century Gothic" panose="020B0502020202020204" pitchFamily="34" charset="0"/>
            </a:endParaRPr>
          </a:p>
        </p:txBody>
      </p:sp>
      <p:sp>
        <p:nvSpPr>
          <p:cNvPr id="8" name="TextBox 7">
            <a:extLst>
              <a:ext uri="{FF2B5EF4-FFF2-40B4-BE49-F238E27FC236}">
                <a16:creationId xmlns:a16="http://schemas.microsoft.com/office/drawing/2014/main" id="{AE6FDD96-3945-6136-7C2B-71B9E9176F7E}"/>
              </a:ext>
            </a:extLst>
          </p:cNvPr>
          <p:cNvSpPr txBox="1"/>
          <p:nvPr/>
        </p:nvSpPr>
        <p:spPr>
          <a:xfrm>
            <a:off x="26504" y="2010067"/>
            <a:ext cx="7103165" cy="3970318"/>
          </a:xfrm>
          <a:prstGeom prst="rect">
            <a:avLst/>
          </a:prstGeom>
          <a:noFill/>
        </p:spPr>
        <p:txBody>
          <a:bodyPr wrap="square" rtlCol="0">
            <a:spAutoFit/>
          </a:bodyPr>
          <a:lstStyle/>
          <a:p>
            <a:r>
              <a:rPr lang="en-US" b="1" dirty="0">
                <a:latin typeface="Century Gothic" panose="020B0502020202020204" pitchFamily="34" charset="0"/>
              </a:rPr>
              <a:t> Training and Support Platforms</a:t>
            </a:r>
          </a:p>
          <a:p>
            <a:r>
              <a:rPr lang="en-US" b="1" dirty="0">
                <a:latin typeface="Century Gothic" panose="020B0502020202020204" pitchFamily="34" charset="0"/>
              </a:rPr>
              <a:t>Online Learning Platforms</a:t>
            </a:r>
            <a:r>
              <a:rPr lang="en-US" dirty="0">
                <a:latin typeface="Century Gothic" panose="020B0502020202020204" pitchFamily="34" charset="0"/>
              </a:rPr>
              <a:t>: Websites like Coursera, LinkedIn Learning, and Udemy offer courses on recordkeeping software and best practices.</a:t>
            </a:r>
          </a:p>
          <a:p>
            <a:r>
              <a:rPr lang="en-US" dirty="0">
                <a:latin typeface="Century Gothic" panose="020B0502020202020204" pitchFamily="34" charset="0"/>
              </a:rPr>
              <a:t>Example: "QuickBooks for Beginners" or "Mastering Client Management with Zoho CRM."</a:t>
            </a:r>
          </a:p>
          <a:p>
            <a:r>
              <a:rPr lang="en-US" b="1" dirty="0">
                <a:latin typeface="Century Gothic" panose="020B0502020202020204" pitchFamily="34" charset="0"/>
              </a:rPr>
              <a:t>Webinars and Workshops</a:t>
            </a:r>
            <a:r>
              <a:rPr lang="en-US" dirty="0">
                <a:latin typeface="Century Gothic" panose="020B0502020202020204" pitchFamily="34" charset="0"/>
              </a:rPr>
              <a:t>: Attend live sessions hosted by industry experts or software providers.</a:t>
            </a:r>
          </a:p>
          <a:p>
            <a:r>
              <a:rPr lang="en-US" dirty="0">
                <a:latin typeface="Century Gothic" panose="020B0502020202020204" pitchFamily="34" charset="0"/>
              </a:rPr>
              <a:t>Example: Regular webinars from QuickBooks or Zoho for user training.</a:t>
            </a:r>
          </a:p>
          <a:p>
            <a:r>
              <a:rPr lang="en-US" b="1" dirty="0">
                <a:latin typeface="Century Gothic" panose="020B0502020202020204" pitchFamily="34" charset="0"/>
              </a:rPr>
              <a:t>Vendor Support</a:t>
            </a:r>
            <a:r>
              <a:rPr lang="en-US" dirty="0">
                <a:latin typeface="Century Gothic" panose="020B0502020202020204" pitchFamily="34" charset="0"/>
              </a:rPr>
              <a:t>: Many software providers offer dedicated support, including user manuals, help centers, and live chat.</a:t>
            </a:r>
          </a:p>
          <a:p>
            <a:r>
              <a:rPr lang="en-US" dirty="0">
                <a:latin typeface="Century Gothic" panose="020B0502020202020204" pitchFamily="34" charset="0"/>
              </a:rPr>
              <a:t>Example: Zoho offers tutorials and on-demand customer support.</a:t>
            </a:r>
          </a:p>
        </p:txBody>
      </p:sp>
      <p:pic>
        <p:nvPicPr>
          <p:cNvPr id="7" name="Picture 6">
            <a:extLst>
              <a:ext uri="{FF2B5EF4-FFF2-40B4-BE49-F238E27FC236}">
                <a16:creationId xmlns:a16="http://schemas.microsoft.com/office/drawing/2014/main" id="{D2C92772-1982-8C40-2ACF-CD483C8CE903}"/>
              </a:ext>
            </a:extLst>
          </p:cNvPr>
          <p:cNvPicPr>
            <a:picLocks noChangeAspect="1"/>
          </p:cNvPicPr>
          <p:nvPr/>
        </p:nvPicPr>
        <p:blipFill>
          <a:blip r:embed="rId3"/>
          <a:stretch>
            <a:fillRect/>
          </a:stretch>
        </p:blipFill>
        <p:spPr>
          <a:xfrm>
            <a:off x="7287476" y="2694499"/>
            <a:ext cx="3619500" cy="2409825"/>
          </a:xfrm>
          <a:prstGeom prst="rect">
            <a:avLst/>
          </a:prstGeom>
        </p:spPr>
      </p:pic>
    </p:spTree>
    <p:extLst>
      <p:ext uri="{BB962C8B-B14F-4D97-AF65-F5344CB8AC3E}">
        <p14:creationId xmlns:p14="http://schemas.microsoft.com/office/powerpoint/2010/main" val="39760228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98A1F-7D63-8F12-946E-68B9F06E5FB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E42F3AD-FE42-7129-3192-D9C549E1F1F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39BE90-DE8E-C2ED-1432-EF97F001093A}"/>
              </a:ext>
            </a:extLst>
          </p:cNvPr>
          <p:cNvSpPr/>
          <p:nvPr/>
        </p:nvSpPr>
        <p:spPr>
          <a:xfrm>
            <a:off x="795131" y="982011"/>
            <a:ext cx="9742390"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ASSESSMENT QUESTIONB  </a:t>
            </a:r>
          </a:p>
        </p:txBody>
      </p:sp>
      <p:sp>
        <p:nvSpPr>
          <p:cNvPr id="18" name="Rectangle 17">
            <a:extLst>
              <a:ext uri="{FF2B5EF4-FFF2-40B4-BE49-F238E27FC236}">
                <a16:creationId xmlns:a16="http://schemas.microsoft.com/office/drawing/2014/main" id="{AF36F74F-519D-E1C9-4E62-C40DAE85451E}"/>
              </a:ext>
            </a:extLst>
          </p:cNvPr>
          <p:cNvSpPr/>
          <p:nvPr/>
        </p:nvSpPr>
        <p:spPr>
          <a:xfrm>
            <a:off x="935335" y="632056"/>
            <a:ext cx="2006648"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Century Gothic" panose="020B0502020202020204" pitchFamily="34" charset="0"/>
              </a:rPr>
              <a:t>Module-3</a:t>
            </a:r>
          </a:p>
        </p:txBody>
      </p:sp>
      <p:sp>
        <p:nvSpPr>
          <p:cNvPr id="15" name="Rectangle 14">
            <a:extLst>
              <a:ext uri="{FF2B5EF4-FFF2-40B4-BE49-F238E27FC236}">
                <a16:creationId xmlns:a16="http://schemas.microsoft.com/office/drawing/2014/main" id="{D400B7F6-0F26-48F7-294A-59EEA1A6122E}"/>
              </a:ext>
            </a:extLst>
          </p:cNvPr>
          <p:cNvSpPr/>
          <p:nvPr/>
        </p:nvSpPr>
        <p:spPr>
          <a:xfrm>
            <a:off x="99390" y="1830863"/>
            <a:ext cx="11807687" cy="4376757"/>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lgn="just">
              <a:lnSpc>
                <a:spcPct val="107000"/>
              </a:lnSpc>
              <a:spcBef>
                <a:spcPts val="300"/>
              </a:spcBef>
              <a:spcAft>
                <a:spcPts val="200"/>
              </a:spcAft>
            </a:pPr>
            <a:endParaRPr lang="en-US"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marR="0" algn="just">
              <a:lnSpc>
                <a:spcPct val="107000"/>
              </a:lnSpc>
              <a:spcBef>
                <a:spcPts val="300"/>
              </a:spcBef>
              <a:spcAft>
                <a:spcPts val="1200"/>
              </a:spcAft>
            </a:pPr>
            <a:endParaRPr lang="en-US" sz="2000" dirty="0">
              <a:solidFill>
                <a:srgbClr val="000000"/>
              </a:solidFill>
              <a:effectLst/>
              <a:ea typeface="Calibri" panose="020F0502020204030204" pitchFamily="34" charset="0"/>
              <a:cs typeface="Times New Roman" panose="02020603050405020304" pitchFamily="18" charset="0"/>
            </a:endParaRPr>
          </a:p>
        </p:txBody>
      </p:sp>
      <p:pic>
        <p:nvPicPr>
          <p:cNvPr id="23" name="Picture 22">
            <a:extLst>
              <a:ext uri="{FF2B5EF4-FFF2-40B4-BE49-F238E27FC236}">
                <a16:creationId xmlns:a16="http://schemas.microsoft.com/office/drawing/2014/main" id="{B22A69A4-2D2B-A9F3-1F1D-5DE0CD913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4281" y="886341"/>
            <a:ext cx="917450" cy="917450"/>
          </a:xfrm>
          <a:prstGeom prst="rect">
            <a:avLst/>
          </a:prstGeom>
        </p:spPr>
      </p:pic>
      <p:sp>
        <p:nvSpPr>
          <p:cNvPr id="3" name="TextBox 2">
            <a:extLst>
              <a:ext uri="{FF2B5EF4-FFF2-40B4-BE49-F238E27FC236}">
                <a16:creationId xmlns:a16="http://schemas.microsoft.com/office/drawing/2014/main" id="{DC9F2B82-D083-EFAD-22BF-02CCC343C0F6}"/>
              </a:ext>
            </a:extLst>
          </p:cNvPr>
          <p:cNvSpPr txBox="1"/>
          <p:nvPr/>
        </p:nvSpPr>
        <p:spPr>
          <a:xfrm>
            <a:off x="212035" y="1934817"/>
            <a:ext cx="5724939" cy="4247317"/>
          </a:xfrm>
          <a:prstGeom prst="rect">
            <a:avLst/>
          </a:prstGeom>
          <a:noFill/>
        </p:spPr>
        <p:txBody>
          <a:bodyPr wrap="square" rtlCol="0">
            <a:spAutoFit/>
          </a:bodyPr>
          <a:lstStyle/>
          <a:p>
            <a:r>
              <a:rPr lang="en-US" dirty="0">
                <a:latin typeface="Century Gothic" panose="020B0502020202020204" pitchFamily="34" charset="0"/>
              </a:rPr>
              <a:t>1)How would you explain the importance of recordkeeping in your consulting practice, and which types of records are crucial for you?</a:t>
            </a:r>
          </a:p>
          <a:p>
            <a:r>
              <a:rPr lang="en-US" dirty="0">
                <a:latin typeface="Century Gothic" panose="020B0502020202020204" pitchFamily="34" charset="0"/>
              </a:rPr>
              <a:t>2)What are the key legal and regulatory requirements for recordkeeping that you need to follow as an education consultant?</a:t>
            </a:r>
          </a:p>
          <a:p>
            <a:r>
              <a:rPr lang="en-US" dirty="0">
                <a:latin typeface="Century Gothic" panose="020B0502020202020204" pitchFamily="34" charset="0"/>
              </a:rPr>
              <a:t>3)Which recordkeeping method (manual or digital) do you prefer for your consulting business and why?</a:t>
            </a:r>
          </a:p>
          <a:p>
            <a:r>
              <a:rPr lang="en-US" dirty="0">
                <a:latin typeface="Century Gothic" panose="020B0502020202020204" pitchFamily="34" charset="0"/>
              </a:rPr>
              <a:t>4)How would you organize your records to ensure easy access and retrieval?</a:t>
            </a:r>
          </a:p>
          <a:p>
            <a:r>
              <a:rPr lang="en-US" dirty="0">
                <a:latin typeface="Century Gothic" panose="020B0502020202020204" pitchFamily="34" charset="0"/>
              </a:rPr>
              <a:t>Implementing Procedures</a:t>
            </a:r>
          </a:p>
          <a:p>
            <a:r>
              <a:rPr lang="en-US" dirty="0">
                <a:latin typeface="Century Gothic" panose="020B0502020202020204" pitchFamily="34" charset="0"/>
              </a:rPr>
              <a:t>5)What steps would you take to ensure consistent and accurate documentation of client interactions and project details?</a:t>
            </a:r>
          </a:p>
        </p:txBody>
      </p:sp>
      <p:sp>
        <p:nvSpPr>
          <p:cNvPr id="4" name="TextBox 3">
            <a:extLst>
              <a:ext uri="{FF2B5EF4-FFF2-40B4-BE49-F238E27FC236}">
                <a16:creationId xmlns:a16="http://schemas.microsoft.com/office/drawing/2014/main" id="{B9151200-0B11-0C64-46B5-7166944D0CAF}"/>
              </a:ext>
            </a:extLst>
          </p:cNvPr>
          <p:cNvSpPr txBox="1"/>
          <p:nvPr/>
        </p:nvSpPr>
        <p:spPr>
          <a:xfrm>
            <a:off x="6049619" y="1830863"/>
            <a:ext cx="5771320" cy="4247317"/>
          </a:xfrm>
          <a:prstGeom prst="rect">
            <a:avLst/>
          </a:prstGeom>
          <a:noFill/>
        </p:spPr>
        <p:txBody>
          <a:bodyPr wrap="square" rtlCol="0">
            <a:spAutoFit/>
          </a:bodyPr>
          <a:lstStyle/>
          <a:p>
            <a:r>
              <a:rPr lang="en-US" dirty="0">
                <a:latin typeface="Century Gothic" panose="020B0502020202020204" pitchFamily="34" charset="0"/>
              </a:rPr>
              <a:t>6)How do you manage and maintain client records throughout the project lifecycle to ensure data accuracy and confidentiality?</a:t>
            </a:r>
          </a:p>
          <a:p>
            <a:r>
              <a:rPr lang="en-US" dirty="0">
                <a:latin typeface="Century Gothic" panose="020B0502020202020204" pitchFamily="34" charset="0"/>
              </a:rPr>
              <a:t>7)Describe your approach to recording financial transactions and managing invoices. How do you track payments and handle overdue invoices?</a:t>
            </a:r>
          </a:p>
          <a:p>
            <a:r>
              <a:rPr lang="en-US" dirty="0">
                <a:latin typeface="Century Gothic" panose="020B0502020202020204" pitchFamily="34" charset="0"/>
              </a:rPr>
              <a:t>8)What records do you keep for tax preparation, and how do you collaborate with accountants to ensure accurate tax filing?</a:t>
            </a:r>
          </a:p>
          <a:p>
            <a:r>
              <a:rPr lang="en-US" dirty="0">
                <a:latin typeface="Century Gothic" panose="020B0502020202020204" pitchFamily="34" charset="0"/>
              </a:rPr>
              <a:t>9)How do you conduct regular reviews and audits of your records to ensure they are up-to-date and accurate?</a:t>
            </a:r>
          </a:p>
          <a:p>
            <a:r>
              <a:rPr lang="en-US" dirty="0">
                <a:latin typeface="Century Gothic" panose="020B0502020202020204" pitchFamily="34" charset="0"/>
              </a:rPr>
              <a:t>10)What tools or software do you use for recordkeeping, and how do they help you streamline your record keeping processes?</a:t>
            </a:r>
          </a:p>
        </p:txBody>
      </p:sp>
    </p:spTree>
    <p:extLst>
      <p:ext uri="{BB962C8B-B14F-4D97-AF65-F5344CB8AC3E}">
        <p14:creationId xmlns:p14="http://schemas.microsoft.com/office/powerpoint/2010/main" val="4505140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6396</TotalTime>
  <Words>7718</Words>
  <Application>Microsoft Office PowerPoint</Application>
  <PresentationFormat>Widescreen</PresentationFormat>
  <Paragraphs>818</Paragraphs>
  <Slides>54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NASOM</dc:creator>
  <cp:lastModifiedBy>HP ELITEBOOK</cp:lastModifiedBy>
  <cp:revision>124</cp:revision>
  <dcterms:created xsi:type="dcterms:W3CDTF">2020-08-13T03:13:58Z</dcterms:created>
  <dcterms:modified xsi:type="dcterms:W3CDTF">2025-03-24T14:23:43Z</dcterms:modified>
</cp:coreProperties>
</file>