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6" r:id="rId3"/>
    <p:sldId id="358" r:id="rId4"/>
    <p:sldId id="357" r:id="rId5"/>
    <p:sldId id="359" r:id="rId6"/>
    <p:sldId id="317" r:id="rId7"/>
    <p:sldId id="361" r:id="rId8"/>
    <p:sldId id="362" r:id="rId9"/>
    <p:sldId id="363" r:id="rId10"/>
    <p:sldId id="364" r:id="rId11"/>
    <p:sldId id="365" r:id="rId12"/>
    <p:sldId id="366" r:id="rId13"/>
    <p:sldId id="367" r:id="rId14"/>
    <p:sldId id="368" r:id="rId15"/>
    <p:sldId id="369" r:id="rId16"/>
    <p:sldId id="370" r:id="rId17"/>
    <p:sldId id="318" r:id="rId18"/>
    <p:sldId id="319" r:id="rId19"/>
    <p:sldId id="320" r:id="rId20"/>
    <p:sldId id="371" r:id="rId21"/>
    <p:sldId id="321" r:id="rId22"/>
    <p:sldId id="323" r:id="rId23"/>
    <p:sldId id="372" r:id="rId24"/>
    <p:sldId id="373" r:id="rId25"/>
    <p:sldId id="374" r:id="rId26"/>
    <p:sldId id="376" r:id="rId27"/>
    <p:sldId id="377" r:id="rId28"/>
    <p:sldId id="378" r:id="rId29"/>
    <p:sldId id="379" r:id="rId30"/>
    <p:sldId id="393" r:id="rId31"/>
    <p:sldId id="394" r:id="rId32"/>
    <p:sldId id="396" r:id="rId33"/>
    <p:sldId id="397" r:id="rId34"/>
    <p:sldId id="399" r:id="rId35"/>
    <p:sldId id="398" r:id="rId36"/>
    <p:sldId id="400" r:id="rId37"/>
    <p:sldId id="381" r:id="rId38"/>
    <p:sldId id="324" r:id="rId39"/>
    <p:sldId id="386" r:id="rId40"/>
    <p:sldId id="325" r:id="rId41"/>
    <p:sldId id="388" r:id="rId42"/>
    <p:sldId id="389" r:id="rId43"/>
    <p:sldId id="390" r:id="rId44"/>
    <p:sldId id="391" r:id="rId45"/>
    <p:sldId id="392" r:id="rId46"/>
    <p:sldId id="401" r:id="rId47"/>
    <p:sldId id="402" r:id="rId48"/>
    <p:sldId id="403" r:id="rId49"/>
    <p:sldId id="404" r:id="rId50"/>
    <p:sldId id="405" r:id="rId51"/>
    <p:sldId id="408" r:id="rId52"/>
    <p:sldId id="409" r:id="rId53"/>
    <p:sldId id="410" r:id="rId54"/>
    <p:sldId id="348" r:id="rId55"/>
    <p:sldId id="349" r:id="rId56"/>
    <p:sldId id="350" r:id="rId57"/>
    <p:sldId id="272" r:id="rId58"/>
    <p:sldId id="412" r:id="rId59"/>
    <p:sldId id="414" r:id="rId60"/>
    <p:sldId id="415" r:id="rId61"/>
    <p:sldId id="417" r:id="rId62"/>
    <p:sldId id="416" r:id="rId63"/>
    <p:sldId id="418" r:id="rId64"/>
    <p:sldId id="419" r:id="rId65"/>
    <p:sldId id="420" r:id="rId66"/>
    <p:sldId id="421" r:id="rId67"/>
    <p:sldId id="422" r:id="rId68"/>
    <p:sldId id="423" r:id="rId69"/>
    <p:sldId id="424" r:id="rId70"/>
    <p:sldId id="425" r:id="rId71"/>
    <p:sldId id="427" r:id="rId72"/>
    <p:sldId id="428" r:id="rId73"/>
    <p:sldId id="430" r:id="rId74"/>
    <p:sldId id="431" r:id="rId75"/>
    <p:sldId id="432" r:id="rId76"/>
    <p:sldId id="433" r:id="rId77"/>
    <p:sldId id="434" r:id="rId78"/>
    <p:sldId id="435" r:id="rId79"/>
    <p:sldId id="436" r:id="rId80"/>
    <p:sldId id="437" r:id="rId81"/>
    <p:sldId id="355" r:id="rId82"/>
    <p:sldId id="438"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p:txBody>
      </p:sp>
      <p:pic>
        <p:nvPicPr>
          <p:cNvPr id="14" name="Picture 13">
            <a:extLst>
              <a:ext uri="{FF2B5EF4-FFF2-40B4-BE49-F238E27FC236}">
                <a16:creationId xmlns:a16="http://schemas.microsoft.com/office/drawing/2014/main" id="{E32FF289-4814-418B-B66B-C41F91FE8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65044" y="1765185"/>
            <a:ext cx="6851374" cy="4801314"/>
          </a:xfrm>
          <a:prstGeom prst="rect">
            <a:avLst/>
          </a:prstGeom>
          <a:noFill/>
        </p:spPr>
        <p:txBody>
          <a:bodyPr wrap="square" rtlCol="0">
            <a:spAutoFit/>
          </a:bodyPr>
          <a:lstStyle/>
          <a:p>
            <a:r>
              <a:rPr lang="en-US" dirty="0">
                <a:latin typeface="Century Gothic" panose="020B0502020202020204" pitchFamily="34" charset="0"/>
              </a:rPr>
              <a:t>An education consulting business provides </a:t>
            </a:r>
            <a:r>
              <a:rPr lang="en-US" b="1" dirty="0">
                <a:solidFill>
                  <a:srgbClr val="FF0000"/>
                </a:solidFill>
                <a:latin typeface="Century Gothic" panose="020B0502020202020204" pitchFamily="34" charset="0"/>
              </a:rPr>
              <a:t>expert advice</a:t>
            </a:r>
            <a:r>
              <a:rPr lang="en-US" dirty="0">
                <a:latin typeface="Century Gothic" panose="020B0502020202020204" pitchFamily="34" charset="0"/>
              </a:rPr>
              <a:t>, </a:t>
            </a:r>
            <a:r>
              <a:rPr lang="en-US" b="1" dirty="0">
                <a:solidFill>
                  <a:srgbClr val="FF0000"/>
                </a:solidFill>
                <a:latin typeface="Century Gothic" panose="020B0502020202020204" pitchFamily="34" charset="0"/>
              </a:rPr>
              <a:t>strategies</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solutions </a:t>
            </a:r>
            <a:r>
              <a:rPr lang="en-US" dirty="0">
                <a:latin typeface="Century Gothic" panose="020B0502020202020204" pitchFamily="34" charset="0"/>
              </a:rPr>
              <a:t>to improve </a:t>
            </a:r>
            <a:r>
              <a:rPr lang="en-US" b="1" dirty="0">
                <a:solidFill>
                  <a:srgbClr val="FF0000"/>
                </a:solidFill>
                <a:latin typeface="Century Gothic" panose="020B0502020202020204" pitchFamily="34" charset="0"/>
              </a:rPr>
              <a:t>educational institutions</a:t>
            </a:r>
            <a:r>
              <a:rPr lang="en-US" dirty="0">
                <a:latin typeface="Century Gothic" panose="020B0502020202020204" pitchFamily="34" charset="0"/>
              </a:rPr>
              <a:t>, </a:t>
            </a:r>
            <a:r>
              <a:rPr lang="en-US" b="1" dirty="0">
                <a:solidFill>
                  <a:srgbClr val="FF0000"/>
                </a:solidFill>
                <a:latin typeface="Century Gothic" panose="020B0502020202020204" pitchFamily="34" charset="0"/>
              </a:rPr>
              <a:t>programs</a:t>
            </a:r>
            <a:r>
              <a:rPr lang="en-US" dirty="0">
                <a:latin typeface="Century Gothic" panose="020B0502020202020204" pitchFamily="34" charset="0"/>
              </a:rPr>
              <a:t>, or </a:t>
            </a:r>
            <a:r>
              <a:rPr lang="en-US" b="1" dirty="0">
                <a:solidFill>
                  <a:srgbClr val="FF0000"/>
                </a:solidFill>
                <a:latin typeface="Century Gothic" panose="020B0502020202020204" pitchFamily="34" charset="0"/>
              </a:rPr>
              <a:t>individuals' learning journeys</a:t>
            </a:r>
            <a:r>
              <a:rPr lang="en-US" dirty="0">
                <a:latin typeface="Century Gothic" panose="020B0502020202020204" pitchFamily="34" charset="0"/>
              </a:rPr>
              <a:t>. </a:t>
            </a:r>
            <a:r>
              <a:rPr lang="en-US" b="1" dirty="0">
                <a:solidFill>
                  <a:srgbClr val="FF0000"/>
                </a:solidFill>
                <a:latin typeface="Century Gothic" panose="020B0502020202020204" pitchFamily="34" charset="0"/>
              </a:rPr>
              <a:t>planning</a:t>
            </a:r>
            <a:r>
              <a:rPr lang="en-US" dirty="0">
                <a:latin typeface="Century Gothic" panose="020B0502020202020204" pitchFamily="34" charset="0"/>
              </a:rPr>
              <a:t>, or </a:t>
            </a:r>
            <a:r>
              <a:rPr lang="en-US" b="1" dirty="0">
                <a:solidFill>
                  <a:srgbClr val="FF0000"/>
                </a:solidFill>
                <a:latin typeface="Century Gothic" panose="020B0502020202020204" pitchFamily="34" charset="0"/>
              </a:rPr>
              <a:t>assisting students </a:t>
            </a:r>
            <a:r>
              <a:rPr lang="en-US" dirty="0">
                <a:latin typeface="Century Gothic" panose="020B0502020202020204" pitchFamily="34" charset="0"/>
              </a:rPr>
              <a:t>with </a:t>
            </a:r>
            <a:r>
              <a:rPr lang="en-US" b="1" dirty="0">
                <a:solidFill>
                  <a:srgbClr val="FF0000"/>
                </a:solidFill>
                <a:latin typeface="Century Gothic" panose="020B0502020202020204" pitchFamily="34" charset="0"/>
              </a:rPr>
              <a:t>college admissions</a:t>
            </a:r>
            <a:r>
              <a:rPr lang="en-US" dirty="0">
                <a:latin typeface="Century Gothic" panose="020B0502020202020204" pitchFamily="34" charset="0"/>
              </a:rPr>
              <a:t>.  </a:t>
            </a:r>
          </a:p>
          <a:p>
            <a:endParaRPr lang="en-US" dirty="0">
              <a:latin typeface="Century Gothic" panose="020B0502020202020204" pitchFamily="34" charset="0"/>
            </a:endParaRPr>
          </a:p>
          <a:p>
            <a:r>
              <a:rPr lang="en-US" dirty="0">
                <a:latin typeface="Century Gothic" panose="020B0502020202020204" pitchFamily="34" charset="0"/>
              </a:rPr>
              <a:t>It focuses on helping schools, colleges, teachers, parents, and students address challenges like counseling, curriculum development, training programs, policy curriculum development, technology integration, professional development, or college admission strategies. </a:t>
            </a:r>
          </a:p>
          <a:p>
            <a:endParaRPr lang="en-US" dirty="0">
              <a:latin typeface="Century Gothic" panose="020B0502020202020204" pitchFamily="34" charset="0"/>
            </a:endParaRPr>
          </a:p>
          <a:p>
            <a:r>
              <a:rPr lang="en-US" dirty="0">
                <a:latin typeface="Century Gothic" panose="020B0502020202020204" pitchFamily="34" charset="0"/>
              </a:rPr>
              <a:t>Education consultants act as </a:t>
            </a:r>
            <a:r>
              <a:rPr lang="en-US" b="1" dirty="0">
                <a:solidFill>
                  <a:srgbClr val="FF0000"/>
                </a:solidFill>
                <a:latin typeface="Century Gothic" panose="020B0502020202020204" pitchFamily="34" charset="0"/>
              </a:rPr>
              <a:t>problem-solvers</a:t>
            </a:r>
            <a:r>
              <a:rPr lang="en-US" dirty="0">
                <a:latin typeface="Century Gothic" panose="020B0502020202020204" pitchFamily="34" charset="0"/>
              </a:rPr>
              <a:t>, leveraging their expertise to bring </a:t>
            </a:r>
            <a:r>
              <a:rPr lang="en-US" b="1" dirty="0">
                <a:solidFill>
                  <a:srgbClr val="FF0000"/>
                </a:solidFill>
                <a:latin typeface="Century Gothic" panose="020B0502020202020204" pitchFamily="34" charset="0"/>
              </a:rPr>
              <a:t>value </a:t>
            </a:r>
            <a:r>
              <a:rPr lang="en-US" dirty="0">
                <a:latin typeface="Century Gothic" panose="020B0502020202020204" pitchFamily="34" charset="0"/>
              </a:rPr>
              <a:t>to the educational ecosystem, they bridge the gap between </a:t>
            </a:r>
            <a:r>
              <a:rPr lang="en-US" b="1" dirty="0">
                <a:solidFill>
                  <a:srgbClr val="FF0000"/>
                </a:solidFill>
                <a:latin typeface="Century Gothic" panose="020B0502020202020204" pitchFamily="34" charset="0"/>
              </a:rPr>
              <a:t>educational challenges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tailored solutions</a:t>
            </a:r>
            <a:r>
              <a:rPr lang="en-US" dirty="0">
                <a:latin typeface="Century Gothic" panose="020B0502020202020204" pitchFamily="34" charset="0"/>
              </a:rPr>
              <a:t>, focusing on </a:t>
            </a:r>
            <a:r>
              <a:rPr lang="en-US" b="1" dirty="0">
                <a:solidFill>
                  <a:srgbClr val="FF0000"/>
                </a:solidFill>
                <a:latin typeface="Century Gothic" panose="020B0502020202020204" pitchFamily="34" charset="0"/>
              </a:rPr>
              <a:t>innovation, student needs,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institutional improvements</a:t>
            </a:r>
            <a:r>
              <a:rPr lang="en-US" dirty="0">
                <a:latin typeface="Century Gothic" panose="020B0502020202020204" pitchFamily="34" charset="0"/>
              </a:rPr>
              <a:t>.</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556BF430-D791-DA58-9B9A-AFF86E4529CD}"/>
              </a:ext>
            </a:extLst>
          </p:cNvPr>
          <p:cNvPicPr>
            <a:picLocks noChangeAspect="1"/>
          </p:cNvPicPr>
          <p:nvPr/>
        </p:nvPicPr>
        <p:blipFill>
          <a:blip r:embed="rId4"/>
          <a:stretch>
            <a:fillRect/>
          </a:stretch>
        </p:blipFill>
        <p:spPr>
          <a:xfrm>
            <a:off x="7259884" y="2157661"/>
            <a:ext cx="4667071" cy="3576217"/>
          </a:xfrm>
          <a:prstGeom prst="rect">
            <a:avLst/>
          </a:prstGeom>
        </p:spPr>
      </p:pic>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244E-8FD5-4DE6-0515-554969AE86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416275-59CB-F9EE-4E1E-DC228E1A75D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5BCC50A-0BAB-FB04-A160-6400661C6B6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p:txBody>
      </p:sp>
      <p:pic>
        <p:nvPicPr>
          <p:cNvPr id="14" name="Picture 13">
            <a:extLst>
              <a:ext uri="{FF2B5EF4-FFF2-40B4-BE49-F238E27FC236}">
                <a16:creationId xmlns:a16="http://schemas.microsoft.com/office/drawing/2014/main" id="{B4B664EB-567E-5ABE-C448-CC2A70D839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594EE81D-8166-65AA-F355-473BE8DA662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5CDC48BF-29BE-7882-E44B-4B29E6A865B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E886546-DFFD-A53E-1109-7E20562290D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15B87B0-FB0E-49CA-FD8C-950DE330F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053C44C-EA58-DB47-5B44-B2544E787593}"/>
              </a:ext>
            </a:extLst>
          </p:cNvPr>
          <p:cNvSpPr txBox="1"/>
          <p:nvPr/>
        </p:nvSpPr>
        <p:spPr>
          <a:xfrm>
            <a:off x="331305" y="1940278"/>
            <a:ext cx="5764696" cy="4801314"/>
          </a:xfrm>
          <a:prstGeom prst="rect">
            <a:avLst/>
          </a:prstGeom>
          <a:noFill/>
        </p:spPr>
        <p:txBody>
          <a:bodyPr wrap="square" rtlCol="0">
            <a:spAutoFit/>
          </a:bodyPr>
          <a:lstStyle/>
          <a:p>
            <a:r>
              <a:rPr lang="en-US" b="1" dirty="0">
                <a:latin typeface="Century Gothic" panose="020B0502020202020204" pitchFamily="34" charset="0"/>
              </a:rPr>
              <a:t>Key Roles and Responsibilities of an Education Consulting Business Owner</a:t>
            </a:r>
          </a:p>
          <a:p>
            <a:r>
              <a:rPr lang="en-US" dirty="0">
                <a:latin typeface="Century Gothic" panose="020B0502020202020204" pitchFamily="34" charset="0"/>
              </a:rPr>
              <a:t>An education consulting business owner plays a pivotal role in helping educational institutions, students, and organizations navigate challenges, innovate practices, and </a:t>
            </a:r>
            <a:r>
              <a:rPr lang="en-US" b="1" dirty="0">
                <a:solidFill>
                  <a:srgbClr val="FF0000"/>
                </a:solidFill>
                <a:latin typeface="Century Gothic" panose="020B0502020202020204" pitchFamily="34" charset="0"/>
              </a:rPr>
              <a:t>achieve measurable results.</a:t>
            </a:r>
          </a:p>
          <a:p>
            <a:r>
              <a:rPr lang="en-US" dirty="0">
                <a:latin typeface="Century Gothic" panose="020B0502020202020204" pitchFamily="34" charset="0"/>
              </a:rPr>
              <a:t>An </a:t>
            </a:r>
            <a:r>
              <a:rPr lang="en-US" b="1" dirty="0">
                <a:solidFill>
                  <a:srgbClr val="FF0000"/>
                </a:solidFill>
                <a:latin typeface="Century Gothic" panose="020B0502020202020204" pitchFamily="34" charset="0"/>
              </a:rPr>
              <a:t>education consulting business owner </a:t>
            </a:r>
            <a:r>
              <a:rPr lang="en-US" dirty="0">
                <a:latin typeface="Century Gothic" panose="020B0502020202020204" pitchFamily="34" charset="0"/>
              </a:rPr>
              <a:t>typically wears multiple hats, with responsibilities such as:</a:t>
            </a:r>
          </a:p>
          <a:p>
            <a:r>
              <a:rPr lang="en-US" b="1" dirty="0">
                <a:latin typeface="Century Gothic" panose="020B0502020202020204" pitchFamily="34" charset="0"/>
              </a:rPr>
              <a:t>Client Engagement</a:t>
            </a:r>
            <a:r>
              <a:rPr lang="en-US" dirty="0">
                <a:latin typeface="Century Gothic" panose="020B0502020202020204" pitchFamily="34" charset="0"/>
              </a:rPr>
              <a:t>: Understanding the specific needs of clients (students, parents, or institutions) and tailoring services accordingly.</a:t>
            </a:r>
          </a:p>
          <a:p>
            <a:r>
              <a:rPr lang="en-US" b="1" dirty="0">
                <a:latin typeface="Century Gothic" panose="020B0502020202020204" pitchFamily="34" charset="0"/>
              </a:rPr>
              <a:t>Strategic Planning</a:t>
            </a:r>
            <a:r>
              <a:rPr lang="en-US" dirty="0">
                <a:latin typeface="Century Gothic" panose="020B0502020202020204" pitchFamily="34" charset="0"/>
              </a:rPr>
              <a:t>: Developing strategies for improving educational outcomes, whether for individuals or organizations.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38DC6DBC-7B27-E900-488B-5D1170C469B0}"/>
              </a:ext>
            </a:extLst>
          </p:cNvPr>
          <p:cNvSpPr txBox="1"/>
          <p:nvPr/>
        </p:nvSpPr>
        <p:spPr>
          <a:xfrm>
            <a:off x="6427306" y="1949816"/>
            <a:ext cx="5128589" cy="4330822"/>
          </a:xfrm>
          <a:prstGeom prst="rect">
            <a:avLst/>
          </a:prstGeom>
          <a:noFill/>
        </p:spPr>
        <p:txBody>
          <a:bodyPr wrap="square" rtlCol="0">
            <a:spAutoFit/>
          </a:bodyPr>
          <a:lstStyle/>
          <a:p>
            <a:r>
              <a:rPr lang="en-US" b="1" dirty="0">
                <a:latin typeface="Century Gothic" panose="020B0502020202020204" pitchFamily="34" charset="0"/>
              </a:rPr>
              <a:t>Market Research</a:t>
            </a:r>
            <a:r>
              <a:rPr lang="en-US" dirty="0">
                <a:latin typeface="Century Gothic" panose="020B0502020202020204" pitchFamily="34" charset="0"/>
              </a:rPr>
              <a:t>: Staying updated on trends in education, policy changes, and competitive services.</a:t>
            </a:r>
          </a:p>
          <a:p>
            <a:r>
              <a:rPr lang="en-US" b="1" dirty="0">
                <a:latin typeface="Century Gothic" panose="020B0502020202020204" pitchFamily="34" charset="0"/>
              </a:rPr>
              <a:t>Service Delivery</a:t>
            </a:r>
            <a:r>
              <a:rPr lang="en-US" dirty="0">
                <a:latin typeface="Century Gothic" panose="020B0502020202020204" pitchFamily="34" charset="0"/>
              </a:rPr>
              <a:t>: Providing direct services such as academic advising, curriculum planning, or admissions support.</a:t>
            </a:r>
          </a:p>
          <a:p>
            <a:r>
              <a:rPr lang="en-US" b="1" dirty="0">
                <a:latin typeface="Century Gothic" panose="020B0502020202020204" pitchFamily="34" charset="0"/>
              </a:rPr>
              <a:t>Team Management</a:t>
            </a:r>
            <a:r>
              <a:rPr lang="en-US" dirty="0">
                <a:latin typeface="Century Gothic" panose="020B0502020202020204" pitchFamily="34" charset="0"/>
              </a:rPr>
              <a:t>: Leading a team of consultants or specialists, if applicable.</a:t>
            </a:r>
          </a:p>
          <a:p>
            <a:r>
              <a:rPr lang="en-US" b="1" dirty="0">
                <a:latin typeface="Century Gothic" panose="020B0502020202020204" pitchFamily="34" charset="0"/>
              </a:rPr>
              <a:t>Business Operations</a:t>
            </a:r>
            <a:r>
              <a:rPr lang="en-US" dirty="0">
                <a:latin typeface="Century Gothic" panose="020B0502020202020204" pitchFamily="34" charset="0"/>
              </a:rPr>
              <a:t>: Overseeing financial management, marketing, and scaling the business.</a:t>
            </a:r>
          </a:p>
          <a:p>
            <a:r>
              <a:rPr lang="en-US" b="1" dirty="0">
                <a:latin typeface="Century Gothic" panose="020B0502020202020204" pitchFamily="34" charset="0"/>
              </a:rPr>
              <a:t>Continuous Learning</a:t>
            </a:r>
            <a:r>
              <a:rPr lang="en-US" dirty="0">
                <a:latin typeface="Century Gothic" panose="020B0502020202020204" pitchFamily="34" charset="0"/>
              </a:rPr>
              <a:t>: Keeping up with new methodologies, technologies, and global trends in education.</a:t>
            </a:r>
          </a:p>
          <a:p>
            <a:endParaRPr lang="en-US" dirty="0"/>
          </a:p>
        </p:txBody>
      </p:sp>
    </p:spTree>
    <p:extLst>
      <p:ext uri="{BB962C8B-B14F-4D97-AF65-F5344CB8AC3E}">
        <p14:creationId xmlns:p14="http://schemas.microsoft.com/office/powerpoint/2010/main" val="1573509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8778-158A-6120-761F-9EEEA6922A0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0808DC5-8B01-8B3A-BAFB-1395443A318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B52DF2D-DB0F-64E0-A9B5-3868FFAF6D1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p:txBody>
      </p:sp>
      <p:pic>
        <p:nvPicPr>
          <p:cNvPr id="14" name="Picture 13">
            <a:extLst>
              <a:ext uri="{FF2B5EF4-FFF2-40B4-BE49-F238E27FC236}">
                <a16:creationId xmlns:a16="http://schemas.microsoft.com/office/drawing/2014/main" id="{18E5F17F-03ED-7A73-5BCA-6D88FB8C3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1B0B9124-FDC8-A244-65D2-47B66DFF3B14}"/>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9DDFCCFA-AE41-049B-BDC2-1DCB04EB20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D50E56E-7476-57B8-BCE3-BF7E387C2B4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1EDEEF1-E78D-A33F-F031-D76B98B368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6353BBE6-CAB7-584B-BAE4-A718C01DF6E2}"/>
              </a:ext>
            </a:extLst>
          </p:cNvPr>
          <p:cNvSpPr txBox="1"/>
          <p:nvPr/>
        </p:nvSpPr>
        <p:spPr>
          <a:xfrm>
            <a:off x="331305" y="1940278"/>
            <a:ext cx="5764696" cy="3970318"/>
          </a:xfrm>
          <a:prstGeom prst="rect">
            <a:avLst/>
          </a:prstGeom>
          <a:noFill/>
        </p:spPr>
        <p:txBody>
          <a:bodyPr wrap="square" rtlCol="0">
            <a:spAutoFit/>
          </a:bodyPr>
          <a:lstStyle/>
          <a:p>
            <a:r>
              <a:rPr lang="en-US" b="1" dirty="0">
                <a:latin typeface="Century Gothic" panose="020B0502020202020204" pitchFamily="34" charset="0"/>
              </a:rPr>
              <a:t>1. Client Needs Analysis</a:t>
            </a:r>
          </a:p>
          <a:p>
            <a:r>
              <a:rPr lang="en-US" b="1" dirty="0">
                <a:latin typeface="Century Gothic" panose="020B0502020202020204" pitchFamily="34" charset="0"/>
              </a:rPr>
              <a:t>Definition</a:t>
            </a:r>
            <a:r>
              <a:rPr lang="en-US" dirty="0">
                <a:latin typeface="Century Gothic" panose="020B0502020202020204" pitchFamily="34" charset="0"/>
              </a:rPr>
              <a:t>: Conducting thorough research to </a:t>
            </a:r>
            <a:r>
              <a:rPr lang="en-US" b="1" dirty="0">
                <a:solidFill>
                  <a:srgbClr val="FF0000"/>
                </a:solidFill>
                <a:latin typeface="Century Gothic" panose="020B0502020202020204" pitchFamily="34" charset="0"/>
              </a:rPr>
              <a:t>understand the unique challenges</a:t>
            </a:r>
            <a:r>
              <a:rPr lang="en-US" dirty="0">
                <a:latin typeface="Century Gothic" panose="020B0502020202020204" pitchFamily="34" charset="0"/>
              </a:rPr>
              <a:t>, </a:t>
            </a:r>
            <a:r>
              <a:rPr lang="en-US" b="1" dirty="0">
                <a:solidFill>
                  <a:srgbClr val="FF0000"/>
                </a:solidFill>
                <a:latin typeface="Century Gothic" panose="020B0502020202020204" pitchFamily="34" charset="0"/>
              </a:rPr>
              <a:t>needs</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goals </a:t>
            </a:r>
            <a:r>
              <a:rPr lang="en-US" dirty="0">
                <a:latin typeface="Century Gothic" panose="020B0502020202020204" pitchFamily="34" charset="0"/>
              </a:rPr>
              <a:t>of clients, which may include schools, districts, organizations, or individual students.</a:t>
            </a:r>
          </a:p>
          <a:p>
            <a:r>
              <a:rPr lang="en-US" b="1" dirty="0">
                <a:latin typeface="Century Gothic" panose="020B0502020202020204" pitchFamily="34" charset="0"/>
              </a:rPr>
              <a:t>Application</a:t>
            </a:r>
            <a:r>
              <a:rPr lang="en-US" dirty="0">
                <a:latin typeface="Century Gothic" panose="020B0502020202020204" pitchFamily="34" charset="0"/>
              </a:rPr>
              <a:t>: This involves interviews, surveys, and data collection to assess areas of improvement in curriculum, teaching methods, student performance, or administration.</a:t>
            </a:r>
          </a:p>
          <a:p>
            <a:r>
              <a:rPr lang="en-US" b="1" dirty="0">
                <a:latin typeface="Century Gothic" panose="020B0502020202020204" pitchFamily="34" charset="0"/>
              </a:rPr>
              <a:t>Example</a:t>
            </a:r>
            <a:r>
              <a:rPr lang="en-US" dirty="0">
                <a:latin typeface="Century Gothic" panose="020B0502020202020204" pitchFamily="34" charset="0"/>
              </a:rPr>
              <a:t>: Analyzing why a school is underperforming in STEM education and identifying specific teaching gaps or resource constraints.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2BAE2ED9-4390-D780-A560-3047F02293AE}"/>
              </a:ext>
            </a:extLst>
          </p:cNvPr>
          <p:cNvSpPr txBox="1"/>
          <p:nvPr/>
        </p:nvSpPr>
        <p:spPr>
          <a:xfrm>
            <a:off x="6427306" y="1949816"/>
            <a:ext cx="5128589" cy="3970318"/>
          </a:xfrm>
          <a:prstGeom prst="rect">
            <a:avLst/>
          </a:prstGeom>
          <a:noFill/>
        </p:spPr>
        <p:txBody>
          <a:bodyPr wrap="square" rtlCol="0">
            <a:spAutoFit/>
          </a:bodyPr>
          <a:lstStyle/>
          <a:p>
            <a:r>
              <a:rPr lang="en-US" b="1" dirty="0">
                <a:latin typeface="Century Gothic" panose="020B0502020202020204" pitchFamily="34" charset="0"/>
              </a:rPr>
              <a:t>2. Customized Solution Development</a:t>
            </a:r>
          </a:p>
          <a:p>
            <a:r>
              <a:rPr lang="en-US" b="1" dirty="0">
                <a:latin typeface="Century Gothic" panose="020B0502020202020204" pitchFamily="34" charset="0"/>
              </a:rPr>
              <a:t>Definition</a:t>
            </a:r>
            <a:r>
              <a:rPr lang="en-US" dirty="0">
                <a:latin typeface="Century Gothic" panose="020B0502020202020204" pitchFamily="34" charset="0"/>
              </a:rPr>
              <a:t>: Designing </a:t>
            </a:r>
            <a:r>
              <a:rPr lang="en-US" b="1" dirty="0">
                <a:solidFill>
                  <a:srgbClr val="FF0000"/>
                </a:solidFill>
                <a:latin typeface="Century Gothic" panose="020B0502020202020204" pitchFamily="34" charset="0"/>
              </a:rPr>
              <a:t>tailored strategies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action plans </a:t>
            </a:r>
            <a:r>
              <a:rPr lang="en-US" dirty="0">
                <a:latin typeface="Century Gothic" panose="020B0502020202020204" pitchFamily="34" charset="0"/>
              </a:rPr>
              <a:t>to address identified challenges effectively.</a:t>
            </a:r>
          </a:p>
          <a:p>
            <a:r>
              <a:rPr lang="en-US" b="1" dirty="0">
                <a:latin typeface="Century Gothic" panose="020B0502020202020204" pitchFamily="34" charset="0"/>
              </a:rPr>
              <a:t>Application</a:t>
            </a:r>
            <a:r>
              <a:rPr lang="en-US" dirty="0">
                <a:latin typeface="Century Gothic" panose="020B0502020202020204" pitchFamily="34" charset="0"/>
              </a:rPr>
              <a:t>: Consultants create practical, results-oriented solutions such as customized training programs for teachers, strategic guidance for curriculum development, or personalized learning plans for students.</a:t>
            </a:r>
          </a:p>
          <a:p>
            <a:r>
              <a:rPr lang="en-US" b="1" dirty="0">
                <a:latin typeface="Century Gothic" panose="020B0502020202020204" pitchFamily="34" charset="0"/>
              </a:rPr>
              <a:t>Example</a:t>
            </a:r>
            <a:r>
              <a:rPr lang="en-US" dirty="0">
                <a:latin typeface="Century Gothic" panose="020B0502020202020204" pitchFamily="34" charset="0"/>
              </a:rPr>
              <a:t>: Developing a blended learning approach that integrates technology into the classroom to enhance student engagement.</a:t>
            </a:r>
          </a:p>
          <a:p>
            <a:endParaRPr lang="en-US" dirty="0"/>
          </a:p>
        </p:txBody>
      </p:sp>
    </p:spTree>
    <p:extLst>
      <p:ext uri="{BB962C8B-B14F-4D97-AF65-F5344CB8AC3E}">
        <p14:creationId xmlns:p14="http://schemas.microsoft.com/office/powerpoint/2010/main" val="1312418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p:txBody>
      </p:sp>
      <p:pic>
        <p:nvPicPr>
          <p:cNvPr id="14" name="Picture 13">
            <a:extLst>
              <a:ext uri="{FF2B5EF4-FFF2-40B4-BE49-F238E27FC236}">
                <a16:creationId xmlns:a16="http://schemas.microsoft.com/office/drawing/2014/main" id="{41262D59-2908-23C1-DE87-77950FEC2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212036" y="1978067"/>
            <a:ext cx="5764696" cy="3693319"/>
          </a:xfrm>
          <a:prstGeom prst="rect">
            <a:avLst/>
          </a:prstGeom>
          <a:noFill/>
        </p:spPr>
        <p:txBody>
          <a:bodyPr wrap="square" rtlCol="0">
            <a:spAutoFit/>
          </a:bodyPr>
          <a:lstStyle/>
          <a:p>
            <a:r>
              <a:rPr lang="en-US" b="1" dirty="0">
                <a:latin typeface="Century Gothic" panose="020B0502020202020204" pitchFamily="34" charset="0"/>
              </a:rPr>
              <a:t>3. Implementation and Support</a:t>
            </a:r>
          </a:p>
          <a:p>
            <a:r>
              <a:rPr lang="en-US" b="1" dirty="0">
                <a:latin typeface="Century Gothic" panose="020B0502020202020204" pitchFamily="34" charset="0"/>
              </a:rPr>
              <a:t>Definition</a:t>
            </a:r>
            <a:r>
              <a:rPr lang="en-US" dirty="0">
                <a:latin typeface="Century Gothic" panose="020B0502020202020204" pitchFamily="34" charset="0"/>
              </a:rPr>
              <a:t>: Assisting clients with </a:t>
            </a:r>
            <a:r>
              <a:rPr lang="en-US" b="1" dirty="0">
                <a:solidFill>
                  <a:srgbClr val="FF0000"/>
                </a:solidFill>
                <a:latin typeface="Century Gothic" panose="020B0502020202020204" pitchFamily="34" charset="0"/>
              </a:rPr>
              <a:t>the rollout of strategies, </a:t>
            </a:r>
            <a:r>
              <a:rPr lang="en-US" dirty="0">
                <a:latin typeface="Century Gothic" panose="020B0502020202020204" pitchFamily="34" charset="0"/>
              </a:rPr>
              <a:t>ensuring adoption of </a:t>
            </a:r>
            <a:r>
              <a:rPr lang="en-US" b="1" dirty="0">
                <a:solidFill>
                  <a:srgbClr val="FF0000"/>
                </a:solidFill>
                <a:latin typeface="Century Gothic" panose="020B0502020202020204" pitchFamily="34" charset="0"/>
              </a:rPr>
              <a:t>new tools, technologies, and practices.</a:t>
            </a:r>
          </a:p>
          <a:p>
            <a:r>
              <a:rPr lang="en-US" b="1" dirty="0">
                <a:latin typeface="Century Gothic" panose="020B0502020202020204" pitchFamily="34" charset="0"/>
              </a:rPr>
              <a:t>Application</a:t>
            </a:r>
            <a:r>
              <a:rPr lang="en-US" dirty="0">
                <a:latin typeface="Century Gothic" panose="020B0502020202020204" pitchFamily="34" charset="0"/>
              </a:rPr>
              <a:t>: Providing hands-on guidance, such as workshops for staff, follow-up training sessions, and on-site support, to ensure smooth implementation.</a:t>
            </a:r>
          </a:p>
          <a:p>
            <a:r>
              <a:rPr lang="en-US" b="1" dirty="0">
                <a:latin typeface="Century Gothic" panose="020B0502020202020204" pitchFamily="34" charset="0"/>
              </a:rPr>
              <a:t>Example</a:t>
            </a:r>
            <a:r>
              <a:rPr lang="en-US" dirty="0">
                <a:latin typeface="Century Gothic" panose="020B0502020202020204" pitchFamily="34" charset="0"/>
              </a:rPr>
              <a:t>: Training teachers on how to effectively use a newly implemented Learning Management System (LMS) and tracking their progress.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0A517FF-6479-367D-65F6-BE21727705BE}"/>
              </a:ext>
            </a:extLst>
          </p:cNvPr>
          <p:cNvSpPr txBox="1"/>
          <p:nvPr/>
        </p:nvSpPr>
        <p:spPr>
          <a:xfrm>
            <a:off x="6321288" y="1936586"/>
            <a:ext cx="5128589" cy="3970318"/>
          </a:xfrm>
          <a:prstGeom prst="rect">
            <a:avLst/>
          </a:prstGeom>
          <a:noFill/>
        </p:spPr>
        <p:txBody>
          <a:bodyPr wrap="square" rtlCol="0">
            <a:spAutoFit/>
          </a:bodyPr>
          <a:lstStyle/>
          <a:p>
            <a:r>
              <a:rPr lang="en-US" b="1" dirty="0">
                <a:latin typeface="Century Gothic" panose="020B0502020202020204" pitchFamily="34" charset="0"/>
              </a:rPr>
              <a:t>4. Market Research</a:t>
            </a:r>
          </a:p>
          <a:p>
            <a:r>
              <a:rPr lang="en-US" dirty="0">
                <a:latin typeface="Century Gothic" panose="020B0502020202020204" pitchFamily="34" charset="0"/>
              </a:rPr>
              <a:t>Definition: Staying informed about the latest </a:t>
            </a:r>
            <a:r>
              <a:rPr lang="en-US" b="1" dirty="0">
                <a:solidFill>
                  <a:srgbClr val="FF0000"/>
                </a:solidFill>
                <a:latin typeface="Century Gothic" panose="020B0502020202020204" pitchFamily="34" charset="0"/>
              </a:rPr>
              <a:t>trends, innovations</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policy changes </a:t>
            </a:r>
            <a:r>
              <a:rPr lang="en-US" dirty="0">
                <a:latin typeface="Century Gothic" panose="020B0502020202020204" pitchFamily="34" charset="0"/>
              </a:rPr>
              <a:t>in the education sector.</a:t>
            </a:r>
          </a:p>
          <a:p>
            <a:r>
              <a:rPr lang="en-US" b="1" dirty="0">
                <a:latin typeface="Century Gothic" panose="020B0502020202020204" pitchFamily="34" charset="0"/>
              </a:rPr>
              <a:t>Application</a:t>
            </a:r>
            <a:r>
              <a:rPr lang="en-US" dirty="0">
                <a:latin typeface="Century Gothic" panose="020B0502020202020204" pitchFamily="34" charset="0"/>
              </a:rPr>
              <a:t>: Consultants must monitor shifts such as advancements in educational technology (EdTech), new pedagogical methods, and compliance with government policies to remain competitive.</a:t>
            </a:r>
          </a:p>
          <a:p>
            <a:r>
              <a:rPr lang="en-US" b="1" dirty="0">
                <a:latin typeface="Century Gothic" panose="020B0502020202020204" pitchFamily="34" charset="0"/>
              </a:rPr>
              <a:t>Example</a:t>
            </a:r>
            <a:r>
              <a:rPr lang="en-US" dirty="0">
                <a:latin typeface="Century Gothic" panose="020B0502020202020204" pitchFamily="34" charset="0"/>
              </a:rPr>
              <a:t>: Researching how artificial intelligence is transforming personalized learning and integrating it into client solutions.</a:t>
            </a:r>
          </a:p>
          <a:p>
            <a:endParaRPr lang="en-US" dirty="0"/>
          </a:p>
        </p:txBody>
      </p:sp>
    </p:spTree>
    <p:extLst>
      <p:ext uri="{BB962C8B-B14F-4D97-AF65-F5344CB8AC3E}">
        <p14:creationId xmlns:p14="http://schemas.microsoft.com/office/powerpoint/2010/main" val="3516528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p:txBody>
      </p:sp>
      <p:pic>
        <p:nvPicPr>
          <p:cNvPr id="14" name="Picture 13">
            <a:extLst>
              <a:ext uri="{FF2B5EF4-FFF2-40B4-BE49-F238E27FC236}">
                <a16:creationId xmlns:a16="http://schemas.microsoft.com/office/drawing/2014/main" id="{356A650C-63D4-4234-816B-2D4517931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331305" y="1940278"/>
            <a:ext cx="5764696" cy="3416320"/>
          </a:xfrm>
          <a:prstGeom prst="rect">
            <a:avLst/>
          </a:prstGeom>
          <a:noFill/>
        </p:spPr>
        <p:txBody>
          <a:bodyPr wrap="square" rtlCol="0">
            <a:spAutoFit/>
          </a:bodyPr>
          <a:lstStyle/>
          <a:p>
            <a:r>
              <a:rPr lang="en-US" b="1" dirty="0">
                <a:latin typeface="Century Gothic" panose="020B0502020202020204" pitchFamily="34" charset="0"/>
              </a:rPr>
              <a:t>5. Business Management</a:t>
            </a:r>
          </a:p>
          <a:p>
            <a:r>
              <a:rPr lang="en-US" b="1" dirty="0">
                <a:latin typeface="Century Gothic" panose="020B0502020202020204" pitchFamily="34" charset="0"/>
              </a:rPr>
              <a:t>Definition</a:t>
            </a:r>
            <a:r>
              <a:rPr lang="en-US" dirty="0">
                <a:latin typeface="Century Gothic" panose="020B0502020202020204" pitchFamily="34" charset="0"/>
              </a:rPr>
              <a:t>: Overseeing operations, including </a:t>
            </a:r>
            <a:r>
              <a:rPr lang="en-US" dirty="0">
                <a:solidFill>
                  <a:srgbClr val="FF0000"/>
                </a:solidFill>
                <a:latin typeface="Century Gothic" panose="020B0502020202020204" pitchFamily="34" charset="0"/>
              </a:rPr>
              <a:t>financial planning, marketing, and resource allocation,</a:t>
            </a:r>
            <a:r>
              <a:rPr lang="en-US" dirty="0">
                <a:latin typeface="Century Gothic" panose="020B0502020202020204" pitchFamily="34" charset="0"/>
              </a:rPr>
              <a:t> to ensure the sustainability and profitability of the consulting business.</a:t>
            </a:r>
          </a:p>
          <a:p>
            <a:r>
              <a:rPr lang="en-US" b="1" dirty="0">
                <a:latin typeface="Century Gothic" panose="020B0502020202020204" pitchFamily="34" charset="0"/>
              </a:rPr>
              <a:t>Application</a:t>
            </a:r>
            <a:r>
              <a:rPr lang="en-US" dirty="0">
                <a:latin typeface="Century Gothic" panose="020B0502020202020204" pitchFamily="34" charset="0"/>
              </a:rPr>
              <a:t>: This includes creating a business plan, maintaining client records, marketing services, and managing cash flow.</a:t>
            </a:r>
          </a:p>
          <a:p>
            <a:r>
              <a:rPr lang="en-US" b="1" dirty="0">
                <a:latin typeface="Century Gothic" panose="020B0502020202020204" pitchFamily="34" charset="0"/>
              </a:rPr>
              <a:t>Example</a:t>
            </a:r>
            <a:r>
              <a:rPr lang="en-US" dirty="0">
                <a:latin typeface="Century Gothic" panose="020B0502020202020204" pitchFamily="34" charset="0"/>
              </a:rPr>
              <a:t>: Using social media platforms to market consulting services while ensuring profitability through clear budgeting and pricing models.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6D52045D-4ED2-6C11-3EF1-3800383265DC}"/>
              </a:ext>
            </a:extLst>
          </p:cNvPr>
          <p:cNvSpPr txBox="1"/>
          <p:nvPr/>
        </p:nvSpPr>
        <p:spPr>
          <a:xfrm>
            <a:off x="6427306" y="1949816"/>
            <a:ext cx="5128589" cy="3693319"/>
          </a:xfrm>
          <a:prstGeom prst="rect">
            <a:avLst/>
          </a:prstGeom>
          <a:noFill/>
        </p:spPr>
        <p:txBody>
          <a:bodyPr wrap="square" rtlCol="0">
            <a:spAutoFit/>
          </a:bodyPr>
          <a:lstStyle/>
          <a:p>
            <a:r>
              <a:rPr lang="en-US" b="1" dirty="0">
                <a:latin typeface="Century Gothic" panose="020B0502020202020204" pitchFamily="34" charset="0"/>
              </a:rPr>
              <a:t>6. Stakeholder Communication</a:t>
            </a:r>
          </a:p>
          <a:p>
            <a:r>
              <a:rPr lang="en-US" b="1" dirty="0">
                <a:latin typeface="Century Gothic" panose="020B0502020202020204" pitchFamily="34" charset="0"/>
              </a:rPr>
              <a:t>Definition</a:t>
            </a:r>
            <a:r>
              <a:rPr lang="en-US" dirty="0">
                <a:latin typeface="Century Gothic" panose="020B0502020202020204" pitchFamily="34" charset="0"/>
              </a:rPr>
              <a:t>: Building and maintaining strong relationships with </a:t>
            </a:r>
            <a:r>
              <a:rPr lang="en-US" b="1" dirty="0">
                <a:solidFill>
                  <a:srgbClr val="FF0000"/>
                </a:solidFill>
                <a:latin typeface="Century Gothic" panose="020B0502020202020204" pitchFamily="34" charset="0"/>
              </a:rPr>
              <a:t>key stakeholders</a:t>
            </a:r>
            <a:r>
              <a:rPr lang="en-US" dirty="0">
                <a:latin typeface="Century Gothic" panose="020B0502020202020204" pitchFamily="34" charset="0"/>
              </a:rPr>
              <a:t>, including </a:t>
            </a:r>
            <a:r>
              <a:rPr lang="en-US" dirty="0">
                <a:solidFill>
                  <a:srgbClr val="FF0000"/>
                </a:solidFill>
                <a:latin typeface="Century Gothic" panose="020B0502020202020204" pitchFamily="34" charset="0"/>
              </a:rPr>
              <a:t>clients, educators, administrators, vendors, and policymakers</a:t>
            </a:r>
            <a:r>
              <a:rPr lang="en-US" dirty="0">
                <a:latin typeface="Century Gothic" panose="020B0502020202020204" pitchFamily="34" charset="0"/>
              </a:rPr>
              <a:t>.</a:t>
            </a:r>
          </a:p>
          <a:p>
            <a:r>
              <a:rPr lang="en-US" b="1" dirty="0">
                <a:latin typeface="Century Gothic" panose="020B0502020202020204" pitchFamily="34" charset="0"/>
              </a:rPr>
              <a:t>Application:</a:t>
            </a:r>
            <a:r>
              <a:rPr lang="en-US" dirty="0">
                <a:latin typeface="Century Gothic" panose="020B0502020202020204" pitchFamily="34" charset="0"/>
              </a:rPr>
              <a:t> Effective communication ensures that all parties involved are aligned, informed, and engaged throughout the consulting process.</a:t>
            </a:r>
          </a:p>
          <a:p>
            <a:r>
              <a:rPr lang="en-US" b="1" dirty="0">
                <a:latin typeface="Century Gothic" panose="020B0502020202020204" pitchFamily="34" charset="0"/>
              </a:rPr>
              <a:t>Example</a:t>
            </a:r>
            <a:r>
              <a:rPr lang="en-US" dirty="0">
                <a:latin typeface="Century Gothic" panose="020B0502020202020204" pitchFamily="34" charset="0"/>
              </a:rPr>
              <a:t>: Holding regular progress meetings with school boards and updating them on key milestones achieved in a project.</a:t>
            </a:r>
          </a:p>
          <a:p>
            <a:endParaRPr lang="en-US" dirty="0"/>
          </a:p>
        </p:txBody>
      </p:sp>
    </p:spTree>
    <p:extLst>
      <p:ext uri="{BB962C8B-B14F-4D97-AF65-F5344CB8AC3E}">
        <p14:creationId xmlns:p14="http://schemas.microsoft.com/office/powerpoint/2010/main" val="3552969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03348ECE-3B98-840F-6ED1-8A0F7CCB3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5049079" y="2173464"/>
            <a:ext cx="6917634" cy="3139321"/>
          </a:xfrm>
          <a:prstGeom prst="rect">
            <a:avLst/>
          </a:prstGeom>
          <a:noFill/>
        </p:spPr>
        <p:txBody>
          <a:bodyPr wrap="square" rtlCol="0">
            <a:spAutoFit/>
          </a:bodyPr>
          <a:lstStyle/>
          <a:p>
            <a:r>
              <a:rPr lang="en-US" b="1" dirty="0">
                <a:latin typeface="Century Gothic" panose="020B0502020202020204" pitchFamily="34" charset="0"/>
              </a:rPr>
              <a:t>7. Evaluation and Feedback</a:t>
            </a:r>
          </a:p>
          <a:p>
            <a:r>
              <a:rPr lang="en-US" b="1" dirty="0">
                <a:latin typeface="Century Gothic" panose="020B0502020202020204" pitchFamily="34" charset="0"/>
              </a:rPr>
              <a:t>Definition</a:t>
            </a:r>
            <a:r>
              <a:rPr lang="en-US" dirty="0">
                <a:latin typeface="Century Gothic" panose="020B0502020202020204" pitchFamily="34" charset="0"/>
              </a:rPr>
              <a:t>: Measuring the </a:t>
            </a:r>
            <a:r>
              <a:rPr lang="en-US" b="1" dirty="0">
                <a:solidFill>
                  <a:srgbClr val="FF0000"/>
                </a:solidFill>
                <a:latin typeface="Century Gothic" panose="020B0502020202020204" pitchFamily="34" charset="0"/>
              </a:rPr>
              <a:t>effectiveness of the solutions provided</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making improvements </a:t>
            </a:r>
            <a:r>
              <a:rPr lang="en-US" dirty="0">
                <a:latin typeface="Century Gothic" panose="020B0502020202020204" pitchFamily="34" charset="0"/>
              </a:rPr>
              <a:t>based on feedback and results.</a:t>
            </a:r>
          </a:p>
          <a:p>
            <a:r>
              <a:rPr lang="en-US" b="1" dirty="0">
                <a:latin typeface="Century Gothic" panose="020B0502020202020204" pitchFamily="34" charset="0"/>
              </a:rPr>
              <a:t>Application</a:t>
            </a:r>
            <a:r>
              <a:rPr lang="en-US" dirty="0">
                <a:latin typeface="Century Gothic" panose="020B0502020202020204" pitchFamily="34" charset="0"/>
              </a:rPr>
              <a:t>: This involves collecting data post-implementation, analyzing outcomes, and refining strategies for future engagements.</a:t>
            </a:r>
          </a:p>
          <a:p>
            <a:r>
              <a:rPr lang="en-US" b="1" dirty="0">
                <a:latin typeface="Century Gothic" panose="020B0502020202020204" pitchFamily="34" charset="0"/>
              </a:rPr>
              <a:t>Example</a:t>
            </a:r>
            <a:r>
              <a:rPr lang="en-US" dirty="0">
                <a:latin typeface="Century Gothic" panose="020B0502020202020204" pitchFamily="34" charset="0"/>
              </a:rPr>
              <a:t>: Conducting follow-up surveys with teachers after a training program to assess its impact on their classroom practices and identifying areas for additional support.</a:t>
            </a:r>
          </a:p>
          <a:p>
            <a:endParaRPr lang="en-US" dirty="0"/>
          </a:p>
        </p:txBody>
      </p:sp>
      <p:pic>
        <p:nvPicPr>
          <p:cNvPr id="3" name="Picture 2">
            <a:extLst>
              <a:ext uri="{FF2B5EF4-FFF2-40B4-BE49-F238E27FC236}">
                <a16:creationId xmlns:a16="http://schemas.microsoft.com/office/drawing/2014/main" id="{EEED3047-A965-9D7D-2E88-953DEE05B3D3}"/>
              </a:ext>
            </a:extLst>
          </p:cNvPr>
          <p:cNvPicPr>
            <a:picLocks noChangeAspect="1"/>
          </p:cNvPicPr>
          <p:nvPr/>
        </p:nvPicPr>
        <p:blipFill>
          <a:blip r:embed="rId4"/>
          <a:stretch>
            <a:fillRect/>
          </a:stretch>
        </p:blipFill>
        <p:spPr>
          <a:xfrm>
            <a:off x="694911" y="1933374"/>
            <a:ext cx="3619500" cy="3619500"/>
          </a:xfrm>
          <a:prstGeom prst="rect">
            <a:avLst/>
          </a:prstGeom>
        </p:spPr>
      </p:pic>
    </p:spTree>
    <p:extLst>
      <p:ext uri="{BB962C8B-B14F-4D97-AF65-F5344CB8AC3E}">
        <p14:creationId xmlns:p14="http://schemas.microsoft.com/office/powerpoint/2010/main" val="330689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0E50D-9C8F-046E-244F-B430952F629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FCA0A97-52FB-B4FE-3C51-F3784C45ED4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8B4F013-3D79-8185-550D-16DF43D2CA5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EDUCATION CONSULTING BUSINESS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F1B0A9E7-C026-8B8E-427E-4802970BD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12EAF3CB-6BDA-3F3B-CAE0-ED8D1A4FD3B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DA3A04B2-FC15-AA67-3FB6-DFFE1B04BE4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0FC46ED-E199-3E68-1E93-A2A8C8E23E9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DBD4F2C-62E2-15C3-CEF7-4575012E82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7CA7369-1A05-E516-3E82-D4C35EEABFF8}"/>
              </a:ext>
            </a:extLst>
          </p:cNvPr>
          <p:cNvSpPr txBox="1"/>
          <p:nvPr/>
        </p:nvSpPr>
        <p:spPr>
          <a:xfrm>
            <a:off x="384313" y="1959891"/>
            <a:ext cx="11092070" cy="3970318"/>
          </a:xfrm>
          <a:prstGeom prst="rect">
            <a:avLst/>
          </a:prstGeom>
          <a:noFill/>
        </p:spPr>
        <p:txBody>
          <a:bodyPr wrap="square" rtlCol="0">
            <a:spAutoFit/>
          </a:bodyPr>
          <a:lstStyle/>
          <a:p>
            <a:r>
              <a:rPr lang="en-US" b="1" dirty="0">
                <a:latin typeface="Century Gothic" panose="020B0502020202020204" pitchFamily="34" charset="0"/>
              </a:rPr>
              <a:t>Sustainable Implications for Education Consulting Business Owners</a:t>
            </a:r>
          </a:p>
          <a:p>
            <a:r>
              <a:rPr lang="en-US" b="1" dirty="0">
                <a:latin typeface="Century Gothic" panose="020B0502020202020204" pitchFamily="34" charset="0"/>
              </a:rPr>
              <a:t>Client-Focused Approach</a:t>
            </a:r>
            <a:r>
              <a:rPr lang="en-US" dirty="0">
                <a:latin typeface="Century Gothic" panose="020B0502020202020204" pitchFamily="34" charset="0"/>
              </a:rPr>
              <a:t>: Success in consulting requires an ability to understand diverse client needs and tailor solutions accordingly, ensuring satisfaction and repeat business.</a:t>
            </a:r>
          </a:p>
          <a:p>
            <a:r>
              <a:rPr lang="en-US" b="1" dirty="0">
                <a:latin typeface="Century Gothic" panose="020B0502020202020204" pitchFamily="34" charset="0"/>
              </a:rPr>
              <a:t>Continuous Learning</a:t>
            </a:r>
            <a:r>
              <a:rPr lang="en-US" dirty="0">
                <a:latin typeface="Century Gothic" panose="020B0502020202020204" pitchFamily="34" charset="0"/>
              </a:rPr>
              <a:t>: Keeping up-to-date with market trends, technological innovations, and educational policies is vital for staying relevant and competitive.</a:t>
            </a:r>
          </a:p>
          <a:p>
            <a:r>
              <a:rPr lang="en-US" b="1" dirty="0">
                <a:latin typeface="Century Gothic" panose="020B0502020202020204" pitchFamily="34" charset="0"/>
              </a:rPr>
              <a:t>Holistic Strategy</a:t>
            </a:r>
            <a:r>
              <a:rPr lang="en-US" dirty="0">
                <a:latin typeface="Century Gothic" panose="020B0502020202020204" pitchFamily="34" charset="0"/>
              </a:rPr>
              <a:t>: Effective consultants must balance technical expertise in education with strong business acumen, communication skills, and leadership qualities.</a:t>
            </a:r>
          </a:p>
          <a:p>
            <a:r>
              <a:rPr lang="en-US" b="1" dirty="0">
                <a:latin typeface="Century Gothic" panose="020B0502020202020204" pitchFamily="34" charset="0"/>
              </a:rPr>
              <a:t>Impact Measurement</a:t>
            </a:r>
            <a:r>
              <a:rPr lang="en-US" dirty="0">
                <a:latin typeface="Century Gothic" panose="020B0502020202020204" pitchFamily="34" charset="0"/>
              </a:rPr>
              <a:t>: The ability to evaluate the effectiveness of solutions ensures that consulting services deliver tangible value and meet client expectations.</a:t>
            </a:r>
          </a:p>
          <a:p>
            <a:r>
              <a:rPr lang="en-US" b="1" dirty="0">
                <a:latin typeface="Century Gothic" panose="020B0502020202020204" pitchFamily="34" charset="0"/>
              </a:rPr>
              <a:t>Sustainability</a:t>
            </a:r>
            <a:r>
              <a:rPr lang="en-US" dirty="0">
                <a:latin typeface="Century Gothic" panose="020B0502020202020204" pitchFamily="34" charset="0"/>
              </a:rPr>
              <a:t>: Managing resources and ensuring proper systems are in place supports long-term business growth and stability.</a:t>
            </a:r>
          </a:p>
          <a:p>
            <a:r>
              <a:rPr lang="en-US" dirty="0">
                <a:latin typeface="Century Gothic" panose="020B0502020202020204" pitchFamily="34" charset="0"/>
              </a:rPr>
              <a:t>By </a:t>
            </a:r>
            <a:r>
              <a:rPr lang="en-US" b="1" dirty="0">
                <a:solidFill>
                  <a:srgbClr val="FF0000"/>
                </a:solidFill>
                <a:latin typeface="Century Gothic" panose="020B0502020202020204" pitchFamily="34" charset="0"/>
              </a:rPr>
              <a:t>mastering these roles and responsibilities</a:t>
            </a:r>
            <a:r>
              <a:rPr lang="en-US" dirty="0">
                <a:latin typeface="Century Gothic" panose="020B0502020202020204" pitchFamily="34" charset="0"/>
              </a:rPr>
              <a:t>, education consultants can not only provide significant value to their clients but also ensure that their consulting businesses thrive in a competitive landscape.</a:t>
            </a:r>
          </a:p>
        </p:txBody>
      </p:sp>
    </p:spTree>
    <p:extLst>
      <p:ext uri="{BB962C8B-B14F-4D97-AF65-F5344CB8AC3E}">
        <p14:creationId xmlns:p14="http://schemas.microsoft.com/office/powerpoint/2010/main" val="1416868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 TRENDS IN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0" y="1667525"/>
            <a:ext cx="11092070" cy="5355312"/>
          </a:xfrm>
          <a:prstGeom prst="rect">
            <a:avLst/>
          </a:prstGeom>
          <a:noFill/>
        </p:spPr>
        <p:txBody>
          <a:bodyPr wrap="square" rtlCol="0">
            <a:spAutoFit/>
          </a:bodyPr>
          <a:lstStyle/>
          <a:p>
            <a:r>
              <a:rPr lang="en-US" b="1" dirty="0">
                <a:latin typeface="Century Gothic" panose="020B0502020202020204" pitchFamily="34" charset="0"/>
              </a:rPr>
              <a:t>Digital Transformation in Education</a:t>
            </a:r>
          </a:p>
          <a:p>
            <a:r>
              <a:rPr lang="en-US" b="1" dirty="0">
                <a:solidFill>
                  <a:srgbClr val="FF0000"/>
                </a:solidFill>
                <a:latin typeface="Century Gothic" panose="020B0502020202020204" pitchFamily="34" charset="0"/>
              </a:rPr>
              <a:t>Trend: The rise of EdTech </a:t>
            </a:r>
            <a:r>
              <a:rPr lang="en-US" dirty="0">
                <a:latin typeface="Century Gothic" panose="020B0502020202020204" pitchFamily="34" charset="0"/>
              </a:rPr>
              <a:t>(Educational Technology) is revolutionizing teaching and learning through tools like Learning Management Systems (LMS), Artificial Intelligence (AI), and Virtual Reality (VR).</a:t>
            </a:r>
          </a:p>
          <a:p>
            <a:r>
              <a:rPr lang="en-US" b="1" dirty="0">
                <a:latin typeface="Century Gothic" panose="020B0502020202020204" pitchFamily="34" charset="0"/>
              </a:rPr>
              <a:t>Implications for Consultants</a:t>
            </a:r>
            <a:r>
              <a:rPr lang="en-US" dirty="0">
                <a:latin typeface="Century Gothic" panose="020B0502020202020204" pitchFamily="34" charset="0"/>
              </a:rPr>
              <a:t>: There is a growing need for consultants to help schools integrate digital platforms, train educators on technology use, and redesign curricula for online or hybrid delivery.</a:t>
            </a:r>
          </a:p>
          <a:p>
            <a:r>
              <a:rPr lang="en-US" b="1" dirty="0">
                <a:latin typeface="Century Gothic" panose="020B0502020202020204" pitchFamily="34" charset="0"/>
              </a:rPr>
              <a:t>Personalized Learning</a:t>
            </a:r>
          </a:p>
          <a:p>
            <a:r>
              <a:rPr lang="en-US" b="1" dirty="0">
                <a:solidFill>
                  <a:srgbClr val="FF0000"/>
                </a:solidFill>
                <a:latin typeface="Century Gothic" panose="020B0502020202020204" pitchFamily="34" charset="0"/>
              </a:rPr>
              <a:t>Trend:</a:t>
            </a:r>
            <a:r>
              <a:rPr lang="en-US" dirty="0">
                <a:latin typeface="Century Gothic" panose="020B0502020202020204" pitchFamily="34" charset="0"/>
              </a:rPr>
              <a:t> Schools and organizations are shifting toward </a:t>
            </a:r>
            <a:r>
              <a:rPr lang="en-US" b="1" dirty="0">
                <a:solidFill>
                  <a:srgbClr val="FF0000"/>
                </a:solidFill>
                <a:latin typeface="Century Gothic" panose="020B0502020202020204" pitchFamily="34" charset="0"/>
              </a:rPr>
              <a:t>student-centered approaches </a:t>
            </a:r>
            <a:r>
              <a:rPr lang="en-US" dirty="0">
                <a:latin typeface="Century Gothic" panose="020B0502020202020204" pitchFamily="34" charset="0"/>
              </a:rPr>
              <a:t>that cater to individual learning needs.</a:t>
            </a:r>
          </a:p>
          <a:p>
            <a:r>
              <a:rPr lang="en-US" b="1" dirty="0">
                <a:latin typeface="Century Gothic" panose="020B0502020202020204" pitchFamily="34" charset="0"/>
              </a:rPr>
              <a:t>Implications for Consultants</a:t>
            </a:r>
            <a:r>
              <a:rPr lang="en-US" dirty="0">
                <a:latin typeface="Century Gothic" panose="020B0502020202020204" pitchFamily="34" charset="0"/>
              </a:rPr>
              <a:t>: Opportunities lie in designing adaptive learning strategies, creating customized lesson plans, and implementing AI-driven tools for personalized instruction.</a:t>
            </a:r>
          </a:p>
          <a:p>
            <a:r>
              <a:rPr lang="en-US" b="1" dirty="0">
                <a:latin typeface="Century Gothic" panose="020B0502020202020204" pitchFamily="34" charset="0"/>
              </a:rPr>
              <a:t>Focus on Diversity, Equity, and Inclusion (DEI)</a:t>
            </a:r>
          </a:p>
          <a:p>
            <a:r>
              <a:rPr lang="en-US" b="1" dirty="0">
                <a:solidFill>
                  <a:srgbClr val="FF0000"/>
                </a:solidFill>
                <a:latin typeface="Century Gothic" panose="020B0502020202020204" pitchFamily="34" charset="0"/>
              </a:rPr>
              <a:t>Trend</a:t>
            </a:r>
            <a:r>
              <a:rPr lang="en-US" dirty="0">
                <a:latin typeface="Century Gothic" panose="020B0502020202020204" pitchFamily="34" charset="0"/>
              </a:rPr>
              <a:t>: Institutions are prioritizing initiatives to promote inclusivity and cultural competency in education.</a:t>
            </a:r>
          </a:p>
          <a:p>
            <a:r>
              <a:rPr lang="en-US" b="1" dirty="0">
                <a:latin typeface="Century Gothic" panose="020B0502020202020204" pitchFamily="34" charset="0"/>
              </a:rPr>
              <a:t>Implications for Consultants</a:t>
            </a:r>
            <a:r>
              <a:rPr lang="en-US" dirty="0">
                <a:latin typeface="Century Gothic" panose="020B0502020202020204" pitchFamily="34" charset="0"/>
              </a:rPr>
              <a:t>: DEI consultants are in demand to provide training, revise policies, and design inclusive curricula for diverse classrooms.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812366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C8C5F-A012-8ACB-1AC1-75668606997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B3DDF84-DBAF-EC67-262E-ED159C07ED9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BD65F96-6B53-DBF3-43C4-CF051458E53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 TRENDS IN EDUCATION CONSULTING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F2F7AB39-7D9B-46B1-6592-040288588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14DFA5A0-EAB6-B05B-2165-92F7D896D33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FD420532-78C5-D43B-3B4B-AE6D641332D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9FFEC6-D93B-7260-93D8-1C3255AE4D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571FAE8-3EC7-1D9F-9D37-2B45257130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A35EE076-FD8A-327C-EB83-23F439E70468}"/>
              </a:ext>
            </a:extLst>
          </p:cNvPr>
          <p:cNvSpPr txBox="1"/>
          <p:nvPr/>
        </p:nvSpPr>
        <p:spPr>
          <a:xfrm>
            <a:off x="384313" y="1959891"/>
            <a:ext cx="11092070" cy="3693319"/>
          </a:xfrm>
          <a:prstGeom prst="rect">
            <a:avLst/>
          </a:prstGeom>
          <a:noFill/>
        </p:spPr>
        <p:txBody>
          <a:bodyPr wrap="square" rtlCol="0">
            <a:spAutoFit/>
          </a:bodyPr>
          <a:lstStyle/>
          <a:p>
            <a:r>
              <a:rPr lang="en-US" b="1" dirty="0">
                <a:latin typeface="Century Gothic" panose="020B0502020202020204" pitchFamily="34" charset="0"/>
              </a:rPr>
              <a:t>Globalization of Education</a:t>
            </a:r>
          </a:p>
          <a:p>
            <a:r>
              <a:rPr lang="en-US" b="1" dirty="0">
                <a:latin typeface="Century Gothic" panose="020B0502020202020204" pitchFamily="34" charset="0"/>
              </a:rPr>
              <a:t>Trend</a:t>
            </a:r>
            <a:r>
              <a:rPr lang="en-US" dirty="0">
                <a:latin typeface="Century Gothic" panose="020B0502020202020204" pitchFamily="34" charset="0"/>
              </a:rPr>
              <a:t>: The demand for </a:t>
            </a:r>
            <a:r>
              <a:rPr lang="en-US" b="1" dirty="0">
                <a:solidFill>
                  <a:srgbClr val="FF0000"/>
                </a:solidFill>
                <a:latin typeface="Century Gothic" panose="020B0502020202020204" pitchFamily="34" charset="0"/>
              </a:rPr>
              <a:t>international education and cross-cultural learning </a:t>
            </a:r>
            <a:r>
              <a:rPr lang="en-US" dirty="0">
                <a:latin typeface="Century Gothic" panose="020B0502020202020204" pitchFamily="34" charset="0"/>
              </a:rPr>
              <a:t>is increasing, with many students and institutions pursuing global programs.</a:t>
            </a:r>
          </a:p>
          <a:p>
            <a:r>
              <a:rPr lang="en-US" dirty="0">
                <a:latin typeface="Century Gothic" panose="020B0502020202020204" pitchFamily="34" charset="0"/>
              </a:rPr>
              <a:t>Implications for Consultants: Consulting opportunities include helping students navigate international admissions processes and assisting institutions in meeting global accreditation standards.</a:t>
            </a:r>
          </a:p>
          <a:p>
            <a:endParaRPr lang="en-US" dirty="0">
              <a:latin typeface="Century Gothic" panose="020B0502020202020204" pitchFamily="34" charset="0"/>
            </a:endParaRPr>
          </a:p>
          <a:p>
            <a:r>
              <a:rPr lang="en-US" b="1" dirty="0">
                <a:latin typeface="Century Gothic" panose="020B0502020202020204" pitchFamily="34" charset="0"/>
              </a:rPr>
              <a:t>Soft Skills Development</a:t>
            </a:r>
          </a:p>
          <a:p>
            <a:r>
              <a:rPr lang="en-US" b="1" dirty="0">
                <a:latin typeface="Century Gothic" panose="020B0502020202020204" pitchFamily="34" charset="0"/>
              </a:rPr>
              <a:t>Trend</a:t>
            </a:r>
            <a:r>
              <a:rPr lang="en-US" dirty="0">
                <a:latin typeface="Century Gothic" panose="020B0502020202020204" pitchFamily="34" charset="0"/>
              </a:rPr>
              <a:t>: Employers are emphasizing skills like communication, critical thinking, and teamwork, leading to a demand for their </a:t>
            </a:r>
            <a:r>
              <a:rPr lang="en-US" b="1" dirty="0">
                <a:solidFill>
                  <a:srgbClr val="FF0000"/>
                </a:solidFill>
                <a:latin typeface="Century Gothic" panose="020B0502020202020204" pitchFamily="34" charset="0"/>
              </a:rPr>
              <a:t>inclusion in school curricula</a:t>
            </a:r>
            <a:r>
              <a:rPr lang="en-US" dirty="0">
                <a:latin typeface="Century Gothic" panose="020B0502020202020204" pitchFamily="34" charset="0"/>
              </a:rPr>
              <a:t>.</a:t>
            </a:r>
          </a:p>
          <a:p>
            <a:r>
              <a:rPr lang="en-US" dirty="0">
                <a:latin typeface="Century Gothic" panose="020B0502020202020204" pitchFamily="34" charset="0"/>
              </a:rPr>
              <a:t>Implications for Consultants: Business opportunities exist in training programs focused on life skills and career readiness for students and teachers.</a:t>
            </a:r>
          </a:p>
          <a:p>
            <a:endParaRPr lang="en-US" dirty="0">
              <a:latin typeface="Century Gothic" panose="020B0502020202020204" pitchFamily="34" charset="0"/>
            </a:endParaRPr>
          </a:p>
        </p:txBody>
      </p:sp>
    </p:spTree>
    <p:extLst>
      <p:ext uri="{BB962C8B-B14F-4D97-AF65-F5344CB8AC3E}">
        <p14:creationId xmlns:p14="http://schemas.microsoft.com/office/powerpoint/2010/main" val="341197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B9DE3-8D6D-1709-4C86-61391138B2A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A865E76-3068-6B1C-DE2D-99DE970A098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6220651-DAC6-CBE8-914F-6BB0119CB76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 TRENDS IN EDUCATION CONSULTING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606E4D28-B423-70C9-AB05-CF2489582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3A6B91B1-FBAF-F53B-029F-B5ABD009898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A1310E94-E9C5-4BE4-9354-B240ACD8946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708E9F6-9E34-6A7C-A837-8BDCBB48F82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9358D4F-F760-8849-E56E-CF93AED9F8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289FD79-56B3-E2DF-3D6A-B1A7E452D892}"/>
              </a:ext>
            </a:extLst>
          </p:cNvPr>
          <p:cNvSpPr txBox="1"/>
          <p:nvPr/>
        </p:nvSpPr>
        <p:spPr>
          <a:xfrm>
            <a:off x="384313" y="1959893"/>
            <a:ext cx="11092070" cy="3416320"/>
          </a:xfrm>
          <a:prstGeom prst="rect">
            <a:avLst/>
          </a:prstGeom>
          <a:noFill/>
        </p:spPr>
        <p:txBody>
          <a:bodyPr wrap="square" rtlCol="0">
            <a:spAutoFit/>
          </a:bodyPr>
          <a:lstStyle/>
          <a:p>
            <a:r>
              <a:rPr lang="en-US" b="1" dirty="0">
                <a:latin typeface="Century Gothic" panose="020B0502020202020204" pitchFamily="34" charset="0"/>
              </a:rPr>
              <a:t>Teacher Professional Development</a:t>
            </a:r>
          </a:p>
          <a:p>
            <a:r>
              <a:rPr lang="en-US" b="1" dirty="0">
                <a:solidFill>
                  <a:srgbClr val="FF0000"/>
                </a:solidFill>
                <a:latin typeface="Century Gothic" panose="020B0502020202020204" pitchFamily="34" charset="0"/>
              </a:rPr>
              <a:t>Trend: Continuous professional development for educators</a:t>
            </a:r>
            <a:r>
              <a:rPr lang="en-US" dirty="0">
                <a:solidFill>
                  <a:srgbClr val="FF0000"/>
                </a:solidFill>
                <a:latin typeface="Century Gothic" panose="020B0502020202020204" pitchFamily="34" charset="0"/>
              </a:rPr>
              <a:t> </a:t>
            </a:r>
            <a:r>
              <a:rPr lang="en-US" dirty="0">
                <a:latin typeface="Century Gothic" panose="020B0502020202020204" pitchFamily="34" charset="0"/>
              </a:rPr>
              <a:t>is critical, driven by changing educational standards and technological innovations.</a:t>
            </a:r>
          </a:p>
          <a:p>
            <a:r>
              <a:rPr lang="en-US" b="1" dirty="0">
                <a:latin typeface="Century Gothic" panose="020B0502020202020204" pitchFamily="34" charset="0"/>
              </a:rPr>
              <a:t>Implications for Consultants</a:t>
            </a:r>
            <a:r>
              <a:rPr lang="en-US" dirty="0">
                <a:latin typeface="Century Gothic" panose="020B0502020202020204" pitchFamily="34" charset="0"/>
              </a:rPr>
              <a:t>: Providing upskilling workshops, certifications, and training programs for educators is a growing area of demand.</a:t>
            </a:r>
          </a:p>
          <a:p>
            <a:endParaRPr lang="en-US" dirty="0">
              <a:latin typeface="Century Gothic" panose="020B0502020202020204" pitchFamily="34" charset="0"/>
            </a:endParaRPr>
          </a:p>
          <a:p>
            <a:r>
              <a:rPr lang="en-US" b="1" dirty="0">
                <a:latin typeface="Century Gothic" panose="020B0502020202020204" pitchFamily="34" charset="0"/>
              </a:rPr>
              <a:t>Focus on Mental Health and Well-being</a:t>
            </a:r>
          </a:p>
          <a:p>
            <a:r>
              <a:rPr lang="en-US" b="1" dirty="0">
                <a:latin typeface="Century Gothic" panose="020B0502020202020204" pitchFamily="34" charset="0"/>
              </a:rPr>
              <a:t>Trend: </a:t>
            </a:r>
            <a:r>
              <a:rPr lang="en-US" dirty="0">
                <a:latin typeface="Century Gothic" panose="020B0502020202020204" pitchFamily="34" charset="0"/>
              </a:rPr>
              <a:t>Schools are incorporating mental health initiatives into their programs to support students and staff.</a:t>
            </a:r>
          </a:p>
          <a:p>
            <a:r>
              <a:rPr lang="en-US" b="1" dirty="0">
                <a:latin typeface="Century Gothic" panose="020B0502020202020204" pitchFamily="34" charset="0"/>
              </a:rPr>
              <a:t>Implications for Consultants</a:t>
            </a:r>
            <a:r>
              <a:rPr lang="en-US" dirty="0">
                <a:latin typeface="Century Gothic" panose="020B0502020202020204" pitchFamily="34" charset="0"/>
              </a:rPr>
              <a:t>: Specialists in counseling and wellness education are needed to guide schools in implementing supportive systems.</a:t>
            </a:r>
          </a:p>
          <a:p>
            <a:endParaRPr lang="en-US" dirty="0">
              <a:latin typeface="Century Gothic" panose="020B0502020202020204" pitchFamily="34" charset="0"/>
            </a:endParaRPr>
          </a:p>
        </p:txBody>
      </p:sp>
    </p:spTree>
    <p:extLst>
      <p:ext uri="{BB962C8B-B14F-4D97-AF65-F5344CB8AC3E}">
        <p14:creationId xmlns:p14="http://schemas.microsoft.com/office/powerpoint/2010/main" val="2488535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CE674-3C26-A383-A1CC-6224A4CABEA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DA207AB-38B1-678E-9A95-62FC78D1BDD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9D3C52-9CBE-D3A6-B258-9A896D09198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CORPORATE PARTNERSHIPS TRENDS AND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CE2A9F4-A774-1942-467B-5F583F9160A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A00F036C-9024-0ABB-90BA-744D6E3AA16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E5922F8-B175-0D91-C90A-02A888E7E0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16BFDE4-79F2-57F1-70C6-46C76C8534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7F346D2D-1430-8E7D-8A2E-FE9585871D94}"/>
              </a:ext>
            </a:extLst>
          </p:cNvPr>
          <p:cNvSpPr txBox="1"/>
          <p:nvPr/>
        </p:nvSpPr>
        <p:spPr>
          <a:xfrm>
            <a:off x="0" y="2075983"/>
            <a:ext cx="11092070" cy="3693319"/>
          </a:xfrm>
          <a:prstGeom prst="rect">
            <a:avLst/>
          </a:prstGeom>
          <a:noFill/>
        </p:spPr>
        <p:txBody>
          <a:bodyPr wrap="square" rtlCol="0">
            <a:spAutoFit/>
          </a:bodyPr>
          <a:lstStyle/>
          <a:p>
            <a:r>
              <a:rPr lang="en-US" b="1" dirty="0">
                <a:latin typeface="Century Gothic" panose="020B0502020202020204" pitchFamily="34" charset="0"/>
              </a:rPr>
              <a:t>Corporate Partnerships Trends</a:t>
            </a:r>
            <a:r>
              <a:rPr lang="en-US" dirty="0">
                <a:latin typeface="Century Gothic" panose="020B0502020202020204" pitchFamily="34" charset="0"/>
              </a:rPr>
              <a:t>: Companies Investing in </a:t>
            </a:r>
            <a:r>
              <a:rPr lang="en-US" b="1" dirty="0">
                <a:solidFill>
                  <a:srgbClr val="FF0000"/>
                </a:solidFill>
                <a:latin typeface="Century Gothic" panose="020B0502020202020204" pitchFamily="34" charset="0"/>
              </a:rPr>
              <a:t>Employee Education and Upskilling Initiatives</a:t>
            </a:r>
          </a:p>
          <a:p>
            <a:r>
              <a:rPr lang="en-US" b="1" dirty="0">
                <a:latin typeface="Century Gothic" panose="020B0502020202020204" pitchFamily="34" charset="0"/>
              </a:rPr>
              <a:t>Rapid Technological Advancements</a:t>
            </a:r>
          </a:p>
          <a:p>
            <a:r>
              <a:rPr lang="en-US" dirty="0">
                <a:latin typeface="Century Gothic" panose="020B0502020202020204" pitchFamily="34" charset="0"/>
              </a:rPr>
              <a:t>The rise of automation, AI, and other emerging technologies has reshaped job roles. Companies need a workforce skilled in new tools and technologies, prompting significant investment in employee education and upskilling programs.</a:t>
            </a:r>
          </a:p>
          <a:p>
            <a:r>
              <a:rPr lang="en-US" b="1" dirty="0">
                <a:latin typeface="Century Gothic" panose="020B0502020202020204" pitchFamily="34" charset="0"/>
              </a:rPr>
              <a:t>Lifelong Learning Movement</a:t>
            </a:r>
          </a:p>
          <a:p>
            <a:r>
              <a:rPr lang="en-US" dirty="0">
                <a:latin typeface="Century Gothic" panose="020B0502020202020204" pitchFamily="34" charset="0"/>
              </a:rPr>
              <a:t>Employers are increasingly focusing on continuous professional development rather than one-time training, creating ongoing opportunities for employee education.</a:t>
            </a:r>
          </a:p>
          <a:p>
            <a:r>
              <a:rPr lang="en-US" b="1" dirty="0">
                <a:latin typeface="Century Gothic" panose="020B0502020202020204" pitchFamily="34" charset="0"/>
              </a:rPr>
              <a:t>Custom Learning Paths</a:t>
            </a:r>
          </a:p>
          <a:p>
            <a:r>
              <a:rPr lang="en-US" dirty="0">
                <a:latin typeface="Century Gothic" panose="020B0502020202020204" pitchFamily="34" charset="0"/>
              </a:rPr>
              <a:t>Organizations are seeking tailored training programs to address specific skill gaps, emphasizing flexibility and relevance to industry needs.</a:t>
            </a:r>
          </a:p>
          <a:p>
            <a:endParaRPr lang="en-US" dirty="0">
              <a:latin typeface="Century Gothic" panose="020B0502020202020204" pitchFamily="34" charset="0"/>
            </a:endParaRPr>
          </a:p>
        </p:txBody>
      </p:sp>
    </p:spTree>
    <p:extLst>
      <p:ext uri="{BB962C8B-B14F-4D97-AF65-F5344CB8AC3E}">
        <p14:creationId xmlns:p14="http://schemas.microsoft.com/office/powerpoint/2010/main" val="2318337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95FB-D193-5579-FBAB-70B86FE680E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3CF74B2-E817-27E6-0B51-CC45D3115C7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422A4D0-8A74-4191-10BE-261D0160F82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CORPORATE PARTNERSHIPS TRENDS AND I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54CBA01-34C2-B9E6-857B-98781739A6A4}"/>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D1B30B86-CE5C-2265-983D-F7FA2A0A6AF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915A932-1581-F0DB-02FC-B48461B5CE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F844D3E-F1AB-FEC0-B790-837E30490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B3C0EE7B-B04A-26E9-9D1A-856A726ACAAB}"/>
              </a:ext>
            </a:extLst>
          </p:cNvPr>
          <p:cNvSpPr txBox="1"/>
          <p:nvPr/>
        </p:nvSpPr>
        <p:spPr>
          <a:xfrm>
            <a:off x="190392" y="1897641"/>
            <a:ext cx="11092070" cy="4801314"/>
          </a:xfrm>
          <a:prstGeom prst="rect">
            <a:avLst/>
          </a:prstGeom>
          <a:noFill/>
        </p:spPr>
        <p:txBody>
          <a:bodyPr wrap="square" rtlCol="0">
            <a:spAutoFit/>
          </a:bodyPr>
          <a:lstStyle/>
          <a:p>
            <a:r>
              <a:rPr lang="en-US" b="1" dirty="0">
                <a:latin typeface="Century Gothic" panose="020B0502020202020204" pitchFamily="34" charset="0"/>
              </a:rPr>
              <a:t>Collaborations with EdTech Providers</a:t>
            </a:r>
          </a:p>
          <a:p>
            <a:r>
              <a:rPr lang="en-US" dirty="0">
                <a:latin typeface="Century Gothic" panose="020B0502020202020204" pitchFamily="34" charset="0"/>
              </a:rPr>
              <a:t>Companies are partnering with online learning platforms (e.g., Coursera, Udemy) and using Learning Management Systems (LMS) to provide scalable training solutions.</a:t>
            </a:r>
          </a:p>
          <a:p>
            <a:r>
              <a:rPr lang="en-US" b="1" dirty="0">
                <a:latin typeface="Century Gothic" panose="020B0502020202020204" pitchFamily="34" charset="0"/>
              </a:rPr>
              <a:t>Focus on Soft Skills and Leadership</a:t>
            </a:r>
          </a:p>
          <a:p>
            <a:r>
              <a:rPr lang="en-US" dirty="0">
                <a:latin typeface="Century Gothic" panose="020B0502020202020204" pitchFamily="34" charset="0"/>
              </a:rPr>
              <a:t>Alongside technical skills, there’s growing demand for training in soft skills (communication, teamwork) and leadership development to create well-rounded employees.</a:t>
            </a:r>
          </a:p>
          <a:p>
            <a:r>
              <a:rPr lang="en-US" b="1" dirty="0">
                <a:latin typeface="Century Gothic" panose="020B0502020202020204" pitchFamily="34" charset="0"/>
              </a:rPr>
              <a:t>Diversity, Equity, and Inclusion (DEI) Training</a:t>
            </a:r>
          </a:p>
          <a:p>
            <a:r>
              <a:rPr lang="en-US" dirty="0">
                <a:latin typeface="Century Gothic" panose="020B0502020202020204" pitchFamily="34" charset="0"/>
              </a:rPr>
              <a:t>Businesses are prioritizing DEI initiatives, which often include employee education in areas like unconscious bias, cultural awareness, and inclusive practices.</a:t>
            </a:r>
          </a:p>
          <a:p>
            <a:r>
              <a:rPr lang="en-US" b="1" dirty="0">
                <a:latin typeface="Century Gothic" panose="020B0502020202020204" pitchFamily="34" charset="0"/>
              </a:rPr>
              <a:t>Corporate-Sponsored Credentials</a:t>
            </a:r>
          </a:p>
          <a:p>
            <a:r>
              <a:rPr lang="en-US" dirty="0">
                <a:latin typeface="Century Gothic" panose="020B0502020202020204" pitchFamily="34" charset="0"/>
              </a:rPr>
              <a:t>Companies are funding certifications, diplomas, and degree programs through partnerships with universities or professional bodies, offering career advancement to employees.</a:t>
            </a:r>
          </a:p>
          <a:p>
            <a:r>
              <a:rPr lang="en-US" b="1" dirty="0">
                <a:latin typeface="Century Gothic" panose="020B0502020202020204" pitchFamily="34" charset="0"/>
              </a:rPr>
              <a:t>Global Workforce Development</a:t>
            </a:r>
          </a:p>
          <a:p>
            <a:r>
              <a:rPr lang="en-US" dirty="0">
                <a:latin typeface="Century Gothic" panose="020B0502020202020204" pitchFamily="34" charset="0"/>
              </a:rPr>
              <a:t>Multinational companies are creating standardized training programs to upskill employees across geographies, ensuring consistency and compliance with global standards.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454520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6F7BE-0DE0-1099-B569-128CFA9B8A8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A9042E7-12F0-B2D2-453F-7DEBB056492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724D225-1D00-B10C-A26D-6D1747754D5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CORPORATE PARTNERSHIPS TRENDS AND I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D1A3F1C-4481-D97A-3EC9-C2ED543B94D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336EC9CD-65DA-4005-DDC7-5D67A97E201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002298A-28D0-AA78-0CDE-26A1D6ED52A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A6922-5E1C-487D-9E5D-CE0AC9CB7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D9A0730D-A114-07A6-B698-2ABAE244BDE8}"/>
              </a:ext>
            </a:extLst>
          </p:cNvPr>
          <p:cNvSpPr txBox="1"/>
          <p:nvPr/>
        </p:nvSpPr>
        <p:spPr>
          <a:xfrm>
            <a:off x="190392" y="1897641"/>
            <a:ext cx="12192000" cy="5078313"/>
          </a:xfrm>
          <a:prstGeom prst="rect">
            <a:avLst/>
          </a:prstGeom>
          <a:noFill/>
        </p:spPr>
        <p:txBody>
          <a:bodyPr wrap="square" rtlCol="0">
            <a:spAutoFit/>
          </a:bodyPr>
          <a:lstStyle/>
          <a:p>
            <a:r>
              <a:rPr lang="en-US" b="1" dirty="0">
                <a:latin typeface="Century Gothic" panose="020B0502020202020204" pitchFamily="34" charset="0"/>
              </a:rPr>
              <a:t>Implications for Education Consultants</a:t>
            </a:r>
          </a:p>
          <a:p>
            <a:r>
              <a:rPr lang="en-US" dirty="0">
                <a:latin typeface="Century Gothic" panose="020B0502020202020204" pitchFamily="34" charset="0"/>
              </a:rPr>
              <a:t>These trends open up significant opportunities for education consultants to engage with businesses and develop bespoke solutions. Key implications include:</a:t>
            </a:r>
          </a:p>
          <a:p>
            <a:r>
              <a:rPr lang="en-US" b="1" dirty="0">
                <a:latin typeface="Century Gothic" panose="020B0502020202020204" pitchFamily="34" charset="0"/>
              </a:rPr>
              <a:t>Curriculum Development Opportunities</a:t>
            </a:r>
          </a:p>
          <a:p>
            <a:r>
              <a:rPr lang="en-US" dirty="0">
                <a:latin typeface="Century Gothic" panose="020B0502020202020204" pitchFamily="34" charset="0"/>
              </a:rPr>
              <a:t>Design customized training programs aligned with company objectives.</a:t>
            </a:r>
          </a:p>
          <a:p>
            <a:r>
              <a:rPr lang="en-US" dirty="0">
                <a:latin typeface="Century Gothic" panose="020B0502020202020204" pitchFamily="34" charset="0"/>
              </a:rPr>
              <a:t>Create modular learning systems that employees can access flexibly.</a:t>
            </a:r>
          </a:p>
          <a:p>
            <a:r>
              <a:rPr lang="en-US" dirty="0">
                <a:latin typeface="Century Gothic" panose="020B0502020202020204" pitchFamily="34" charset="0"/>
              </a:rPr>
              <a:t>Develop courses integrating both technical and soft skill components.</a:t>
            </a:r>
          </a:p>
          <a:p>
            <a:r>
              <a:rPr lang="en-US" b="1" dirty="0">
                <a:latin typeface="Century Gothic" panose="020B0502020202020204" pitchFamily="34" charset="0"/>
              </a:rPr>
              <a:t>Consultation on Learning Strategies</a:t>
            </a:r>
          </a:p>
          <a:p>
            <a:r>
              <a:rPr lang="en-US" dirty="0">
                <a:latin typeface="Century Gothic" panose="020B0502020202020204" pitchFamily="34" charset="0"/>
              </a:rPr>
              <a:t>Advise organizations on upskilling pathways and ROI measurement for education programs.</a:t>
            </a:r>
          </a:p>
          <a:p>
            <a:r>
              <a:rPr lang="en-US" dirty="0">
                <a:latin typeface="Century Gothic" panose="020B0502020202020204" pitchFamily="34" charset="0"/>
              </a:rPr>
              <a:t>Guide integrating EdTech tools into corporate training.</a:t>
            </a:r>
          </a:p>
          <a:p>
            <a:r>
              <a:rPr lang="en-US" b="1" dirty="0">
                <a:latin typeface="Century Gothic" panose="020B0502020202020204" pitchFamily="34" charset="0"/>
              </a:rPr>
              <a:t>Partnership Facilitation</a:t>
            </a:r>
          </a:p>
          <a:p>
            <a:r>
              <a:rPr lang="en-US" dirty="0">
                <a:latin typeface="Century Gothic" panose="020B0502020202020204" pitchFamily="34" charset="0"/>
              </a:rPr>
              <a:t>Act as intermediaries between companies and educational institutions or EdTech providers.</a:t>
            </a:r>
          </a:p>
          <a:p>
            <a:r>
              <a:rPr lang="en-US" dirty="0">
                <a:latin typeface="Century Gothic" panose="020B0502020202020204" pitchFamily="34" charset="0"/>
              </a:rPr>
              <a:t>Facilitate collaborations to develop co-branded or company-sponsored certifications.</a:t>
            </a:r>
          </a:p>
          <a:p>
            <a:r>
              <a:rPr lang="en-US" b="1" dirty="0">
                <a:latin typeface="Century Gothic" panose="020B0502020202020204" pitchFamily="34" charset="0"/>
              </a:rPr>
              <a:t>Workforce Analysis and Skill Gap Assessment</a:t>
            </a:r>
          </a:p>
          <a:p>
            <a:r>
              <a:rPr lang="en-US" dirty="0">
                <a:latin typeface="Century Gothic" panose="020B0502020202020204" pitchFamily="34" charset="0"/>
              </a:rPr>
              <a:t>Perform audits to identify existing skill gaps and recommend solutions.</a:t>
            </a:r>
          </a:p>
          <a:p>
            <a:r>
              <a:rPr lang="en-US" dirty="0">
                <a:latin typeface="Century Gothic" panose="020B0502020202020204" pitchFamily="34" charset="0"/>
              </a:rPr>
              <a:t>Use data-driven approaches to measure the impact of training initiatives.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4168247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BB0B-BFB5-8FE6-3301-0292BD613F2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7353CE4-F0A1-38BE-3D68-2A891762EC6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4EC8DAD-E513-362E-6431-FC3E208A934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CORPORATE PARTNERSHIPS TRENDS AND I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16E5778-06EB-8B77-5F71-EE9E356D86D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3F73858B-4D1D-F1CC-E6CE-17C85BB3570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DEF2BF5-8946-2DBB-5010-81E90B19691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D5EDB5F-5DD4-6153-4A00-9CBB7BE98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7FFBD90-4BB3-DC85-B77B-E06D4A8C3EA5}"/>
              </a:ext>
            </a:extLst>
          </p:cNvPr>
          <p:cNvSpPr txBox="1"/>
          <p:nvPr/>
        </p:nvSpPr>
        <p:spPr>
          <a:xfrm>
            <a:off x="190392" y="1807706"/>
            <a:ext cx="11092070" cy="5078313"/>
          </a:xfrm>
          <a:prstGeom prst="rect">
            <a:avLst/>
          </a:prstGeom>
          <a:noFill/>
        </p:spPr>
        <p:txBody>
          <a:bodyPr wrap="square" rtlCol="0">
            <a:spAutoFit/>
          </a:bodyPr>
          <a:lstStyle/>
          <a:p>
            <a:r>
              <a:rPr lang="en-US" b="1" dirty="0">
                <a:latin typeface="Century Gothic" panose="020B0502020202020204" pitchFamily="34" charset="0"/>
              </a:rPr>
              <a:t>Diversity and Inclusion Training</a:t>
            </a:r>
          </a:p>
          <a:p>
            <a:r>
              <a:rPr lang="en-US" dirty="0">
                <a:latin typeface="Century Gothic" panose="020B0502020202020204" pitchFamily="34" charset="0"/>
              </a:rPr>
              <a:t>Offer expertise in designing and delivering DEI-focused educational programs.</a:t>
            </a:r>
          </a:p>
          <a:p>
            <a:r>
              <a:rPr lang="en-US" dirty="0">
                <a:latin typeface="Century Gothic" panose="020B0502020202020204" pitchFamily="34" charset="0"/>
              </a:rPr>
              <a:t>Provide workshops and resources to align workforce training with DEI goals.</a:t>
            </a:r>
          </a:p>
          <a:p>
            <a:r>
              <a:rPr lang="en-US" b="1" dirty="0">
                <a:latin typeface="Century Gothic" panose="020B0502020202020204" pitchFamily="34" charset="0"/>
              </a:rPr>
              <a:t>Scaling Training Solutions</a:t>
            </a:r>
          </a:p>
          <a:p>
            <a:r>
              <a:rPr lang="en-US" dirty="0">
                <a:latin typeface="Century Gothic" panose="020B0502020202020204" pitchFamily="34" charset="0"/>
              </a:rPr>
              <a:t>Help businesses scale employee education initiatives across geographies.</a:t>
            </a:r>
          </a:p>
          <a:p>
            <a:r>
              <a:rPr lang="en-US" dirty="0">
                <a:latin typeface="Century Gothic" panose="020B0502020202020204" pitchFamily="34" charset="0"/>
              </a:rPr>
              <a:t>Design programs adaptable to diverse cultural and organizational contexts.</a:t>
            </a:r>
          </a:p>
          <a:p>
            <a:r>
              <a:rPr lang="en-US" b="1" dirty="0">
                <a:latin typeface="Century Gothic" panose="020B0502020202020204" pitchFamily="34" charset="0"/>
              </a:rPr>
              <a:t>Strategic Leadership Development</a:t>
            </a:r>
          </a:p>
          <a:p>
            <a:r>
              <a:rPr lang="en-US" dirty="0">
                <a:latin typeface="Century Gothic" panose="020B0502020202020204" pitchFamily="34" charset="0"/>
              </a:rPr>
              <a:t>Offer executive education programs focusing on leadership, innovation, and strategic thinking.</a:t>
            </a:r>
          </a:p>
          <a:p>
            <a:r>
              <a:rPr lang="en-US" dirty="0">
                <a:latin typeface="Century Gothic" panose="020B0502020202020204" pitchFamily="34" charset="0"/>
              </a:rPr>
              <a:t>Collaborate with HR to design mentorship and coaching frameworks for senior staff.</a:t>
            </a:r>
          </a:p>
          <a:p>
            <a:r>
              <a:rPr lang="en-US" b="1" dirty="0">
                <a:latin typeface="Century Gothic" panose="020B0502020202020204" pitchFamily="34" charset="0"/>
              </a:rPr>
              <a:t>Long-term Consultancy and Support</a:t>
            </a:r>
          </a:p>
          <a:p>
            <a:r>
              <a:rPr lang="en-US" dirty="0">
                <a:latin typeface="Century Gothic" panose="020B0502020202020204" pitchFamily="34" charset="0"/>
              </a:rPr>
              <a:t>Provide ongoing assessment and iteration of training programs.</a:t>
            </a:r>
          </a:p>
          <a:p>
            <a:r>
              <a:rPr lang="en-US" dirty="0">
                <a:latin typeface="Century Gothic" panose="020B0502020202020204" pitchFamily="34" charset="0"/>
              </a:rPr>
              <a:t>Offer subscription-based services for continuous education consulting.</a:t>
            </a:r>
          </a:p>
          <a:p>
            <a:r>
              <a:rPr lang="en-US" b="1" dirty="0">
                <a:latin typeface="Century Gothic" panose="020B0502020202020204" pitchFamily="34" charset="0"/>
              </a:rPr>
              <a:t>The growing focus on </a:t>
            </a:r>
            <a:r>
              <a:rPr lang="en-US" b="1" dirty="0">
                <a:solidFill>
                  <a:srgbClr val="FF0000"/>
                </a:solidFill>
                <a:latin typeface="Century Gothic" panose="020B0502020202020204" pitchFamily="34" charset="0"/>
              </a:rPr>
              <a:t>employee education and upskilling </a:t>
            </a:r>
            <a:r>
              <a:rPr lang="en-US" dirty="0">
                <a:latin typeface="Century Gothic" panose="020B0502020202020204" pitchFamily="34" charset="0"/>
              </a:rPr>
              <a:t>presents a dynamic opportunity for education consultants to align with corporate needs. By leveraging their expertise in curriculum development, training strategies, and partnership facilitation, consultants can position themselves as critical partners in </a:t>
            </a:r>
            <a:r>
              <a:rPr lang="en-US" sz="1800" b="0" i="0" u="none" strike="noStrike" dirty="0">
                <a:solidFill>
                  <a:srgbClr val="000000"/>
                </a:solidFill>
                <a:effectLst/>
                <a:latin typeface="Century Gothic" panose="020B0502020202020204" pitchFamily="34" charset="0"/>
              </a:rPr>
              <a:t>workforce transformation</a:t>
            </a:r>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786793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WHY STRUCTURE, STRATEGY AND SYSTEMS MATTER IN AN EDUCATION CONSULTING</a:t>
            </a:r>
          </a:p>
          <a:p>
            <a:r>
              <a:rPr lang="en-US" b="1" dirty="0">
                <a:solidFill>
                  <a:schemeClr val="bg1"/>
                </a:solidFill>
                <a:latin typeface="Century Gothic" panose="020B0502020202020204" pitchFamily="34" charset="0"/>
              </a:rPr>
              <a:t>BUSINESS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31365" y="1782460"/>
            <a:ext cx="6509255" cy="5078313"/>
          </a:xfrm>
          <a:prstGeom prst="rect">
            <a:avLst/>
          </a:prstGeom>
          <a:noFill/>
        </p:spPr>
        <p:txBody>
          <a:bodyPr wrap="square" rtlCol="0">
            <a:spAutoFit/>
          </a:bodyPr>
          <a:lstStyle/>
          <a:p>
            <a:r>
              <a:rPr lang="en-US" dirty="0">
                <a:latin typeface="Century Gothic" panose="020B0502020202020204" pitchFamily="34" charset="0"/>
              </a:rPr>
              <a:t>Building and scaling an education consulting business requires more than just expertise in education; it demands a robust foundation supported by structure, strategy, and systems. These three pillars are integral to ensuring efficiency, sustainability, and growth in a competitive and evolving industry.</a:t>
            </a:r>
          </a:p>
          <a:p>
            <a:r>
              <a:rPr lang="en-US" b="1" dirty="0">
                <a:latin typeface="Century Gothic" panose="020B0502020202020204" pitchFamily="34" charset="0"/>
              </a:rPr>
              <a:t>1. Importance of Structure in Education Consulting</a:t>
            </a:r>
          </a:p>
          <a:p>
            <a:r>
              <a:rPr lang="en-US" b="1" dirty="0">
                <a:latin typeface="Century Gothic" panose="020B0502020202020204" pitchFamily="34" charset="0"/>
              </a:rPr>
              <a:t>Definition</a:t>
            </a:r>
            <a:r>
              <a:rPr lang="en-US" dirty="0">
                <a:latin typeface="Century Gothic" panose="020B0502020202020204" pitchFamily="34" charset="0"/>
              </a:rPr>
              <a:t>: Structure refers to </a:t>
            </a:r>
            <a:r>
              <a:rPr lang="en-US" b="1" dirty="0">
                <a:solidFill>
                  <a:srgbClr val="FF0000"/>
                </a:solidFill>
                <a:latin typeface="Century Gothic" panose="020B0502020202020204" pitchFamily="34" charset="0"/>
              </a:rPr>
              <a:t>the organizational design of your business, including roles, responsibilities, and operational workflows.</a:t>
            </a:r>
            <a:r>
              <a:rPr lang="en-US" dirty="0">
                <a:latin typeface="Century Gothic" panose="020B0502020202020204" pitchFamily="34" charset="0"/>
              </a:rPr>
              <a:t> It defines "who does what" and "how things get done."</a:t>
            </a:r>
          </a:p>
          <a:p>
            <a:r>
              <a:rPr lang="en-US" b="1" dirty="0">
                <a:latin typeface="Century Gothic" panose="020B0502020202020204" pitchFamily="34" charset="0"/>
              </a:rPr>
              <a:t>Practical Steps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Develop an organizational chart, even for solo consultants, to map out tasks and responsibilities.</a:t>
            </a:r>
          </a:p>
          <a:p>
            <a:pPr marL="285750" indent="-285750">
              <a:buFont typeface="Arial" panose="020B0604020202020204" pitchFamily="34" charset="0"/>
              <a:buChar char="•"/>
            </a:pPr>
            <a:r>
              <a:rPr lang="en-US" dirty="0">
                <a:latin typeface="Century Gothic" panose="020B0502020202020204" pitchFamily="34" charset="0"/>
              </a:rPr>
              <a:t>Outline core service offerings, such as teacher training or educational technology implementation.</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3B1F5D54-002F-3BB9-EC2D-9EF4966E9526}"/>
              </a:ext>
            </a:extLst>
          </p:cNvPr>
          <p:cNvPicPr>
            <a:picLocks noChangeAspect="1"/>
          </p:cNvPicPr>
          <p:nvPr/>
        </p:nvPicPr>
        <p:blipFill>
          <a:blip r:embed="rId3"/>
          <a:stretch>
            <a:fillRect/>
          </a:stretch>
        </p:blipFill>
        <p:spPr>
          <a:xfrm>
            <a:off x="6997821" y="2114379"/>
            <a:ext cx="3619500" cy="3619500"/>
          </a:xfrm>
          <a:prstGeom prst="rect">
            <a:avLst/>
          </a:prstGeom>
        </p:spPr>
      </p:pic>
    </p:spTree>
    <p:extLst>
      <p:ext uri="{BB962C8B-B14F-4D97-AF65-F5344CB8AC3E}">
        <p14:creationId xmlns:p14="http://schemas.microsoft.com/office/powerpoint/2010/main" val="1167736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726D-EBA8-D0EA-8A8B-BB0EA2B80BD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6D2E6F7-2B12-67F8-3D67-7D16221F016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759B7C9-C538-DE5B-935C-F1BF672997F3}"/>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WHY STRUCTURE, STRATEGY AND SYSTEMS MATTER IN AN EDUCATION CONSULTING</a:t>
            </a:r>
          </a:p>
          <a:p>
            <a:r>
              <a:rPr lang="en-US" b="1" dirty="0">
                <a:solidFill>
                  <a:schemeClr val="bg1"/>
                </a:solidFill>
                <a:latin typeface="Century Gothic" panose="020B0502020202020204" pitchFamily="34" charset="0"/>
              </a:rPr>
              <a:t>BUSINESS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0E1BF12-DE03-E30B-0F9C-8B76AD2D3C6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7A80FC89-E64A-851B-A58C-86184DC2B05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A081D17-0550-5B47-0DD1-5DC2AD6C119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4141878-9B72-5642-45D9-0B7D3D47A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BB5F42FE-4C09-C107-0E41-806E9EEFFF33}"/>
              </a:ext>
            </a:extLst>
          </p:cNvPr>
          <p:cNvSpPr txBox="1"/>
          <p:nvPr/>
        </p:nvSpPr>
        <p:spPr>
          <a:xfrm>
            <a:off x="4850296" y="1782460"/>
            <a:ext cx="7076661" cy="5355312"/>
          </a:xfrm>
          <a:prstGeom prst="rect">
            <a:avLst/>
          </a:prstGeom>
          <a:noFill/>
        </p:spPr>
        <p:txBody>
          <a:bodyPr wrap="square" rtlCol="0">
            <a:spAutoFit/>
          </a:bodyPr>
          <a:lstStyle/>
          <a:p>
            <a:r>
              <a:rPr lang="en-US" b="1" dirty="0">
                <a:latin typeface="Century Gothic" panose="020B0502020202020204" pitchFamily="34" charset="0"/>
              </a:rPr>
              <a:t>Clarifies Roles and Accountability</a:t>
            </a:r>
            <a:r>
              <a:rPr lang="en-US" dirty="0">
                <a:latin typeface="Century Gothic" panose="020B0502020202020204" pitchFamily="34" charset="0"/>
              </a:rPr>
              <a:t>: Clearly defined roles (e.g., marketing, client management, service delivery) prevent overlap and confusion, ensuring everyone knows their responsibilities.</a:t>
            </a:r>
          </a:p>
          <a:p>
            <a:r>
              <a:rPr lang="en-US" b="1" dirty="0">
                <a:latin typeface="Century Gothic" panose="020B0502020202020204" pitchFamily="34" charset="0"/>
              </a:rPr>
              <a:t>Improves Efficiency</a:t>
            </a:r>
            <a:r>
              <a:rPr lang="en-US" dirty="0">
                <a:latin typeface="Century Gothic" panose="020B0502020202020204" pitchFamily="34" charset="0"/>
              </a:rPr>
              <a:t>: A structured organization allows tasks to flow logically, reducing bottlenecks and delays.</a:t>
            </a:r>
          </a:p>
          <a:p>
            <a:r>
              <a:rPr lang="en-US" b="1" dirty="0">
                <a:latin typeface="Century Gothic" panose="020B0502020202020204" pitchFamily="34" charset="0"/>
              </a:rPr>
              <a:t>Supports Scalability</a:t>
            </a:r>
            <a:r>
              <a:rPr lang="en-US" dirty="0">
                <a:latin typeface="Century Gothic" panose="020B0502020202020204" pitchFamily="34" charset="0"/>
              </a:rPr>
              <a:t>: As the business grows, a clear structure makes it easier to onboard staff, delegate tasks, and expand services.</a:t>
            </a:r>
          </a:p>
          <a:p>
            <a:r>
              <a:rPr lang="en-US" b="1" dirty="0">
                <a:latin typeface="Century Gothic" panose="020B0502020202020204" pitchFamily="34" charset="0"/>
              </a:rPr>
              <a:t>Compliance</a:t>
            </a:r>
            <a:r>
              <a:rPr lang="en-US" dirty="0">
                <a:latin typeface="Century Gothic" panose="020B0502020202020204" pitchFamily="34" charset="0"/>
              </a:rPr>
              <a:t>: Aligns the business with legal and financial standards, avoiding penalties.</a:t>
            </a:r>
          </a:p>
          <a:p>
            <a:r>
              <a:rPr lang="en-US" b="1" dirty="0">
                <a:latin typeface="Century Gothic" panose="020B0502020202020204" pitchFamily="34" charset="0"/>
              </a:rPr>
              <a:t>Brand Perception</a:t>
            </a:r>
            <a:r>
              <a:rPr lang="en-US" dirty="0">
                <a:latin typeface="Century Gothic" panose="020B0502020202020204" pitchFamily="34" charset="0"/>
              </a:rPr>
              <a:t>: A professional structure boosts credibility among clients.</a:t>
            </a:r>
          </a:p>
          <a:p>
            <a:r>
              <a:rPr lang="en-US" b="1" dirty="0">
                <a:latin typeface="Century Gothic" panose="020B0502020202020204" pitchFamily="34" charset="0"/>
              </a:rPr>
              <a:t>Example in Practice</a:t>
            </a:r>
            <a:r>
              <a:rPr lang="en-US" dirty="0">
                <a:latin typeface="Century Gothic" panose="020B0502020202020204" pitchFamily="34" charset="0"/>
              </a:rPr>
              <a:t>: An education consultant working alone may handle all tasks, </a:t>
            </a:r>
            <a:r>
              <a:rPr lang="en-US" b="1" dirty="0">
                <a:solidFill>
                  <a:srgbClr val="FF0000"/>
                </a:solidFill>
                <a:latin typeface="Century Gothic" panose="020B0502020202020204" pitchFamily="34" charset="0"/>
              </a:rPr>
              <a:t>but as the business grows, defining roles </a:t>
            </a:r>
            <a:r>
              <a:rPr lang="en-US" dirty="0">
                <a:latin typeface="Century Gothic" panose="020B0502020202020204" pitchFamily="34" charset="0"/>
              </a:rPr>
              <a:t>like client acquisition manager, curriculum designer, or project coordinator becomes crucial.</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A077B725-ED3C-B76A-E01F-4CF3CE52FE08}"/>
              </a:ext>
            </a:extLst>
          </p:cNvPr>
          <p:cNvPicPr>
            <a:picLocks noChangeAspect="1"/>
          </p:cNvPicPr>
          <p:nvPr/>
        </p:nvPicPr>
        <p:blipFill>
          <a:blip r:embed="rId3"/>
          <a:stretch>
            <a:fillRect/>
          </a:stretch>
        </p:blipFill>
        <p:spPr>
          <a:xfrm>
            <a:off x="792823" y="2104029"/>
            <a:ext cx="3305175" cy="3619500"/>
          </a:xfrm>
          <a:prstGeom prst="rect">
            <a:avLst/>
          </a:prstGeom>
        </p:spPr>
      </p:pic>
    </p:spTree>
    <p:extLst>
      <p:ext uri="{BB962C8B-B14F-4D97-AF65-F5344CB8AC3E}">
        <p14:creationId xmlns:p14="http://schemas.microsoft.com/office/powerpoint/2010/main" val="1647955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1C7C-83F8-2B89-C754-03E8CC5201E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F9CBE42-4C4B-2CE8-B1C2-49D92545901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9535FBC-3931-6E22-8B82-E145F2ACF07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STRATEGY IN EDUCATION CONSULTING </a:t>
            </a:r>
          </a:p>
        </p:txBody>
      </p:sp>
      <p:sp>
        <p:nvSpPr>
          <p:cNvPr id="18" name="Rectangle 17">
            <a:extLst>
              <a:ext uri="{FF2B5EF4-FFF2-40B4-BE49-F238E27FC236}">
                <a16:creationId xmlns:a16="http://schemas.microsoft.com/office/drawing/2014/main" id="{45C2636D-F731-15DF-42D8-323351BB971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3B7495DF-F3E6-A3EB-135C-98A535604E1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9E5171C-8964-FC02-E4DF-B9F4E6E029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70E527-40BC-1061-2E72-B87359026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ED65E9C0-FB39-6B0B-AE84-028F669F6EA3}"/>
              </a:ext>
            </a:extLst>
          </p:cNvPr>
          <p:cNvSpPr txBox="1"/>
          <p:nvPr/>
        </p:nvSpPr>
        <p:spPr>
          <a:xfrm>
            <a:off x="287031" y="2196894"/>
            <a:ext cx="6149009"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DE8B5FDB-1BE2-9B8A-4C2D-F6EE5187050D}"/>
              </a:ext>
            </a:extLst>
          </p:cNvPr>
          <p:cNvSpPr txBox="1"/>
          <p:nvPr/>
        </p:nvSpPr>
        <p:spPr>
          <a:xfrm>
            <a:off x="287031" y="2182670"/>
            <a:ext cx="6471578" cy="3693319"/>
          </a:xfrm>
          <a:prstGeom prst="rect">
            <a:avLst/>
          </a:prstGeom>
          <a:noFill/>
        </p:spPr>
        <p:txBody>
          <a:bodyPr wrap="square" rtlCol="0">
            <a:spAutoFit/>
          </a:bodyPr>
          <a:lstStyle/>
          <a:p>
            <a:r>
              <a:rPr lang="en-US" b="1" dirty="0">
                <a:latin typeface="Century Gothic" panose="020B0502020202020204" pitchFamily="34" charset="0"/>
              </a:rPr>
              <a:t>Definition</a:t>
            </a:r>
            <a:r>
              <a:rPr lang="en-US" dirty="0">
                <a:latin typeface="Century Gothic" panose="020B0502020202020204" pitchFamily="34" charset="0"/>
              </a:rPr>
              <a:t>: Strategy is the </a:t>
            </a:r>
            <a:r>
              <a:rPr lang="en-US" b="1" dirty="0">
                <a:solidFill>
                  <a:srgbClr val="FF0000"/>
                </a:solidFill>
                <a:latin typeface="Century Gothic" panose="020B0502020202020204" pitchFamily="34" charset="0"/>
              </a:rPr>
              <a:t>long-term plan that aligns the business’s goals with actionable steps </a:t>
            </a:r>
            <a:r>
              <a:rPr lang="en-US" dirty="0">
                <a:latin typeface="Century Gothic" panose="020B0502020202020204" pitchFamily="34" charset="0"/>
              </a:rPr>
              <a:t>to achieve </a:t>
            </a:r>
            <a:r>
              <a:rPr lang="en-US" b="1" dirty="0">
                <a:solidFill>
                  <a:srgbClr val="FF0000"/>
                </a:solidFill>
                <a:latin typeface="Century Gothic" panose="020B0502020202020204" pitchFamily="34" charset="0"/>
              </a:rPr>
              <a:t>success</a:t>
            </a:r>
            <a:r>
              <a:rPr lang="en-US" dirty="0">
                <a:latin typeface="Century Gothic" panose="020B0502020202020204" pitchFamily="34" charset="0"/>
              </a:rPr>
              <a:t>. It answers </a:t>
            </a:r>
            <a:r>
              <a:rPr lang="en-US" b="1" dirty="0">
                <a:solidFill>
                  <a:srgbClr val="FF0000"/>
                </a:solidFill>
                <a:latin typeface="Century Gothic" panose="020B0502020202020204" pitchFamily="34" charset="0"/>
              </a:rPr>
              <a:t>"what to focus on" and "how to grow."</a:t>
            </a:r>
          </a:p>
          <a:p>
            <a:r>
              <a:rPr lang="en-US" b="1" dirty="0">
                <a:latin typeface="Century Gothic" panose="020B0502020202020204" pitchFamily="34" charset="0"/>
              </a:rPr>
              <a:t>Why It Matters</a:t>
            </a:r>
            <a:r>
              <a:rPr lang="en-US" dirty="0">
                <a:latin typeface="Century Gothic" panose="020B0502020202020204" pitchFamily="34" charset="0"/>
              </a:rPr>
              <a:t>:</a:t>
            </a:r>
          </a:p>
          <a:p>
            <a:r>
              <a:rPr lang="en-US" b="1" dirty="0">
                <a:latin typeface="Century Gothic" panose="020B0502020202020204" pitchFamily="34" charset="0"/>
              </a:rPr>
              <a:t>Drives Goal Alignment</a:t>
            </a:r>
            <a:r>
              <a:rPr lang="en-US" dirty="0">
                <a:latin typeface="Century Gothic" panose="020B0502020202020204" pitchFamily="34" charset="0"/>
              </a:rPr>
              <a:t>: A clear strategy ensures that every decision—whether it's marketing, pricing, or service expansion—</a:t>
            </a:r>
            <a:r>
              <a:rPr lang="en-US" b="1" dirty="0">
                <a:solidFill>
                  <a:srgbClr val="FF0000"/>
                </a:solidFill>
                <a:latin typeface="Century Gothic" panose="020B0502020202020204" pitchFamily="34" charset="0"/>
              </a:rPr>
              <a:t>aligns with the business’s objectives</a:t>
            </a:r>
            <a:r>
              <a:rPr lang="en-US" dirty="0">
                <a:latin typeface="Century Gothic" panose="020B0502020202020204" pitchFamily="34" charset="0"/>
              </a:rPr>
              <a:t>.</a:t>
            </a:r>
          </a:p>
          <a:p>
            <a:r>
              <a:rPr lang="en-US" b="1" dirty="0">
                <a:latin typeface="Century Gothic" panose="020B0502020202020204" pitchFamily="34" charset="0"/>
              </a:rPr>
              <a:t>Identifies a Competitive Advantage</a:t>
            </a:r>
            <a:r>
              <a:rPr lang="en-US" dirty="0">
                <a:latin typeface="Century Gothic" panose="020B0502020202020204" pitchFamily="34" charset="0"/>
              </a:rPr>
              <a:t>: Strategy helps consultants </a:t>
            </a:r>
            <a:r>
              <a:rPr lang="en-US" b="1" dirty="0">
                <a:solidFill>
                  <a:srgbClr val="FF0000"/>
                </a:solidFill>
                <a:latin typeface="Century Gothic" panose="020B0502020202020204" pitchFamily="34" charset="0"/>
              </a:rPr>
              <a:t>define their niche </a:t>
            </a:r>
            <a:r>
              <a:rPr lang="en-US" dirty="0">
                <a:latin typeface="Century Gothic" panose="020B0502020202020204" pitchFamily="34" charset="0"/>
              </a:rPr>
              <a:t>(e.g., EdTech integration or teacher training) and differentiate from competitors.</a:t>
            </a:r>
          </a:p>
          <a:p>
            <a:r>
              <a:rPr lang="en-US" b="1" dirty="0">
                <a:latin typeface="Century Gothic" panose="020B0502020202020204" pitchFamily="34" charset="0"/>
              </a:rPr>
              <a:t>Facilitates Decision-Making</a:t>
            </a:r>
            <a:r>
              <a:rPr lang="en-US" dirty="0">
                <a:latin typeface="Century Gothic" panose="020B0502020202020204" pitchFamily="34" charset="0"/>
              </a:rPr>
              <a:t>: A solid strategy provides a </a:t>
            </a:r>
            <a:r>
              <a:rPr lang="en-US" b="1" dirty="0">
                <a:solidFill>
                  <a:srgbClr val="FF0000"/>
                </a:solidFill>
                <a:latin typeface="Century Gothic" panose="020B0502020202020204" pitchFamily="34" charset="0"/>
              </a:rPr>
              <a:t>roadmap</a:t>
            </a:r>
            <a:r>
              <a:rPr lang="en-US" dirty="0">
                <a:latin typeface="Century Gothic" panose="020B0502020202020204" pitchFamily="34" charset="0"/>
              </a:rPr>
              <a:t> for navigating challenges, such as market trends or client demands.</a:t>
            </a:r>
          </a:p>
        </p:txBody>
      </p:sp>
      <p:pic>
        <p:nvPicPr>
          <p:cNvPr id="6" name="Picture 5">
            <a:extLst>
              <a:ext uri="{FF2B5EF4-FFF2-40B4-BE49-F238E27FC236}">
                <a16:creationId xmlns:a16="http://schemas.microsoft.com/office/drawing/2014/main" id="{FFF24671-AD95-C13D-F288-DAC85DB7348A}"/>
              </a:ext>
            </a:extLst>
          </p:cNvPr>
          <p:cNvPicPr>
            <a:picLocks noChangeAspect="1"/>
          </p:cNvPicPr>
          <p:nvPr/>
        </p:nvPicPr>
        <p:blipFill>
          <a:blip r:embed="rId3"/>
          <a:stretch>
            <a:fillRect/>
          </a:stretch>
        </p:blipFill>
        <p:spPr>
          <a:xfrm>
            <a:off x="7232708" y="2256489"/>
            <a:ext cx="3619500" cy="3619500"/>
          </a:xfrm>
          <a:prstGeom prst="rect">
            <a:avLst/>
          </a:prstGeom>
        </p:spPr>
      </p:pic>
    </p:spTree>
    <p:extLst>
      <p:ext uri="{BB962C8B-B14F-4D97-AF65-F5344CB8AC3E}">
        <p14:creationId xmlns:p14="http://schemas.microsoft.com/office/powerpoint/2010/main" val="1605362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3008-8448-B26B-BB15-7D9C3901515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C5C00CC-CBEB-4097-0283-5A18A3D7418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CAB1D6B-5E01-B869-CA9B-11D653CCFB2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STRATEGY IN EDUCATION CONSULTING</a:t>
            </a:r>
          </a:p>
        </p:txBody>
      </p:sp>
      <p:pic>
        <p:nvPicPr>
          <p:cNvPr id="14" name="Picture 13">
            <a:extLst>
              <a:ext uri="{FF2B5EF4-FFF2-40B4-BE49-F238E27FC236}">
                <a16:creationId xmlns:a16="http://schemas.microsoft.com/office/drawing/2014/main" id="{2C79AD25-1B22-1FF9-87D3-752219421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032AD93C-9394-B22B-548B-3D9D5027CE1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CE07C7C3-783B-FE12-FB82-724FB69E1C9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CFBC163-820E-F608-D6AA-3611034B4CC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B6B68E-D2D0-BE9E-6861-1444E806C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B1E74C78-FC09-A026-FCB7-5F85048AF386}"/>
              </a:ext>
            </a:extLst>
          </p:cNvPr>
          <p:cNvSpPr txBox="1"/>
          <p:nvPr/>
        </p:nvSpPr>
        <p:spPr>
          <a:xfrm>
            <a:off x="5751443" y="1949816"/>
            <a:ext cx="6441387" cy="4426853"/>
          </a:xfrm>
          <a:prstGeom prst="rect">
            <a:avLst/>
          </a:prstGeom>
          <a:noFill/>
        </p:spPr>
        <p:txBody>
          <a:bodyPr wrap="square" rtlCol="0">
            <a:spAutoFit/>
          </a:bodyPr>
          <a:lstStyle/>
          <a:p>
            <a:r>
              <a:rPr lang="en-US" b="1" dirty="0">
                <a:latin typeface="Century Gothic" panose="020B0502020202020204" pitchFamily="34" charset="0"/>
              </a:rPr>
              <a:t>Client Retention</a:t>
            </a:r>
            <a:r>
              <a:rPr lang="en-US" dirty="0">
                <a:latin typeface="Century Gothic" panose="020B0502020202020204" pitchFamily="34" charset="0"/>
              </a:rPr>
              <a:t>: Strategic planning leads to </a:t>
            </a:r>
            <a:r>
              <a:rPr lang="en-US" b="1" dirty="0">
                <a:solidFill>
                  <a:srgbClr val="FF0000"/>
                </a:solidFill>
                <a:latin typeface="Century Gothic" panose="020B0502020202020204" pitchFamily="34" charset="0"/>
              </a:rPr>
              <a:t>consistent client satisfaction and referrals.</a:t>
            </a:r>
          </a:p>
          <a:p>
            <a:endParaRPr lang="en-US" dirty="0">
              <a:latin typeface="Century Gothic" panose="020B0502020202020204" pitchFamily="34" charset="0"/>
            </a:endParaRPr>
          </a:p>
          <a:p>
            <a:r>
              <a:rPr lang="en-US" b="1" dirty="0">
                <a:latin typeface="Century Gothic" panose="020B0502020202020204" pitchFamily="34" charset="0"/>
              </a:rPr>
              <a:t>Adaptability:</a:t>
            </a:r>
            <a:r>
              <a:rPr lang="en-US" dirty="0">
                <a:latin typeface="Century Gothic" panose="020B0502020202020204" pitchFamily="34" charset="0"/>
              </a:rPr>
              <a:t> Enables the business to pivot quickly in </a:t>
            </a:r>
            <a:r>
              <a:rPr lang="en-US" b="1" dirty="0">
                <a:solidFill>
                  <a:srgbClr val="FF0000"/>
                </a:solidFill>
                <a:latin typeface="Century Gothic" panose="020B0502020202020204" pitchFamily="34" charset="0"/>
              </a:rPr>
              <a:t>response to market changes</a:t>
            </a:r>
            <a:r>
              <a:rPr lang="en-US" dirty="0">
                <a:latin typeface="Century Gothic" panose="020B0502020202020204" pitchFamily="34" charset="0"/>
              </a:rPr>
              <a:t>.</a:t>
            </a:r>
          </a:p>
          <a:p>
            <a:endParaRPr lang="en-US" dirty="0">
              <a:latin typeface="Century Gothic" panose="020B0502020202020204" pitchFamily="34" charset="0"/>
            </a:endParaRPr>
          </a:p>
          <a:p>
            <a:r>
              <a:rPr lang="en-US" b="1" dirty="0">
                <a:latin typeface="Century Gothic" panose="020B0502020202020204" pitchFamily="34" charset="0"/>
              </a:rPr>
              <a:t>Practical Steps</a:t>
            </a:r>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Perform a SWOT analysis (Strengths, Weaknesses, Opportunities, Threats).</a:t>
            </a:r>
          </a:p>
          <a:p>
            <a:pPr marL="285750" indent="-285750">
              <a:buFont typeface="Arial" panose="020B0604020202020204" pitchFamily="34" charset="0"/>
              <a:buChar char="•"/>
            </a:pPr>
            <a:r>
              <a:rPr lang="en-US" dirty="0">
                <a:latin typeface="Century Gothic" panose="020B0502020202020204" pitchFamily="34" charset="0"/>
              </a:rPr>
              <a:t>Develop measurable goals, such as acquiring five new clients per quarter or increasing revenue by 30% annually.</a:t>
            </a:r>
          </a:p>
          <a:p>
            <a:pPr marL="285750" indent="-285750">
              <a:buFont typeface="Arial" panose="020B0604020202020204" pitchFamily="34" charset="0"/>
              <a:buChar char="•"/>
            </a:pPr>
            <a:r>
              <a:rPr lang="en-US" dirty="0">
                <a:latin typeface="Century Gothic" panose="020B0502020202020204" pitchFamily="34" charset="0"/>
              </a:rPr>
              <a:t>Regularly revisit the strategy to adapt to market trends or client feedback.</a:t>
            </a:r>
          </a:p>
          <a:p>
            <a:pPr rtl="0">
              <a:spcBef>
                <a:spcPts val="1400"/>
              </a:spcBef>
              <a:spcAft>
                <a:spcPts val="400"/>
              </a:spcAft>
            </a:pPr>
            <a:endParaRPr lang="en-US" dirty="0"/>
          </a:p>
        </p:txBody>
      </p:sp>
      <p:sp>
        <p:nvSpPr>
          <p:cNvPr id="4" name="TextBox 3">
            <a:extLst>
              <a:ext uri="{FF2B5EF4-FFF2-40B4-BE49-F238E27FC236}">
                <a16:creationId xmlns:a16="http://schemas.microsoft.com/office/drawing/2014/main" id="{9090E16A-8263-14CB-39D8-A0ADA5719242}"/>
              </a:ext>
            </a:extLst>
          </p:cNvPr>
          <p:cNvSpPr txBox="1"/>
          <p:nvPr/>
        </p:nvSpPr>
        <p:spPr>
          <a:xfrm>
            <a:off x="317912" y="2075983"/>
            <a:ext cx="5075582" cy="3416320"/>
          </a:xfrm>
          <a:prstGeom prst="rect">
            <a:avLst/>
          </a:prstGeom>
          <a:noFill/>
        </p:spPr>
        <p:txBody>
          <a:bodyPr wrap="square" rtlCol="0">
            <a:spAutoFit/>
          </a:bodyPr>
          <a:lstStyle/>
          <a:p>
            <a:r>
              <a:rPr lang="en-US" b="1" dirty="0">
                <a:latin typeface="Century Gothic" panose="020B0502020202020204" pitchFamily="34" charset="0"/>
              </a:rPr>
              <a:t>How Strategy Drives Growth and Success in Education Consulting Business</a:t>
            </a:r>
          </a:p>
          <a:p>
            <a:endParaRPr lang="en-US" b="1" dirty="0">
              <a:latin typeface="Century Gothic" panose="020B0502020202020204" pitchFamily="34" charset="0"/>
            </a:endParaRPr>
          </a:p>
          <a:p>
            <a:r>
              <a:rPr lang="en-US" b="1" dirty="0">
                <a:latin typeface="Century Gothic" panose="020B0502020202020204" pitchFamily="34" charset="0"/>
              </a:rPr>
              <a:t>Goal Setting</a:t>
            </a:r>
            <a:r>
              <a:rPr lang="en-US" dirty="0">
                <a:latin typeface="Century Gothic" panose="020B0502020202020204" pitchFamily="34" charset="0"/>
              </a:rPr>
              <a:t>: Provides a roadmap for </a:t>
            </a:r>
            <a:r>
              <a:rPr lang="en-US" b="1" dirty="0">
                <a:solidFill>
                  <a:srgbClr val="FF0000"/>
                </a:solidFill>
                <a:latin typeface="Century Gothic" panose="020B0502020202020204" pitchFamily="34" charset="0"/>
              </a:rPr>
              <a:t>achieving short- and long-term objectives</a:t>
            </a:r>
            <a:r>
              <a:rPr lang="en-US" dirty="0">
                <a:latin typeface="Century Gothic" panose="020B0502020202020204" pitchFamily="34" charset="0"/>
              </a:rPr>
              <a:t>.</a:t>
            </a:r>
          </a:p>
          <a:p>
            <a:endParaRPr lang="en-US" b="1" dirty="0">
              <a:latin typeface="Century Gothic" panose="020B0502020202020204" pitchFamily="34" charset="0"/>
            </a:endParaRPr>
          </a:p>
          <a:p>
            <a:r>
              <a:rPr lang="en-US" b="1" dirty="0">
                <a:latin typeface="Century Gothic" panose="020B0502020202020204" pitchFamily="34" charset="0"/>
              </a:rPr>
              <a:t>Competitive Edge</a:t>
            </a:r>
            <a:r>
              <a:rPr lang="en-US" dirty="0">
                <a:latin typeface="Century Gothic" panose="020B0502020202020204" pitchFamily="34" charset="0"/>
              </a:rPr>
              <a:t>: Identifies </a:t>
            </a:r>
            <a:r>
              <a:rPr lang="en-US" b="1" dirty="0">
                <a:solidFill>
                  <a:srgbClr val="FF0000"/>
                </a:solidFill>
                <a:latin typeface="Century Gothic" panose="020B0502020202020204" pitchFamily="34" charset="0"/>
              </a:rPr>
              <a:t>market gaps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positions services </a:t>
            </a:r>
            <a:r>
              <a:rPr lang="en-US" dirty="0">
                <a:latin typeface="Century Gothic" panose="020B0502020202020204" pitchFamily="34" charset="0"/>
              </a:rPr>
              <a:t>effectively.</a:t>
            </a:r>
          </a:p>
          <a:p>
            <a:endParaRPr lang="en-US" b="1" dirty="0">
              <a:latin typeface="Century Gothic" panose="020B0502020202020204" pitchFamily="34" charset="0"/>
            </a:endParaRPr>
          </a:p>
          <a:p>
            <a:r>
              <a:rPr lang="en-US" b="1" dirty="0">
                <a:latin typeface="Century Gothic" panose="020B0502020202020204" pitchFamily="34" charset="0"/>
              </a:rPr>
              <a:t>Resource Allocation</a:t>
            </a:r>
            <a:r>
              <a:rPr lang="en-US" dirty="0">
                <a:latin typeface="Century Gothic" panose="020B0502020202020204" pitchFamily="34" charset="0"/>
              </a:rPr>
              <a:t>: Ensures </a:t>
            </a:r>
            <a:r>
              <a:rPr lang="en-US" b="1" dirty="0">
                <a:solidFill>
                  <a:srgbClr val="FF0000"/>
                </a:solidFill>
                <a:latin typeface="Century Gothic" panose="020B0502020202020204" pitchFamily="34" charset="0"/>
              </a:rPr>
              <a:t>optimal use </a:t>
            </a:r>
            <a:r>
              <a:rPr lang="en-US" dirty="0">
                <a:latin typeface="Century Gothic" panose="020B0502020202020204" pitchFamily="34" charset="0"/>
              </a:rPr>
              <a:t>of time, finances, and human capital.</a:t>
            </a:r>
          </a:p>
          <a:p>
            <a:endParaRPr lang="en-US" dirty="0"/>
          </a:p>
        </p:txBody>
      </p:sp>
    </p:spTree>
    <p:extLst>
      <p:ext uri="{BB962C8B-B14F-4D97-AF65-F5344CB8AC3E}">
        <p14:creationId xmlns:p14="http://schemas.microsoft.com/office/powerpoint/2010/main" val="575325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2AF1-977F-0D02-415A-CFCE5EB30B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5CEA9A5-EF92-CC5B-188A-F08A5D1E734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569564B-7B24-91AB-8271-1F2AE5C6252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SYSTEMS IN EDUCATION CONSULTING </a:t>
            </a:r>
          </a:p>
        </p:txBody>
      </p:sp>
      <p:sp>
        <p:nvSpPr>
          <p:cNvPr id="18" name="Rectangle 17">
            <a:extLst>
              <a:ext uri="{FF2B5EF4-FFF2-40B4-BE49-F238E27FC236}">
                <a16:creationId xmlns:a16="http://schemas.microsoft.com/office/drawing/2014/main" id="{8D30CCAF-133E-9ECC-415F-337FEB04D73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16A3A28F-C8FF-D877-961B-D6581A55E8B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88DAD6B-BDD5-22A4-6979-A23F81CFC8E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14FB88D-1B79-69C9-D686-084D0403B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3DD82E6-485B-3C77-6314-DF03C0F3AA57}"/>
              </a:ext>
            </a:extLst>
          </p:cNvPr>
          <p:cNvSpPr txBox="1"/>
          <p:nvPr/>
        </p:nvSpPr>
        <p:spPr>
          <a:xfrm>
            <a:off x="226735" y="1862845"/>
            <a:ext cx="5869265" cy="4524315"/>
          </a:xfrm>
          <a:prstGeom prst="rect">
            <a:avLst/>
          </a:prstGeom>
          <a:noFill/>
        </p:spPr>
        <p:txBody>
          <a:bodyPr wrap="square" rtlCol="0">
            <a:spAutoFit/>
          </a:bodyPr>
          <a:lstStyle/>
          <a:p>
            <a:r>
              <a:rPr lang="en-US" b="1" dirty="0">
                <a:latin typeface="Century Gothic" panose="020B0502020202020204" pitchFamily="34" charset="0"/>
              </a:rPr>
              <a:t>Importance of Systems in Education Consulting</a:t>
            </a:r>
          </a:p>
          <a:p>
            <a:r>
              <a:rPr lang="en-US" b="1" dirty="0">
                <a:latin typeface="Century Gothic" panose="020B0502020202020204" pitchFamily="34" charset="0"/>
              </a:rPr>
              <a:t>Definition</a:t>
            </a:r>
            <a:r>
              <a:rPr lang="en-US" dirty="0">
                <a:latin typeface="Century Gothic" panose="020B0502020202020204" pitchFamily="34" charset="0"/>
              </a:rPr>
              <a:t>: Systems are the </a:t>
            </a:r>
            <a:r>
              <a:rPr lang="en-US" b="1" dirty="0">
                <a:solidFill>
                  <a:srgbClr val="FF0000"/>
                </a:solidFill>
                <a:latin typeface="Century Gothic" panose="020B0502020202020204" pitchFamily="34" charset="0"/>
              </a:rPr>
              <a:t>processes, tools, and frameworks that support smooth business operations</a:t>
            </a:r>
            <a:r>
              <a:rPr lang="en-US" dirty="0">
                <a:latin typeface="Century Gothic" panose="020B0502020202020204" pitchFamily="34" charset="0"/>
              </a:rPr>
              <a:t>. They handle "how things are done </a:t>
            </a:r>
            <a:r>
              <a:rPr lang="en-US" b="1" dirty="0">
                <a:solidFill>
                  <a:srgbClr val="FF0000"/>
                </a:solidFill>
                <a:latin typeface="Century Gothic" panose="020B0502020202020204" pitchFamily="34" charset="0"/>
              </a:rPr>
              <a:t>consistently and efficiently</a:t>
            </a:r>
            <a:r>
              <a:rPr lang="en-US" dirty="0">
                <a:latin typeface="Century Gothic" panose="020B0502020202020204" pitchFamily="34" charset="0"/>
              </a:rPr>
              <a:t>."</a:t>
            </a:r>
          </a:p>
          <a:p>
            <a:r>
              <a:rPr lang="en-US" b="1" dirty="0">
                <a:latin typeface="Century Gothic" panose="020B0502020202020204" pitchFamily="34" charset="0"/>
              </a:rPr>
              <a:t>Why It Matters</a:t>
            </a:r>
            <a:r>
              <a:rPr lang="en-US" dirty="0">
                <a:latin typeface="Century Gothic" panose="020B0502020202020204" pitchFamily="34" charset="0"/>
              </a:rPr>
              <a:t>:</a:t>
            </a:r>
          </a:p>
          <a:p>
            <a:r>
              <a:rPr lang="en-US" b="1" dirty="0">
                <a:latin typeface="Century Gothic" panose="020B0502020202020204" pitchFamily="34" charset="0"/>
              </a:rPr>
              <a:t>Enhances Consistency</a:t>
            </a:r>
            <a:r>
              <a:rPr lang="en-US" dirty="0">
                <a:latin typeface="Century Gothic" panose="020B0502020202020204" pitchFamily="34" charset="0"/>
              </a:rPr>
              <a:t>: Systems standardize operations, ensuring that </a:t>
            </a:r>
            <a:r>
              <a:rPr lang="en-US" b="1" dirty="0">
                <a:solidFill>
                  <a:srgbClr val="FF0000"/>
                </a:solidFill>
                <a:latin typeface="Century Gothic" panose="020B0502020202020204" pitchFamily="34" charset="0"/>
              </a:rPr>
              <a:t>clients receive the same high-quality experience every time.</a:t>
            </a:r>
          </a:p>
          <a:p>
            <a:r>
              <a:rPr lang="en-US" b="1" dirty="0">
                <a:latin typeface="Century Gothic" panose="020B0502020202020204" pitchFamily="34" charset="0"/>
              </a:rPr>
              <a:t>Saves Time and Resources</a:t>
            </a:r>
            <a:r>
              <a:rPr lang="en-US" dirty="0">
                <a:latin typeface="Century Gothic" panose="020B0502020202020204" pitchFamily="34" charset="0"/>
              </a:rPr>
              <a:t>: Automated tools like CRM software or accounting platforms </a:t>
            </a:r>
            <a:r>
              <a:rPr lang="en-US" b="1" dirty="0">
                <a:solidFill>
                  <a:srgbClr val="FF0000"/>
                </a:solidFill>
                <a:latin typeface="Century Gothic" panose="020B0502020202020204" pitchFamily="34" charset="0"/>
              </a:rPr>
              <a:t>reduce manual effort and minimize errors.</a:t>
            </a:r>
          </a:p>
          <a:p>
            <a:r>
              <a:rPr lang="en-US" b="1" dirty="0">
                <a:latin typeface="Century Gothic" panose="020B0502020202020204" pitchFamily="34" charset="0"/>
              </a:rPr>
              <a:t>Builds Resilience</a:t>
            </a:r>
            <a:r>
              <a:rPr lang="en-US" dirty="0">
                <a:latin typeface="Century Gothic" panose="020B0502020202020204" pitchFamily="34" charset="0"/>
              </a:rPr>
              <a:t>: Well-designed systems ensure the business can </a:t>
            </a:r>
            <a:r>
              <a:rPr lang="en-US" b="1" dirty="0">
                <a:solidFill>
                  <a:srgbClr val="FF0000"/>
                </a:solidFill>
                <a:latin typeface="Century Gothic" panose="020B0502020202020204" pitchFamily="34" charset="0"/>
              </a:rPr>
              <a:t>operate smoothly even during disruptions</a:t>
            </a:r>
            <a:r>
              <a:rPr lang="en-US" dirty="0">
                <a:latin typeface="Century Gothic" panose="020B0502020202020204" pitchFamily="34" charset="0"/>
              </a:rPr>
              <a:t>, such as high demand or staff changes.</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DED69D6D-2920-6347-A464-0E23B6356F48}"/>
              </a:ext>
            </a:extLst>
          </p:cNvPr>
          <p:cNvPicPr>
            <a:picLocks noChangeAspect="1"/>
          </p:cNvPicPr>
          <p:nvPr/>
        </p:nvPicPr>
        <p:blipFill>
          <a:blip r:embed="rId3"/>
          <a:stretch>
            <a:fillRect/>
          </a:stretch>
        </p:blipFill>
        <p:spPr>
          <a:xfrm>
            <a:off x="6918020" y="2075983"/>
            <a:ext cx="3619500" cy="3619500"/>
          </a:xfrm>
          <a:prstGeom prst="rect">
            <a:avLst/>
          </a:prstGeom>
        </p:spPr>
      </p:pic>
    </p:spTree>
    <p:extLst>
      <p:ext uri="{BB962C8B-B14F-4D97-AF65-F5344CB8AC3E}">
        <p14:creationId xmlns:p14="http://schemas.microsoft.com/office/powerpoint/2010/main" val="92069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8CAF2-AD97-F212-4AF7-489C38E0F52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663AB2A-534E-F7E2-7378-D492165597C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BD5A8B7-69F5-7373-1D94-7FCC72987D9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SYSTEMS IN EDUCATION CONSULTING </a:t>
            </a:r>
          </a:p>
        </p:txBody>
      </p:sp>
      <p:pic>
        <p:nvPicPr>
          <p:cNvPr id="14" name="Picture 13">
            <a:extLst>
              <a:ext uri="{FF2B5EF4-FFF2-40B4-BE49-F238E27FC236}">
                <a16:creationId xmlns:a16="http://schemas.microsoft.com/office/drawing/2014/main" id="{2D59EFBC-9D19-C03B-BA28-144508DD0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564CB8CA-F782-1E8E-6217-98777255D37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E9960FBD-B684-BEC4-ACEA-AC0F8306B53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195F118-359E-777D-C506-FD3875C88D2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F43C03-E709-18B0-4D79-6029D0A06A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C60C3909-2420-ACDB-FD90-84C9AE96B491}"/>
              </a:ext>
            </a:extLst>
          </p:cNvPr>
          <p:cNvSpPr txBox="1"/>
          <p:nvPr/>
        </p:nvSpPr>
        <p:spPr>
          <a:xfrm>
            <a:off x="5751443" y="1949816"/>
            <a:ext cx="6441387" cy="4426853"/>
          </a:xfrm>
          <a:prstGeom prst="rect">
            <a:avLst/>
          </a:prstGeom>
          <a:noFill/>
        </p:spPr>
        <p:txBody>
          <a:bodyPr wrap="square" rtlCol="0">
            <a:spAutoFit/>
          </a:bodyPr>
          <a:lstStyle/>
          <a:p>
            <a:r>
              <a:rPr lang="en-US" b="1" dirty="0">
                <a:latin typeface="Century Gothic" panose="020B0502020202020204" pitchFamily="34" charset="0"/>
              </a:rPr>
              <a:t>Scalability</a:t>
            </a:r>
            <a:r>
              <a:rPr lang="en-US" dirty="0">
                <a:latin typeface="Century Gothic" panose="020B0502020202020204" pitchFamily="34" charset="0"/>
              </a:rPr>
              <a:t>: Systems make it easier to handle growth without compromising quality.</a:t>
            </a:r>
          </a:p>
          <a:p>
            <a:r>
              <a:rPr lang="en-US" b="1" dirty="0">
                <a:latin typeface="Century Gothic" panose="020B0502020202020204" pitchFamily="34" charset="0"/>
              </a:rPr>
              <a:t>Resilience</a:t>
            </a:r>
            <a:r>
              <a:rPr lang="en-US" dirty="0">
                <a:latin typeface="Century Gothic" panose="020B0502020202020204" pitchFamily="34" charset="0"/>
              </a:rPr>
              <a:t>: Creates a framework to withstand challenges like market fluctuations or technological shifts.</a:t>
            </a:r>
          </a:p>
          <a:p>
            <a:endParaRPr lang="en-US" dirty="0">
              <a:latin typeface="Century Gothic" panose="020B0502020202020204" pitchFamily="34" charset="0"/>
            </a:endParaRPr>
          </a:p>
          <a:p>
            <a:r>
              <a:rPr lang="en-US" b="1" dirty="0">
                <a:latin typeface="Century Gothic" panose="020B0502020202020204" pitchFamily="34" charset="0"/>
              </a:rPr>
              <a:t>Practical Steps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Document </a:t>
            </a:r>
            <a:r>
              <a:rPr lang="en-US" b="1" dirty="0">
                <a:solidFill>
                  <a:srgbClr val="FF0000"/>
                </a:solidFill>
                <a:latin typeface="Century Gothic" panose="020B0502020202020204" pitchFamily="34" charset="0"/>
              </a:rPr>
              <a:t>workflows for repetitive tasks</a:t>
            </a:r>
            <a:r>
              <a:rPr lang="en-US" dirty="0">
                <a:latin typeface="Century Gothic" panose="020B0502020202020204" pitchFamily="34" charset="0"/>
              </a:rPr>
              <a:t>, such as client onboarding or report generation.</a:t>
            </a:r>
          </a:p>
          <a:p>
            <a:pPr marL="285750" indent="-285750">
              <a:buFont typeface="Arial" panose="020B0604020202020204" pitchFamily="34" charset="0"/>
              <a:buChar char="•"/>
            </a:pPr>
            <a:r>
              <a:rPr lang="en-US" dirty="0">
                <a:latin typeface="Century Gothic" panose="020B0502020202020204" pitchFamily="34" charset="0"/>
              </a:rPr>
              <a:t>Use tools like HubSpot for customer management, QuickBooks for accounting, and Zoom for virtual consultations.</a:t>
            </a:r>
          </a:p>
          <a:p>
            <a:pPr marL="285750" indent="-285750">
              <a:buFont typeface="Arial" panose="020B0604020202020204" pitchFamily="34" charset="0"/>
              <a:buChar char="•"/>
            </a:pPr>
            <a:r>
              <a:rPr lang="en-US" dirty="0">
                <a:latin typeface="Century Gothic" panose="020B0502020202020204" pitchFamily="34" charset="0"/>
              </a:rPr>
              <a:t>Monitor and refine systems based on f</a:t>
            </a:r>
            <a:r>
              <a:rPr lang="en-US" b="1" dirty="0">
                <a:solidFill>
                  <a:srgbClr val="FF0000"/>
                </a:solidFill>
                <a:latin typeface="Century Gothic" panose="020B0502020202020204" pitchFamily="34" charset="0"/>
              </a:rPr>
              <a:t>eedback</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performance metrics</a:t>
            </a:r>
            <a:r>
              <a:rPr lang="en-US" dirty="0">
                <a:latin typeface="Century Gothic" panose="020B0502020202020204" pitchFamily="34" charset="0"/>
              </a:rPr>
              <a:t>.</a:t>
            </a:r>
          </a:p>
          <a:p>
            <a:pPr rtl="0">
              <a:spcBef>
                <a:spcPts val="1400"/>
              </a:spcBef>
              <a:spcAft>
                <a:spcPts val="400"/>
              </a:spcAft>
            </a:pPr>
            <a:endParaRPr lang="en-US" dirty="0"/>
          </a:p>
        </p:txBody>
      </p:sp>
      <p:sp>
        <p:nvSpPr>
          <p:cNvPr id="4" name="TextBox 3">
            <a:extLst>
              <a:ext uri="{FF2B5EF4-FFF2-40B4-BE49-F238E27FC236}">
                <a16:creationId xmlns:a16="http://schemas.microsoft.com/office/drawing/2014/main" id="{2FD770E0-E6AF-C9A6-D3E2-EF8F295A561C}"/>
              </a:ext>
            </a:extLst>
          </p:cNvPr>
          <p:cNvSpPr txBox="1"/>
          <p:nvPr/>
        </p:nvSpPr>
        <p:spPr>
          <a:xfrm>
            <a:off x="175693" y="1926008"/>
            <a:ext cx="5075582" cy="4524315"/>
          </a:xfrm>
          <a:prstGeom prst="rect">
            <a:avLst/>
          </a:prstGeom>
          <a:noFill/>
        </p:spPr>
        <p:txBody>
          <a:bodyPr wrap="square" rtlCol="0">
            <a:spAutoFit/>
          </a:bodyPr>
          <a:lstStyle/>
          <a:p>
            <a:r>
              <a:rPr lang="en-US" b="1" dirty="0">
                <a:latin typeface="Century Gothic" panose="020B0502020202020204" pitchFamily="34" charset="0"/>
              </a:rPr>
              <a:t>Example in Practice</a:t>
            </a:r>
            <a:r>
              <a:rPr lang="en-US" dirty="0">
                <a:latin typeface="Century Gothic" panose="020B0502020202020204" pitchFamily="34" charset="0"/>
              </a:rPr>
              <a:t>: An education consultant might use project management tools like Asana to track client progress, automated scheduling tools for consultations, and financial software for invoicing.</a:t>
            </a:r>
          </a:p>
          <a:p>
            <a:r>
              <a:rPr lang="en-US" b="1" dirty="0">
                <a:latin typeface="Century Gothic" panose="020B0502020202020204" pitchFamily="34" charset="0"/>
              </a:rPr>
              <a:t>Systems as a Foundation for Sustainability in Education Consulting Business</a:t>
            </a:r>
          </a:p>
          <a:p>
            <a:r>
              <a:rPr lang="en-US" b="1" dirty="0">
                <a:latin typeface="Century Gothic" panose="020B0502020202020204" pitchFamily="34" charset="0"/>
              </a:rPr>
              <a:t>Consistency</a:t>
            </a:r>
            <a:r>
              <a:rPr lang="en-US" dirty="0">
                <a:latin typeface="Century Gothic" panose="020B0502020202020204" pitchFamily="34" charset="0"/>
              </a:rPr>
              <a:t>: Standardized processes ensure quality and reliability.</a:t>
            </a:r>
          </a:p>
          <a:p>
            <a:r>
              <a:rPr lang="en-US" b="1" dirty="0">
                <a:latin typeface="Century Gothic" panose="020B0502020202020204" pitchFamily="34" charset="0"/>
              </a:rPr>
              <a:t>Automation</a:t>
            </a:r>
            <a:r>
              <a:rPr lang="en-US" dirty="0">
                <a:latin typeface="Century Gothic" panose="020B0502020202020204" pitchFamily="34" charset="0"/>
              </a:rPr>
              <a:t>: Saves time by handling repetitive tasks (e.g., scheduling, invoicing).</a:t>
            </a:r>
          </a:p>
          <a:p>
            <a:r>
              <a:rPr lang="en-US" b="1" dirty="0">
                <a:latin typeface="Century Gothic" panose="020B0502020202020204" pitchFamily="34" charset="0"/>
              </a:rPr>
              <a:t>Data Management</a:t>
            </a:r>
            <a:r>
              <a:rPr lang="en-US" dirty="0">
                <a:latin typeface="Century Gothic" panose="020B0502020202020204" pitchFamily="34" charset="0"/>
              </a:rPr>
              <a:t>: Organizes client information and performance metrics.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2524957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79BB-1FC2-78B5-9947-5A1072FD81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310DCAA-AC02-D9A8-39E8-82F132958A2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B1D3F87-5095-7E88-82CE-0AA880C82BC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HOW STRUCTURE, STRATEGY, AND SYSTEMS WORK TOGETHER </a:t>
            </a:r>
          </a:p>
        </p:txBody>
      </p:sp>
      <p:sp>
        <p:nvSpPr>
          <p:cNvPr id="18" name="Rectangle 17">
            <a:extLst>
              <a:ext uri="{FF2B5EF4-FFF2-40B4-BE49-F238E27FC236}">
                <a16:creationId xmlns:a16="http://schemas.microsoft.com/office/drawing/2014/main" id="{F43F5270-E11D-98F1-2D01-9EEC23FD5C3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841003F3-72AF-8B11-3811-2D1638E69F4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DF6B63D-6473-0666-B16A-7C21D04D608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D711D8B-03F8-7868-6328-3503B841E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97D3939-E668-D258-3B69-305E5862AB51}"/>
              </a:ext>
            </a:extLst>
          </p:cNvPr>
          <p:cNvSpPr txBox="1"/>
          <p:nvPr/>
        </p:nvSpPr>
        <p:spPr>
          <a:xfrm>
            <a:off x="6185152" y="1868138"/>
            <a:ext cx="5718514" cy="586314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Strategy determines the target audience (e.g., schools adopting new EdTech). </a:t>
            </a:r>
            <a:r>
              <a:rPr lang="en-US" sz="1800" b="1" i="0" u="none" strike="noStrike" dirty="0">
                <a:solidFill>
                  <a:srgbClr val="FF0000"/>
                </a:solidFill>
                <a:effectLst/>
                <a:latin typeface="Century Gothic" panose="020B0502020202020204" pitchFamily="34" charset="0"/>
              </a:rPr>
              <a:t> </a:t>
            </a:r>
          </a:p>
          <a:p>
            <a:r>
              <a:rPr lang="en-US" b="1" dirty="0">
                <a:solidFill>
                  <a:srgbClr val="FF0000"/>
                </a:solidFill>
                <a:latin typeface="Century Gothic" panose="020B0502020202020204" pitchFamily="34" charset="0"/>
              </a:rPr>
              <a:t>Systems manage scheduling, communication, and payment processes, ensuring the workshops run smoothly.</a:t>
            </a:r>
          </a:p>
          <a:p>
            <a:r>
              <a:rPr lang="en-US" b="1" dirty="0">
                <a:latin typeface="Century Gothic" panose="020B0502020202020204" pitchFamily="34" charset="0"/>
              </a:rPr>
              <a:t>Benefits of Prioritizing Structure, Strategy, and Systems</a:t>
            </a:r>
          </a:p>
          <a:p>
            <a:r>
              <a:rPr lang="en-US" b="1" dirty="0">
                <a:latin typeface="Century Gothic" panose="020B0502020202020204" pitchFamily="34" charset="0"/>
              </a:rPr>
              <a:t>Scalability</a:t>
            </a:r>
            <a:r>
              <a:rPr lang="en-US" dirty="0">
                <a:latin typeface="Century Gothic" panose="020B0502020202020204" pitchFamily="34" charset="0"/>
              </a:rPr>
              <a:t>: The business can grow without becoming chaotic or inefficient.</a:t>
            </a:r>
          </a:p>
          <a:p>
            <a:r>
              <a:rPr lang="en-US" b="1" dirty="0">
                <a:latin typeface="Century Gothic" panose="020B0502020202020204" pitchFamily="34" charset="0"/>
              </a:rPr>
              <a:t>Client Satisfaction</a:t>
            </a:r>
            <a:r>
              <a:rPr lang="en-US" dirty="0">
                <a:latin typeface="Century Gothic" panose="020B0502020202020204" pitchFamily="34" charset="0"/>
              </a:rPr>
              <a:t>: Consistent delivery builds trust and improves client retention.</a:t>
            </a:r>
          </a:p>
          <a:p>
            <a:r>
              <a:rPr lang="en-US" b="1" dirty="0">
                <a:latin typeface="Century Gothic" panose="020B0502020202020204" pitchFamily="34" charset="0"/>
              </a:rPr>
              <a:t>Profitability</a:t>
            </a:r>
            <a:r>
              <a:rPr lang="en-US" dirty="0">
                <a:latin typeface="Century Gothic" panose="020B0502020202020204" pitchFamily="34" charset="0"/>
              </a:rPr>
              <a:t>: Streamlined processes reduce costs and increase revenue potential.</a:t>
            </a:r>
          </a:p>
          <a:p>
            <a:r>
              <a:rPr lang="en-US" b="1" dirty="0">
                <a:latin typeface="Century Gothic" panose="020B0502020202020204" pitchFamily="34" charset="0"/>
              </a:rPr>
              <a:t>Resilience</a:t>
            </a:r>
            <a:r>
              <a:rPr lang="en-US" dirty="0">
                <a:latin typeface="Century Gothic" panose="020B0502020202020204" pitchFamily="34" charset="0"/>
              </a:rPr>
              <a:t>: The business can adapt to market changes or unexpected challenges.</a:t>
            </a:r>
          </a:p>
          <a:p>
            <a:endParaRPr lang="en-US" dirty="0"/>
          </a:p>
          <a:p>
            <a:endParaRPr lang="en-US" dirty="0"/>
          </a:p>
          <a:p>
            <a:pPr rtl="0">
              <a:spcBef>
                <a:spcPts val="1400"/>
              </a:spcBef>
              <a:spcAft>
                <a:spcPts val="400"/>
              </a:spcAft>
            </a:pPr>
            <a:endParaRPr lang="en-US" sz="1800" b="0" i="0" u="none" strike="noStrike" dirty="0">
              <a:solidFill>
                <a:srgbClr val="000000"/>
              </a:solidFill>
              <a:effectLst/>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DFD1B18F-28D0-FEA8-C97B-2AD4C5FEBE56}"/>
              </a:ext>
            </a:extLst>
          </p:cNvPr>
          <p:cNvSpPr txBox="1"/>
          <p:nvPr/>
        </p:nvSpPr>
        <p:spPr>
          <a:xfrm>
            <a:off x="36545" y="1807706"/>
            <a:ext cx="5718514" cy="4247317"/>
          </a:xfrm>
          <a:prstGeom prst="rect">
            <a:avLst/>
          </a:prstGeom>
          <a:noFill/>
        </p:spPr>
        <p:txBody>
          <a:bodyPr wrap="square" rtlCol="0">
            <a:spAutoFit/>
          </a:bodyPr>
          <a:lstStyle/>
          <a:p>
            <a:r>
              <a:rPr lang="en-US" b="1" dirty="0">
                <a:latin typeface="Century Gothic" panose="020B0502020202020204" pitchFamily="34" charset="0"/>
              </a:rPr>
              <a:t>Structure Establishes the Foundation</a:t>
            </a:r>
            <a:r>
              <a:rPr lang="en-US" dirty="0">
                <a:latin typeface="Century Gothic" panose="020B0502020202020204" pitchFamily="34" charset="0"/>
              </a:rPr>
              <a:t>: Defining roles and workflows sets up the framework for operations. Provides the foundation for roles, responsibilities, and workflows.</a:t>
            </a:r>
          </a:p>
          <a:p>
            <a:r>
              <a:rPr lang="en-US" b="1" dirty="0">
                <a:latin typeface="Century Gothic" panose="020B0502020202020204" pitchFamily="34" charset="0"/>
              </a:rPr>
              <a:t>Strategy Provides Direction</a:t>
            </a:r>
            <a:r>
              <a:rPr lang="en-US" dirty="0">
                <a:latin typeface="Century Gothic" panose="020B0502020202020204" pitchFamily="34" charset="0"/>
              </a:rPr>
              <a:t>: It ensures that all efforts within the structure are focused on achieving the business’s goals. Guides decisions and actions toward achieving business goals.</a:t>
            </a:r>
          </a:p>
          <a:p>
            <a:r>
              <a:rPr lang="en-US" b="1" dirty="0">
                <a:latin typeface="Century Gothic" panose="020B0502020202020204" pitchFamily="34" charset="0"/>
              </a:rPr>
              <a:t>Systems Enable Execution</a:t>
            </a:r>
            <a:r>
              <a:rPr lang="en-US" dirty="0">
                <a:latin typeface="Century Gothic" panose="020B0502020202020204" pitchFamily="34" charset="0"/>
              </a:rPr>
              <a:t>: Processes and tools ensure that tasks within the structure and strategy are carried out efficiently. Enable efficient execution of strategies within the defined structure.</a:t>
            </a:r>
          </a:p>
          <a:p>
            <a:r>
              <a:rPr lang="en-US" b="1" dirty="0">
                <a:solidFill>
                  <a:srgbClr val="FF0A0A"/>
                </a:solidFill>
                <a:latin typeface="Century Gothic" panose="020B0502020202020204" pitchFamily="34" charset="0"/>
              </a:rPr>
              <a:t>For instance, a clear structure identifies the team responsible for delivering workshops</a:t>
            </a:r>
          </a:p>
        </p:txBody>
      </p:sp>
    </p:spTree>
    <p:extLst>
      <p:ext uri="{BB962C8B-B14F-4D97-AF65-F5344CB8AC3E}">
        <p14:creationId xmlns:p14="http://schemas.microsoft.com/office/powerpoint/2010/main" val="2651485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B4940-370B-46A9-3248-3E774558D49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79DDD4B-C38A-AFE9-4DEC-5E4B5006747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626AF58-4789-DE4E-5D7D-A9CD8953A1A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DESIGNING YOUR CONSULTING BUSINESS OPERATION STRUCTURE </a:t>
            </a:r>
          </a:p>
        </p:txBody>
      </p:sp>
      <p:sp>
        <p:nvSpPr>
          <p:cNvPr id="18" name="Rectangle 17">
            <a:extLst>
              <a:ext uri="{FF2B5EF4-FFF2-40B4-BE49-F238E27FC236}">
                <a16:creationId xmlns:a16="http://schemas.microsoft.com/office/drawing/2014/main" id="{647E87F3-512B-2AFC-4753-047BCDA88E0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A4DD9CC8-F586-9A12-C757-9DB608EDF36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497E9B8-C3C1-45EF-143D-A2F843B2631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8857389-8B20-7D69-E731-225E77B73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D1898CA-DD82-FB52-9D07-0CD70B0F1CC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159F2202-F082-C179-776F-56ACE7BA1AC2}"/>
              </a:ext>
            </a:extLst>
          </p:cNvPr>
          <p:cNvSpPr txBox="1"/>
          <p:nvPr/>
        </p:nvSpPr>
        <p:spPr>
          <a:xfrm>
            <a:off x="516835" y="1807706"/>
            <a:ext cx="11317204" cy="3970318"/>
          </a:xfrm>
          <a:prstGeom prst="rect">
            <a:avLst/>
          </a:prstGeom>
          <a:noFill/>
        </p:spPr>
        <p:txBody>
          <a:bodyPr wrap="square" rtlCol="0">
            <a:spAutoFit/>
          </a:bodyPr>
          <a:lstStyle/>
          <a:p>
            <a:r>
              <a:rPr lang="en-US" dirty="0">
                <a:latin typeface="Century Gothic" panose="020B0502020202020204" pitchFamily="34" charset="0"/>
              </a:rPr>
              <a:t>When starting a consulting business, selecting the right structure is critical for </a:t>
            </a:r>
            <a:r>
              <a:rPr lang="en-US" b="1" dirty="0">
                <a:solidFill>
                  <a:srgbClr val="FF0000"/>
                </a:solidFill>
                <a:latin typeface="Century Gothic" panose="020B0502020202020204" pitchFamily="34" charset="0"/>
              </a:rPr>
              <a:t>operational efficiency</a:t>
            </a:r>
            <a:r>
              <a:rPr lang="en-US" dirty="0">
                <a:latin typeface="Century Gothic" panose="020B0502020202020204" pitchFamily="34" charset="0"/>
              </a:rPr>
              <a:t>, financial sustainability, and legal compliance. This involves choosing the appropriate business model and legal structure that aligns with your goals and resources.</a:t>
            </a:r>
          </a:p>
          <a:p>
            <a:endParaRPr lang="en-US" dirty="0">
              <a:latin typeface="Century Gothic" panose="020B0502020202020204" pitchFamily="34" charset="0"/>
            </a:endParaRPr>
          </a:p>
          <a:p>
            <a:r>
              <a:rPr lang="en-US" b="1" dirty="0">
                <a:latin typeface="Century Gothic" panose="020B0502020202020204" pitchFamily="34" charset="0"/>
              </a:rPr>
              <a:t>Choosing the Right Business Model</a:t>
            </a:r>
          </a:p>
          <a:p>
            <a:r>
              <a:rPr lang="en-US" b="1" dirty="0">
                <a:latin typeface="Century Gothic" panose="020B0502020202020204" pitchFamily="34" charset="0"/>
              </a:rPr>
              <a:t>1. Independent/ Freelance Model</a:t>
            </a:r>
          </a:p>
          <a:p>
            <a:r>
              <a:rPr lang="en-US" b="1" dirty="0">
                <a:latin typeface="Century Gothic" panose="020B0502020202020204" pitchFamily="34" charset="0"/>
              </a:rPr>
              <a:t>Definition</a:t>
            </a:r>
            <a:r>
              <a:rPr lang="en-US" dirty="0">
                <a:latin typeface="Century Gothic" panose="020B0502020202020204" pitchFamily="34" charset="0"/>
              </a:rPr>
              <a:t>: </a:t>
            </a:r>
            <a:r>
              <a:rPr lang="en-US" b="1" dirty="0">
                <a:solidFill>
                  <a:srgbClr val="FF0000"/>
                </a:solidFill>
                <a:latin typeface="Century Gothic" panose="020B0502020202020204" pitchFamily="34" charset="0"/>
              </a:rPr>
              <a:t>A solo consultant provides services directly to clients without a formal team or partners. They offer personalized services directly to clients</a:t>
            </a:r>
            <a:r>
              <a:rPr lang="en-US" dirty="0">
                <a:latin typeface="Century Gothic" panose="020B0502020202020204" pitchFamily="34" charset="0"/>
              </a:rPr>
              <a:t> (schools, educational institutions, or educators).</a:t>
            </a:r>
          </a:p>
          <a:p>
            <a:r>
              <a:rPr lang="en-US" b="1" dirty="0">
                <a:latin typeface="Century Gothic" panose="020B0502020202020204" pitchFamily="34" charset="0"/>
              </a:rPr>
              <a:t>Pros</a:t>
            </a:r>
            <a:r>
              <a:rPr lang="en-US" dirty="0">
                <a:latin typeface="Century Gothic" panose="020B0502020202020204" pitchFamily="34" charset="0"/>
              </a:rPr>
              <a:t>: Low startup costs and simple to manage</a:t>
            </a:r>
          </a:p>
          <a:p>
            <a:r>
              <a:rPr lang="en-US" dirty="0">
                <a:latin typeface="Century Gothic" panose="020B0502020202020204" pitchFamily="34" charset="0"/>
              </a:rPr>
              <a:t>Full control over decision-making and profits.</a:t>
            </a:r>
          </a:p>
          <a:p>
            <a:r>
              <a:rPr lang="en-US" dirty="0">
                <a:latin typeface="Century Gothic" panose="020B0502020202020204" pitchFamily="34" charset="0"/>
              </a:rPr>
              <a:t>Flexible schedule and work scope.</a:t>
            </a:r>
          </a:p>
          <a:p>
            <a:r>
              <a:rPr lang="en-US" b="1" dirty="0">
                <a:latin typeface="Century Gothic" panose="020B0502020202020204" pitchFamily="34" charset="0"/>
              </a:rPr>
              <a:t>Con</a:t>
            </a:r>
            <a:r>
              <a:rPr lang="en-US" dirty="0">
                <a:latin typeface="Century Gothic" panose="020B0502020202020204" pitchFamily="34" charset="0"/>
              </a:rPr>
              <a:t>s: Limited capacity to take on large projects.</a:t>
            </a:r>
          </a:p>
          <a:p>
            <a:r>
              <a:rPr lang="en-US" dirty="0">
                <a:latin typeface="Century Gothic" panose="020B0502020202020204" pitchFamily="34" charset="0"/>
              </a:rPr>
              <a:t>Reliance on personal brand; absence can halt operations.</a:t>
            </a:r>
          </a:p>
          <a:p>
            <a:r>
              <a:rPr lang="en-US" dirty="0">
                <a:latin typeface="Century Gothic" panose="020B0502020202020204" pitchFamily="34" charset="0"/>
              </a:rPr>
              <a:t>Difficult to scale without significant reinvestment.</a:t>
            </a:r>
          </a:p>
        </p:txBody>
      </p:sp>
    </p:spTree>
    <p:extLst>
      <p:ext uri="{BB962C8B-B14F-4D97-AF65-F5344CB8AC3E}">
        <p14:creationId xmlns:p14="http://schemas.microsoft.com/office/powerpoint/2010/main" val="3289823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1F33-E80E-C9FA-4580-34A0C79B7F7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5E3E0B-9748-483A-78CF-92FE5378E86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6DA858C-5148-A974-E471-908611246F2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DESIGNING YOUR CONSULTING BUSINESS OPERATION STRUCTURE </a:t>
            </a:r>
          </a:p>
        </p:txBody>
      </p:sp>
      <p:sp>
        <p:nvSpPr>
          <p:cNvPr id="18" name="Rectangle 17">
            <a:extLst>
              <a:ext uri="{FF2B5EF4-FFF2-40B4-BE49-F238E27FC236}">
                <a16:creationId xmlns:a16="http://schemas.microsoft.com/office/drawing/2014/main" id="{F0BCB92F-1D0E-0E67-3BF2-A87C80D3F14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36651076-BF8A-A43D-5EDF-B68D3F18634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A7FC18E-9EC8-A28A-73AA-68CD771DB74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EF15138-2867-8C7D-9A65-5A6C8768C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5481C03-0513-08B1-A3EE-CD45EE5FA574}"/>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AD858081-1277-9F5A-EFA8-41AB14F618FC}"/>
              </a:ext>
            </a:extLst>
          </p:cNvPr>
          <p:cNvSpPr txBox="1"/>
          <p:nvPr/>
        </p:nvSpPr>
        <p:spPr>
          <a:xfrm>
            <a:off x="192234" y="1817783"/>
            <a:ext cx="5393635" cy="4524315"/>
          </a:xfrm>
          <a:prstGeom prst="rect">
            <a:avLst/>
          </a:prstGeom>
          <a:noFill/>
        </p:spPr>
        <p:txBody>
          <a:bodyPr wrap="square" rtlCol="0">
            <a:spAutoFit/>
          </a:bodyPr>
          <a:lstStyle/>
          <a:p>
            <a:r>
              <a:rPr lang="en-US" b="1" dirty="0">
                <a:latin typeface="Century Gothic" panose="020B0502020202020204" pitchFamily="34" charset="0"/>
              </a:rPr>
              <a:t>2. Agency Model</a:t>
            </a:r>
          </a:p>
          <a:p>
            <a:r>
              <a:rPr lang="en-US" b="1" dirty="0">
                <a:latin typeface="Century Gothic" panose="020B0502020202020204" pitchFamily="34" charset="0"/>
              </a:rPr>
              <a:t>Definition</a:t>
            </a:r>
            <a:r>
              <a:rPr lang="en-US" b="1" dirty="0">
                <a:solidFill>
                  <a:srgbClr val="FF0000"/>
                </a:solidFill>
                <a:latin typeface="Century Gothic" panose="020B0502020202020204" pitchFamily="34" charset="0"/>
              </a:rPr>
              <a:t>: A business employs a team to deliver consulting services to clients</a:t>
            </a:r>
            <a:r>
              <a:rPr lang="en-US" dirty="0">
                <a:latin typeface="Century Gothic" panose="020B0502020202020204" pitchFamily="34" charset="0"/>
              </a:rPr>
              <a:t>.</a:t>
            </a:r>
          </a:p>
          <a:p>
            <a:r>
              <a:rPr lang="en-US" b="1" dirty="0">
                <a:latin typeface="Century Gothic" panose="020B0502020202020204" pitchFamily="34" charset="0"/>
              </a:rPr>
              <a:t>Pros:</a:t>
            </a:r>
          </a:p>
          <a:p>
            <a:r>
              <a:rPr lang="en-US" dirty="0">
                <a:latin typeface="Century Gothic" panose="020B0502020202020204" pitchFamily="34" charset="0"/>
              </a:rPr>
              <a:t>Greater capacity to handle multiple or larger clients simultaneously.</a:t>
            </a:r>
          </a:p>
          <a:p>
            <a:r>
              <a:rPr lang="en-US" dirty="0">
                <a:latin typeface="Century Gothic" panose="020B0502020202020204" pitchFamily="34" charset="0"/>
              </a:rPr>
              <a:t>Collaborative environment fosters creativity and innovation.</a:t>
            </a:r>
          </a:p>
          <a:p>
            <a:r>
              <a:rPr lang="en-US" dirty="0">
                <a:latin typeface="Century Gothic" panose="020B0502020202020204" pitchFamily="34" charset="0"/>
              </a:rPr>
              <a:t>Easier to scale through hiring and delegation.</a:t>
            </a:r>
          </a:p>
          <a:p>
            <a:r>
              <a:rPr lang="en-US" b="1" dirty="0">
                <a:latin typeface="Century Gothic" panose="020B0502020202020204" pitchFamily="34" charset="0"/>
              </a:rPr>
              <a:t>Cons:</a:t>
            </a:r>
          </a:p>
          <a:p>
            <a:r>
              <a:rPr lang="en-US" dirty="0">
                <a:latin typeface="Century Gothic" panose="020B0502020202020204" pitchFamily="34" charset="0"/>
              </a:rPr>
              <a:t>Higher operational costs, including salaries and office expenses.</a:t>
            </a:r>
          </a:p>
          <a:p>
            <a:r>
              <a:rPr lang="en-US" dirty="0">
                <a:latin typeface="Century Gothic" panose="020B0502020202020204" pitchFamily="34" charset="0"/>
              </a:rPr>
              <a:t>Complex management with HR and administrative responsibilities.</a:t>
            </a:r>
          </a:p>
          <a:p>
            <a:r>
              <a:rPr lang="en-US" dirty="0">
                <a:latin typeface="Century Gothic" panose="020B0502020202020204" pitchFamily="34" charset="0"/>
              </a:rPr>
              <a:t>Requires a robust client pipeline to sustain revenue.</a:t>
            </a:r>
          </a:p>
        </p:txBody>
      </p:sp>
      <p:sp>
        <p:nvSpPr>
          <p:cNvPr id="3" name="TextBox 2">
            <a:extLst>
              <a:ext uri="{FF2B5EF4-FFF2-40B4-BE49-F238E27FC236}">
                <a16:creationId xmlns:a16="http://schemas.microsoft.com/office/drawing/2014/main" id="{A03690BA-CDF1-0D17-D9DF-EF4DEEA76F41}"/>
              </a:ext>
            </a:extLst>
          </p:cNvPr>
          <p:cNvSpPr txBox="1"/>
          <p:nvPr/>
        </p:nvSpPr>
        <p:spPr>
          <a:xfrm>
            <a:off x="5579166" y="1908723"/>
            <a:ext cx="6283295" cy="3970318"/>
          </a:xfrm>
          <a:prstGeom prst="rect">
            <a:avLst/>
          </a:prstGeom>
          <a:noFill/>
        </p:spPr>
        <p:txBody>
          <a:bodyPr wrap="square" rtlCol="0">
            <a:spAutoFit/>
          </a:bodyPr>
          <a:lstStyle/>
          <a:p>
            <a:r>
              <a:rPr lang="en-US" b="1" dirty="0">
                <a:latin typeface="Century Gothic" panose="020B0502020202020204" pitchFamily="34" charset="0"/>
              </a:rPr>
              <a:t>3. Partnership Model</a:t>
            </a:r>
          </a:p>
          <a:p>
            <a:r>
              <a:rPr lang="en-US" b="1" dirty="0">
                <a:latin typeface="Century Gothic" panose="020B0502020202020204" pitchFamily="34" charset="0"/>
              </a:rPr>
              <a:t>Definition: </a:t>
            </a:r>
            <a:r>
              <a:rPr lang="en-US" b="1" dirty="0">
                <a:solidFill>
                  <a:srgbClr val="FF0000"/>
                </a:solidFill>
                <a:latin typeface="Century Gothic" panose="020B0502020202020204" pitchFamily="34" charset="0"/>
              </a:rPr>
              <a:t>Two or more consultants join forces to run a shared business, combining their expertise and resources.</a:t>
            </a:r>
          </a:p>
          <a:p>
            <a:r>
              <a:rPr lang="en-US" b="1" dirty="0">
                <a:latin typeface="Century Gothic" panose="020B0502020202020204" pitchFamily="34" charset="0"/>
              </a:rPr>
              <a:t>Pros:</a:t>
            </a:r>
          </a:p>
          <a:p>
            <a:r>
              <a:rPr lang="en-US" dirty="0">
                <a:latin typeface="Century Gothic" panose="020B0502020202020204" pitchFamily="34" charset="0"/>
              </a:rPr>
              <a:t>Combines resources, expertise, and networks.</a:t>
            </a:r>
          </a:p>
          <a:p>
            <a:r>
              <a:rPr lang="en-US" dirty="0">
                <a:latin typeface="Century Gothic" panose="020B0502020202020204" pitchFamily="34" charset="0"/>
              </a:rPr>
              <a:t>Shared responsibilities reduce individual workload.</a:t>
            </a:r>
          </a:p>
          <a:p>
            <a:r>
              <a:rPr lang="en-US" dirty="0">
                <a:latin typeface="Century Gothic" panose="020B0502020202020204" pitchFamily="34" charset="0"/>
              </a:rPr>
              <a:t>Easier to expand service offerings and client base.</a:t>
            </a:r>
          </a:p>
          <a:p>
            <a:r>
              <a:rPr lang="en-US" b="1" dirty="0">
                <a:latin typeface="Century Gothic" panose="020B0502020202020204" pitchFamily="34" charset="0"/>
              </a:rPr>
              <a:t>Cons:</a:t>
            </a:r>
          </a:p>
          <a:p>
            <a:r>
              <a:rPr lang="en-US" dirty="0">
                <a:latin typeface="Century Gothic" panose="020B0502020202020204" pitchFamily="34" charset="0"/>
              </a:rPr>
              <a:t>Potential conflicts between partners regarding goals or revenue sharing.</a:t>
            </a:r>
          </a:p>
          <a:p>
            <a:r>
              <a:rPr lang="en-US" dirty="0">
                <a:latin typeface="Century Gothic" panose="020B0502020202020204" pitchFamily="34" charset="0"/>
              </a:rPr>
              <a:t>Shared liabilities in some legal structures.</a:t>
            </a:r>
          </a:p>
          <a:p>
            <a:r>
              <a:rPr lang="en-US" dirty="0">
                <a:latin typeface="Century Gothic" panose="020B0502020202020204" pitchFamily="34" charset="0"/>
              </a:rPr>
              <a:t>Requires strong legal agreements to manage disputes.</a:t>
            </a:r>
          </a:p>
          <a:p>
            <a:endParaRPr lang="en-US" dirty="0"/>
          </a:p>
        </p:txBody>
      </p:sp>
    </p:spTree>
    <p:extLst>
      <p:ext uri="{BB962C8B-B14F-4D97-AF65-F5344CB8AC3E}">
        <p14:creationId xmlns:p14="http://schemas.microsoft.com/office/powerpoint/2010/main" val="3617964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E99BB-D762-1EDC-57F5-B227C9288CE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0156DFD-771F-C676-7CB4-DA8521F4641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7548C7A-901C-9F8C-3469-92E928ABE03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DESIGNING YOUR CONSULTING BUSINESS OPERATION STRUCTURE </a:t>
            </a:r>
          </a:p>
        </p:txBody>
      </p:sp>
      <p:sp>
        <p:nvSpPr>
          <p:cNvPr id="18" name="Rectangle 17">
            <a:extLst>
              <a:ext uri="{FF2B5EF4-FFF2-40B4-BE49-F238E27FC236}">
                <a16:creationId xmlns:a16="http://schemas.microsoft.com/office/drawing/2014/main" id="{911466E1-9651-070C-7352-75173031F74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EA8179B6-3E75-7DCA-CC70-476F6466401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D40C96B-2615-01F9-6D3D-14B70E4717B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49A7DE2-FD94-9439-F028-D371D6B92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34ABC8E-3315-C7ED-9EEC-CBDFF39EFB9C}"/>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6BD2A381-E417-5E47-40CD-6BE475107958}"/>
              </a:ext>
            </a:extLst>
          </p:cNvPr>
          <p:cNvSpPr txBox="1"/>
          <p:nvPr/>
        </p:nvSpPr>
        <p:spPr>
          <a:xfrm>
            <a:off x="192234" y="1817783"/>
            <a:ext cx="11250944" cy="3693319"/>
          </a:xfrm>
          <a:prstGeom prst="rect">
            <a:avLst/>
          </a:prstGeom>
          <a:noFill/>
        </p:spPr>
        <p:txBody>
          <a:bodyPr wrap="square" rtlCol="0">
            <a:spAutoFit/>
          </a:bodyPr>
          <a:lstStyle/>
          <a:p>
            <a:r>
              <a:rPr lang="en-US" dirty="0">
                <a:latin typeface="Century Gothic" panose="020B0502020202020204" pitchFamily="34" charset="0"/>
              </a:rPr>
              <a:t>4  </a:t>
            </a:r>
            <a:r>
              <a:rPr lang="en-US" b="1" dirty="0">
                <a:latin typeface="Century Gothic" panose="020B0502020202020204" pitchFamily="34" charset="0"/>
              </a:rPr>
              <a:t>Consulting Firm Model </a:t>
            </a:r>
          </a:p>
          <a:p>
            <a:r>
              <a:rPr lang="en-US" b="1" dirty="0">
                <a:solidFill>
                  <a:srgbClr val="FF0000"/>
                </a:solidFill>
                <a:latin typeface="Century Gothic" panose="020B0502020202020204" pitchFamily="34" charset="0"/>
              </a:rPr>
              <a:t>A structured organization with multiple consultants working under a common brand, offering various services</a:t>
            </a:r>
            <a:r>
              <a:rPr lang="en-US" dirty="0">
                <a:latin typeface="Century Gothic" panose="020B0502020202020204" pitchFamily="34" charset="0"/>
              </a:rPr>
              <a:t>.</a:t>
            </a:r>
          </a:p>
          <a:p>
            <a:r>
              <a:rPr lang="en-US" b="1" dirty="0">
                <a:latin typeface="Century Gothic" panose="020B0502020202020204" pitchFamily="34" charset="0"/>
              </a:rPr>
              <a:t>Pros</a:t>
            </a:r>
            <a:r>
              <a:rPr lang="en-US" dirty="0">
                <a:latin typeface="Century Gothic" panose="020B0502020202020204" pitchFamily="34" charset="0"/>
              </a:rPr>
              <a:t>: </a:t>
            </a:r>
          </a:p>
          <a:p>
            <a:r>
              <a:rPr lang="en-US" dirty="0">
                <a:latin typeface="Century Gothic" panose="020B0502020202020204" pitchFamily="34" charset="0"/>
              </a:rPr>
              <a:t>Ability to handle large contracts, diverse expertise, and scalability</a:t>
            </a:r>
          </a:p>
          <a:p>
            <a:r>
              <a:rPr lang="en-US" dirty="0">
                <a:latin typeface="Century Gothic" panose="020B0502020202020204" pitchFamily="34" charset="0"/>
              </a:rPr>
              <a:t>Carries more credibility and recognition than individual consultants, attracting larger and higher-profile clients.</a:t>
            </a:r>
          </a:p>
          <a:p>
            <a:r>
              <a:rPr lang="en-US" dirty="0">
                <a:latin typeface="Century Gothic" panose="020B0502020202020204" pitchFamily="34" charset="0"/>
              </a:rPr>
              <a:t>Diverse expertise within the team fosters innovation and comprehensive solutions for complex client needs.</a:t>
            </a:r>
          </a:p>
          <a:p>
            <a:r>
              <a:rPr lang="en-US" b="1" dirty="0">
                <a:latin typeface="Century Gothic" panose="020B0502020202020204" pitchFamily="34" charset="0"/>
              </a:rPr>
              <a:t>Cons</a:t>
            </a:r>
            <a:r>
              <a:rPr lang="en-US" dirty="0">
                <a:latin typeface="Century Gothic" panose="020B0502020202020204" pitchFamily="34" charset="0"/>
              </a:rPr>
              <a:t>:</a:t>
            </a:r>
          </a:p>
          <a:p>
            <a:r>
              <a:rPr lang="en-US" dirty="0">
                <a:latin typeface="Century Gothic" panose="020B0502020202020204" pitchFamily="34" charset="0"/>
              </a:rPr>
              <a:t> Higher overhead costs, more complex operations, and need for effective management.</a:t>
            </a:r>
          </a:p>
          <a:p>
            <a:r>
              <a:rPr lang="en-US" dirty="0">
                <a:latin typeface="Century Gothic" panose="020B0502020202020204" pitchFamily="34" charset="0"/>
              </a:rPr>
              <a:t>More stakeholders and layers of approval can make the decision-making process less agile.</a:t>
            </a:r>
          </a:p>
          <a:p>
            <a:r>
              <a:rPr lang="en-US" dirty="0">
                <a:latin typeface="Century Gothic" panose="020B0502020202020204" pitchFamily="34" charset="0"/>
              </a:rPr>
              <a:t> Retaining and managing a skilled workforce requires significant effort and resources.</a:t>
            </a:r>
          </a:p>
        </p:txBody>
      </p:sp>
    </p:spTree>
    <p:extLst>
      <p:ext uri="{BB962C8B-B14F-4D97-AF65-F5344CB8AC3E}">
        <p14:creationId xmlns:p14="http://schemas.microsoft.com/office/powerpoint/2010/main" val="1146297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FC89C-A61D-8048-DDDC-03F8F705163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07D5758-50B5-8B94-8CE3-4A596ABA43E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38D06A1-51FA-A09B-EBF5-D246FAD5F10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DESIGNING YOUR CONSULTING BUSINESS OPERATION STRUCTURE </a:t>
            </a:r>
          </a:p>
        </p:txBody>
      </p:sp>
      <p:sp>
        <p:nvSpPr>
          <p:cNvPr id="18" name="Rectangle 17">
            <a:extLst>
              <a:ext uri="{FF2B5EF4-FFF2-40B4-BE49-F238E27FC236}">
                <a16:creationId xmlns:a16="http://schemas.microsoft.com/office/drawing/2014/main" id="{7C73972C-2928-26B0-D0C7-60B2A74DED6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F421BB66-8FC2-A3F8-BC0D-5524FD8ED8A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0AED2DD-52D9-072D-C91E-2E396AB86CB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1B201D-6D56-477F-909D-137DE1B50E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C8ECA172-A9BB-7871-489C-809174450520}"/>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F8012E1B-DAEF-DA05-29ED-220579AB33EC}"/>
              </a:ext>
            </a:extLst>
          </p:cNvPr>
          <p:cNvSpPr txBox="1"/>
          <p:nvPr/>
        </p:nvSpPr>
        <p:spPr>
          <a:xfrm>
            <a:off x="192234" y="1817783"/>
            <a:ext cx="5651975" cy="4801314"/>
          </a:xfrm>
          <a:prstGeom prst="rect">
            <a:avLst/>
          </a:prstGeom>
          <a:noFill/>
        </p:spPr>
        <p:txBody>
          <a:bodyPr wrap="square" rtlCol="0">
            <a:spAutoFit/>
          </a:bodyPr>
          <a:lstStyle/>
          <a:p>
            <a:r>
              <a:rPr lang="en-US" b="1" dirty="0">
                <a:latin typeface="Century Gothic" panose="020B0502020202020204" pitchFamily="34" charset="0"/>
              </a:rPr>
              <a:t>5. Niche Specialist:  </a:t>
            </a:r>
            <a:r>
              <a:rPr lang="en-US" b="1" dirty="0">
                <a:solidFill>
                  <a:srgbClr val="FF0000"/>
                </a:solidFill>
                <a:latin typeface="Century Gothic" panose="020B0502020202020204" pitchFamily="34" charset="0"/>
              </a:rPr>
              <a:t>This  focuses on a specific area of education consulting </a:t>
            </a:r>
            <a:r>
              <a:rPr lang="en-US" dirty="0">
                <a:latin typeface="Century Gothic" panose="020B0502020202020204" pitchFamily="34" charset="0"/>
              </a:rPr>
              <a:t>(e.g., special education, technology integration, curriculum design).</a:t>
            </a:r>
          </a:p>
          <a:p>
            <a:r>
              <a:rPr lang="en-US" b="1" dirty="0">
                <a:latin typeface="Century Gothic" panose="020B0502020202020204" pitchFamily="34" charset="0"/>
              </a:rPr>
              <a:t>Pros</a:t>
            </a:r>
            <a:r>
              <a:rPr lang="en-US" dirty="0">
                <a:latin typeface="Century Gothic" panose="020B0502020202020204" pitchFamily="34" charset="0"/>
              </a:rPr>
              <a:t>: Expertise in a niche market can attract specific clients and command higher fees.</a:t>
            </a:r>
          </a:p>
          <a:p>
            <a:r>
              <a:rPr lang="en-US" dirty="0">
                <a:latin typeface="Century Gothic" panose="020B0502020202020204" pitchFamily="34" charset="0"/>
              </a:rPr>
              <a:t>Being a niche expert makes standing out in a crowded market easier.</a:t>
            </a:r>
          </a:p>
          <a:p>
            <a:r>
              <a:rPr lang="en-US" dirty="0">
                <a:latin typeface="Century Gothic" panose="020B0502020202020204" pitchFamily="34" charset="0"/>
              </a:rPr>
              <a:t>Specialized knowledge builds deeper trust and repeat business among specific client groups.</a:t>
            </a:r>
          </a:p>
          <a:p>
            <a:r>
              <a:rPr lang="en-US" b="1" dirty="0">
                <a:latin typeface="Century Gothic" panose="020B0502020202020204" pitchFamily="34" charset="0"/>
              </a:rPr>
              <a:t>Cons</a:t>
            </a:r>
            <a:r>
              <a:rPr lang="en-US" dirty="0">
                <a:latin typeface="Century Gothic" panose="020B0502020202020204" pitchFamily="34" charset="0"/>
              </a:rPr>
              <a:t>: Limited market reach; growth may be constrained by niche demand.</a:t>
            </a:r>
          </a:p>
          <a:p>
            <a:r>
              <a:rPr lang="en-US" dirty="0">
                <a:latin typeface="Century Gothic" panose="020B0502020202020204" pitchFamily="34" charset="0"/>
              </a:rPr>
              <a:t>Reliance on a niche can make the business vulnerable to economic shifts or reduced demand.</a:t>
            </a:r>
          </a:p>
          <a:p>
            <a:r>
              <a:rPr lang="en-US" dirty="0">
                <a:latin typeface="Century Gothic" panose="020B0502020202020204" pitchFamily="34" charset="0"/>
              </a:rPr>
              <a:t>Expanding services while maintaining niche expertise can be challenging.</a:t>
            </a:r>
          </a:p>
        </p:txBody>
      </p:sp>
      <p:sp>
        <p:nvSpPr>
          <p:cNvPr id="3" name="TextBox 2">
            <a:extLst>
              <a:ext uri="{FF2B5EF4-FFF2-40B4-BE49-F238E27FC236}">
                <a16:creationId xmlns:a16="http://schemas.microsoft.com/office/drawing/2014/main" id="{0CB456C0-61A9-0B7C-6A15-8740D74851EF}"/>
              </a:ext>
            </a:extLst>
          </p:cNvPr>
          <p:cNvSpPr txBox="1"/>
          <p:nvPr/>
        </p:nvSpPr>
        <p:spPr>
          <a:xfrm>
            <a:off x="5526158" y="1723431"/>
            <a:ext cx="6665842" cy="4524315"/>
          </a:xfrm>
          <a:prstGeom prst="rect">
            <a:avLst/>
          </a:prstGeom>
          <a:noFill/>
        </p:spPr>
        <p:txBody>
          <a:bodyPr wrap="square" rtlCol="0">
            <a:spAutoFit/>
          </a:bodyPr>
          <a:lstStyle/>
          <a:p>
            <a:r>
              <a:rPr lang="en-US" b="1" dirty="0">
                <a:latin typeface="Century Gothic" panose="020B0502020202020204" pitchFamily="34" charset="0"/>
              </a:rPr>
              <a:t>6. Online Consulting</a:t>
            </a:r>
            <a:r>
              <a:rPr lang="en-US" dirty="0">
                <a:latin typeface="Century Gothic" panose="020B0502020202020204" pitchFamily="34" charset="0"/>
              </a:rPr>
              <a:t>: </a:t>
            </a:r>
            <a:r>
              <a:rPr lang="en-US" b="1" dirty="0">
                <a:solidFill>
                  <a:srgbClr val="FF0000"/>
                </a:solidFill>
                <a:latin typeface="Century Gothic" panose="020B0502020202020204" pitchFamily="34" charset="0"/>
              </a:rPr>
              <a:t>Offering consulting services through digital platforms, webinars, or online courses</a:t>
            </a:r>
            <a:r>
              <a:rPr lang="en-US" dirty="0">
                <a:latin typeface="Century Gothic" panose="020B0502020202020204" pitchFamily="34" charset="0"/>
              </a:rPr>
              <a:t>.</a:t>
            </a:r>
          </a:p>
          <a:p>
            <a:r>
              <a:rPr lang="en-US" b="1" dirty="0">
                <a:latin typeface="Century Gothic" panose="020B0502020202020204" pitchFamily="34" charset="0"/>
              </a:rPr>
              <a:t>Pros</a:t>
            </a:r>
            <a:r>
              <a:rPr lang="en-US" dirty="0">
                <a:latin typeface="Century Gothic" panose="020B0502020202020204" pitchFamily="34" charset="0"/>
              </a:rPr>
              <a:t>: Lower overhead, wider audience reach, and scalability.</a:t>
            </a:r>
          </a:p>
          <a:p>
            <a:r>
              <a:rPr lang="en-US" dirty="0">
                <a:latin typeface="Century Gothic" panose="020B0502020202020204" pitchFamily="34" charset="0"/>
              </a:rPr>
              <a:t>Digital platforms remove geographic barriers, enabling consultants to work with clients worldwide.</a:t>
            </a:r>
          </a:p>
          <a:p>
            <a:r>
              <a:rPr lang="en-US" dirty="0">
                <a:latin typeface="Century Gothic" panose="020B0502020202020204" pitchFamily="34" charset="0"/>
              </a:rPr>
              <a:t>Recorded webinars or pre-designed courses allow consultants to earn income without constant real-time interaction.</a:t>
            </a:r>
          </a:p>
          <a:p>
            <a:r>
              <a:rPr lang="en-US" b="1" dirty="0">
                <a:latin typeface="Century Gothic" panose="020B0502020202020204" pitchFamily="34" charset="0"/>
              </a:rPr>
              <a:t>Cons</a:t>
            </a:r>
            <a:r>
              <a:rPr lang="en-US" dirty="0">
                <a:latin typeface="Century Gothic" panose="020B0502020202020204" pitchFamily="34" charset="0"/>
              </a:rPr>
              <a:t> : Requires proficiency in digital tools and may lack personal interaction.</a:t>
            </a:r>
          </a:p>
          <a:p>
            <a:r>
              <a:rPr lang="en-US" dirty="0">
                <a:latin typeface="Century Gothic" panose="020B0502020202020204" pitchFamily="34" charset="0"/>
              </a:rPr>
              <a:t>Success depends heavily on reliable tech tools and platforms, which may require significant initial investment and maintenance.</a:t>
            </a:r>
          </a:p>
          <a:p>
            <a:r>
              <a:rPr lang="en-US" dirty="0">
                <a:latin typeface="Century Gothic" panose="020B0502020202020204" pitchFamily="34" charset="0"/>
              </a:rPr>
              <a:t>The ease of entry into online consulting results in a crowded market.</a:t>
            </a:r>
          </a:p>
        </p:txBody>
      </p:sp>
    </p:spTree>
    <p:extLst>
      <p:ext uri="{BB962C8B-B14F-4D97-AF65-F5344CB8AC3E}">
        <p14:creationId xmlns:p14="http://schemas.microsoft.com/office/powerpoint/2010/main" val="1529177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71EE9-4C0C-6001-D326-C86ED798680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42B353C-C40E-19FF-0D14-95579535B1E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74A1EA2-628D-442D-B273-EC539664A9B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DESIGNING YOUR CONSULTING BUSINESS OPERATION STRUCTURE </a:t>
            </a:r>
          </a:p>
        </p:txBody>
      </p:sp>
      <p:sp>
        <p:nvSpPr>
          <p:cNvPr id="18" name="Rectangle 17">
            <a:extLst>
              <a:ext uri="{FF2B5EF4-FFF2-40B4-BE49-F238E27FC236}">
                <a16:creationId xmlns:a16="http://schemas.microsoft.com/office/drawing/2014/main" id="{97536DF2-F3EA-69B8-EACA-5E263781E9F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31DEF14B-439F-1F49-CA87-F580B43A10C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4D4EC0E-EBFC-2163-FD98-9378082DAB9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5BEF8F5-9EC1-186F-7C3B-FC9F6DBFE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A60A9A96-AB75-584C-4940-6E3F9B536839}"/>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B16255C2-F302-DD6A-A4CA-79B8B051C114}"/>
              </a:ext>
            </a:extLst>
          </p:cNvPr>
          <p:cNvSpPr txBox="1"/>
          <p:nvPr/>
        </p:nvSpPr>
        <p:spPr>
          <a:xfrm>
            <a:off x="192234" y="2387531"/>
            <a:ext cx="11416671" cy="2308324"/>
          </a:xfrm>
          <a:prstGeom prst="rect">
            <a:avLst/>
          </a:prstGeom>
          <a:noFill/>
        </p:spPr>
        <p:txBody>
          <a:bodyPr wrap="square" rtlCol="0">
            <a:spAutoFit/>
          </a:bodyPr>
          <a:lstStyle/>
          <a:p>
            <a:r>
              <a:rPr lang="en-US" dirty="0">
                <a:latin typeface="Century Gothic" panose="020B0502020202020204" pitchFamily="34" charset="0"/>
              </a:rPr>
              <a:t>7</a:t>
            </a:r>
            <a:r>
              <a:rPr lang="en-US" b="1" dirty="0">
                <a:latin typeface="Century Gothic" panose="020B0502020202020204" pitchFamily="34" charset="0"/>
              </a:rPr>
              <a:t>. Membership or Subscription Model</a:t>
            </a:r>
            <a:r>
              <a:rPr lang="en-US" dirty="0">
                <a:latin typeface="Century Gothic" panose="020B0502020202020204" pitchFamily="34" charset="0"/>
              </a:rPr>
              <a:t>:  </a:t>
            </a:r>
            <a:r>
              <a:rPr lang="en-US" b="1" dirty="0">
                <a:solidFill>
                  <a:srgbClr val="FF0000"/>
                </a:solidFill>
                <a:latin typeface="Century Gothic" panose="020B0502020202020204" pitchFamily="34" charset="0"/>
              </a:rPr>
              <a:t>Clients pay a recurring fee for access to resources, training, or ongoing support.</a:t>
            </a:r>
          </a:p>
          <a:p>
            <a:r>
              <a:rPr lang="en-US" b="1" dirty="0">
                <a:latin typeface="Century Gothic" panose="020B0502020202020204" pitchFamily="34" charset="0"/>
              </a:rPr>
              <a:t>Pros</a:t>
            </a:r>
            <a:r>
              <a:rPr lang="en-US" dirty="0">
                <a:latin typeface="Century Gothic" panose="020B0502020202020204" pitchFamily="34" charset="0"/>
              </a:rPr>
              <a:t>: Steady income stream and foster community among clients.</a:t>
            </a:r>
          </a:p>
          <a:p>
            <a:r>
              <a:rPr lang="en-US" dirty="0">
                <a:latin typeface="Century Gothic" panose="020B0502020202020204" pitchFamily="34" charset="0"/>
              </a:rPr>
              <a:t> Regular subscription payments create financial stability and predictability.</a:t>
            </a:r>
          </a:p>
          <a:p>
            <a:r>
              <a:rPr lang="en-US" dirty="0">
                <a:latin typeface="Century Gothic" panose="020B0502020202020204" pitchFamily="34" charset="0"/>
              </a:rPr>
              <a:t> Members can be offered premium content or additional services for higher revenue.</a:t>
            </a:r>
          </a:p>
          <a:p>
            <a:r>
              <a:rPr lang="en-US" b="1" dirty="0">
                <a:latin typeface="Century Gothic" panose="020B0502020202020204" pitchFamily="34" charset="0"/>
              </a:rPr>
              <a:t>Cons:</a:t>
            </a:r>
            <a:r>
              <a:rPr lang="en-US" dirty="0">
                <a:latin typeface="Century Gothic" panose="020B0502020202020204" pitchFamily="34" charset="0"/>
              </a:rPr>
              <a:t> Requires continuous content development and client engagement.</a:t>
            </a:r>
          </a:p>
          <a:p>
            <a:r>
              <a:rPr lang="en-US" dirty="0">
                <a:latin typeface="Century Gothic" panose="020B0502020202020204" pitchFamily="34" charset="0"/>
              </a:rPr>
              <a:t>Maintaining interest and engagement requires constant innovation and content creation.</a:t>
            </a:r>
          </a:p>
          <a:p>
            <a:r>
              <a:rPr lang="en-US" dirty="0">
                <a:latin typeface="Century Gothic" panose="020B0502020202020204" pitchFamily="34" charset="0"/>
              </a:rPr>
              <a:t>Developing a membership platform and high-quality resources can be costly upfront.</a:t>
            </a:r>
          </a:p>
        </p:txBody>
      </p:sp>
    </p:spTree>
    <p:extLst>
      <p:ext uri="{BB962C8B-B14F-4D97-AF65-F5344CB8AC3E}">
        <p14:creationId xmlns:p14="http://schemas.microsoft.com/office/powerpoint/2010/main" val="2662460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31A1F-ECE1-423D-31D2-226B76807FE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B4D08B1-B050-B674-090D-C9D443B0CFC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833F5C2-98A3-039E-4D73-A7840112E5B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CHOOSING THE RIGHT BUSINESS MODEL  </a:t>
            </a:r>
          </a:p>
        </p:txBody>
      </p:sp>
      <p:sp>
        <p:nvSpPr>
          <p:cNvPr id="18" name="Rectangle 17">
            <a:extLst>
              <a:ext uri="{FF2B5EF4-FFF2-40B4-BE49-F238E27FC236}">
                <a16:creationId xmlns:a16="http://schemas.microsoft.com/office/drawing/2014/main" id="{EF8E99DC-0E39-3EBD-A1F6-B30EB4BEC70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668ED6D1-ED9F-AF0B-8890-1A432443702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C943014-2859-2A72-D66F-030B4424E1C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C2A96-9278-2EDD-F853-475247C69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D4A00FA5-B03E-E2BB-0B2D-6A76B92F8905}"/>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D6988F7E-02D0-CE7F-7F2C-AE25A0749BB0}"/>
              </a:ext>
            </a:extLst>
          </p:cNvPr>
          <p:cNvSpPr txBox="1"/>
          <p:nvPr/>
        </p:nvSpPr>
        <p:spPr>
          <a:xfrm>
            <a:off x="192234" y="1807706"/>
            <a:ext cx="5307418"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Selecting the appropriate business model involves careful consideration of various factors:</a:t>
            </a:r>
          </a:p>
          <a:p>
            <a:r>
              <a:rPr lang="en-US" b="1" dirty="0">
                <a:latin typeface="Century Gothic" panose="020B0502020202020204" pitchFamily="34" charset="0"/>
              </a:rPr>
              <a:t>a. Identify Your Expertise</a:t>
            </a:r>
          </a:p>
          <a:p>
            <a:r>
              <a:rPr lang="en-US" dirty="0">
                <a:latin typeface="Century Gothic" panose="020B0502020202020204" pitchFamily="34" charset="0"/>
              </a:rPr>
              <a:t>Assess your skills and areas of knowledge. What services can you </a:t>
            </a:r>
            <a:r>
              <a:rPr lang="en-US" b="1" dirty="0">
                <a:solidFill>
                  <a:srgbClr val="FF0000"/>
                </a:solidFill>
                <a:latin typeface="Century Gothic" panose="020B0502020202020204" pitchFamily="34" charset="0"/>
              </a:rPr>
              <a:t>provide that add value</a:t>
            </a:r>
            <a:r>
              <a:rPr lang="en-US" dirty="0">
                <a:latin typeface="Century Gothic" panose="020B0502020202020204" pitchFamily="34" charset="0"/>
              </a:rPr>
              <a:t> to educational institutions</a:t>
            </a:r>
          </a:p>
          <a:p>
            <a:r>
              <a:rPr lang="en-US" b="1" dirty="0">
                <a:latin typeface="Century Gothic" panose="020B0502020202020204" pitchFamily="34" charset="0"/>
              </a:rPr>
              <a:t>b. Understand Your Target Market</a:t>
            </a:r>
          </a:p>
          <a:p>
            <a:r>
              <a:rPr lang="en-US" dirty="0">
                <a:latin typeface="Century Gothic" panose="020B0502020202020204" pitchFamily="34" charset="0"/>
              </a:rPr>
              <a:t>Determine who </a:t>
            </a:r>
            <a:r>
              <a:rPr lang="en-US" b="1" dirty="0">
                <a:solidFill>
                  <a:srgbClr val="FF0000"/>
                </a:solidFill>
                <a:latin typeface="Century Gothic" panose="020B0502020202020204" pitchFamily="34" charset="0"/>
              </a:rPr>
              <a:t>your ideal clients are </a:t>
            </a:r>
            <a:r>
              <a:rPr lang="en-US" dirty="0">
                <a:latin typeface="Century Gothic" panose="020B0502020202020204" pitchFamily="34" charset="0"/>
              </a:rPr>
              <a:t>(e.g., schools, non-profits, individual educators) and what their needs and preferences entail.</a:t>
            </a:r>
          </a:p>
          <a:p>
            <a:r>
              <a:rPr lang="en-US" b="1" dirty="0">
                <a:latin typeface="Century Gothic" panose="020B0502020202020204" pitchFamily="34" charset="0"/>
              </a:rPr>
              <a:t>c. Evaluate Your Resources</a:t>
            </a:r>
          </a:p>
          <a:p>
            <a:r>
              <a:rPr lang="en-US" dirty="0">
                <a:latin typeface="Century Gothic" panose="020B0502020202020204" pitchFamily="34" charset="0"/>
              </a:rPr>
              <a:t>Consider your </a:t>
            </a:r>
            <a:r>
              <a:rPr lang="en-US" b="1" dirty="0">
                <a:solidFill>
                  <a:srgbClr val="FF0000"/>
                </a:solidFill>
                <a:latin typeface="Century Gothic" panose="020B0502020202020204" pitchFamily="34" charset="0"/>
              </a:rPr>
              <a:t>available resources</a:t>
            </a:r>
            <a:r>
              <a:rPr lang="en-US" dirty="0">
                <a:latin typeface="Century Gothic" panose="020B0502020202020204" pitchFamily="34" charset="0"/>
              </a:rPr>
              <a:t>, including time, finances, and support systems. Some models may require more initial investment or infrastructure than others.</a:t>
            </a:r>
          </a:p>
        </p:txBody>
      </p:sp>
      <p:sp>
        <p:nvSpPr>
          <p:cNvPr id="3" name="TextBox 2">
            <a:extLst>
              <a:ext uri="{FF2B5EF4-FFF2-40B4-BE49-F238E27FC236}">
                <a16:creationId xmlns:a16="http://schemas.microsoft.com/office/drawing/2014/main" id="{EE19F593-C248-7F8E-EC4F-5F5FC9E64672}"/>
              </a:ext>
            </a:extLst>
          </p:cNvPr>
          <p:cNvSpPr txBox="1"/>
          <p:nvPr/>
        </p:nvSpPr>
        <p:spPr>
          <a:xfrm>
            <a:off x="5983433" y="1949816"/>
            <a:ext cx="5903766" cy="4247317"/>
          </a:xfrm>
          <a:prstGeom prst="rect">
            <a:avLst/>
          </a:prstGeom>
          <a:noFill/>
        </p:spPr>
        <p:txBody>
          <a:bodyPr wrap="square" rtlCol="0">
            <a:spAutoFit/>
          </a:bodyPr>
          <a:lstStyle/>
          <a:p>
            <a:r>
              <a:rPr lang="en-US" b="1" dirty="0">
                <a:latin typeface="Century Gothic" panose="020B0502020202020204" pitchFamily="34" charset="0"/>
              </a:rPr>
              <a:t>d. Assess Market Demand</a:t>
            </a:r>
          </a:p>
          <a:p>
            <a:r>
              <a:rPr lang="en-US" dirty="0">
                <a:latin typeface="Century Gothic" panose="020B0502020202020204" pitchFamily="34" charset="0"/>
              </a:rPr>
              <a:t>Research the </a:t>
            </a:r>
            <a:r>
              <a:rPr lang="en-US" b="1" dirty="0">
                <a:solidFill>
                  <a:srgbClr val="FF0000"/>
                </a:solidFill>
                <a:latin typeface="Century Gothic" panose="020B0502020202020204" pitchFamily="34" charset="0"/>
              </a:rPr>
              <a:t>demand</a:t>
            </a:r>
            <a:r>
              <a:rPr lang="en-US" dirty="0">
                <a:latin typeface="Century Gothic" panose="020B0502020202020204" pitchFamily="34" charset="0"/>
              </a:rPr>
              <a:t> for specific consulting services in your area or niche. Identify trends and gaps in the market that you can fill.</a:t>
            </a:r>
          </a:p>
          <a:p>
            <a:r>
              <a:rPr lang="en-US" b="1" dirty="0">
                <a:latin typeface="Century Gothic" panose="020B0502020202020204" pitchFamily="34" charset="0"/>
              </a:rPr>
              <a:t>e. Consider Your Long-Term Goals</a:t>
            </a:r>
          </a:p>
          <a:p>
            <a:r>
              <a:rPr lang="en-US" dirty="0">
                <a:latin typeface="Century Gothic" panose="020B0502020202020204" pitchFamily="34" charset="0"/>
              </a:rPr>
              <a:t>Think about your </a:t>
            </a:r>
            <a:r>
              <a:rPr lang="en-US" b="1" dirty="0">
                <a:solidFill>
                  <a:srgbClr val="FF0000"/>
                </a:solidFill>
                <a:latin typeface="Century Gothic" panose="020B0502020202020204" pitchFamily="34" charset="0"/>
              </a:rPr>
              <a:t>vision for the business in the next 5 to 10 years.</a:t>
            </a:r>
            <a:r>
              <a:rPr lang="en-US" dirty="0">
                <a:latin typeface="Century Gothic" panose="020B0502020202020204" pitchFamily="34" charset="0"/>
              </a:rPr>
              <a:t> Do you aspire to grow into a larger firm, or are you more inclined towards maintaining a smaller, independent practice?</a:t>
            </a:r>
          </a:p>
          <a:p>
            <a:r>
              <a:rPr lang="en-US" b="1" dirty="0">
                <a:latin typeface="Century Gothic" panose="020B0502020202020204" pitchFamily="34" charset="0"/>
              </a:rPr>
              <a:t>f. Pilot Your Model</a:t>
            </a:r>
          </a:p>
          <a:p>
            <a:r>
              <a:rPr lang="en-US" dirty="0">
                <a:latin typeface="Century Gothic" panose="020B0502020202020204" pitchFamily="34" charset="0"/>
              </a:rPr>
              <a:t>If unsure, consider testing your business model on a </a:t>
            </a:r>
            <a:r>
              <a:rPr lang="en-US" b="1" dirty="0">
                <a:solidFill>
                  <a:srgbClr val="FF0000"/>
                </a:solidFill>
                <a:latin typeface="Century Gothic" panose="020B0502020202020204" pitchFamily="34" charset="0"/>
              </a:rPr>
              <a:t>small scale</a:t>
            </a:r>
            <a:r>
              <a:rPr lang="en-US" dirty="0">
                <a:latin typeface="Century Gothic" panose="020B0502020202020204" pitchFamily="34" charset="0"/>
              </a:rPr>
              <a:t> before fully committing. This allows you to refine your approach based on real-world experience and feedback.</a:t>
            </a:r>
          </a:p>
          <a:p>
            <a:endParaRPr lang="en-US" dirty="0"/>
          </a:p>
        </p:txBody>
      </p:sp>
    </p:spTree>
    <p:extLst>
      <p:ext uri="{BB962C8B-B14F-4D97-AF65-F5344CB8AC3E}">
        <p14:creationId xmlns:p14="http://schemas.microsoft.com/office/powerpoint/2010/main" val="794182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16F3B-4827-0346-DA38-FB2690C35CC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22A4A6D-343C-A0E0-EFEF-462812EEB89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C9A581-8FED-2861-3F28-DE218D790F5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STRUCTURES FOR EDUCATION CONSULTING BUSINESSESS   </a:t>
            </a:r>
          </a:p>
        </p:txBody>
      </p:sp>
      <p:sp>
        <p:nvSpPr>
          <p:cNvPr id="18" name="Rectangle 17">
            <a:extLst>
              <a:ext uri="{FF2B5EF4-FFF2-40B4-BE49-F238E27FC236}">
                <a16:creationId xmlns:a16="http://schemas.microsoft.com/office/drawing/2014/main" id="{1E7A6B81-0E59-6BF8-7215-A7014DC70C0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907E3A88-8E0C-9BF4-06D2-3518524C79B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FB6B1C9-00DF-FDF8-97A5-A6277A96B39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68BD4A7-80BD-7778-E27F-738CB9564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500D4AC-BFE9-70EB-A475-7B950DA6DDDB}"/>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9337A582-7317-3200-1F4D-64F11F6D7202}"/>
              </a:ext>
            </a:extLst>
          </p:cNvPr>
          <p:cNvSpPr txBox="1"/>
          <p:nvPr/>
        </p:nvSpPr>
        <p:spPr>
          <a:xfrm>
            <a:off x="161951" y="2086091"/>
            <a:ext cx="5307418" cy="2862322"/>
          </a:xfrm>
          <a:prstGeom prst="rect">
            <a:avLst/>
          </a:prstGeom>
          <a:noFill/>
        </p:spPr>
        <p:txBody>
          <a:bodyPr wrap="square" rtlCol="0">
            <a:spAutoFit/>
          </a:bodyPr>
          <a:lstStyle/>
          <a:p>
            <a:r>
              <a:rPr lang="en-US" b="1" dirty="0">
                <a:latin typeface="Century Gothic" panose="020B0502020202020204" pitchFamily="34" charset="0"/>
              </a:rPr>
              <a:t>1. Sole Proprietorship: </a:t>
            </a:r>
            <a:r>
              <a:rPr lang="en-US" dirty="0">
                <a:latin typeface="Century Gothic" panose="020B0502020202020204" pitchFamily="34" charset="0"/>
              </a:rPr>
              <a:t> </a:t>
            </a:r>
            <a:r>
              <a:rPr lang="en-US" b="1" dirty="0">
                <a:solidFill>
                  <a:srgbClr val="FF0000"/>
                </a:solidFill>
                <a:latin typeface="Century Gothic" panose="020B0502020202020204" pitchFamily="34" charset="0"/>
              </a:rPr>
              <a:t>A business owned and operated by one person.</a:t>
            </a:r>
          </a:p>
          <a:p>
            <a:r>
              <a:rPr lang="en-US" b="1" dirty="0">
                <a:latin typeface="Century Gothic" panose="020B0502020202020204" pitchFamily="34" charset="0"/>
              </a:rPr>
              <a:t>Pros</a:t>
            </a:r>
            <a:r>
              <a:rPr lang="en-US" dirty="0">
                <a:latin typeface="Century Gothic" panose="020B0502020202020204" pitchFamily="34" charset="0"/>
              </a:rPr>
              <a:t>: Easy and inexpensive to set up.</a:t>
            </a:r>
          </a:p>
          <a:p>
            <a:r>
              <a:rPr lang="en-US" dirty="0">
                <a:latin typeface="Century Gothic" panose="020B0502020202020204" pitchFamily="34" charset="0"/>
              </a:rPr>
              <a:t>Complete control over business decisions and profits.</a:t>
            </a:r>
          </a:p>
          <a:p>
            <a:r>
              <a:rPr lang="en-US" dirty="0">
                <a:latin typeface="Century Gothic" panose="020B0502020202020204" pitchFamily="34" charset="0"/>
              </a:rPr>
              <a:t>Simplified tax reporting.</a:t>
            </a:r>
          </a:p>
          <a:p>
            <a:r>
              <a:rPr lang="en-US" b="1" dirty="0">
                <a:latin typeface="Century Gothic" panose="020B0502020202020204" pitchFamily="34" charset="0"/>
              </a:rPr>
              <a:t>Cons</a:t>
            </a:r>
            <a:r>
              <a:rPr lang="en-US" dirty="0">
                <a:latin typeface="Century Gothic" panose="020B0502020202020204" pitchFamily="34" charset="0"/>
              </a:rPr>
              <a:t>: Unlimited personal liability for business debts.</a:t>
            </a:r>
          </a:p>
          <a:p>
            <a:r>
              <a:rPr lang="en-US" dirty="0">
                <a:latin typeface="Century Gothic" panose="020B0502020202020204" pitchFamily="34" charset="0"/>
              </a:rPr>
              <a:t>Limited access to funding or credit.</a:t>
            </a:r>
          </a:p>
          <a:p>
            <a:r>
              <a:rPr lang="en-US" dirty="0">
                <a:latin typeface="Century Gothic" panose="020B0502020202020204" pitchFamily="34" charset="0"/>
              </a:rPr>
              <a:t>Harder to scale without formal structure.</a:t>
            </a:r>
          </a:p>
        </p:txBody>
      </p:sp>
      <p:sp>
        <p:nvSpPr>
          <p:cNvPr id="3" name="TextBox 2">
            <a:extLst>
              <a:ext uri="{FF2B5EF4-FFF2-40B4-BE49-F238E27FC236}">
                <a16:creationId xmlns:a16="http://schemas.microsoft.com/office/drawing/2014/main" id="{85CBE840-A3B0-3BE8-A3A7-1C03EA9CBBD3}"/>
              </a:ext>
            </a:extLst>
          </p:cNvPr>
          <p:cNvSpPr txBox="1"/>
          <p:nvPr/>
        </p:nvSpPr>
        <p:spPr>
          <a:xfrm>
            <a:off x="5901149" y="1807706"/>
            <a:ext cx="5903766" cy="3970318"/>
          </a:xfrm>
          <a:prstGeom prst="rect">
            <a:avLst/>
          </a:prstGeom>
          <a:noFill/>
        </p:spPr>
        <p:txBody>
          <a:bodyPr wrap="square" rtlCol="0">
            <a:spAutoFit/>
          </a:bodyPr>
          <a:lstStyle/>
          <a:p>
            <a:r>
              <a:rPr lang="en-US" b="1" dirty="0">
                <a:latin typeface="Century Gothic" panose="020B0502020202020204" pitchFamily="34" charset="0"/>
              </a:rPr>
              <a:t>2. Limited Liability Company (LLC</a:t>
            </a:r>
            <a:r>
              <a:rPr lang="en-US" dirty="0">
                <a:solidFill>
                  <a:srgbClr val="FF0000"/>
                </a:solidFill>
                <a:latin typeface="Century Gothic" panose="020B0502020202020204" pitchFamily="34" charset="0"/>
              </a:rPr>
              <a:t>):  A flexible business structure offering liability protection and tax benefits.</a:t>
            </a:r>
          </a:p>
          <a:p>
            <a:r>
              <a:rPr lang="en-US" b="1" dirty="0">
                <a:latin typeface="Century Gothic" panose="020B0502020202020204" pitchFamily="34" charset="0"/>
              </a:rPr>
              <a:t>Pros: </a:t>
            </a:r>
            <a:r>
              <a:rPr lang="en-US" dirty="0">
                <a:latin typeface="Century Gothic" panose="020B0502020202020204" pitchFamily="34" charset="0"/>
              </a:rPr>
              <a:t>Owners (members) are not personally liable for business debts.</a:t>
            </a:r>
          </a:p>
          <a:p>
            <a:r>
              <a:rPr lang="en-US" dirty="0">
                <a:latin typeface="Century Gothic" panose="020B0502020202020204" pitchFamily="34" charset="0"/>
              </a:rPr>
              <a:t>Flexible management and tax options.</a:t>
            </a:r>
          </a:p>
          <a:p>
            <a:r>
              <a:rPr lang="en-US" dirty="0">
                <a:latin typeface="Century Gothic" panose="020B0502020202020204" pitchFamily="34" charset="0"/>
              </a:rPr>
              <a:t>Professional appearance to clients and partners.</a:t>
            </a:r>
          </a:p>
          <a:p>
            <a:r>
              <a:rPr lang="en-US" b="1" dirty="0">
                <a:latin typeface="Century Gothic" panose="020B0502020202020204" pitchFamily="34" charset="0"/>
              </a:rPr>
              <a:t>Cons</a:t>
            </a:r>
            <a:r>
              <a:rPr lang="en-US" dirty="0">
                <a:latin typeface="Century Gothic" panose="020B0502020202020204" pitchFamily="34" charset="0"/>
              </a:rPr>
              <a:t>: Higher startup costs and regulatory requirements compared to sole proprietorship.</a:t>
            </a:r>
          </a:p>
          <a:p>
            <a:r>
              <a:rPr lang="en-US" dirty="0">
                <a:latin typeface="Century Gothic" panose="020B0502020202020204" pitchFamily="34" charset="0"/>
              </a:rPr>
              <a:t>Requires regular filing and compliance with state laws.</a:t>
            </a:r>
          </a:p>
          <a:p>
            <a:r>
              <a:rPr lang="en-US" dirty="0">
                <a:latin typeface="Century Gothic" panose="020B0502020202020204" pitchFamily="34" charset="0"/>
              </a:rPr>
              <a:t>Potential self-employment tax obligations for members.</a:t>
            </a:r>
          </a:p>
          <a:p>
            <a:endParaRPr lang="en-US" dirty="0"/>
          </a:p>
        </p:txBody>
      </p:sp>
    </p:spTree>
    <p:extLst>
      <p:ext uri="{BB962C8B-B14F-4D97-AF65-F5344CB8AC3E}">
        <p14:creationId xmlns:p14="http://schemas.microsoft.com/office/powerpoint/2010/main" val="3586264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73458-9B34-C6C6-C339-917A4946F0F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C264DA4-BCDC-50A4-87CE-BABB7D61844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3624156-7076-EB63-7B4D-FBC86A1A7BF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STRUCTURES FOR EDUCATION CONSULTING BUSINESSESS   </a:t>
            </a:r>
          </a:p>
        </p:txBody>
      </p:sp>
      <p:sp>
        <p:nvSpPr>
          <p:cNvPr id="18" name="Rectangle 17">
            <a:extLst>
              <a:ext uri="{FF2B5EF4-FFF2-40B4-BE49-F238E27FC236}">
                <a16:creationId xmlns:a16="http://schemas.microsoft.com/office/drawing/2014/main" id="{4F4E1852-6D5D-E81D-7E76-AF32CE76099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A73C182A-6716-9467-35E2-67ADFBC1128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1D4FC26-D3B1-1E79-FA78-5BA02D3C1D1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31313AA-8D64-7778-0BDB-5F93CF78E7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74B30AAD-EF7C-49FD-821A-9E9AA4E2BB96}"/>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A8527733-9D62-97D4-14FF-B7240359FDBD}"/>
              </a:ext>
            </a:extLst>
          </p:cNvPr>
          <p:cNvSpPr txBox="1"/>
          <p:nvPr/>
        </p:nvSpPr>
        <p:spPr>
          <a:xfrm>
            <a:off x="95690" y="1929302"/>
            <a:ext cx="5761771" cy="5078313"/>
          </a:xfrm>
          <a:prstGeom prst="rect">
            <a:avLst/>
          </a:prstGeom>
          <a:noFill/>
        </p:spPr>
        <p:txBody>
          <a:bodyPr wrap="square" rtlCol="0">
            <a:spAutoFit/>
          </a:bodyPr>
          <a:lstStyle/>
          <a:p>
            <a:r>
              <a:rPr lang="en-US" dirty="0">
                <a:latin typeface="Century Gothic" panose="020B0502020202020204" pitchFamily="34" charset="0"/>
              </a:rPr>
              <a:t>3. </a:t>
            </a:r>
            <a:r>
              <a:rPr lang="en-US" b="1" dirty="0">
                <a:latin typeface="Century Gothic" panose="020B0502020202020204" pitchFamily="34" charset="0"/>
              </a:rPr>
              <a:t>Partnership</a:t>
            </a:r>
            <a:r>
              <a:rPr lang="en-US" dirty="0">
                <a:latin typeface="Century Gothic" panose="020B0502020202020204" pitchFamily="34" charset="0"/>
              </a:rPr>
              <a:t>: </a:t>
            </a:r>
            <a:r>
              <a:rPr lang="en-US" b="1" dirty="0">
                <a:solidFill>
                  <a:srgbClr val="FF0000"/>
                </a:solidFill>
                <a:latin typeface="Century Gothic" panose="020B0502020202020204" pitchFamily="34" charset="0"/>
              </a:rPr>
              <a:t>A business owned by two or more individuals.</a:t>
            </a:r>
          </a:p>
          <a:p>
            <a:r>
              <a:rPr lang="en-US" b="1" dirty="0">
                <a:latin typeface="Century Gothic" panose="020B0502020202020204" pitchFamily="34" charset="0"/>
              </a:rPr>
              <a:t>General Partnership</a:t>
            </a:r>
            <a:r>
              <a:rPr lang="en-US" dirty="0">
                <a:latin typeface="Century Gothic" panose="020B0502020202020204" pitchFamily="34" charset="0"/>
              </a:rPr>
              <a:t>: </a:t>
            </a:r>
            <a:r>
              <a:rPr lang="en-US" b="1" dirty="0">
                <a:solidFill>
                  <a:srgbClr val="FF0000"/>
                </a:solidFill>
                <a:latin typeface="Century Gothic" panose="020B0502020202020204" pitchFamily="34" charset="0"/>
              </a:rPr>
              <a:t>All partners share profits, liabilities, and management duties</a:t>
            </a:r>
            <a:r>
              <a:rPr lang="en-US" dirty="0">
                <a:latin typeface="Century Gothic" panose="020B0502020202020204" pitchFamily="34" charset="0"/>
              </a:rPr>
              <a:t>.</a:t>
            </a:r>
          </a:p>
          <a:p>
            <a:r>
              <a:rPr lang="en-US" b="1" dirty="0">
                <a:latin typeface="Century Gothic" panose="020B0502020202020204" pitchFamily="34" charset="0"/>
              </a:rPr>
              <a:t>Limited Partnership</a:t>
            </a:r>
            <a:r>
              <a:rPr lang="en-US" dirty="0">
                <a:latin typeface="Century Gothic" panose="020B0502020202020204" pitchFamily="34" charset="0"/>
              </a:rPr>
              <a:t>: </a:t>
            </a:r>
            <a:r>
              <a:rPr lang="en-US" b="1" dirty="0">
                <a:solidFill>
                  <a:srgbClr val="FF0000"/>
                </a:solidFill>
                <a:latin typeface="Century Gothic" panose="020B0502020202020204" pitchFamily="34" charset="0"/>
              </a:rPr>
              <a:t>Includes general partners (management) and limited partners (investors).</a:t>
            </a:r>
          </a:p>
          <a:p>
            <a:r>
              <a:rPr lang="en-US" b="1" dirty="0">
                <a:latin typeface="Century Gothic" panose="020B0502020202020204" pitchFamily="34" charset="0"/>
              </a:rPr>
              <a:t>Pros:</a:t>
            </a:r>
            <a:r>
              <a:rPr lang="en-US" dirty="0">
                <a:latin typeface="Century Gothic" panose="020B0502020202020204" pitchFamily="34" charset="0"/>
              </a:rPr>
              <a:t> Combines skills and resources of multiple partners.</a:t>
            </a:r>
          </a:p>
          <a:p>
            <a:r>
              <a:rPr lang="en-US" dirty="0">
                <a:latin typeface="Century Gothic" panose="020B0502020202020204" pitchFamily="34" charset="0"/>
              </a:rPr>
              <a:t>Shared financial responsibility reduces personal risk.</a:t>
            </a:r>
          </a:p>
          <a:p>
            <a:r>
              <a:rPr lang="en-US" dirty="0">
                <a:latin typeface="Century Gothic" panose="020B0502020202020204" pitchFamily="34" charset="0"/>
              </a:rPr>
              <a:t>Easier to attract investors or clients through combined networks.</a:t>
            </a:r>
          </a:p>
          <a:p>
            <a:r>
              <a:rPr lang="en-US" b="1" dirty="0">
                <a:latin typeface="Century Gothic" panose="020B0502020202020204" pitchFamily="34" charset="0"/>
              </a:rPr>
              <a:t>Cons</a:t>
            </a:r>
            <a:r>
              <a:rPr lang="en-US" dirty="0">
                <a:latin typeface="Century Gothic" panose="020B0502020202020204" pitchFamily="34" charset="0"/>
              </a:rPr>
              <a:t>: Shared liability in a general partnership.</a:t>
            </a:r>
          </a:p>
          <a:p>
            <a:r>
              <a:rPr lang="en-US" dirty="0">
                <a:latin typeface="Century Gothic" panose="020B0502020202020204" pitchFamily="34" charset="0"/>
              </a:rPr>
              <a:t>Potential for disagreements and conflicts.</a:t>
            </a:r>
          </a:p>
          <a:p>
            <a:r>
              <a:rPr lang="en-US" dirty="0">
                <a:latin typeface="Century Gothic" panose="020B0502020202020204" pitchFamily="34" charset="0"/>
              </a:rPr>
              <a:t>Requires a detailed partnership agreement to avoid disputes.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6" name="TextBox 5">
            <a:extLst>
              <a:ext uri="{FF2B5EF4-FFF2-40B4-BE49-F238E27FC236}">
                <a16:creationId xmlns:a16="http://schemas.microsoft.com/office/drawing/2014/main" id="{ED4E3DE1-1527-7E7C-C4B0-94A8592E2584}"/>
              </a:ext>
            </a:extLst>
          </p:cNvPr>
          <p:cNvSpPr txBox="1"/>
          <p:nvPr/>
        </p:nvSpPr>
        <p:spPr>
          <a:xfrm>
            <a:off x="6096000" y="1825983"/>
            <a:ext cx="6072268" cy="4247317"/>
          </a:xfrm>
          <a:prstGeom prst="rect">
            <a:avLst/>
          </a:prstGeom>
          <a:noFill/>
        </p:spPr>
        <p:txBody>
          <a:bodyPr wrap="square" rtlCol="0">
            <a:spAutoFit/>
          </a:bodyPr>
          <a:lstStyle/>
          <a:p>
            <a:r>
              <a:rPr lang="en-US" b="1" dirty="0">
                <a:latin typeface="Century Gothic" panose="020B0502020202020204" pitchFamily="34" charset="0"/>
              </a:rPr>
              <a:t>4. Corporation: </a:t>
            </a:r>
            <a:r>
              <a:rPr lang="en-US" dirty="0">
                <a:latin typeface="Century Gothic" panose="020B0502020202020204" pitchFamily="34" charset="0"/>
              </a:rPr>
              <a:t> </a:t>
            </a:r>
            <a:r>
              <a:rPr lang="en-US" b="1" dirty="0">
                <a:solidFill>
                  <a:srgbClr val="FF0000"/>
                </a:solidFill>
                <a:latin typeface="Century Gothic" panose="020B0502020202020204" pitchFamily="34" charset="0"/>
              </a:rPr>
              <a:t>A legally separate entity from its owners, offering the highest liability protection</a:t>
            </a:r>
            <a:r>
              <a:rPr lang="en-US" dirty="0">
                <a:latin typeface="Century Gothic" panose="020B0502020202020204" pitchFamily="34" charset="0"/>
              </a:rPr>
              <a:t>.</a:t>
            </a:r>
          </a:p>
          <a:p>
            <a:r>
              <a:rPr lang="en-US" b="1" dirty="0">
                <a:latin typeface="Century Gothic" panose="020B0502020202020204" pitchFamily="34" charset="0"/>
              </a:rPr>
              <a:t>S-Corp</a:t>
            </a:r>
            <a:r>
              <a:rPr lang="en-US" dirty="0">
                <a:latin typeface="Century Gothic" panose="020B0502020202020204" pitchFamily="34" charset="0"/>
              </a:rPr>
              <a:t>: </a:t>
            </a:r>
            <a:r>
              <a:rPr lang="en-US" b="1" dirty="0">
                <a:solidFill>
                  <a:srgbClr val="FF0000"/>
                </a:solidFill>
                <a:latin typeface="Century Gothic" panose="020B0502020202020204" pitchFamily="34" charset="0"/>
              </a:rPr>
              <a:t>Profits pass through to shareholders without double taxation</a:t>
            </a:r>
            <a:r>
              <a:rPr lang="en-US" dirty="0">
                <a:latin typeface="Century Gothic" panose="020B0502020202020204" pitchFamily="34" charset="0"/>
              </a:rPr>
              <a:t>.</a:t>
            </a:r>
          </a:p>
          <a:p>
            <a:r>
              <a:rPr lang="en-US" b="1" dirty="0">
                <a:latin typeface="Century Gothic" panose="020B0502020202020204" pitchFamily="34" charset="0"/>
              </a:rPr>
              <a:t>C-Corp</a:t>
            </a:r>
            <a:r>
              <a:rPr lang="en-US" dirty="0">
                <a:latin typeface="Century Gothic" panose="020B0502020202020204" pitchFamily="34" charset="0"/>
              </a:rPr>
              <a:t>: </a:t>
            </a:r>
            <a:r>
              <a:rPr lang="en-US" b="1" dirty="0">
                <a:solidFill>
                  <a:srgbClr val="FF0000"/>
                </a:solidFill>
                <a:latin typeface="Century Gothic" panose="020B0502020202020204" pitchFamily="34" charset="0"/>
              </a:rPr>
              <a:t>Pays taxes on profits; owners pay taxes on dividends.</a:t>
            </a:r>
          </a:p>
          <a:p>
            <a:r>
              <a:rPr lang="en-US" b="1" dirty="0">
                <a:latin typeface="Century Gothic" panose="020B0502020202020204" pitchFamily="34" charset="0"/>
              </a:rPr>
              <a:t>Pros:</a:t>
            </a:r>
            <a:r>
              <a:rPr lang="en-US" dirty="0">
                <a:latin typeface="Century Gothic" panose="020B0502020202020204" pitchFamily="34" charset="0"/>
              </a:rPr>
              <a:t> Owners have no personal liability for business debts.</a:t>
            </a:r>
          </a:p>
          <a:p>
            <a:r>
              <a:rPr lang="en-US" dirty="0">
                <a:latin typeface="Century Gothic" panose="020B0502020202020204" pitchFamily="34" charset="0"/>
              </a:rPr>
              <a:t>Easier to raise capital through shares or investors.</a:t>
            </a:r>
          </a:p>
          <a:p>
            <a:r>
              <a:rPr lang="en-US" dirty="0">
                <a:latin typeface="Century Gothic" panose="020B0502020202020204" pitchFamily="34" charset="0"/>
              </a:rPr>
              <a:t>Perceived as credible and stable by clients.</a:t>
            </a:r>
          </a:p>
          <a:p>
            <a:r>
              <a:rPr lang="en-US" b="1" dirty="0">
                <a:latin typeface="Century Gothic" panose="020B0502020202020204" pitchFamily="34" charset="0"/>
              </a:rPr>
              <a:t>Cons</a:t>
            </a:r>
            <a:r>
              <a:rPr lang="en-US" dirty="0">
                <a:latin typeface="Century Gothic" panose="020B0502020202020204" pitchFamily="34" charset="0"/>
              </a:rPr>
              <a:t>: High setup and operational costs.</a:t>
            </a:r>
          </a:p>
          <a:p>
            <a:r>
              <a:rPr lang="en-US" dirty="0">
                <a:latin typeface="Century Gothic" panose="020B0502020202020204" pitchFamily="34" charset="0"/>
              </a:rPr>
              <a:t>Complex tax and compliance requirements.</a:t>
            </a:r>
          </a:p>
          <a:p>
            <a:r>
              <a:rPr lang="en-US" dirty="0">
                <a:latin typeface="Century Gothic" panose="020B0502020202020204" pitchFamily="34" charset="0"/>
              </a:rPr>
              <a:t>Requires formalities like issuing shares and holding board meetings</a:t>
            </a:r>
          </a:p>
          <a:p>
            <a:endParaRPr lang="en-US" dirty="0"/>
          </a:p>
        </p:txBody>
      </p:sp>
    </p:spTree>
    <p:extLst>
      <p:ext uri="{BB962C8B-B14F-4D97-AF65-F5344CB8AC3E}">
        <p14:creationId xmlns:p14="http://schemas.microsoft.com/office/powerpoint/2010/main" val="783506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9E227-6BF1-B5E0-3C03-DBE3EE35304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91B2A02-C8C0-76E8-56FA-AC7A4579EF1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55C021-F115-EEB6-9E92-3BE66CB3E98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C76C44B3-4736-2E6D-9A17-DE0A23B703B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465FEA21-F764-FACA-093C-193443B695C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0105103-ED86-D921-9E84-99968569E0F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2158A58-F797-379F-562B-134E453BF4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44D24EBE-F214-5012-E0B2-80756A7D7395}"/>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6" name="TextBox 5">
            <a:extLst>
              <a:ext uri="{FF2B5EF4-FFF2-40B4-BE49-F238E27FC236}">
                <a16:creationId xmlns:a16="http://schemas.microsoft.com/office/drawing/2014/main" id="{4481365B-C625-D786-1CD7-6BB9C9E58727}"/>
              </a:ext>
            </a:extLst>
          </p:cNvPr>
          <p:cNvSpPr txBox="1"/>
          <p:nvPr/>
        </p:nvSpPr>
        <p:spPr>
          <a:xfrm>
            <a:off x="321618" y="2018199"/>
            <a:ext cx="5005909" cy="4247317"/>
          </a:xfrm>
          <a:prstGeom prst="rect">
            <a:avLst/>
          </a:prstGeom>
          <a:noFill/>
        </p:spPr>
        <p:txBody>
          <a:bodyPr wrap="square" rtlCol="0">
            <a:spAutoFit/>
          </a:bodyPr>
          <a:lstStyle/>
          <a:p>
            <a:r>
              <a:rPr lang="en-US" b="1" dirty="0">
                <a:latin typeface="Century Gothic" panose="020B0502020202020204" pitchFamily="34" charset="0"/>
              </a:rPr>
              <a:t>A. Business Registration</a:t>
            </a:r>
          </a:p>
          <a:p>
            <a:r>
              <a:rPr lang="en-US" b="1" dirty="0">
                <a:latin typeface="Century Gothic" panose="020B0502020202020204" pitchFamily="34" charset="0"/>
              </a:rPr>
              <a:t>1. Choose a Business Structure</a:t>
            </a:r>
          </a:p>
          <a:p>
            <a:r>
              <a:rPr lang="en-US" dirty="0">
                <a:latin typeface="Century Gothic" panose="020B0502020202020204" pitchFamily="34" charset="0"/>
              </a:rPr>
              <a:t>Your business structure affects your liability, taxes, and operational complexity. Here are common structures to consider:</a:t>
            </a:r>
          </a:p>
          <a:p>
            <a:r>
              <a:rPr lang="en-US" b="1" dirty="0">
                <a:latin typeface="Century Gothic" panose="020B0502020202020204" pitchFamily="34" charset="0"/>
              </a:rPr>
              <a:t>Sole Proprietorship</a:t>
            </a:r>
            <a:r>
              <a:rPr lang="en-US" dirty="0">
                <a:latin typeface="Century Gothic" panose="020B0502020202020204" pitchFamily="34" charset="0"/>
              </a:rPr>
              <a:t>:</a:t>
            </a:r>
          </a:p>
          <a:p>
            <a:r>
              <a:rPr lang="en-US" b="1" dirty="0">
                <a:latin typeface="Century Gothic" panose="020B0502020202020204" pitchFamily="34" charset="0"/>
              </a:rPr>
              <a:t>Pros</a:t>
            </a:r>
            <a:r>
              <a:rPr lang="en-US" dirty="0">
                <a:latin typeface="Century Gothic" panose="020B0502020202020204" pitchFamily="34" charset="0"/>
              </a:rPr>
              <a:t>: Simple to set up, low cost, and ideal for solo consultants starting small.</a:t>
            </a:r>
          </a:p>
          <a:p>
            <a:r>
              <a:rPr lang="en-US" b="1" dirty="0">
                <a:latin typeface="Century Gothic" panose="020B0502020202020204" pitchFamily="34" charset="0"/>
              </a:rPr>
              <a:t>Cons</a:t>
            </a:r>
            <a:r>
              <a:rPr lang="en-US" dirty="0">
                <a:latin typeface="Century Gothic" panose="020B0502020202020204" pitchFamily="34" charset="0"/>
              </a:rPr>
              <a:t>: No separation between personal and business assets; you’re personally liable for debts and legal issues.</a:t>
            </a:r>
          </a:p>
          <a:p>
            <a:r>
              <a:rPr lang="en-US" b="1" dirty="0">
                <a:solidFill>
                  <a:srgbClr val="FF0000"/>
                </a:solidFill>
                <a:latin typeface="Century Gothic" panose="020B0502020202020204" pitchFamily="34" charset="0"/>
              </a:rPr>
              <a:t>Suitable For: Freelancers or individuals offering services directly to clients.</a:t>
            </a:r>
          </a:p>
          <a:p>
            <a:endParaRPr lang="en-US" dirty="0">
              <a:solidFill>
                <a:srgbClr val="FF0000"/>
              </a:solidFill>
            </a:endParaRPr>
          </a:p>
          <a:p>
            <a:endParaRPr lang="en-US" dirty="0"/>
          </a:p>
        </p:txBody>
      </p:sp>
      <p:sp>
        <p:nvSpPr>
          <p:cNvPr id="8" name="TextBox 7">
            <a:extLst>
              <a:ext uri="{FF2B5EF4-FFF2-40B4-BE49-F238E27FC236}">
                <a16:creationId xmlns:a16="http://schemas.microsoft.com/office/drawing/2014/main" id="{59340765-DFFA-26B9-C04C-F1690588C3B7}"/>
              </a:ext>
            </a:extLst>
          </p:cNvPr>
          <p:cNvSpPr txBox="1"/>
          <p:nvPr/>
        </p:nvSpPr>
        <p:spPr>
          <a:xfrm>
            <a:off x="5552661" y="1726028"/>
            <a:ext cx="6281378" cy="4801314"/>
          </a:xfrm>
          <a:prstGeom prst="rect">
            <a:avLst/>
          </a:prstGeom>
          <a:noFill/>
        </p:spPr>
        <p:txBody>
          <a:bodyPr wrap="square" rtlCol="0">
            <a:spAutoFit/>
          </a:bodyPr>
          <a:lstStyle/>
          <a:p>
            <a:r>
              <a:rPr lang="en-US" b="1" dirty="0">
                <a:latin typeface="Century Gothic" panose="020B0502020202020204" pitchFamily="34" charset="0"/>
              </a:rPr>
              <a:t>Limited Liability Company (LLC):</a:t>
            </a:r>
          </a:p>
          <a:p>
            <a:r>
              <a:rPr lang="en-US" b="1" dirty="0">
                <a:latin typeface="Century Gothic" panose="020B0502020202020204" pitchFamily="34" charset="0"/>
              </a:rPr>
              <a:t>Pros: </a:t>
            </a:r>
            <a:r>
              <a:rPr lang="en-US" dirty="0">
                <a:latin typeface="Century Gothic" panose="020B0502020202020204" pitchFamily="34" charset="0"/>
              </a:rPr>
              <a:t>Offers protection for personal assets, flexible taxation, and simple management.</a:t>
            </a:r>
          </a:p>
          <a:p>
            <a:r>
              <a:rPr lang="en-US" b="1" dirty="0">
                <a:latin typeface="Century Gothic" panose="020B0502020202020204" pitchFamily="34" charset="0"/>
              </a:rPr>
              <a:t>Cons</a:t>
            </a:r>
            <a:r>
              <a:rPr lang="en-US" dirty="0">
                <a:latin typeface="Century Gothic" panose="020B0502020202020204" pitchFamily="34" charset="0"/>
              </a:rPr>
              <a:t>: Slightly more complex and expensive to set up than a sole proprietorship.</a:t>
            </a:r>
          </a:p>
          <a:p>
            <a:r>
              <a:rPr lang="en-US" b="1" dirty="0">
                <a:solidFill>
                  <a:srgbClr val="FF0000"/>
                </a:solidFill>
                <a:latin typeface="Century Gothic" panose="020B0502020202020204" pitchFamily="34" charset="0"/>
              </a:rPr>
              <a:t>Suitable For: Small to medium-sized consulting businesses.</a:t>
            </a:r>
          </a:p>
          <a:p>
            <a:r>
              <a:rPr lang="en-US" b="1" dirty="0">
                <a:latin typeface="Century Gothic" panose="020B0502020202020204" pitchFamily="34" charset="0"/>
              </a:rPr>
              <a:t>Corporation</a:t>
            </a:r>
            <a:r>
              <a:rPr lang="en-US" dirty="0">
                <a:latin typeface="Century Gothic" panose="020B0502020202020204" pitchFamily="34" charset="0"/>
              </a:rPr>
              <a:t>:</a:t>
            </a:r>
          </a:p>
          <a:p>
            <a:r>
              <a:rPr lang="en-US" b="1" dirty="0">
                <a:latin typeface="Century Gothic" panose="020B0502020202020204" pitchFamily="34" charset="0"/>
              </a:rPr>
              <a:t>Pros</a:t>
            </a:r>
            <a:r>
              <a:rPr lang="en-US" dirty="0">
                <a:latin typeface="Century Gothic" panose="020B0502020202020204" pitchFamily="34" charset="0"/>
              </a:rPr>
              <a:t>: Provides the highest level of liability protection; best for businesses planning to scale with multiple stakeholders.</a:t>
            </a:r>
          </a:p>
          <a:p>
            <a:r>
              <a:rPr lang="en-US" b="1" dirty="0">
                <a:latin typeface="Century Gothic" panose="020B0502020202020204" pitchFamily="34" charset="0"/>
              </a:rPr>
              <a:t>Cons</a:t>
            </a:r>
            <a:r>
              <a:rPr lang="en-US" dirty="0">
                <a:latin typeface="Century Gothic" panose="020B0502020202020204" pitchFamily="34" charset="0"/>
              </a:rPr>
              <a:t>: Complex and expensive to set up; subject to stricter regulations and double taxation unless structured as an S-corporation.</a:t>
            </a:r>
          </a:p>
          <a:p>
            <a:r>
              <a:rPr lang="en-US" b="1" dirty="0">
                <a:solidFill>
                  <a:srgbClr val="FF0000"/>
                </a:solidFill>
                <a:latin typeface="Century Gothic" panose="020B0502020202020204" pitchFamily="34" charset="0"/>
              </a:rPr>
              <a:t>Suitable For: Larger consulting firms with multiple owners or investors</a:t>
            </a:r>
            <a:r>
              <a:rPr lang="en-US" dirty="0">
                <a:latin typeface="Century Gothic" panose="020B0502020202020204" pitchFamily="34" charset="0"/>
              </a:rPr>
              <a:t>.</a:t>
            </a:r>
          </a:p>
          <a:p>
            <a:endParaRPr lang="en-US" dirty="0"/>
          </a:p>
        </p:txBody>
      </p:sp>
    </p:spTree>
    <p:extLst>
      <p:ext uri="{BB962C8B-B14F-4D97-AF65-F5344CB8AC3E}">
        <p14:creationId xmlns:p14="http://schemas.microsoft.com/office/powerpoint/2010/main" val="3145930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81803-3A76-9170-CA0F-937B8371A63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0599898-73E6-FE80-1402-F9AB50327F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AE793EF-CFDA-A8C5-65ED-A217389D00B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72A6C1AA-C21D-3568-18A8-33793088E44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40D59415-9759-298C-5668-787380E91BC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CC113DF-3CB7-2010-E0BF-EEA61556684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FD7E22-D348-7AC1-B473-109997E3D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79FBC0E5-126A-41EA-41AC-6F4F359DFD8D}"/>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6" name="TextBox 5">
            <a:extLst>
              <a:ext uri="{FF2B5EF4-FFF2-40B4-BE49-F238E27FC236}">
                <a16:creationId xmlns:a16="http://schemas.microsoft.com/office/drawing/2014/main" id="{15AEF2A5-2E40-59DE-81A5-65A55A3F7652}"/>
              </a:ext>
            </a:extLst>
          </p:cNvPr>
          <p:cNvSpPr txBox="1"/>
          <p:nvPr/>
        </p:nvSpPr>
        <p:spPr>
          <a:xfrm>
            <a:off x="216092" y="1997105"/>
            <a:ext cx="4840027" cy="4801314"/>
          </a:xfrm>
          <a:prstGeom prst="rect">
            <a:avLst/>
          </a:prstGeom>
          <a:noFill/>
        </p:spPr>
        <p:txBody>
          <a:bodyPr wrap="square" rtlCol="0">
            <a:spAutoFit/>
          </a:bodyPr>
          <a:lstStyle/>
          <a:p>
            <a:r>
              <a:rPr lang="en-US" b="1" dirty="0">
                <a:latin typeface="Century Gothic" panose="020B0502020202020204" pitchFamily="34" charset="0"/>
              </a:rPr>
              <a:t>Partnership</a:t>
            </a:r>
            <a:r>
              <a:rPr lang="en-US" dirty="0">
                <a:latin typeface="Century Gothic" panose="020B0502020202020204" pitchFamily="34" charset="0"/>
              </a:rPr>
              <a:t>:</a:t>
            </a:r>
          </a:p>
          <a:p>
            <a:r>
              <a:rPr lang="en-US" dirty="0">
                <a:latin typeface="Century Gothic" panose="020B0502020202020204" pitchFamily="34" charset="0"/>
              </a:rPr>
              <a:t>Pros: Easy to form; allows sharing of responsibilities and costs with co-founders.</a:t>
            </a:r>
          </a:p>
          <a:p>
            <a:r>
              <a:rPr lang="en-US" dirty="0">
                <a:latin typeface="Century Gothic" panose="020B0502020202020204" pitchFamily="34" charset="0"/>
              </a:rPr>
              <a:t>Cons: Partners are personally liable for business debts.</a:t>
            </a:r>
          </a:p>
          <a:p>
            <a:r>
              <a:rPr lang="en-US" b="1" dirty="0">
                <a:solidFill>
                  <a:srgbClr val="FF0A0A"/>
                </a:solidFill>
                <a:latin typeface="Century Gothic" panose="020B0502020202020204" pitchFamily="34" charset="0"/>
              </a:rPr>
              <a:t>Suitable For: Two or more individuals collaborating on consulting services.</a:t>
            </a:r>
          </a:p>
          <a:p>
            <a:r>
              <a:rPr lang="en-US" dirty="0">
                <a:latin typeface="Century Gothic" panose="020B0502020202020204" pitchFamily="34" charset="0"/>
              </a:rPr>
              <a:t>2. </a:t>
            </a:r>
            <a:r>
              <a:rPr lang="en-US" b="1" dirty="0">
                <a:latin typeface="Century Gothic" panose="020B0502020202020204" pitchFamily="34" charset="0"/>
              </a:rPr>
              <a:t>Register Your Business Name</a:t>
            </a:r>
          </a:p>
          <a:p>
            <a:r>
              <a:rPr lang="en-US" b="1" dirty="0">
                <a:latin typeface="Century Gothic" panose="020B0502020202020204" pitchFamily="34" charset="0"/>
              </a:rPr>
              <a:t>Check Availability</a:t>
            </a:r>
            <a:r>
              <a:rPr lang="en-US" dirty="0">
                <a:latin typeface="Century Gothic" panose="020B0502020202020204" pitchFamily="34" charset="0"/>
              </a:rPr>
              <a:t>: Use your local government’s business registry or an online trademark database to ensure your chosen name isn’t already in use.</a:t>
            </a:r>
          </a:p>
          <a:p>
            <a:r>
              <a:rPr lang="en-US" b="1" dirty="0">
                <a:latin typeface="Century Gothic" panose="020B0502020202020204" pitchFamily="34" charset="0"/>
              </a:rPr>
              <a:t>File a DBA (Doing Business As)</a:t>
            </a:r>
            <a:r>
              <a:rPr lang="en-US" dirty="0">
                <a:latin typeface="Century Gothic" panose="020B0502020202020204" pitchFamily="34" charset="0"/>
              </a:rPr>
              <a:t>: If you plan to operate under a name different from your legal business name, you’ll need to register a DBA.</a:t>
            </a:r>
          </a:p>
          <a:p>
            <a:endParaRPr lang="en-US" dirty="0"/>
          </a:p>
        </p:txBody>
      </p:sp>
      <p:sp>
        <p:nvSpPr>
          <p:cNvPr id="7" name="TextBox 6">
            <a:extLst>
              <a:ext uri="{FF2B5EF4-FFF2-40B4-BE49-F238E27FC236}">
                <a16:creationId xmlns:a16="http://schemas.microsoft.com/office/drawing/2014/main" id="{75A141AD-8B9B-8EE9-374E-3AD422B0C4C0}"/>
              </a:ext>
            </a:extLst>
          </p:cNvPr>
          <p:cNvSpPr txBox="1"/>
          <p:nvPr/>
        </p:nvSpPr>
        <p:spPr>
          <a:xfrm>
            <a:off x="5056119" y="1481448"/>
            <a:ext cx="6768877" cy="4801314"/>
          </a:xfrm>
          <a:prstGeom prst="rect">
            <a:avLst/>
          </a:prstGeom>
          <a:noFill/>
        </p:spPr>
        <p:txBody>
          <a:bodyPr wrap="square">
            <a:spAutoFit/>
          </a:bodyPr>
          <a:lstStyle/>
          <a:p>
            <a:endParaRPr lang="en-US" dirty="0"/>
          </a:p>
          <a:p>
            <a:r>
              <a:rPr lang="en-US" dirty="0"/>
              <a:t> </a:t>
            </a:r>
            <a:r>
              <a:rPr lang="en-US" b="1" dirty="0">
                <a:latin typeface="Century Gothic" panose="020B0502020202020204" pitchFamily="34" charset="0"/>
              </a:rPr>
              <a:t>Tip:</a:t>
            </a:r>
            <a:r>
              <a:rPr lang="en-US" dirty="0">
                <a:latin typeface="Century Gothic" panose="020B0502020202020204" pitchFamily="34" charset="0"/>
              </a:rPr>
              <a:t> Ensure your business name reflects your services and is trademarkable to avoid future disputes.</a:t>
            </a:r>
          </a:p>
          <a:p>
            <a:r>
              <a:rPr lang="en-US" b="1" dirty="0">
                <a:latin typeface="Century Gothic" panose="020B0502020202020204" pitchFamily="34" charset="0"/>
              </a:rPr>
              <a:t>Corporation</a:t>
            </a:r>
            <a:r>
              <a:rPr lang="en-US" dirty="0">
                <a:latin typeface="Century Gothic" panose="020B0502020202020204" pitchFamily="34" charset="0"/>
              </a:rPr>
              <a:t>:</a:t>
            </a:r>
          </a:p>
          <a:p>
            <a:r>
              <a:rPr lang="en-US" b="1" dirty="0">
                <a:latin typeface="Century Gothic" panose="020B0502020202020204" pitchFamily="34" charset="0"/>
              </a:rPr>
              <a:t>Pro</a:t>
            </a:r>
            <a:r>
              <a:rPr lang="en-US" dirty="0">
                <a:latin typeface="Century Gothic" panose="020B0502020202020204" pitchFamily="34" charset="0"/>
              </a:rPr>
              <a:t>s: Provides the highest level of liability protection; best for businesses planning to scale with multiple stakeholders.</a:t>
            </a:r>
          </a:p>
          <a:p>
            <a:r>
              <a:rPr lang="en-US" b="1" dirty="0">
                <a:latin typeface="Century Gothic" panose="020B0502020202020204" pitchFamily="34" charset="0"/>
              </a:rPr>
              <a:t>Cons:</a:t>
            </a:r>
            <a:r>
              <a:rPr lang="en-US" dirty="0">
                <a:latin typeface="Century Gothic" panose="020B0502020202020204" pitchFamily="34" charset="0"/>
              </a:rPr>
              <a:t> Complex and expensive to set up; subject to stricter regulations and double taxation unless structured as an S-corporation.</a:t>
            </a:r>
          </a:p>
          <a:p>
            <a:r>
              <a:rPr lang="en-US" b="1" dirty="0">
                <a:latin typeface="Century Gothic" panose="020B0502020202020204" pitchFamily="34" charset="0"/>
              </a:rPr>
              <a:t>Check Availability</a:t>
            </a:r>
            <a:r>
              <a:rPr lang="en-US" dirty="0">
                <a:latin typeface="Century Gothic" panose="020B0502020202020204" pitchFamily="34" charset="0"/>
              </a:rPr>
              <a:t>: Use your local government’s business registry or an online trademark database to ensure your chosen name isn’t already in use.</a:t>
            </a:r>
          </a:p>
          <a:p>
            <a:r>
              <a:rPr lang="en-US" b="1" dirty="0">
                <a:latin typeface="Century Gothic" panose="020B0502020202020204" pitchFamily="34" charset="0"/>
              </a:rPr>
              <a:t>File a DBA </a:t>
            </a:r>
            <a:r>
              <a:rPr lang="en-US" dirty="0">
                <a:latin typeface="Century Gothic" panose="020B0502020202020204" pitchFamily="34" charset="0"/>
              </a:rPr>
              <a:t>(Doing Business As): If you plan to operate under a name different from your legal business name, you’ll need to register a DBA.</a:t>
            </a:r>
          </a:p>
          <a:p>
            <a:r>
              <a:rPr lang="en-US" b="1" dirty="0">
                <a:latin typeface="Century Gothic" panose="020B0502020202020204" pitchFamily="34" charset="0"/>
              </a:rPr>
              <a:t>Tip</a:t>
            </a:r>
            <a:r>
              <a:rPr lang="en-US" dirty="0">
                <a:latin typeface="Century Gothic" panose="020B0502020202020204" pitchFamily="34" charset="0"/>
              </a:rPr>
              <a:t>: Ensure your business name reflects your services and is trademarkable to avoid future disputes.</a:t>
            </a:r>
          </a:p>
        </p:txBody>
      </p:sp>
    </p:spTree>
    <p:extLst>
      <p:ext uri="{BB962C8B-B14F-4D97-AF65-F5344CB8AC3E}">
        <p14:creationId xmlns:p14="http://schemas.microsoft.com/office/powerpoint/2010/main" val="13522027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5653C-DF04-0BA8-CA35-402C9800270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C3115DF-3097-C4F1-EBD7-D71C9411318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4AB7158-74BD-6F37-CDCC-DD8C476F3A2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E93AFF15-95C3-27DE-1CC5-86C2705FAED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106262BA-FF69-C111-B239-BE2B2872E06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D62AD07-F67C-FC50-EA36-F826CC253F7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644030A-E391-88D7-866B-8C203EE00D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C8CDA77C-27A5-E4BE-5835-0A95D8C4778E}"/>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7" name="TextBox 6">
            <a:extLst>
              <a:ext uri="{FF2B5EF4-FFF2-40B4-BE49-F238E27FC236}">
                <a16:creationId xmlns:a16="http://schemas.microsoft.com/office/drawing/2014/main" id="{C4E5F1EB-3905-9B83-7FD2-72F9E751DAFA}"/>
              </a:ext>
            </a:extLst>
          </p:cNvPr>
          <p:cNvSpPr txBox="1"/>
          <p:nvPr/>
        </p:nvSpPr>
        <p:spPr>
          <a:xfrm>
            <a:off x="106017" y="1481448"/>
            <a:ext cx="11718979" cy="5078313"/>
          </a:xfrm>
          <a:prstGeom prst="rect">
            <a:avLst/>
          </a:prstGeom>
          <a:noFill/>
        </p:spPr>
        <p:txBody>
          <a:bodyPr wrap="square">
            <a:spAutoFit/>
          </a:bodyPr>
          <a:lstStyle/>
          <a:p>
            <a:endParaRPr lang="en-US" dirty="0"/>
          </a:p>
          <a:p>
            <a:r>
              <a:rPr lang="en-US" dirty="0"/>
              <a:t> </a:t>
            </a:r>
            <a:r>
              <a:rPr lang="en-US" b="1" dirty="0">
                <a:latin typeface="Century Gothic" panose="020B0502020202020204" pitchFamily="34" charset="0"/>
              </a:rPr>
              <a:t>B. Licenses and Permits</a:t>
            </a:r>
          </a:p>
          <a:p>
            <a:r>
              <a:rPr lang="en-US" b="1" dirty="0">
                <a:latin typeface="Century Gothic" panose="020B0502020202020204" pitchFamily="34" charset="0"/>
              </a:rPr>
              <a:t>1. General Business Licenses</a:t>
            </a:r>
          </a:p>
          <a:p>
            <a:r>
              <a:rPr lang="en-US" dirty="0">
                <a:latin typeface="Century Gothic" panose="020B0502020202020204" pitchFamily="34" charset="0"/>
              </a:rPr>
              <a:t>Most local or state governments require you to obtain a </a:t>
            </a:r>
            <a:r>
              <a:rPr lang="en-US" b="1" dirty="0">
                <a:solidFill>
                  <a:srgbClr val="FF0000"/>
                </a:solidFill>
                <a:latin typeface="Century Gothic" panose="020B0502020202020204" pitchFamily="34" charset="0"/>
              </a:rPr>
              <a:t>basic business license to operate legally.</a:t>
            </a:r>
          </a:p>
          <a:p>
            <a:r>
              <a:rPr lang="en-US" dirty="0">
                <a:latin typeface="Century Gothic" panose="020B0502020202020204" pitchFamily="34" charset="0"/>
              </a:rPr>
              <a:t>Research the specific licensing requirements for your location, as they vary by region.</a:t>
            </a:r>
          </a:p>
          <a:p>
            <a:r>
              <a:rPr lang="en-US" b="1" dirty="0">
                <a:latin typeface="Century Gothic" panose="020B0502020202020204" pitchFamily="34" charset="0"/>
              </a:rPr>
              <a:t>2. Professional Licenses</a:t>
            </a:r>
          </a:p>
          <a:p>
            <a:r>
              <a:rPr lang="en-US" dirty="0">
                <a:latin typeface="Century Gothic" panose="020B0502020202020204" pitchFamily="34" charset="0"/>
              </a:rPr>
              <a:t>Depending on your jurisdiction, you may need </a:t>
            </a:r>
            <a:r>
              <a:rPr lang="en-US" b="1" dirty="0">
                <a:solidFill>
                  <a:srgbClr val="FF0000"/>
                </a:solidFill>
                <a:latin typeface="Century Gothic" panose="020B0502020202020204" pitchFamily="34" charset="0"/>
              </a:rPr>
              <a:t>professional certifications to validate your expertise:</a:t>
            </a:r>
          </a:p>
          <a:p>
            <a:r>
              <a:rPr lang="en-US" dirty="0">
                <a:latin typeface="Century Gothic" panose="020B0502020202020204" pitchFamily="34" charset="0"/>
              </a:rPr>
              <a:t>Teaching credentials: Required for education consultants providing academic support.</a:t>
            </a:r>
          </a:p>
          <a:p>
            <a:r>
              <a:rPr lang="en-US" dirty="0">
                <a:latin typeface="Century Gothic" panose="020B0502020202020204" pitchFamily="34" charset="0"/>
              </a:rPr>
              <a:t>Specialized certifications: For areas like special education, curriculum design, or corporate training.</a:t>
            </a:r>
          </a:p>
          <a:p>
            <a:r>
              <a:rPr lang="en-US" b="1" dirty="0">
                <a:latin typeface="Century Gothic" panose="020B0502020202020204" pitchFamily="34" charset="0"/>
              </a:rPr>
              <a:t>3. Special Permits</a:t>
            </a:r>
          </a:p>
          <a:p>
            <a:r>
              <a:rPr lang="en-US" b="1" dirty="0">
                <a:latin typeface="Century Gothic" panose="020B0502020202020204" pitchFamily="34" charset="0"/>
              </a:rPr>
              <a:t>Home-Based Businesses</a:t>
            </a:r>
            <a:r>
              <a:rPr lang="en-US" dirty="0">
                <a:latin typeface="Century Gothic" panose="020B0502020202020204" pitchFamily="34" charset="0"/>
              </a:rPr>
              <a:t>:</a:t>
            </a:r>
          </a:p>
          <a:p>
            <a:r>
              <a:rPr lang="en-US" dirty="0">
                <a:latin typeface="Century Gothic" panose="020B0502020202020204" pitchFamily="34" charset="0"/>
              </a:rPr>
              <a:t>If operating from home, check local zoning laws. Some regions require permits for home-based businesses to </a:t>
            </a:r>
            <a:r>
              <a:rPr lang="en-US" b="1" dirty="0">
                <a:solidFill>
                  <a:srgbClr val="FF0000"/>
                </a:solidFill>
                <a:latin typeface="Century Gothic" panose="020B0502020202020204" pitchFamily="34" charset="0"/>
              </a:rPr>
              <a:t>ensure compliance with residential zoning rules</a:t>
            </a:r>
            <a:r>
              <a:rPr lang="en-US" dirty="0">
                <a:latin typeface="Century Gothic" panose="020B0502020202020204" pitchFamily="34" charset="0"/>
              </a:rPr>
              <a:t>.</a:t>
            </a:r>
          </a:p>
          <a:p>
            <a:r>
              <a:rPr lang="en-US" b="1" dirty="0">
                <a:latin typeface="Century Gothic" panose="020B0502020202020204" pitchFamily="34" charset="0"/>
              </a:rPr>
              <a:t>Online Education Services</a:t>
            </a:r>
            <a:r>
              <a:rPr lang="en-US" dirty="0">
                <a:latin typeface="Century Gothic" panose="020B0502020202020204" pitchFamily="34" charset="0"/>
              </a:rPr>
              <a:t>:</a:t>
            </a:r>
          </a:p>
          <a:p>
            <a:r>
              <a:rPr lang="en-US" dirty="0">
                <a:latin typeface="Century Gothic" panose="020B0502020202020204" pitchFamily="34" charset="0"/>
              </a:rPr>
              <a:t>If offering services online, ensure compliance with:</a:t>
            </a:r>
          </a:p>
          <a:p>
            <a:r>
              <a:rPr lang="en-US" dirty="0">
                <a:latin typeface="Century Gothic" panose="020B0502020202020204" pitchFamily="34" charset="0"/>
              </a:rPr>
              <a:t>Data Protection Laws: Like GDPR (for international clients) or CCPA (California).</a:t>
            </a:r>
          </a:p>
          <a:p>
            <a:r>
              <a:rPr lang="en-US" dirty="0">
                <a:latin typeface="Century Gothic" panose="020B0502020202020204" pitchFamily="34" charset="0"/>
              </a:rPr>
              <a:t>E-commerce Regulations: For payment processing and client contracts.</a:t>
            </a:r>
          </a:p>
          <a:p>
            <a:endParaRPr lang="en-US" dirty="0">
              <a:latin typeface="Century Gothic" panose="020B0502020202020204" pitchFamily="34" charset="0"/>
            </a:endParaRPr>
          </a:p>
        </p:txBody>
      </p:sp>
    </p:spTree>
    <p:extLst>
      <p:ext uri="{BB962C8B-B14F-4D97-AF65-F5344CB8AC3E}">
        <p14:creationId xmlns:p14="http://schemas.microsoft.com/office/powerpoint/2010/main" val="3547410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75F3D-04E6-AF3E-C89E-EFCC7925C3F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A288164-B55E-A5B8-E50F-0C889FDC698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A09CA58-AB88-7869-4ACA-874A716D49E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07542FB6-599C-FBAE-F88E-1B7AABFA4A7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E8FEEA8B-A02B-086D-211B-355AC7EC1C6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FDB0285-D31B-65FF-6851-35234B8E728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74E403A-CEB6-DFAE-DEF7-E0994838B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DA01AF83-950B-35B4-0F25-753A475C510E}"/>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7" name="TextBox 6">
            <a:extLst>
              <a:ext uri="{FF2B5EF4-FFF2-40B4-BE49-F238E27FC236}">
                <a16:creationId xmlns:a16="http://schemas.microsoft.com/office/drawing/2014/main" id="{CB44414D-D398-505B-77D6-DBF571AB5594}"/>
              </a:ext>
            </a:extLst>
          </p:cNvPr>
          <p:cNvSpPr txBox="1"/>
          <p:nvPr/>
        </p:nvSpPr>
        <p:spPr>
          <a:xfrm>
            <a:off x="115060" y="1899461"/>
            <a:ext cx="11718979" cy="646331"/>
          </a:xfrm>
          <a:prstGeom prst="rect">
            <a:avLst/>
          </a:prstGeom>
          <a:noFill/>
        </p:spPr>
        <p:txBody>
          <a:bodyPr wrap="square">
            <a:spAutoFit/>
          </a:bodyPr>
          <a:lstStyle/>
          <a:p>
            <a:endParaRPr lang="en-US" dirty="0"/>
          </a:p>
          <a:p>
            <a:r>
              <a:rPr lang="en-US" dirty="0"/>
              <a:t> </a:t>
            </a:r>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E09C1B10-FF21-E3EF-0236-5658F7D962A8}"/>
              </a:ext>
            </a:extLst>
          </p:cNvPr>
          <p:cNvSpPr txBox="1"/>
          <p:nvPr/>
        </p:nvSpPr>
        <p:spPr>
          <a:xfrm>
            <a:off x="88708" y="2041571"/>
            <a:ext cx="12088012" cy="3970318"/>
          </a:xfrm>
          <a:prstGeom prst="rect">
            <a:avLst/>
          </a:prstGeom>
          <a:noFill/>
        </p:spPr>
        <p:txBody>
          <a:bodyPr wrap="square" rtlCol="0">
            <a:spAutoFit/>
          </a:bodyPr>
          <a:lstStyle/>
          <a:p>
            <a:r>
              <a:rPr lang="en-US" b="1" dirty="0">
                <a:latin typeface="Century Gothic" panose="020B0502020202020204" pitchFamily="34" charset="0"/>
              </a:rPr>
              <a:t>C. Tax Compliance</a:t>
            </a:r>
          </a:p>
          <a:p>
            <a:r>
              <a:rPr lang="en-US" b="1" dirty="0">
                <a:latin typeface="Century Gothic" panose="020B0502020202020204" pitchFamily="34" charset="0"/>
              </a:rPr>
              <a:t>1. Obtain a Tax ID</a:t>
            </a:r>
          </a:p>
          <a:p>
            <a:r>
              <a:rPr lang="en-US" dirty="0">
                <a:latin typeface="Century Gothic" panose="020B0502020202020204" pitchFamily="34" charset="0"/>
              </a:rPr>
              <a:t>Most countries require an Employer Identification Number (EIN) , TIN (Tax Identification Number) or its equivalent for tax reporting.</a:t>
            </a:r>
          </a:p>
          <a:p>
            <a:r>
              <a:rPr lang="en-US" b="1" dirty="0">
                <a:solidFill>
                  <a:srgbClr val="FF0000"/>
                </a:solidFill>
                <a:latin typeface="Century Gothic" panose="020B0502020202020204" pitchFamily="34" charset="0"/>
              </a:rPr>
              <a:t>Why It’s Needed</a:t>
            </a:r>
            <a:r>
              <a:rPr lang="en-US" dirty="0">
                <a:latin typeface="Century Gothic" panose="020B0502020202020204" pitchFamily="34" charset="0"/>
              </a:rPr>
              <a:t>: Even if you’re a sole proprietor, an EIN helps with tax filing, opening business bank accounts, and hiring employees.</a:t>
            </a:r>
          </a:p>
          <a:p>
            <a:r>
              <a:rPr lang="en-US" b="1" dirty="0">
                <a:latin typeface="Century Gothic" panose="020B0502020202020204" pitchFamily="34" charset="0"/>
              </a:rPr>
              <a:t>2. Understand Tax Obligations</a:t>
            </a:r>
          </a:p>
          <a:p>
            <a:r>
              <a:rPr lang="en-US" dirty="0">
                <a:latin typeface="Century Gothic" panose="020B0502020202020204" pitchFamily="34" charset="0"/>
              </a:rPr>
              <a:t>Determine if your services are subject to sales tax in your jurisdiction.</a:t>
            </a:r>
          </a:p>
          <a:p>
            <a:r>
              <a:rPr lang="en-US" dirty="0">
                <a:latin typeface="Century Gothic" panose="020B0502020202020204" pitchFamily="34" charset="0"/>
              </a:rPr>
              <a:t>File business taxes annually or quarterly, depending on your structure.</a:t>
            </a:r>
          </a:p>
          <a:p>
            <a:r>
              <a:rPr lang="en-US" dirty="0">
                <a:latin typeface="Century Gothic" panose="020B0502020202020204" pitchFamily="34" charset="0"/>
              </a:rPr>
              <a:t>Use a professional accountant to ensure compliance and maximize deductions.</a:t>
            </a:r>
          </a:p>
          <a:p>
            <a:r>
              <a:rPr lang="en-US" dirty="0">
                <a:latin typeface="Century Gothic" panose="020B0502020202020204" pitchFamily="34" charset="0"/>
              </a:rPr>
              <a:t>if you handle sensitive client data online.</a:t>
            </a:r>
          </a:p>
          <a:p>
            <a:r>
              <a:rPr lang="en-US" dirty="0">
                <a:latin typeface="Century Gothic" panose="020B0502020202020204" pitchFamily="34" charset="0"/>
              </a:rPr>
              <a:t>Business Interruption Insurance: Covers income loss due to unforeseen disruptions like natural disasters.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093527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2B6B1-6CA8-0687-50EF-DEA3A52C0F3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5437EDC-E0B3-E6C5-D7D1-1F7B328CC1C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3408FA3-848C-3F7D-0456-2C0093289A8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99C58696-E8D6-85BF-B2E1-6C15E9D8270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DD2F7C0E-0A9B-E594-04AD-D95B9EA160B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1D74B7D-DE7E-595E-1A2E-02159E1D0DE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EF24A8B-92DF-3720-6374-DBFCCA6F3D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462CBB9F-05C5-9E91-597A-3BD67C85E5DE}"/>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7" name="TextBox 6">
            <a:extLst>
              <a:ext uri="{FF2B5EF4-FFF2-40B4-BE49-F238E27FC236}">
                <a16:creationId xmlns:a16="http://schemas.microsoft.com/office/drawing/2014/main" id="{4214E0EC-AC5E-7AC1-A6B3-A72EA142D649}"/>
              </a:ext>
            </a:extLst>
          </p:cNvPr>
          <p:cNvSpPr txBox="1"/>
          <p:nvPr/>
        </p:nvSpPr>
        <p:spPr>
          <a:xfrm>
            <a:off x="115060" y="1899461"/>
            <a:ext cx="11718979" cy="646331"/>
          </a:xfrm>
          <a:prstGeom prst="rect">
            <a:avLst/>
          </a:prstGeom>
          <a:noFill/>
        </p:spPr>
        <p:txBody>
          <a:bodyPr wrap="square">
            <a:spAutoFit/>
          </a:bodyPr>
          <a:lstStyle/>
          <a:p>
            <a:endParaRPr lang="en-US" dirty="0"/>
          </a:p>
          <a:p>
            <a:r>
              <a:rPr lang="en-US" dirty="0"/>
              <a:t> </a:t>
            </a:r>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5D9D3516-E13F-FCC0-0EF3-079F0F131706}"/>
              </a:ext>
            </a:extLst>
          </p:cNvPr>
          <p:cNvSpPr txBox="1"/>
          <p:nvPr/>
        </p:nvSpPr>
        <p:spPr>
          <a:xfrm>
            <a:off x="88708" y="2041571"/>
            <a:ext cx="12088012" cy="3139321"/>
          </a:xfrm>
          <a:prstGeom prst="rect">
            <a:avLst/>
          </a:prstGeom>
          <a:noFill/>
        </p:spPr>
        <p:txBody>
          <a:bodyPr wrap="square" rtlCol="0">
            <a:spAutoFit/>
          </a:bodyPr>
          <a:lstStyle/>
          <a:p>
            <a:r>
              <a:rPr lang="en-US" b="1" dirty="0">
                <a:latin typeface="Century Gothic" panose="020B0502020202020204" pitchFamily="34" charset="0"/>
              </a:rPr>
              <a:t>D. Liability and Insurance</a:t>
            </a:r>
          </a:p>
          <a:p>
            <a:r>
              <a:rPr lang="en-US" b="1" dirty="0">
                <a:latin typeface="Century Gothic" panose="020B0502020202020204" pitchFamily="34" charset="0"/>
              </a:rPr>
              <a:t>1. Professional Liability Insurance</a:t>
            </a:r>
          </a:p>
          <a:p>
            <a:r>
              <a:rPr lang="en-US" dirty="0">
                <a:latin typeface="Century Gothic" panose="020B0502020202020204" pitchFamily="34" charset="0"/>
              </a:rPr>
              <a:t>Protects against claims of negligence, errors, or omissions in your consulting services.</a:t>
            </a:r>
          </a:p>
          <a:p>
            <a:r>
              <a:rPr lang="en-US" dirty="0">
                <a:latin typeface="Century Gothic" panose="020B0502020202020204" pitchFamily="34" charset="0"/>
              </a:rPr>
              <a:t>Essential for consultants offering high-stakes advice (e.g., admissions consulting or corporate training).</a:t>
            </a:r>
          </a:p>
          <a:p>
            <a:r>
              <a:rPr lang="en-US" b="1" dirty="0">
                <a:latin typeface="Century Gothic" panose="020B0502020202020204" pitchFamily="34" charset="0"/>
              </a:rPr>
              <a:t>2. General Liability Insurance</a:t>
            </a:r>
          </a:p>
          <a:p>
            <a:r>
              <a:rPr lang="en-US" dirty="0">
                <a:latin typeface="Century Gothic" panose="020B0502020202020204" pitchFamily="34" charset="0"/>
              </a:rPr>
              <a:t>Covers basic risks like:</a:t>
            </a:r>
          </a:p>
          <a:p>
            <a:r>
              <a:rPr lang="en-US" dirty="0">
                <a:latin typeface="Century Gothic" panose="020B0502020202020204" pitchFamily="34" charset="0"/>
              </a:rPr>
              <a:t>Property damage (e.g., a client’s device is damaged during a meeting).</a:t>
            </a:r>
          </a:p>
          <a:p>
            <a:r>
              <a:rPr lang="en-US" dirty="0">
                <a:latin typeface="Century Gothic" panose="020B0502020202020204" pitchFamily="34" charset="0"/>
              </a:rPr>
              <a:t>Client injuries (e.g., a client trips at your office).</a:t>
            </a:r>
          </a:p>
          <a:p>
            <a:r>
              <a:rPr lang="en-US" dirty="0">
                <a:latin typeface="Century Gothic" panose="020B0502020202020204" pitchFamily="34" charset="0"/>
              </a:rPr>
              <a:t>Recommended if you meet clients in person or operate from an office space.</a:t>
            </a:r>
          </a:p>
          <a:p>
            <a:r>
              <a:rPr lang="en-US" b="1" dirty="0">
                <a:latin typeface="Century Gothic" panose="020B0502020202020204" pitchFamily="34" charset="0"/>
              </a:rPr>
              <a:t>3. Other Insurance Options</a:t>
            </a:r>
          </a:p>
          <a:p>
            <a:r>
              <a:rPr lang="en-US" dirty="0">
                <a:latin typeface="Century Gothic" panose="020B0502020202020204" pitchFamily="34" charset="0"/>
              </a:rPr>
              <a:t>Cyber Liability Insurance: Protects against breaches or hacks</a:t>
            </a:r>
            <a:endParaRPr lang="en-US" dirty="0"/>
          </a:p>
        </p:txBody>
      </p:sp>
    </p:spTree>
    <p:extLst>
      <p:ext uri="{BB962C8B-B14F-4D97-AF65-F5344CB8AC3E}">
        <p14:creationId xmlns:p14="http://schemas.microsoft.com/office/powerpoint/2010/main" val="1215583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B78D7-6393-CF41-4870-BAC62C2C4C3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E2FD2DA-97DD-5291-3EE7-9A85EADE794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9711835-D578-42A7-E358-CB2D927807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F0DF4674-928C-D673-8736-DD9FD25583D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5E75E257-A12B-AC53-251F-3447D15D38A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31AB11B-3B58-FA0C-2531-E4B2B3631E8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C5B01E-901C-69B0-325B-976844F5CF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A7310389-7668-E541-4633-E46B609D3205}"/>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7" name="TextBox 6">
            <a:extLst>
              <a:ext uri="{FF2B5EF4-FFF2-40B4-BE49-F238E27FC236}">
                <a16:creationId xmlns:a16="http://schemas.microsoft.com/office/drawing/2014/main" id="{707AFE53-BF4A-C782-0607-3F963D81F488}"/>
              </a:ext>
            </a:extLst>
          </p:cNvPr>
          <p:cNvSpPr txBox="1"/>
          <p:nvPr/>
        </p:nvSpPr>
        <p:spPr>
          <a:xfrm>
            <a:off x="115060" y="1899461"/>
            <a:ext cx="11718979" cy="646331"/>
          </a:xfrm>
          <a:prstGeom prst="rect">
            <a:avLst/>
          </a:prstGeom>
          <a:noFill/>
        </p:spPr>
        <p:txBody>
          <a:bodyPr wrap="square">
            <a:spAutoFit/>
          </a:bodyPr>
          <a:lstStyle/>
          <a:p>
            <a:endParaRPr lang="en-US" dirty="0"/>
          </a:p>
          <a:p>
            <a:r>
              <a:rPr lang="en-US" dirty="0"/>
              <a:t> </a:t>
            </a:r>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40B9BF29-F22F-2B18-0E93-89E39F31FA8A}"/>
              </a:ext>
            </a:extLst>
          </p:cNvPr>
          <p:cNvSpPr txBox="1"/>
          <p:nvPr/>
        </p:nvSpPr>
        <p:spPr>
          <a:xfrm>
            <a:off x="15668" y="2085728"/>
            <a:ext cx="11818371" cy="3139321"/>
          </a:xfrm>
          <a:prstGeom prst="rect">
            <a:avLst/>
          </a:prstGeom>
          <a:noFill/>
        </p:spPr>
        <p:txBody>
          <a:bodyPr wrap="square" rtlCol="0">
            <a:spAutoFit/>
          </a:bodyPr>
          <a:lstStyle/>
          <a:p>
            <a:r>
              <a:rPr lang="en-US" b="1" dirty="0">
                <a:latin typeface="Century Gothic" panose="020B0502020202020204" pitchFamily="34" charset="0"/>
              </a:rPr>
              <a:t>E. Protecting Intellectual Property</a:t>
            </a:r>
          </a:p>
          <a:p>
            <a:r>
              <a:rPr lang="en-US" b="1" dirty="0">
                <a:latin typeface="Century Gothic" panose="020B0502020202020204" pitchFamily="34" charset="0"/>
              </a:rPr>
              <a:t>1. Trademark Your Brand Name/Logo</a:t>
            </a:r>
          </a:p>
          <a:p>
            <a:r>
              <a:rPr lang="en-US" dirty="0">
                <a:latin typeface="Century Gothic" panose="020B0502020202020204" pitchFamily="34" charset="0"/>
              </a:rPr>
              <a:t>Why: Prevents others from using your business name, logo, or tagline.</a:t>
            </a:r>
          </a:p>
          <a:p>
            <a:r>
              <a:rPr lang="en-US" dirty="0">
                <a:latin typeface="Century Gothic" panose="020B0502020202020204" pitchFamily="34" charset="0"/>
              </a:rPr>
              <a:t>How: File a trademark application with your country’s intellectual property office (e.g., USPTO in the U.S.).</a:t>
            </a:r>
          </a:p>
          <a:p>
            <a:r>
              <a:rPr lang="en-US" dirty="0">
                <a:latin typeface="Century Gothic" panose="020B0502020202020204" pitchFamily="34" charset="0"/>
              </a:rPr>
              <a:t>Example: Trademarking a name like “</a:t>
            </a:r>
            <a:r>
              <a:rPr lang="en-US" dirty="0" err="1">
                <a:latin typeface="Century Gothic" panose="020B0502020202020204" pitchFamily="34" charset="0"/>
              </a:rPr>
              <a:t>AspireEd</a:t>
            </a:r>
            <a:r>
              <a:rPr lang="en-US" dirty="0">
                <a:latin typeface="Century Gothic" panose="020B0502020202020204" pitchFamily="34" charset="0"/>
              </a:rPr>
              <a:t> Consulting” ensures no one else can use it.</a:t>
            </a:r>
          </a:p>
          <a:p>
            <a:r>
              <a:rPr lang="en-US" b="1" dirty="0">
                <a:latin typeface="Century Gothic" panose="020B0502020202020204" pitchFamily="34" charset="0"/>
              </a:rPr>
              <a:t>2. Copyright Your Content</a:t>
            </a:r>
          </a:p>
          <a:p>
            <a:r>
              <a:rPr lang="en-US" dirty="0">
                <a:latin typeface="Century Gothic" panose="020B0502020202020204" pitchFamily="34" charset="0"/>
              </a:rPr>
              <a:t>Protect all original content you create, such as:</a:t>
            </a:r>
          </a:p>
          <a:p>
            <a:r>
              <a:rPr lang="en-US" dirty="0">
                <a:latin typeface="Century Gothic" panose="020B0502020202020204" pitchFamily="34" charset="0"/>
              </a:rPr>
              <a:t>Training materials.</a:t>
            </a:r>
          </a:p>
          <a:p>
            <a:r>
              <a:rPr lang="en-US" b="1" dirty="0">
                <a:latin typeface="Century Gothic" panose="020B0502020202020204" pitchFamily="34" charset="0"/>
              </a:rPr>
              <a:t>E-books or guides.</a:t>
            </a:r>
          </a:p>
          <a:p>
            <a:r>
              <a:rPr lang="en-US" dirty="0">
                <a:latin typeface="Century Gothic" panose="020B0502020202020204" pitchFamily="34" charset="0"/>
              </a:rPr>
              <a:t>Online course content.</a:t>
            </a:r>
          </a:p>
          <a:p>
            <a:r>
              <a:rPr lang="en-US" dirty="0">
                <a:latin typeface="Century Gothic" panose="020B0502020202020204" pitchFamily="34" charset="0"/>
              </a:rPr>
              <a:t>Register your works with your local copyright office for added legal protection.</a:t>
            </a:r>
          </a:p>
        </p:txBody>
      </p:sp>
    </p:spTree>
    <p:extLst>
      <p:ext uri="{BB962C8B-B14F-4D97-AF65-F5344CB8AC3E}">
        <p14:creationId xmlns:p14="http://schemas.microsoft.com/office/powerpoint/2010/main" val="762205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D03F5-1B38-4C93-3D17-15ED78004C7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277212B-0DB5-66B2-CDD5-92E6BD41C26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D35C9BE-F4DC-0652-17D9-9504D8F3E89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REQUIREMENT  FOR EDUCATION CONSULTING BUSINESSESS   </a:t>
            </a:r>
          </a:p>
        </p:txBody>
      </p:sp>
      <p:sp>
        <p:nvSpPr>
          <p:cNvPr id="18" name="Rectangle 17">
            <a:extLst>
              <a:ext uri="{FF2B5EF4-FFF2-40B4-BE49-F238E27FC236}">
                <a16:creationId xmlns:a16="http://schemas.microsoft.com/office/drawing/2014/main" id="{44996034-A75D-B282-CF0A-DE5A49946B1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182354CA-A65A-18C1-83E4-DB8782004E7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841BE97-B7DB-2211-2E1C-747A8C8723A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43DFC-3545-4ABC-D0ED-3D0B1DF716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A447C683-2014-238A-DC8B-567A7CC506BC}"/>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7" name="TextBox 6">
            <a:extLst>
              <a:ext uri="{FF2B5EF4-FFF2-40B4-BE49-F238E27FC236}">
                <a16:creationId xmlns:a16="http://schemas.microsoft.com/office/drawing/2014/main" id="{F5A82B53-3BD8-675A-A761-89B3243548FF}"/>
              </a:ext>
            </a:extLst>
          </p:cNvPr>
          <p:cNvSpPr txBox="1"/>
          <p:nvPr/>
        </p:nvSpPr>
        <p:spPr>
          <a:xfrm>
            <a:off x="115060" y="1899461"/>
            <a:ext cx="11718979" cy="646331"/>
          </a:xfrm>
          <a:prstGeom prst="rect">
            <a:avLst/>
          </a:prstGeom>
          <a:noFill/>
        </p:spPr>
        <p:txBody>
          <a:bodyPr wrap="square">
            <a:spAutoFit/>
          </a:bodyPr>
          <a:lstStyle/>
          <a:p>
            <a:endParaRPr lang="en-US" dirty="0"/>
          </a:p>
          <a:p>
            <a:r>
              <a:rPr lang="en-US" dirty="0"/>
              <a:t> </a:t>
            </a:r>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B65066EE-ACF4-9FCF-4AE9-D3F7FB9BF91D}"/>
              </a:ext>
            </a:extLst>
          </p:cNvPr>
          <p:cNvSpPr txBox="1"/>
          <p:nvPr/>
        </p:nvSpPr>
        <p:spPr>
          <a:xfrm>
            <a:off x="503583" y="2018199"/>
            <a:ext cx="11463130" cy="3693319"/>
          </a:xfrm>
          <a:prstGeom prst="rect">
            <a:avLst/>
          </a:prstGeom>
          <a:noFill/>
        </p:spPr>
        <p:txBody>
          <a:bodyPr wrap="square" rtlCol="0">
            <a:spAutoFit/>
          </a:bodyPr>
          <a:lstStyle/>
          <a:p>
            <a:r>
              <a:rPr lang="en-US" b="1" dirty="0">
                <a:latin typeface="Century Gothic" panose="020B0502020202020204" pitchFamily="34" charset="0"/>
              </a:rPr>
              <a:t>Benefits of Compliance</a:t>
            </a:r>
          </a:p>
          <a:p>
            <a:r>
              <a:rPr lang="en-US" b="1" dirty="0">
                <a:latin typeface="Century Gothic" panose="020B0502020202020204" pitchFamily="34" charset="0"/>
              </a:rPr>
              <a:t>Builds Credibility</a:t>
            </a:r>
            <a:r>
              <a:rPr lang="en-US" dirty="0">
                <a:latin typeface="Century Gothic" panose="020B0502020202020204" pitchFamily="34" charset="0"/>
              </a:rPr>
              <a:t>: Clients trust businesses that operate transparently and legally.</a:t>
            </a:r>
          </a:p>
          <a:p>
            <a:r>
              <a:rPr lang="en-US" b="1" dirty="0">
                <a:latin typeface="Century Gothic" panose="020B0502020202020204" pitchFamily="34" charset="0"/>
              </a:rPr>
              <a:t>Prevents Legal Issues</a:t>
            </a:r>
            <a:r>
              <a:rPr lang="en-US" dirty="0">
                <a:latin typeface="Century Gothic" panose="020B0502020202020204" pitchFamily="34" charset="0"/>
              </a:rPr>
              <a:t>: Avoid fines or lawsuits due to non-compliance.</a:t>
            </a:r>
          </a:p>
          <a:p>
            <a:r>
              <a:rPr lang="en-US" b="1" dirty="0">
                <a:latin typeface="Century Gothic" panose="020B0502020202020204" pitchFamily="34" charset="0"/>
              </a:rPr>
              <a:t>Protects Your Business Assets</a:t>
            </a:r>
            <a:r>
              <a:rPr lang="en-US" dirty="0">
                <a:latin typeface="Century Gothic" panose="020B0502020202020204" pitchFamily="34" charset="0"/>
              </a:rPr>
              <a:t>: Proper registration and insurance safeguard your finances and reputation.</a:t>
            </a:r>
          </a:p>
          <a:p>
            <a:r>
              <a:rPr lang="en-US" b="1" dirty="0">
                <a:latin typeface="Century Gothic" panose="020B0502020202020204" pitchFamily="34" charset="0"/>
              </a:rPr>
              <a:t>Simplifies Operations</a:t>
            </a:r>
            <a:r>
              <a:rPr lang="en-US" dirty="0">
                <a:latin typeface="Century Gothic" panose="020B0502020202020204" pitchFamily="34" charset="0"/>
              </a:rPr>
              <a:t>: Establishing clear legal foundations makes expansion easier.</a:t>
            </a:r>
          </a:p>
          <a:p>
            <a:endParaRPr lang="en-US" dirty="0">
              <a:latin typeface="Century Gothic" panose="020B0502020202020204" pitchFamily="34" charset="0"/>
            </a:endParaRPr>
          </a:p>
          <a:p>
            <a:r>
              <a:rPr lang="en-US" dirty="0">
                <a:latin typeface="Century Gothic" panose="020B0502020202020204" pitchFamily="34" charset="0"/>
              </a:rPr>
              <a:t>Legal compliance is essential for the </a:t>
            </a:r>
            <a:r>
              <a:rPr lang="en-US" b="1" dirty="0">
                <a:solidFill>
                  <a:srgbClr val="FF0000"/>
                </a:solidFill>
                <a:latin typeface="Century Gothic" panose="020B0502020202020204" pitchFamily="34" charset="0"/>
              </a:rPr>
              <a:t>smooth operation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growth</a:t>
            </a:r>
            <a:r>
              <a:rPr lang="en-US" dirty="0">
                <a:latin typeface="Century Gothic" panose="020B0502020202020204" pitchFamily="34" charset="0"/>
              </a:rPr>
              <a:t> of your education consulting business. By carefully selecting a business structure, obtaining the necessary licenses and permits, fulfilling tax obligations, securing insurance, and protecting intellectual property, you set your business up for long-term success. </a:t>
            </a:r>
            <a:r>
              <a:rPr lang="en-US" dirty="0">
                <a:solidFill>
                  <a:srgbClr val="FF0000"/>
                </a:solidFill>
                <a:latin typeface="Century Gothic" panose="020B0502020202020204" pitchFamily="34" charset="0"/>
              </a:rPr>
              <a:t>Following these steps will not only keep you on the right side of the law but also enhance your professional reputation in the competitive education consulting market.</a:t>
            </a:r>
          </a:p>
          <a:p>
            <a:endParaRPr lang="en-US" dirty="0"/>
          </a:p>
        </p:txBody>
      </p:sp>
    </p:spTree>
    <p:extLst>
      <p:ext uri="{BB962C8B-B14F-4D97-AF65-F5344CB8AC3E}">
        <p14:creationId xmlns:p14="http://schemas.microsoft.com/office/powerpoint/2010/main" val="2921566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894FB-694B-8488-9348-CF7EBB82898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FA9379C-7653-9E23-A841-DCC34F482C2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3A73D94-FA64-704A-776E-6C5881D43FC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EDUCATION CONSULTING BUSINESS OPERATION SAMPLE    </a:t>
            </a:r>
          </a:p>
        </p:txBody>
      </p:sp>
      <p:sp>
        <p:nvSpPr>
          <p:cNvPr id="18" name="Rectangle 17">
            <a:extLst>
              <a:ext uri="{FF2B5EF4-FFF2-40B4-BE49-F238E27FC236}">
                <a16:creationId xmlns:a16="http://schemas.microsoft.com/office/drawing/2014/main" id="{82081DC2-C7C2-90B8-C6D9-3999DE50B3C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Module-2:2</a:t>
            </a:r>
          </a:p>
        </p:txBody>
      </p:sp>
      <p:sp>
        <p:nvSpPr>
          <p:cNvPr id="20" name="Oval 19">
            <a:extLst>
              <a:ext uri="{FF2B5EF4-FFF2-40B4-BE49-F238E27FC236}">
                <a16:creationId xmlns:a16="http://schemas.microsoft.com/office/drawing/2014/main" id="{82DA1825-C049-BBC5-559F-A3C68D45687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EA92888-C835-D133-4B05-533619A3D88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00C6E54-4BA1-4720-F2C5-487CF108A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CBACD13-530C-FD27-B15C-D480EA1CC9D8}"/>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69679CEA-C4D7-697F-E5E6-852658944841}"/>
              </a:ext>
            </a:extLst>
          </p:cNvPr>
          <p:cNvSpPr txBox="1"/>
          <p:nvPr/>
        </p:nvSpPr>
        <p:spPr>
          <a:xfrm>
            <a:off x="251791" y="1929302"/>
            <a:ext cx="56056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6" name="TextBox 5">
            <a:extLst>
              <a:ext uri="{FF2B5EF4-FFF2-40B4-BE49-F238E27FC236}">
                <a16:creationId xmlns:a16="http://schemas.microsoft.com/office/drawing/2014/main" id="{663ED254-26E1-F88B-26C5-6E958C959B63}"/>
              </a:ext>
            </a:extLst>
          </p:cNvPr>
          <p:cNvSpPr txBox="1"/>
          <p:nvPr/>
        </p:nvSpPr>
        <p:spPr>
          <a:xfrm>
            <a:off x="66337" y="2018199"/>
            <a:ext cx="6029663" cy="4247317"/>
          </a:xfrm>
          <a:prstGeom prst="rect">
            <a:avLst/>
          </a:prstGeom>
          <a:noFill/>
        </p:spPr>
        <p:txBody>
          <a:bodyPr wrap="square" rtlCol="0">
            <a:spAutoFit/>
          </a:bodyPr>
          <a:lstStyle/>
          <a:p>
            <a:r>
              <a:rPr lang="en-US" dirty="0">
                <a:latin typeface="Century Gothic" panose="020B0502020202020204" pitchFamily="34" charset="0"/>
              </a:rPr>
              <a:t>A well-structured operation framework is crucial for the smooth running of your consulting business. Here’s a sample structure you might consider:</a:t>
            </a:r>
          </a:p>
          <a:p>
            <a:r>
              <a:rPr lang="en-US" b="1" dirty="0">
                <a:latin typeface="Century Gothic" panose="020B0502020202020204" pitchFamily="34" charset="0"/>
              </a:rPr>
              <a:t>a. Business Overview</a:t>
            </a:r>
          </a:p>
          <a:p>
            <a:r>
              <a:rPr lang="en-US" dirty="0">
                <a:latin typeface="Century Gothic" panose="020B0502020202020204" pitchFamily="34" charset="0"/>
              </a:rPr>
              <a:t>Business Name: Define your business name and branding.</a:t>
            </a:r>
          </a:p>
          <a:p>
            <a:r>
              <a:rPr lang="en-US" dirty="0">
                <a:latin typeface="Century Gothic" panose="020B0502020202020204" pitchFamily="34" charset="0"/>
              </a:rPr>
              <a:t>Mission Statement: Articulate your business mission and core values.</a:t>
            </a:r>
          </a:p>
          <a:p>
            <a:r>
              <a:rPr lang="en-US" b="1" dirty="0">
                <a:latin typeface="Century Gothic" panose="020B0502020202020204" pitchFamily="34" charset="0"/>
              </a:rPr>
              <a:t>b. Services Offered</a:t>
            </a:r>
          </a:p>
          <a:p>
            <a:r>
              <a:rPr lang="en-US" dirty="0">
                <a:latin typeface="Century Gothic" panose="020B0502020202020204" pitchFamily="34" charset="0"/>
              </a:rPr>
              <a:t>List all services you intend to provide (e.g., curriculum development, staff training, strategic planning).</a:t>
            </a:r>
          </a:p>
          <a:p>
            <a:r>
              <a:rPr lang="en-US" b="1" dirty="0">
                <a:latin typeface="Century Gothic" panose="020B0502020202020204" pitchFamily="34" charset="0"/>
              </a:rPr>
              <a:t>c. Target Market</a:t>
            </a:r>
          </a:p>
          <a:p>
            <a:r>
              <a:rPr lang="en-US" dirty="0">
                <a:latin typeface="Century Gothic" panose="020B0502020202020204" pitchFamily="34" charset="0"/>
              </a:rPr>
              <a:t>Specify your target clientele (e.g., K-12 schools, colleges, educational non-profits).</a:t>
            </a:r>
          </a:p>
        </p:txBody>
      </p:sp>
      <p:sp>
        <p:nvSpPr>
          <p:cNvPr id="3" name="TextBox 2">
            <a:extLst>
              <a:ext uri="{FF2B5EF4-FFF2-40B4-BE49-F238E27FC236}">
                <a16:creationId xmlns:a16="http://schemas.microsoft.com/office/drawing/2014/main" id="{E8598020-8C25-B5FD-AE63-4EA77C00F318}"/>
              </a:ext>
            </a:extLst>
          </p:cNvPr>
          <p:cNvSpPr txBox="1"/>
          <p:nvPr/>
        </p:nvSpPr>
        <p:spPr>
          <a:xfrm>
            <a:off x="5930348" y="1856904"/>
            <a:ext cx="6082748" cy="4801314"/>
          </a:xfrm>
          <a:prstGeom prst="rect">
            <a:avLst/>
          </a:prstGeom>
          <a:noFill/>
        </p:spPr>
        <p:txBody>
          <a:bodyPr wrap="square" rtlCol="0">
            <a:spAutoFit/>
          </a:bodyPr>
          <a:lstStyle/>
          <a:p>
            <a:r>
              <a:rPr lang="en-US" b="1" dirty="0">
                <a:latin typeface="Century Gothic" panose="020B0502020202020204" pitchFamily="34" charset="0"/>
              </a:rPr>
              <a:t>d. Team Structure</a:t>
            </a:r>
          </a:p>
          <a:p>
            <a:r>
              <a:rPr lang="en-US" dirty="0">
                <a:latin typeface="Century Gothic" panose="020B0502020202020204" pitchFamily="34" charset="0"/>
              </a:rPr>
              <a:t>Owner/Lead Consultant: Your role and responsibilities.</a:t>
            </a:r>
          </a:p>
          <a:p>
            <a:r>
              <a:rPr lang="en-US" dirty="0">
                <a:latin typeface="Century Gothic" panose="020B0502020202020204" pitchFamily="34" charset="0"/>
              </a:rPr>
              <a:t>Consultants: If applicable, define roles for additional consultants (e.g., subject matter experts, facilitators).</a:t>
            </a:r>
          </a:p>
          <a:p>
            <a:r>
              <a:rPr lang="en-US" dirty="0">
                <a:latin typeface="Century Gothic" panose="020B0502020202020204" pitchFamily="34" charset="0"/>
              </a:rPr>
              <a:t>Support Staff: Administrative or marketing personnel, if necessary.</a:t>
            </a:r>
          </a:p>
          <a:p>
            <a:r>
              <a:rPr lang="en-US" b="1" dirty="0">
                <a:latin typeface="Century Gothic" panose="020B0502020202020204" pitchFamily="34" charset="0"/>
              </a:rPr>
              <a:t>e. Operational Processes</a:t>
            </a:r>
          </a:p>
          <a:p>
            <a:r>
              <a:rPr lang="en-US" b="1" dirty="0">
                <a:solidFill>
                  <a:srgbClr val="FF0000"/>
                </a:solidFill>
                <a:latin typeface="Century Gothic" panose="020B0502020202020204" pitchFamily="34" charset="0"/>
              </a:rPr>
              <a:t>Client Engagement</a:t>
            </a:r>
            <a:r>
              <a:rPr lang="en-US" dirty="0">
                <a:latin typeface="Century Gothic" panose="020B0502020202020204" pitchFamily="34" charset="0"/>
              </a:rPr>
              <a:t>: Outline how you will attract and engage clients (e.g., marketing strategies, networking).</a:t>
            </a:r>
          </a:p>
          <a:p>
            <a:r>
              <a:rPr lang="en-US" b="1" dirty="0">
                <a:solidFill>
                  <a:srgbClr val="FF0000"/>
                </a:solidFill>
                <a:latin typeface="Century Gothic" panose="020B0502020202020204" pitchFamily="34" charset="0"/>
              </a:rPr>
              <a:t>Project Management</a:t>
            </a:r>
            <a:r>
              <a:rPr lang="en-US" dirty="0">
                <a:latin typeface="Century Gothic" panose="020B0502020202020204" pitchFamily="34" charset="0"/>
              </a:rPr>
              <a:t>: Detail how projects will be planned, executed, and evaluated.</a:t>
            </a:r>
          </a:p>
          <a:p>
            <a:r>
              <a:rPr lang="en-US" b="1" dirty="0">
                <a:solidFill>
                  <a:srgbClr val="FF0000"/>
                </a:solidFill>
                <a:latin typeface="Century Gothic" panose="020B0502020202020204" pitchFamily="34" charset="0"/>
              </a:rPr>
              <a:t>Communication</a:t>
            </a:r>
            <a:r>
              <a:rPr lang="en-US" dirty="0">
                <a:latin typeface="Century Gothic" panose="020B0502020202020204" pitchFamily="34" charset="0"/>
              </a:rPr>
              <a:t>: Establish communication protocols with clients (e.g., regular check-ins, feedback mechanisms).</a:t>
            </a:r>
          </a:p>
          <a:p>
            <a:endParaRPr lang="en-US" dirty="0"/>
          </a:p>
        </p:txBody>
      </p:sp>
    </p:spTree>
    <p:extLst>
      <p:ext uri="{BB962C8B-B14F-4D97-AF65-F5344CB8AC3E}">
        <p14:creationId xmlns:p14="http://schemas.microsoft.com/office/powerpoint/2010/main" val="3004281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ABD61-0A86-F734-5DD1-94905A6C5C6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00DD30B-DEFF-9A1C-ECD9-9B4CA2BFAB4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7FB084F-2E8B-471E-167C-8BE50BCA4A9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CRAFTING YOUR EDUCATION CONSULTING BUSINESS IDENTITY/BRAND  </a:t>
            </a:r>
          </a:p>
        </p:txBody>
      </p:sp>
      <p:pic>
        <p:nvPicPr>
          <p:cNvPr id="14" name="Picture 13">
            <a:extLst>
              <a:ext uri="{FF2B5EF4-FFF2-40B4-BE49-F238E27FC236}">
                <a16:creationId xmlns:a16="http://schemas.microsoft.com/office/drawing/2014/main" id="{DCAEE1CE-EE61-ADB7-0E30-3F71EE88D6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8BDC1671-1DEF-C0C7-FB3D-BC9EA35CD8B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9273982C-D3E9-FCBA-89C1-C3795D2DFC3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97E27B3-0940-D6B2-BFDF-575576700DA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B18B1DD-18BB-DDA5-71FE-4F992425C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BD696E2-1299-A462-DC0E-A5A8C94A8671}"/>
              </a:ext>
            </a:extLst>
          </p:cNvPr>
          <p:cNvSpPr txBox="1"/>
          <p:nvPr/>
        </p:nvSpPr>
        <p:spPr>
          <a:xfrm>
            <a:off x="181014" y="982011"/>
            <a:ext cx="2628447" cy="369332"/>
          </a:xfrm>
          <a:prstGeom prst="rect">
            <a:avLst/>
          </a:prstGeom>
          <a:noFill/>
        </p:spPr>
        <p:txBody>
          <a:bodyPr wrap="square" rtlCol="0">
            <a:spAutoFit/>
          </a:bodyPr>
          <a:lstStyle/>
          <a:p>
            <a:pPr rtl="0">
              <a:spcBef>
                <a:spcPts val="1400"/>
              </a:spcBef>
              <a:spcAft>
                <a:spcPts val="400"/>
              </a:spcAft>
            </a:pPr>
            <a:r>
              <a:rPr lang="en-US" sz="1800" b="1" i="0" u="none" strike="noStrike">
                <a:solidFill>
                  <a:srgbClr val="000000"/>
                </a:solidFill>
                <a:effectLst/>
                <a:latin typeface="Century Gothic" panose="020B0502020202020204" pitchFamily="34" charset="0"/>
              </a:rPr>
              <a:t> </a:t>
            </a:r>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6BD637CE-E372-9A51-7D22-65AC6F510FF4}"/>
              </a:ext>
            </a:extLst>
          </p:cNvPr>
          <p:cNvSpPr txBox="1"/>
          <p:nvPr/>
        </p:nvSpPr>
        <p:spPr>
          <a:xfrm>
            <a:off x="265043" y="1959893"/>
            <a:ext cx="5415921" cy="3970318"/>
          </a:xfrm>
          <a:prstGeom prst="rect">
            <a:avLst/>
          </a:prstGeom>
          <a:noFill/>
        </p:spPr>
        <p:txBody>
          <a:bodyPr wrap="square" rtlCol="0">
            <a:spAutoFit/>
          </a:bodyPr>
          <a:lstStyle/>
          <a:p>
            <a:r>
              <a:rPr lang="en-US" dirty="0">
                <a:latin typeface="Century Gothic" panose="020B0502020202020204" pitchFamily="34" charset="0"/>
              </a:rPr>
              <a:t>The name of your education consulting business is a critical element of your brand identity. It shapes how potential clients </a:t>
            </a:r>
            <a:r>
              <a:rPr lang="en-US" b="1" dirty="0">
                <a:solidFill>
                  <a:srgbClr val="FF0000"/>
                </a:solidFill>
                <a:latin typeface="Century Gothic" panose="020B0502020202020204" pitchFamily="34" charset="0"/>
              </a:rPr>
              <a:t>perceive your services, creates a lasting impression, and sets the foundation for your marketing efforts.</a:t>
            </a:r>
          </a:p>
          <a:p>
            <a:r>
              <a:rPr lang="en-US" dirty="0">
                <a:latin typeface="Century Gothic" panose="020B0502020202020204" pitchFamily="34" charset="0"/>
              </a:rPr>
              <a:t> </a:t>
            </a:r>
            <a:r>
              <a:rPr lang="en-US" b="1" dirty="0">
                <a:latin typeface="Century Gothic" panose="020B0502020202020204" pitchFamily="34" charset="0"/>
              </a:rPr>
              <a:t>Here’s a detailed guide to crafting the perfect name and effectively positioning your brand.</a:t>
            </a:r>
          </a:p>
          <a:p>
            <a:r>
              <a:rPr lang="en-US" b="1" dirty="0">
                <a:latin typeface="Century Gothic" panose="020B0502020202020204" pitchFamily="34" charset="0"/>
              </a:rPr>
              <a:t>Choosing the Right Name for Your Business</a:t>
            </a:r>
          </a:p>
          <a:p>
            <a:r>
              <a:rPr lang="en-US" dirty="0">
                <a:latin typeface="Century Gothic" panose="020B0502020202020204" pitchFamily="34" charset="0"/>
              </a:rPr>
              <a:t>A strong business name must serve </a:t>
            </a:r>
            <a:r>
              <a:rPr lang="en-US" b="1" dirty="0">
                <a:solidFill>
                  <a:srgbClr val="FF0000"/>
                </a:solidFill>
                <a:latin typeface="Century Gothic" panose="020B0502020202020204" pitchFamily="34" charset="0"/>
              </a:rPr>
              <a:t>multiple purposes:</a:t>
            </a:r>
            <a:r>
              <a:rPr lang="en-US" dirty="0">
                <a:latin typeface="Century Gothic" panose="020B0502020202020204" pitchFamily="34" charset="0"/>
              </a:rPr>
              <a:t> it should </a:t>
            </a:r>
            <a:r>
              <a:rPr lang="en-US" b="1" dirty="0">
                <a:solidFill>
                  <a:srgbClr val="FF0000"/>
                </a:solidFill>
                <a:latin typeface="Century Gothic" panose="020B0502020202020204" pitchFamily="34" charset="0"/>
              </a:rPr>
              <a:t>reflect your expertise, resonate with your audience</a:t>
            </a:r>
            <a:r>
              <a:rPr lang="en-US" dirty="0">
                <a:latin typeface="Century Gothic" panose="020B0502020202020204" pitchFamily="34" charset="0"/>
              </a:rPr>
              <a:t>, and be </a:t>
            </a:r>
            <a:r>
              <a:rPr lang="en-US" b="1" dirty="0">
                <a:solidFill>
                  <a:srgbClr val="FF0000"/>
                </a:solidFill>
                <a:latin typeface="Century Gothic" panose="020B0502020202020204" pitchFamily="34" charset="0"/>
              </a:rPr>
              <a:t>flexible enough to grow with your business</a:t>
            </a:r>
            <a:r>
              <a:rPr lang="en-US" dirty="0">
                <a:latin typeface="Century Gothic" panose="020B0502020202020204" pitchFamily="34" charset="0"/>
              </a:rPr>
              <a:t>. Below are the key criteria for creating the perfect name:</a:t>
            </a:r>
          </a:p>
        </p:txBody>
      </p:sp>
      <p:pic>
        <p:nvPicPr>
          <p:cNvPr id="5" name="Picture 4">
            <a:extLst>
              <a:ext uri="{FF2B5EF4-FFF2-40B4-BE49-F238E27FC236}">
                <a16:creationId xmlns:a16="http://schemas.microsoft.com/office/drawing/2014/main" id="{1BA99149-70BD-560E-A3D7-4E9B7F4E9E4C}"/>
              </a:ext>
            </a:extLst>
          </p:cNvPr>
          <p:cNvPicPr>
            <a:picLocks noChangeAspect="1"/>
          </p:cNvPicPr>
          <p:nvPr/>
        </p:nvPicPr>
        <p:blipFill>
          <a:blip r:embed="rId4"/>
          <a:stretch>
            <a:fillRect/>
          </a:stretch>
        </p:blipFill>
        <p:spPr>
          <a:xfrm>
            <a:off x="6918020" y="1959893"/>
            <a:ext cx="3619500" cy="3619500"/>
          </a:xfrm>
          <a:prstGeom prst="rect">
            <a:avLst/>
          </a:prstGeom>
        </p:spPr>
      </p:pic>
    </p:spTree>
    <p:extLst>
      <p:ext uri="{BB962C8B-B14F-4D97-AF65-F5344CB8AC3E}">
        <p14:creationId xmlns:p14="http://schemas.microsoft.com/office/powerpoint/2010/main" val="1197181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06A8-B92B-3524-48F3-D54A87A3BAD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352E612-CCE7-7813-1CB6-6B6C29627F3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B01355F-4934-E218-7C26-9F65CFEA390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CRAFTING YOUR EDUCATION CONSULTING BUSINESS IDENTITY/BRAND  </a:t>
            </a:r>
          </a:p>
        </p:txBody>
      </p:sp>
      <p:pic>
        <p:nvPicPr>
          <p:cNvPr id="14" name="Picture 13">
            <a:extLst>
              <a:ext uri="{FF2B5EF4-FFF2-40B4-BE49-F238E27FC236}">
                <a16:creationId xmlns:a16="http://schemas.microsoft.com/office/drawing/2014/main" id="{AB33BC7E-C9B5-F6ED-23F6-DF460C624A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262B712-2FAF-2432-61F8-9BCA2F37349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7CEE8BBE-8CCA-65AD-25A7-E6CBF65BE95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A64074D-6228-4DF9-D4B8-970112F7385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E879FA-568C-039D-6AE0-6A218188CC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AD1EDFAC-08E6-7374-DA89-247BC48F1BB3}"/>
              </a:ext>
            </a:extLst>
          </p:cNvPr>
          <p:cNvSpPr txBox="1"/>
          <p:nvPr/>
        </p:nvSpPr>
        <p:spPr>
          <a:xfrm>
            <a:off x="181014" y="982011"/>
            <a:ext cx="2628447" cy="369332"/>
          </a:xfrm>
          <a:prstGeom prst="rect">
            <a:avLst/>
          </a:prstGeom>
          <a:noFill/>
        </p:spPr>
        <p:txBody>
          <a:bodyPr wrap="square" rtlCol="0">
            <a:spAutoFit/>
          </a:bodyPr>
          <a:lstStyle/>
          <a:p>
            <a:pPr rtl="0">
              <a:spcBef>
                <a:spcPts val="1400"/>
              </a:spcBef>
              <a:spcAft>
                <a:spcPts val="400"/>
              </a:spcAft>
            </a:pPr>
            <a:r>
              <a:rPr lang="en-US" sz="1800" b="1" i="0" u="none" strike="noStrike">
                <a:solidFill>
                  <a:srgbClr val="000000"/>
                </a:solidFill>
                <a:effectLst/>
                <a:latin typeface="Century Gothic" panose="020B0502020202020204" pitchFamily="34" charset="0"/>
              </a:rPr>
              <a:t> </a:t>
            </a:r>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313A7055-DB0C-AD2E-998A-97B923B563D4}"/>
              </a:ext>
            </a:extLst>
          </p:cNvPr>
          <p:cNvSpPr txBox="1"/>
          <p:nvPr/>
        </p:nvSpPr>
        <p:spPr>
          <a:xfrm>
            <a:off x="5523" y="1704450"/>
            <a:ext cx="5415921" cy="4801314"/>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latin typeface="Century Gothic" panose="020B0502020202020204" pitchFamily="34" charset="0"/>
              </a:rPr>
              <a:t> Be Memorable and Unique</a:t>
            </a:r>
          </a:p>
          <a:p>
            <a:r>
              <a:rPr lang="en-US" dirty="0">
                <a:latin typeface="Century Gothic" panose="020B0502020202020204" pitchFamily="34" charset="0"/>
              </a:rPr>
              <a:t>A name that stands out will help your business make a </a:t>
            </a:r>
            <a:r>
              <a:rPr lang="en-US" b="1" dirty="0">
                <a:solidFill>
                  <a:srgbClr val="FF0000"/>
                </a:solidFill>
                <a:latin typeface="Century Gothic" panose="020B0502020202020204" pitchFamily="34" charset="0"/>
              </a:rPr>
              <a:t>strong impression </a:t>
            </a:r>
            <a:r>
              <a:rPr lang="en-US" dirty="0">
                <a:latin typeface="Century Gothic" panose="020B0502020202020204" pitchFamily="34" charset="0"/>
              </a:rPr>
              <a:t>and be </a:t>
            </a:r>
            <a:r>
              <a:rPr lang="en-US" b="1" dirty="0">
                <a:solidFill>
                  <a:srgbClr val="FF0000"/>
                </a:solidFill>
                <a:latin typeface="Century Gothic" panose="020B0502020202020204" pitchFamily="34" charset="0"/>
              </a:rPr>
              <a:t>easier for clients to recall.</a:t>
            </a:r>
          </a:p>
          <a:p>
            <a:r>
              <a:rPr lang="en-US" dirty="0">
                <a:latin typeface="Century Gothic" panose="020B0502020202020204" pitchFamily="34" charset="0"/>
              </a:rPr>
              <a:t>Avoid generic names like “Education Consulting Services” </a:t>
            </a:r>
            <a:r>
              <a:rPr lang="en-US" b="1" dirty="0">
                <a:solidFill>
                  <a:srgbClr val="FF0000"/>
                </a:solidFill>
                <a:latin typeface="Century Gothic" panose="020B0502020202020204" pitchFamily="34" charset="0"/>
              </a:rPr>
              <a:t>that may blend into the crowd.</a:t>
            </a:r>
          </a:p>
          <a:p>
            <a:r>
              <a:rPr lang="en-US" dirty="0">
                <a:latin typeface="Century Gothic" panose="020B0502020202020204" pitchFamily="34" charset="0"/>
              </a:rPr>
              <a:t>Use creative combinations of words or new terms that </a:t>
            </a:r>
            <a:r>
              <a:rPr lang="en-US" b="1" dirty="0">
                <a:solidFill>
                  <a:srgbClr val="FF0000"/>
                </a:solidFill>
                <a:latin typeface="Century Gothic" panose="020B0502020202020204" pitchFamily="34" charset="0"/>
              </a:rPr>
              <a:t>evoke curiosity </a:t>
            </a:r>
            <a:r>
              <a:rPr lang="en-US" dirty="0">
                <a:latin typeface="Century Gothic" panose="020B0502020202020204" pitchFamily="34" charset="0"/>
              </a:rPr>
              <a:t>or </a:t>
            </a:r>
            <a:r>
              <a:rPr lang="en-US" b="1" dirty="0">
                <a:solidFill>
                  <a:srgbClr val="FF0000"/>
                </a:solidFill>
                <a:latin typeface="Century Gothic" panose="020B0502020202020204" pitchFamily="34" charset="0"/>
              </a:rPr>
              <a:t>interest</a:t>
            </a:r>
            <a:r>
              <a:rPr lang="en-US" dirty="0">
                <a:latin typeface="Century Gothic" panose="020B0502020202020204" pitchFamily="34" charset="0"/>
              </a:rPr>
              <a:t>.</a:t>
            </a:r>
          </a:p>
          <a:p>
            <a:r>
              <a:rPr lang="en-US" dirty="0">
                <a:latin typeface="Century Gothic" panose="020B0502020202020204" pitchFamily="34" charset="0"/>
              </a:rPr>
              <a:t>Check for </a:t>
            </a:r>
            <a:r>
              <a:rPr lang="en-US" b="1" dirty="0">
                <a:solidFill>
                  <a:srgbClr val="FF0000"/>
                </a:solidFill>
                <a:latin typeface="Century Gothic" panose="020B0502020202020204" pitchFamily="34" charset="0"/>
              </a:rPr>
              <a:t>domain name </a:t>
            </a:r>
            <a:r>
              <a:rPr lang="en-US" dirty="0">
                <a:latin typeface="Century Gothic" panose="020B0502020202020204" pitchFamily="34" charset="0"/>
              </a:rPr>
              <a:t>availability and </a:t>
            </a:r>
            <a:r>
              <a:rPr lang="en-US" b="1" dirty="0">
                <a:solidFill>
                  <a:srgbClr val="FF0000"/>
                </a:solidFill>
                <a:latin typeface="Century Gothic" panose="020B0502020202020204" pitchFamily="34" charset="0"/>
              </a:rPr>
              <a:t>social media handles</a:t>
            </a:r>
            <a:r>
              <a:rPr lang="en-US" dirty="0">
                <a:latin typeface="Century Gothic" panose="020B0502020202020204" pitchFamily="34" charset="0"/>
              </a:rPr>
              <a:t> to ensure consistency online.</a:t>
            </a:r>
          </a:p>
          <a:p>
            <a:r>
              <a:rPr lang="en-US" b="1" dirty="0">
                <a:latin typeface="Century Gothic" panose="020B0502020202020204" pitchFamily="34" charset="0"/>
              </a:rPr>
              <a:t>3. Consider Your Target Audience</a:t>
            </a:r>
          </a:p>
          <a:p>
            <a:r>
              <a:rPr lang="en-US" dirty="0">
                <a:latin typeface="Century Gothic" panose="020B0502020202020204" pitchFamily="34" charset="0"/>
              </a:rPr>
              <a:t>The tone and style of your name should align with your </a:t>
            </a:r>
            <a:r>
              <a:rPr lang="en-US" b="1" dirty="0">
                <a:solidFill>
                  <a:srgbClr val="FF0000"/>
                </a:solidFill>
                <a:latin typeface="Century Gothic" panose="020B0502020202020204" pitchFamily="34" charset="0"/>
              </a:rPr>
              <a:t>primary clientele</a:t>
            </a:r>
            <a:r>
              <a:rPr lang="en-US" dirty="0">
                <a:latin typeface="Century Gothic" panose="020B0502020202020204" pitchFamily="34" charset="0"/>
              </a:rPr>
              <a:t>:</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844882AD-461E-36DC-7D59-3014722EFBD2}"/>
              </a:ext>
            </a:extLst>
          </p:cNvPr>
          <p:cNvSpPr txBox="1"/>
          <p:nvPr/>
        </p:nvSpPr>
        <p:spPr>
          <a:xfrm>
            <a:off x="5632174" y="1726028"/>
            <a:ext cx="6559826" cy="4801314"/>
          </a:xfrm>
          <a:prstGeom prst="rect">
            <a:avLst/>
          </a:prstGeom>
          <a:noFill/>
        </p:spPr>
        <p:txBody>
          <a:bodyPr wrap="square" rtlCol="0">
            <a:spAutoFit/>
          </a:bodyPr>
          <a:lstStyle/>
          <a:p>
            <a:r>
              <a:rPr lang="en-US" dirty="0">
                <a:latin typeface="Century Gothic" panose="020B0502020202020204" pitchFamily="34" charset="0"/>
              </a:rPr>
              <a:t>If targeting students or parents: Use approachable, inspiring, and supportive language (e.g., “Aspire Academy Consulting”).</a:t>
            </a:r>
          </a:p>
          <a:p>
            <a:r>
              <a:rPr lang="en-US" dirty="0">
                <a:latin typeface="Century Gothic" panose="020B0502020202020204" pitchFamily="34" charset="0"/>
              </a:rPr>
              <a:t>If targeting schools or corporations: Adopt a more professional, solution-oriented tone (e.g., “</a:t>
            </a:r>
            <a:r>
              <a:rPr lang="en-US" dirty="0" err="1">
                <a:latin typeface="Century Gothic" panose="020B0502020202020204" pitchFamily="34" charset="0"/>
              </a:rPr>
              <a:t>ProEd</a:t>
            </a:r>
            <a:r>
              <a:rPr lang="en-US" dirty="0">
                <a:latin typeface="Century Gothic" panose="020B0502020202020204" pitchFamily="34" charset="0"/>
              </a:rPr>
              <a:t> Strategies” or “</a:t>
            </a:r>
            <a:r>
              <a:rPr lang="en-US" dirty="0" err="1">
                <a:latin typeface="Century Gothic" panose="020B0502020202020204" pitchFamily="34" charset="0"/>
              </a:rPr>
              <a:t>InsightEd</a:t>
            </a:r>
            <a:r>
              <a:rPr lang="en-US" dirty="0">
                <a:latin typeface="Century Gothic" panose="020B0502020202020204" pitchFamily="34" charset="0"/>
              </a:rPr>
              <a:t> Consulting”).</a:t>
            </a:r>
          </a:p>
          <a:p>
            <a:r>
              <a:rPr lang="en-US" dirty="0">
                <a:latin typeface="Century Gothic" panose="020B0502020202020204" pitchFamily="34" charset="0"/>
              </a:rPr>
              <a:t>4</a:t>
            </a:r>
            <a:r>
              <a:rPr lang="en-US" b="1" dirty="0">
                <a:latin typeface="Century Gothic" panose="020B0502020202020204" pitchFamily="34" charset="0"/>
              </a:rPr>
              <a:t>. Be Simple and Scalable</a:t>
            </a:r>
          </a:p>
          <a:p>
            <a:r>
              <a:rPr lang="en-US" dirty="0">
                <a:latin typeface="Century Gothic" panose="020B0502020202020204" pitchFamily="34" charset="0"/>
              </a:rPr>
              <a:t>Your name should be </a:t>
            </a:r>
            <a:r>
              <a:rPr lang="en-US" b="1" dirty="0">
                <a:solidFill>
                  <a:srgbClr val="FF0000"/>
                </a:solidFill>
                <a:latin typeface="Century Gothic" panose="020B0502020202020204" pitchFamily="34" charset="0"/>
              </a:rPr>
              <a:t>clear and easy to understand</a:t>
            </a:r>
            <a:r>
              <a:rPr lang="en-US" dirty="0">
                <a:latin typeface="Century Gothic" panose="020B0502020202020204" pitchFamily="34" charset="0"/>
              </a:rPr>
              <a:t>, avoiding jargon or overly specific terms that could limit your growth. This flexibility allows you to expand your offerings in the future.</a:t>
            </a:r>
          </a:p>
          <a:p>
            <a:r>
              <a:rPr lang="en-US" b="1" dirty="0">
                <a:latin typeface="Century Gothic" panose="020B0502020202020204" pitchFamily="34" charset="0"/>
              </a:rPr>
              <a:t>Avoid overly narrow terms</a:t>
            </a:r>
            <a:r>
              <a:rPr lang="en-US" dirty="0">
                <a:latin typeface="Century Gothic" panose="020B0502020202020204" pitchFamily="34" charset="0"/>
              </a:rPr>
              <a:t>: For instance, “College Admissions Experts” may not work if you expand into curriculum design or corporate training.</a:t>
            </a:r>
          </a:p>
          <a:p>
            <a:r>
              <a:rPr lang="en-US" b="1" dirty="0">
                <a:latin typeface="Century Gothic" panose="020B0502020202020204" pitchFamily="34" charset="0"/>
              </a:rPr>
              <a:t>Keep it concise</a:t>
            </a:r>
            <a:r>
              <a:rPr lang="en-US" dirty="0">
                <a:latin typeface="Century Gothic" panose="020B0502020202020204" pitchFamily="34" charset="0"/>
              </a:rPr>
              <a:t>: </a:t>
            </a:r>
            <a:r>
              <a:rPr lang="en-US" b="1" dirty="0">
                <a:solidFill>
                  <a:srgbClr val="FF0000"/>
                </a:solidFill>
                <a:latin typeface="Century Gothic" panose="020B0502020202020204" pitchFamily="34" charset="0"/>
              </a:rPr>
              <a:t>Shorter names</a:t>
            </a:r>
            <a:r>
              <a:rPr lang="en-US" dirty="0">
                <a:latin typeface="Century Gothic" panose="020B0502020202020204" pitchFamily="34" charset="0"/>
              </a:rPr>
              <a:t> are easier to remember and fit better on marketing materials.</a:t>
            </a:r>
          </a:p>
          <a:p>
            <a:endParaRPr lang="en-US" dirty="0"/>
          </a:p>
        </p:txBody>
      </p:sp>
    </p:spTree>
    <p:extLst>
      <p:ext uri="{BB962C8B-B14F-4D97-AF65-F5344CB8AC3E}">
        <p14:creationId xmlns:p14="http://schemas.microsoft.com/office/powerpoint/2010/main" val="3546505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A31A-7327-69CC-29BD-99E9349625B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6030C3E-B1B3-F865-EEBE-D5429567C793}"/>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695823D-B145-10C7-0B3E-0EFD5A38AB0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CRAFTING YOUR EDUCATION CONSULTING BUSINESS IDENTITY/BRAND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D125981-7BA8-71EF-912A-4BE76B76706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15CAEC9F-184F-EC14-D36E-6605D8DC729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C665EDC-9000-2E9F-830A-7B64AA4FB18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7EC9675-BC73-E66F-B7C6-778C8ED87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0D0CCDD5-2BA0-07EF-D130-09ADA39E4D97}"/>
              </a:ext>
            </a:extLst>
          </p:cNvPr>
          <p:cNvSpPr txBox="1"/>
          <p:nvPr/>
        </p:nvSpPr>
        <p:spPr>
          <a:xfrm>
            <a:off x="516416" y="1899461"/>
            <a:ext cx="4797287" cy="4801314"/>
          </a:xfrm>
          <a:prstGeom prst="rect">
            <a:avLst/>
          </a:prstGeom>
          <a:noFill/>
        </p:spPr>
        <p:txBody>
          <a:bodyPr wrap="square" rtlCol="0">
            <a:spAutoFit/>
          </a:bodyPr>
          <a:lstStyle/>
          <a:p>
            <a:r>
              <a:rPr lang="en-US" dirty="0">
                <a:latin typeface="Century Gothic" panose="020B0502020202020204" pitchFamily="34" charset="0"/>
              </a:rPr>
              <a:t>How to Generate Ideas</a:t>
            </a:r>
          </a:p>
          <a:p>
            <a:r>
              <a:rPr lang="en-US" b="1" dirty="0">
                <a:latin typeface="Century Gothic" panose="020B0502020202020204" pitchFamily="34" charset="0"/>
              </a:rPr>
              <a:t>Brainstorm Keywords</a:t>
            </a:r>
            <a:r>
              <a:rPr lang="en-US" dirty="0">
                <a:latin typeface="Century Gothic" panose="020B0502020202020204" pitchFamily="34" charset="0"/>
              </a:rPr>
              <a:t>: List words related to education, growth, success, guidance, and your niche (e.g., consulting, learning, future, bridge).</a:t>
            </a:r>
          </a:p>
          <a:p>
            <a:r>
              <a:rPr lang="en-US" b="1" dirty="0">
                <a:latin typeface="Century Gothic" panose="020B0502020202020204" pitchFamily="34" charset="0"/>
              </a:rPr>
              <a:t>Combine Words Creatively</a:t>
            </a:r>
            <a:r>
              <a:rPr lang="en-US" dirty="0">
                <a:latin typeface="Century Gothic" panose="020B0502020202020204" pitchFamily="34" charset="0"/>
              </a:rPr>
              <a:t>: Blend two or more keywords to create a unique name (e.g., “</a:t>
            </a:r>
            <a:r>
              <a:rPr lang="en-US" dirty="0" err="1">
                <a:latin typeface="Century Gothic" panose="020B0502020202020204" pitchFamily="34" charset="0"/>
              </a:rPr>
              <a:t>LearnSphere</a:t>
            </a:r>
            <a:r>
              <a:rPr lang="en-US" dirty="0">
                <a:latin typeface="Century Gothic" panose="020B0502020202020204" pitchFamily="34" charset="0"/>
              </a:rPr>
              <a:t>” or “</a:t>
            </a:r>
            <a:r>
              <a:rPr lang="en-US" dirty="0" err="1">
                <a:latin typeface="Century Gothic" panose="020B0502020202020204" pitchFamily="34" charset="0"/>
              </a:rPr>
              <a:t>PathEd</a:t>
            </a:r>
            <a:r>
              <a:rPr lang="en-US" dirty="0">
                <a:latin typeface="Century Gothic" panose="020B0502020202020204" pitchFamily="34" charset="0"/>
              </a:rPr>
              <a:t>”).</a:t>
            </a:r>
          </a:p>
          <a:p>
            <a:r>
              <a:rPr lang="en-US" dirty="0">
                <a:latin typeface="Century Gothic" panose="020B0502020202020204" pitchFamily="34" charset="0"/>
              </a:rPr>
              <a:t>Use Metaphors: Draw inspiration from imagery or metaphors (e.g., “Bright Horizons Education” or “Catalyst Learning”).</a:t>
            </a:r>
          </a:p>
          <a:p>
            <a:r>
              <a:rPr lang="en-US" b="1" dirty="0">
                <a:latin typeface="Century Gothic" panose="020B0502020202020204" pitchFamily="34" charset="0"/>
              </a:rPr>
              <a:t>Incorporate Personal Branding</a:t>
            </a:r>
            <a:r>
              <a:rPr lang="en-US" dirty="0">
                <a:latin typeface="Century Gothic" panose="020B0502020202020204" pitchFamily="34" charset="0"/>
              </a:rPr>
              <a:t>: If you are a key figure in the business, consider incorporating your name (e.g., “Smith Educational Consulting”).</a:t>
            </a:r>
          </a:p>
          <a:p>
            <a:endParaRPr lang="en-US" dirty="0"/>
          </a:p>
        </p:txBody>
      </p:sp>
      <p:pic>
        <p:nvPicPr>
          <p:cNvPr id="5" name="Picture 4">
            <a:extLst>
              <a:ext uri="{FF2B5EF4-FFF2-40B4-BE49-F238E27FC236}">
                <a16:creationId xmlns:a16="http://schemas.microsoft.com/office/drawing/2014/main" id="{A9BB3B84-3BCC-D395-3160-D6B785BE9372}"/>
              </a:ext>
            </a:extLst>
          </p:cNvPr>
          <p:cNvPicPr>
            <a:picLocks noChangeAspect="1"/>
          </p:cNvPicPr>
          <p:nvPr/>
        </p:nvPicPr>
        <p:blipFill>
          <a:blip r:embed="rId3"/>
          <a:stretch>
            <a:fillRect/>
          </a:stretch>
        </p:blipFill>
        <p:spPr>
          <a:xfrm>
            <a:off x="6561364" y="1899461"/>
            <a:ext cx="4687936" cy="4687936"/>
          </a:xfrm>
          <a:prstGeom prst="rect">
            <a:avLst/>
          </a:prstGeom>
        </p:spPr>
      </p:pic>
    </p:spTree>
    <p:extLst>
      <p:ext uri="{BB962C8B-B14F-4D97-AF65-F5344CB8AC3E}">
        <p14:creationId xmlns:p14="http://schemas.microsoft.com/office/powerpoint/2010/main" val="219321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5E84F-03B8-382D-1500-976CFFAE46B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CEFF247-100E-67DD-0985-5F5B8D61105F}"/>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2872E9E-651B-1CA9-F115-6EEC7CAB6EF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EXAMPLES OF NAMES AND POSITIONING</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6C9A89B-6565-C6B5-3620-C94D960C13D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07F4B4DA-4581-5CE0-4778-DF7CAFBD5EB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DEC493E-0D56-3E47-5D6D-0193F3E775B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416DF87-E2F1-F05A-8F08-D792FF8B7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0F3AA67-998F-60FE-C4A9-30EB29B9CF82}"/>
              </a:ext>
            </a:extLst>
          </p:cNvPr>
          <p:cNvSpPr txBox="1"/>
          <p:nvPr/>
        </p:nvSpPr>
        <p:spPr>
          <a:xfrm>
            <a:off x="46382" y="2223547"/>
            <a:ext cx="12145618" cy="4062651"/>
          </a:xfrm>
          <a:prstGeom prst="rect">
            <a:avLst/>
          </a:prstGeom>
          <a:noFill/>
        </p:spPr>
        <p:txBody>
          <a:bodyPr wrap="square" rtlCol="0">
            <a:spAutoFit/>
          </a:bodyPr>
          <a:lstStyle/>
          <a:p>
            <a:r>
              <a:rPr lang="en-US" dirty="0">
                <a:latin typeface="Century Gothic" panose="020B0502020202020204" pitchFamily="34" charset="0"/>
              </a:rPr>
              <a:t>Here are examples of names and how they align with their target audience and services:</a:t>
            </a:r>
          </a:p>
          <a:p>
            <a:r>
              <a:rPr lang="en-US" sz="2000" dirty="0">
                <a:latin typeface="Century Gothic" panose="020B0502020202020204" pitchFamily="34" charset="0"/>
              </a:rPr>
              <a:t>Name                                              Target Audience                     Positioning           </a:t>
            </a:r>
          </a:p>
          <a:p>
            <a:r>
              <a:rPr lang="en-US" sz="2000" dirty="0">
                <a:latin typeface="Century Gothic" panose="020B0502020202020204" pitchFamily="34" charset="0"/>
              </a:rPr>
              <a:t>Future Path Education                 Students/Parents             Focuses on guiding clients toward future goals.</a:t>
            </a:r>
          </a:p>
          <a:p>
            <a:r>
              <a:rPr lang="en-US" sz="2000" dirty="0" err="1">
                <a:latin typeface="Century Gothic" panose="020B0502020202020204" pitchFamily="34" charset="0"/>
              </a:rPr>
              <a:t>InsightEd</a:t>
            </a:r>
            <a:r>
              <a:rPr lang="en-US" sz="2000" dirty="0">
                <a:latin typeface="Century Gothic" panose="020B0502020202020204" pitchFamily="34" charset="0"/>
              </a:rPr>
              <a:t> Consulting                   Schools/Corporations     Positions as a strategic partner for insights.</a:t>
            </a:r>
          </a:p>
          <a:p>
            <a:r>
              <a:rPr lang="en-US" sz="2000" dirty="0">
                <a:latin typeface="Century Gothic" panose="020B0502020202020204" pitchFamily="34" charset="0"/>
              </a:rPr>
              <a:t>Aspire Academy Consulting         Students/Schools        Inspires success and academic achievement.</a:t>
            </a:r>
          </a:p>
          <a:p>
            <a:r>
              <a:rPr lang="en-US" sz="2000" dirty="0">
                <a:latin typeface="Century Gothic" panose="020B0502020202020204" pitchFamily="34" charset="0"/>
              </a:rPr>
              <a:t>Bright Horizons Education           Students/Parents         Creates a hopeful and visionary brand image.</a:t>
            </a:r>
          </a:p>
          <a:p>
            <a:r>
              <a:rPr lang="en-US" sz="2000" dirty="0">
                <a:latin typeface="Century Gothic" panose="020B0502020202020204" pitchFamily="34" charset="0"/>
              </a:rPr>
              <a:t>Skill Edge Learning                   Corporations    Emphasizes professional development and upskilling</a:t>
            </a:r>
          </a:p>
          <a:p>
            <a:endParaRPr lang="en-US" sz="2000" dirty="0">
              <a:latin typeface="Century Gothic" panose="020B0502020202020204" pitchFamily="34" charset="0"/>
            </a:endParaRPr>
          </a:p>
          <a:p>
            <a:r>
              <a:rPr lang="en-US" sz="2000" dirty="0">
                <a:latin typeface="Century Gothic" panose="020B0502020202020204" pitchFamily="34" charset="0"/>
              </a:rPr>
              <a:t>A well-chosen business name and strategic brand positioning can significantly impact the success of your education consulting business. </a:t>
            </a:r>
            <a:endParaRPr lang="en-US" dirty="0"/>
          </a:p>
        </p:txBody>
      </p:sp>
    </p:spTree>
    <p:extLst>
      <p:ext uri="{BB962C8B-B14F-4D97-AF65-F5344CB8AC3E}">
        <p14:creationId xmlns:p14="http://schemas.microsoft.com/office/powerpoint/2010/main" val="3855736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21AFC-4897-8966-91CB-0C09F44EE6F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161AF64-3BB4-A7B0-E921-C31230DCACE4}"/>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089BDB0-EB40-4642-0574-C20F1F8B329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UNIQUE VALUE PROPOSITION</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C001936-B32B-CC9E-8731-521AE279F4E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F03CFE93-217F-34EC-09B9-78C457256B8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99E3D9D-B76A-4204-971F-CBE6C4203D8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EB87F58-C776-E50F-B84F-FBB0D2761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49E4FAE-925A-B4EC-AFA9-A86E20A35332}"/>
              </a:ext>
            </a:extLst>
          </p:cNvPr>
          <p:cNvSpPr txBox="1"/>
          <p:nvPr/>
        </p:nvSpPr>
        <p:spPr>
          <a:xfrm>
            <a:off x="198783" y="1467640"/>
            <a:ext cx="5512904" cy="4801314"/>
          </a:xfrm>
          <a:prstGeom prst="rect">
            <a:avLst/>
          </a:prstGeom>
          <a:noFill/>
        </p:spPr>
        <p:txBody>
          <a:bodyPr wrap="square" rtlCol="0">
            <a:spAutoFit/>
          </a:bodyPr>
          <a:lstStyle/>
          <a:p>
            <a:r>
              <a:rPr lang="en-US" dirty="0">
                <a:latin typeface="Century Gothic" panose="020B0502020202020204" pitchFamily="34" charset="0"/>
              </a:rPr>
              <a:t> </a:t>
            </a:r>
          </a:p>
          <a:p>
            <a:r>
              <a:rPr lang="en-US" dirty="0">
                <a:latin typeface="Century Gothic" panose="020B0502020202020204" pitchFamily="34" charset="0"/>
              </a:rPr>
              <a:t>Steps to Develop a UVP</a:t>
            </a:r>
          </a:p>
          <a:p>
            <a:r>
              <a:rPr lang="en-US" b="1" dirty="0">
                <a:latin typeface="Century Gothic" panose="020B0502020202020204" pitchFamily="34" charset="0"/>
              </a:rPr>
              <a:t>1. Identify Client Needs</a:t>
            </a:r>
          </a:p>
          <a:p>
            <a:r>
              <a:rPr lang="en-US" dirty="0">
                <a:latin typeface="Century Gothic" panose="020B0502020202020204" pitchFamily="34" charset="0"/>
              </a:rPr>
              <a:t>Understanding the specific challenges and goals of your target audience is essential for creating a UVP that resonates. Here are examples of pain points for different types of clients in education consulting:</a:t>
            </a:r>
          </a:p>
          <a:p>
            <a:endParaRPr lang="en-US" b="1" dirty="0">
              <a:latin typeface="Century Gothic" panose="020B0502020202020204" pitchFamily="34" charset="0"/>
            </a:endParaRPr>
          </a:p>
          <a:p>
            <a:r>
              <a:rPr lang="en-US" b="1" dirty="0">
                <a:latin typeface="Century Gothic" panose="020B0502020202020204" pitchFamily="34" charset="0"/>
              </a:rPr>
              <a:t>Students and Parents</a:t>
            </a:r>
            <a:r>
              <a:rPr lang="en-US" dirty="0">
                <a:latin typeface="Century Gothic" panose="020B0502020202020204" pitchFamily="34" charset="0"/>
              </a:rPr>
              <a:t>:</a:t>
            </a:r>
          </a:p>
          <a:p>
            <a:r>
              <a:rPr lang="en-US" dirty="0">
                <a:latin typeface="Century Gothic" panose="020B0502020202020204" pitchFamily="34" charset="0"/>
              </a:rPr>
              <a:t>Students may struggle with navigating the complexities of college admissions or lack clarity on career pathways.</a:t>
            </a:r>
          </a:p>
          <a:p>
            <a:r>
              <a:rPr lang="en-US" dirty="0">
                <a:latin typeface="Century Gothic" panose="020B0502020202020204" pitchFamily="34" charset="0"/>
              </a:rPr>
              <a:t>Parents may seek academic support for their children or guidance on international education opportunities.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5E859914-1ABF-66D8-C5D9-71C9DA4156E4}"/>
              </a:ext>
            </a:extLst>
          </p:cNvPr>
          <p:cNvSpPr txBox="1"/>
          <p:nvPr/>
        </p:nvSpPr>
        <p:spPr>
          <a:xfrm>
            <a:off x="5963478" y="1726028"/>
            <a:ext cx="6069496" cy="4247317"/>
          </a:xfrm>
          <a:prstGeom prst="rect">
            <a:avLst/>
          </a:prstGeom>
          <a:noFill/>
        </p:spPr>
        <p:txBody>
          <a:bodyPr wrap="square" rtlCol="0">
            <a:spAutoFit/>
          </a:bodyPr>
          <a:lstStyle/>
          <a:p>
            <a:r>
              <a:rPr lang="en-US" b="1" dirty="0">
                <a:latin typeface="Century Gothic" panose="020B0502020202020204" pitchFamily="34" charset="0"/>
              </a:rPr>
              <a:t>2. Schools and Institutions</a:t>
            </a:r>
            <a:r>
              <a:rPr lang="en-US" dirty="0">
                <a:latin typeface="Century Gothic" panose="020B0502020202020204" pitchFamily="34" charset="0"/>
              </a:rPr>
              <a:t>:</a:t>
            </a:r>
          </a:p>
          <a:p>
            <a:r>
              <a:rPr lang="en-US" dirty="0">
                <a:latin typeface="Century Gothic" panose="020B0502020202020204" pitchFamily="34" charset="0"/>
              </a:rPr>
              <a:t>Schools may require assistance in curriculum development, teacher training, or improving student outcomes.</a:t>
            </a:r>
          </a:p>
          <a:p>
            <a:endParaRPr lang="en-US" dirty="0">
              <a:latin typeface="Century Gothic" panose="020B0502020202020204" pitchFamily="34" charset="0"/>
            </a:endParaRPr>
          </a:p>
          <a:p>
            <a:r>
              <a:rPr lang="en-US" dirty="0">
                <a:latin typeface="Century Gothic" panose="020B0502020202020204" pitchFamily="34" charset="0"/>
              </a:rPr>
              <a:t>Schools or institutions may need a curriculum that aligns with modern educational standards and engages students effectively.”</a:t>
            </a:r>
          </a:p>
          <a:p>
            <a:endParaRPr lang="en-US" dirty="0">
              <a:latin typeface="Century Gothic" panose="020B0502020202020204" pitchFamily="34" charset="0"/>
            </a:endParaRPr>
          </a:p>
          <a:p>
            <a:r>
              <a:rPr lang="en-US" dirty="0">
                <a:latin typeface="Century Gothic" panose="020B0502020202020204" pitchFamily="34" charset="0"/>
              </a:rPr>
              <a:t>Organizations may look for customized employee training programs, leadership development, or skills enhancement for a competitive edge.</a:t>
            </a:r>
          </a:p>
          <a:p>
            <a:r>
              <a:rPr lang="en-US" dirty="0">
                <a:latin typeface="Century Gothic" panose="020B0502020202020204" pitchFamily="34" charset="0"/>
              </a:rPr>
              <a:t>Example Need: “We need to upskill our workforce to adapt to technological advancements.”</a:t>
            </a:r>
            <a:endParaRPr lang="en-US" dirty="0"/>
          </a:p>
          <a:p>
            <a:endParaRPr lang="en-US" dirty="0"/>
          </a:p>
        </p:txBody>
      </p:sp>
    </p:spTree>
    <p:extLst>
      <p:ext uri="{BB962C8B-B14F-4D97-AF65-F5344CB8AC3E}">
        <p14:creationId xmlns:p14="http://schemas.microsoft.com/office/powerpoint/2010/main" val="2524853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B4B8E-7436-72AE-A9FF-D701DF0F04D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692ED92-33E2-0226-1BA0-BA0E4055234E}"/>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F368575-D86F-1434-39C2-FE17BDF4E45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UNIQUE VALUE PROPOSITION</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98ED333-3422-41BB-0742-553304ED943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855DFEC4-18F3-0BD8-0387-9FAA6123A23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9ACEEE0-ABB8-941A-42D3-335526872E6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D37F742-29F1-D71F-961B-612DA1236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26100287-1D73-CCE9-79E4-528250B7E474}"/>
              </a:ext>
            </a:extLst>
          </p:cNvPr>
          <p:cNvSpPr txBox="1"/>
          <p:nvPr/>
        </p:nvSpPr>
        <p:spPr>
          <a:xfrm>
            <a:off x="159026" y="1973548"/>
            <a:ext cx="5512904" cy="4524315"/>
          </a:xfrm>
          <a:prstGeom prst="rect">
            <a:avLst/>
          </a:prstGeom>
          <a:noFill/>
        </p:spPr>
        <p:txBody>
          <a:bodyPr wrap="square" rtlCol="0">
            <a:spAutoFit/>
          </a:bodyPr>
          <a:lstStyle/>
          <a:p>
            <a:r>
              <a:rPr lang="en-US" dirty="0">
                <a:latin typeface="Century Gothic" panose="020B0502020202020204" pitchFamily="34" charset="0"/>
              </a:rPr>
              <a:t> </a:t>
            </a:r>
            <a:r>
              <a:rPr lang="en-US" b="1" dirty="0">
                <a:latin typeface="Century Gothic" panose="020B0502020202020204" pitchFamily="34" charset="0"/>
              </a:rPr>
              <a:t>2. Highlight Your Expertise</a:t>
            </a:r>
          </a:p>
          <a:p>
            <a:r>
              <a:rPr lang="en-US" dirty="0">
                <a:latin typeface="Century Gothic" panose="020B0502020202020204" pitchFamily="34" charset="0"/>
              </a:rPr>
              <a:t>Showcase your skills, experience, and results that differentiate you from competitors. Highlight certifications, years of experience, or specific achievements that establish your authority in the field.</a:t>
            </a:r>
          </a:p>
          <a:p>
            <a:endParaRPr lang="en-US" dirty="0">
              <a:latin typeface="Century Gothic" panose="020B0502020202020204" pitchFamily="34" charset="0"/>
            </a:endParaRPr>
          </a:p>
          <a:p>
            <a:r>
              <a:rPr lang="en-US" dirty="0">
                <a:latin typeface="Century Gothic" panose="020B0502020202020204" pitchFamily="34" charset="0"/>
              </a:rPr>
              <a:t>Example Statement:</a:t>
            </a:r>
          </a:p>
          <a:p>
            <a:r>
              <a:rPr lang="en-US" dirty="0">
                <a:latin typeface="Century Gothic" panose="020B0502020202020204" pitchFamily="34" charset="0"/>
              </a:rPr>
              <a:t>“With 15 years of experience in educational consulting, we have guided over 1,000 students to success in their academic and career journeys.”</a:t>
            </a:r>
          </a:p>
          <a:p>
            <a:r>
              <a:rPr lang="en-US" dirty="0">
                <a:latin typeface="Century Gothic" panose="020B0502020202020204" pitchFamily="34" charset="0"/>
              </a:rPr>
              <a:t>“Our team includes certified educators and curriculum specialists who deliver measurable improvements in student engagement.”</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6C800875-866D-0313-C7DF-394B3817B3A7}"/>
              </a:ext>
            </a:extLst>
          </p:cNvPr>
          <p:cNvSpPr txBox="1"/>
          <p:nvPr/>
        </p:nvSpPr>
        <p:spPr>
          <a:xfrm>
            <a:off x="5963478" y="1949816"/>
            <a:ext cx="6069496" cy="4524315"/>
          </a:xfrm>
          <a:prstGeom prst="rect">
            <a:avLst/>
          </a:prstGeom>
          <a:noFill/>
        </p:spPr>
        <p:txBody>
          <a:bodyPr wrap="square" rtlCol="0">
            <a:spAutoFit/>
          </a:bodyPr>
          <a:lstStyle/>
          <a:p>
            <a:r>
              <a:rPr lang="en-US" b="1" dirty="0">
                <a:latin typeface="Century Gothic" panose="020B0502020202020204" pitchFamily="34" charset="0"/>
              </a:rPr>
              <a:t>3. Quantify Your Impact</a:t>
            </a:r>
          </a:p>
          <a:p>
            <a:r>
              <a:rPr lang="en-US" dirty="0">
                <a:latin typeface="Century Gothic" panose="020B0502020202020204" pitchFamily="34" charset="0"/>
              </a:rPr>
              <a:t>Adding measurable outcomes makes your UVP more compelling and credible. Use data, success rates, or specific achievements to build trust and communicate the tangible results clients can expect.</a:t>
            </a:r>
          </a:p>
          <a:p>
            <a:endParaRPr lang="en-US" dirty="0">
              <a:latin typeface="Century Gothic" panose="020B0502020202020204" pitchFamily="34" charset="0"/>
            </a:endParaRPr>
          </a:p>
          <a:p>
            <a:r>
              <a:rPr lang="en-US" dirty="0">
                <a:latin typeface="Century Gothic" panose="020B0502020202020204" pitchFamily="34" charset="0"/>
              </a:rPr>
              <a:t>Examples:</a:t>
            </a:r>
          </a:p>
          <a:p>
            <a:r>
              <a:rPr lang="en-US" dirty="0">
                <a:latin typeface="Century Gothic" panose="020B0502020202020204" pitchFamily="34" charset="0"/>
              </a:rPr>
              <a:t>“We have helped 90% of our students secure admission to their top-choice universities.”</a:t>
            </a:r>
          </a:p>
          <a:p>
            <a:r>
              <a:rPr lang="en-US" dirty="0">
                <a:latin typeface="Century Gothic" panose="020B0502020202020204" pitchFamily="34" charset="0"/>
              </a:rPr>
              <a:t>“Schools we’ve partnered with report a 20% increase in student engagement and academic performance within one year.”</a:t>
            </a:r>
          </a:p>
          <a:p>
            <a:r>
              <a:rPr lang="en-US" dirty="0">
                <a:latin typeface="Century Gothic" panose="020B0502020202020204" pitchFamily="34" charset="0"/>
              </a:rPr>
              <a:t>“Our upskilling programs have improved employee productivity by 25% in client organizations.”</a:t>
            </a:r>
          </a:p>
          <a:p>
            <a:endParaRPr lang="en-US" b="1" dirty="0">
              <a:latin typeface="Century Gothic" panose="020B0502020202020204" pitchFamily="34" charset="0"/>
            </a:endParaRPr>
          </a:p>
        </p:txBody>
      </p:sp>
    </p:spTree>
    <p:extLst>
      <p:ext uri="{BB962C8B-B14F-4D97-AF65-F5344CB8AC3E}">
        <p14:creationId xmlns:p14="http://schemas.microsoft.com/office/powerpoint/2010/main" val="2809858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DCE6A-D6D6-6A75-DA7D-9174FEC23DB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A13CF40-AAC5-600F-39CD-C5B42C8AE2D1}"/>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CD21F97-B9F2-EAB9-1D53-554DA9CF6DC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UNIQUE VALUE PROPOSITION</a:t>
            </a:r>
          </a:p>
        </p:txBody>
      </p:sp>
      <p:sp>
        <p:nvSpPr>
          <p:cNvPr id="18" name="Rectangle 17">
            <a:extLst>
              <a:ext uri="{FF2B5EF4-FFF2-40B4-BE49-F238E27FC236}">
                <a16:creationId xmlns:a16="http://schemas.microsoft.com/office/drawing/2014/main" id="{B8663805-EDAB-1CD9-6958-234A284B81E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EDA1D0CE-3A44-A904-B325-317CCE5F05A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171168C-0B67-0C14-4263-ED394056A58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BDFE8ED-DA0B-2C4C-A786-E95FB088E8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26DC0CCD-DF9D-814C-E7AD-328B3A4B3165}"/>
              </a:ext>
            </a:extLst>
          </p:cNvPr>
          <p:cNvSpPr txBox="1"/>
          <p:nvPr/>
        </p:nvSpPr>
        <p:spPr>
          <a:xfrm>
            <a:off x="159026" y="1973548"/>
            <a:ext cx="5512904" cy="5355312"/>
          </a:xfrm>
          <a:prstGeom prst="rect">
            <a:avLst/>
          </a:prstGeom>
          <a:noFill/>
        </p:spPr>
        <p:txBody>
          <a:bodyPr wrap="square" rtlCol="0">
            <a:spAutoFit/>
          </a:bodyPr>
          <a:lstStyle/>
          <a:p>
            <a:r>
              <a:rPr lang="en-US" dirty="0">
                <a:latin typeface="Century Gothic" panose="020B0502020202020204" pitchFamily="34" charset="0"/>
              </a:rPr>
              <a:t> </a:t>
            </a:r>
            <a:r>
              <a:rPr lang="en-US" b="1" dirty="0">
                <a:latin typeface="Century Gothic" panose="020B0502020202020204" pitchFamily="34" charset="0"/>
              </a:rPr>
              <a:t>4. Keep It Simple and Client-Centric</a:t>
            </a:r>
          </a:p>
          <a:p>
            <a:r>
              <a:rPr lang="en-US" dirty="0">
                <a:latin typeface="Century Gothic" panose="020B0502020202020204" pitchFamily="34" charset="0"/>
              </a:rPr>
              <a:t>Focus your UVP on the benefits clients receive, using clear and relatable language. Avoid technical jargon or overly complex phrases. A good UVP is concise, memorable, and directly addresses the client’s primary concern.</a:t>
            </a:r>
          </a:p>
          <a:p>
            <a:r>
              <a:rPr lang="en-US" dirty="0">
                <a:solidFill>
                  <a:srgbClr val="FF0000"/>
                </a:solidFill>
                <a:latin typeface="Century Gothic" panose="020B0502020202020204" pitchFamily="34" charset="0"/>
              </a:rPr>
              <a:t>Tips for Client-Centric Language</a:t>
            </a:r>
            <a:r>
              <a:rPr lang="en-US" dirty="0">
                <a:latin typeface="Century Gothic" panose="020B0502020202020204" pitchFamily="34" charset="0"/>
              </a:rPr>
              <a:t>:</a:t>
            </a:r>
          </a:p>
          <a:p>
            <a:r>
              <a:rPr lang="en-US" dirty="0">
                <a:latin typeface="Century Gothic" panose="020B0502020202020204" pitchFamily="34" charset="0"/>
              </a:rPr>
              <a:t>Use action words like “empower,” “improve,” or “achieve” to emphasize results.</a:t>
            </a:r>
          </a:p>
          <a:p>
            <a:r>
              <a:rPr lang="en-US" dirty="0">
                <a:latin typeface="Century Gothic" panose="020B0502020202020204" pitchFamily="34" charset="0"/>
              </a:rPr>
              <a:t>Speak directly to the audience, e.g., “We help you achieve your goals.”</a:t>
            </a:r>
          </a:p>
          <a:p>
            <a:r>
              <a:rPr lang="en-US" dirty="0">
                <a:latin typeface="Century Gothic" panose="020B0502020202020204" pitchFamily="34" charset="0"/>
              </a:rPr>
              <a:t>Examples of UVPs for Education Consulting</a:t>
            </a:r>
          </a:p>
          <a:p>
            <a:r>
              <a:rPr lang="en-US" dirty="0">
                <a:latin typeface="Century Gothic" panose="020B0502020202020204" pitchFamily="34" charset="0"/>
              </a:rPr>
              <a:t>For Students and Parents:</a:t>
            </a:r>
          </a:p>
          <a:p>
            <a:r>
              <a:rPr lang="en-US" b="1" dirty="0">
                <a:solidFill>
                  <a:srgbClr val="FF0000"/>
                </a:solidFill>
                <a:latin typeface="Century Gothic" panose="020B0502020202020204" pitchFamily="34" charset="0"/>
              </a:rPr>
              <a:t>“Empowering students to achieve their dream admissions through personalized guidance and proven strategies.”</a:t>
            </a:r>
          </a:p>
          <a:p>
            <a:endParaRPr lang="en-US" dirty="0">
              <a:latin typeface="Century Gothic" panose="020B0502020202020204" pitchFamily="34" charset="0"/>
            </a:endParaRPr>
          </a:p>
          <a:p>
            <a:endParaRPr lang="en-US" dirty="0">
              <a:latin typeface="Century Gothic" panose="020B0502020202020204" pitchFamily="34" charset="0"/>
            </a:endParaRPr>
          </a:p>
          <a:p>
            <a:r>
              <a:rPr lang="en-US" dirty="0">
                <a:latin typeface="Century Gothic" panose="020B0502020202020204" pitchFamily="34" charset="0"/>
              </a:rPr>
              <a:t>.”</a:t>
            </a:r>
          </a:p>
        </p:txBody>
      </p:sp>
      <p:sp>
        <p:nvSpPr>
          <p:cNvPr id="2" name="TextBox 1">
            <a:extLst>
              <a:ext uri="{FF2B5EF4-FFF2-40B4-BE49-F238E27FC236}">
                <a16:creationId xmlns:a16="http://schemas.microsoft.com/office/drawing/2014/main" id="{0516430E-D9CE-731B-413F-E7B2A92D5365}"/>
              </a:ext>
            </a:extLst>
          </p:cNvPr>
          <p:cNvSpPr txBox="1"/>
          <p:nvPr/>
        </p:nvSpPr>
        <p:spPr>
          <a:xfrm>
            <a:off x="5963478" y="1949816"/>
            <a:ext cx="6069496" cy="4247317"/>
          </a:xfrm>
          <a:prstGeom prst="rect">
            <a:avLst/>
          </a:prstGeom>
          <a:noFill/>
        </p:spPr>
        <p:txBody>
          <a:bodyPr wrap="square" rtlCol="0">
            <a:spAutoFit/>
          </a:bodyPr>
          <a:lstStyle/>
          <a:p>
            <a:r>
              <a:rPr lang="en-US" dirty="0">
                <a:latin typeface="Century Gothic" panose="020B0502020202020204" pitchFamily="34" charset="0"/>
              </a:rPr>
              <a:t>“</a:t>
            </a:r>
            <a:r>
              <a:rPr lang="en-US" b="1" dirty="0">
                <a:solidFill>
                  <a:srgbClr val="FF0000"/>
                </a:solidFill>
                <a:latin typeface="Century Gothic" panose="020B0502020202020204" pitchFamily="34" charset="0"/>
              </a:rPr>
              <a:t>With tailored academic plans and one-on-one mentoring, we ensure your child reaches their full potential.”</a:t>
            </a:r>
          </a:p>
          <a:p>
            <a:r>
              <a:rPr lang="en-US" dirty="0">
                <a:latin typeface="Century Gothic" panose="020B0502020202020204" pitchFamily="34" charset="0"/>
              </a:rPr>
              <a:t>For Schools and Institutions:</a:t>
            </a:r>
          </a:p>
          <a:p>
            <a:r>
              <a:rPr lang="en-US" dirty="0">
                <a:latin typeface="Century Gothic" panose="020B0502020202020204" pitchFamily="34" charset="0"/>
              </a:rPr>
              <a:t>“</a:t>
            </a:r>
            <a:r>
              <a:rPr lang="en-US" b="1" dirty="0">
                <a:solidFill>
                  <a:srgbClr val="FF0000"/>
                </a:solidFill>
                <a:latin typeface="Century Gothic" panose="020B0502020202020204" pitchFamily="34" charset="0"/>
              </a:rPr>
              <a:t>We help schools design innovative curriculums that enhance student engagement and improve academic performance</a:t>
            </a:r>
            <a:r>
              <a:rPr lang="en-US" dirty="0">
                <a:latin typeface="Century Gothic" panose="020B0502020202020204" pitchFamily="34" charset="0"/>
              </a:rPr>
              <a:t>.”</a:t>
            </a:r>
          </a:p>
          <a:p>
            <a:r>
              <a:rPr lang="en-US" dirty="0">
                <a:latin typeface="Century Gothic" panose="020B0502020202020204" pitchFamily="34" charset="0"/>
              </a:rPr>
              <a:t>“Our </a:t>
            </a:r>
            <a:r>
              <a:rPr lang="en-US" b="1" dirty="0">
                <a:latin typeface="Century Gothic" panose="020B0502020202020204" pitchFamily="34" charset="0"/>
              </a:rPr>
              <a:t>teacher training programs increase classroom effectiveness and align with modern educational standards.”</a:t>
            </a:r>
          </a:p>
          <a:p>
            <a:r>
              <a:rPr lang="en-US" dirty="0">
                <a:latin typeface="Century Gothic" panose="020B0502020202020204" pitchFamily="34" charset="0"/>
              </a:rPr>
              <a:t>For Companies:</a:t>
            </a:r>
          </a:p>
          <a:p>
            <a:r>
              <a:rPr lang="en-US" dirty="0">
                <a:latin typeface="Century Gothic" panose="020B0502020202020204" pitchFamily="34" charset="0"/>
              </a:rPr>
              <a:t>“</a:t>
            </a:r>
            <a:r>
              <a:rPr lang="en-US" b="1" dirty="0">
                <a:solidFill>
                  <a:srgbClr val="FF0000"/>
                </a:solidFill>
                <a:latin typeface="Century Gothic" panose="020B0502020202020204" pitchFamily="34" charset="0"/>
              </a:rPr>
              <a:t>Equipping your workforce with future-ready skills through customized upskilling programs.”</a:t>
            </a:r>
          </a:p>
          <a:p>
            <a:r>
              <a:rPr lang="en-US" b="1" dirty="0">
                <a:solidFill>
                  <a:srgbClr val="FF0000"/>
                </a:solidFill>
                <a:latin typeface="Century Gothic" panose="020B0502020202020204" pitchFamily="34" charset="0"/>
              </a:rPr>
              <a:t>“We design leadership development workshops that drive productivity and foster innovation</a:t>
            </a:r>
          </a:p>
        </p:txBody>
      </p:sp>
    </p:spTree>
    <p:extLst>
      <p:ext uri="{BB962C8B-B14F-4D97-AF65-F5344CB8AC3E}">
        <p14:creationId xmlns:p14="http://schemas.microsoft.com/office/powerpoint/2010/main" val="3466012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3D1A0-34E7-2456-D350-CEBE0016F14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854CDF5-85B7-FFFF-AB4C-C05717B37335}"/>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D39DFDF-DE81-0DB6-5E9D-9B5C1061F10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UNIQUE VALUE PROPOSITION</a:t>
            </a:r>
          </a:p>
        </p:txBody>
      </p:sp>
      <p:sp>
        <p:nvSpPr>
          <p:cNvPr id="18" name="Rectangle 17">
            <a:extLst>
              <a:ext uri="{FF2B5EF4-FFF2-40B4-BE49-F238E27FC236}">
                <a16:creationId xmlns:a16="http://schemas.microsoft.com/office/drawing/2014/main" id="{57A80FF9-0459-1B4D-4D1C-D62F9FE6B0A4}"/>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Module-2:3</a:t>
            </a:r>
          </a:p>
        </p:txBody>
      </p:sp>
      <p:sp>
        <p:nvSpPr>
          <p:cNvPr id="20" name="Oval 19">
            <a:extLst>
              <a:ext uri="{FF2B5EF4-FFF2-40B4-BE49-F238E27FC236}">
                <a16:creationId xmlns:a16="http://schemas.microsoft.com/office/drawing/2014/main" id="{E193B881-75C3-181D-14D1-C68EEB85217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FEB677-6587-DC1B-07F9-663E9F39316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C2A56C-3BC2-3AA0-0C5E-AE2D4B537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163455A-51F1-EBC9-08AA-9354518685D5}"/>
              </a:ext>
            </a:extLst>
          </p:cNvPr>
          <p:cNvSpPr txBox="1"/>
          <p:nvPr/>
        </p:nvSpPr>
        <p:spPr>
          <a:xfrm>
            <a:off x="159026" y="2210639"/>
            <a:ext cx="12032974" cy="3693319"/>
          </a:xfrm>
          <a:prstGeom prst="rect">
            <a:avLst/>
          </a:prstGeom>
          <a:noFill/>
        </p:spPr>
        <p:txBody>
          <a:bodyPr wrap="square" rtlCol="0">
            <a:spAutoFit/>
          </a:bodyPr>
          <a:lstStyle/>
          <a:p>
            <a:r>
              <a:rPr lang="en-US" b="1" dirty="0">
                <a:latin typeface="Century Gothic" panose="020B0502020202020204" pitchFamily="34" charset="0"/>
              </a:rPr>
              <a:t>Benefits of a Strong UVP</a:t>
            </a:r>
          </a:p>
          <a:p>
            <a:r>
              <a:rPr lang="en-US" b="1" dirty="0">
                <a:latin typeface="Century Gothic" panose="020B0502020202020204" pitchFamily="34" charset="0"/>
              </a:rPr>
              <a:t>Attracts the Right Clients</a:t>
            </a:r>
            <a:r>
              <a:rPr lang="en-US" dirty="0">
                <a:latin typeface="Century Gothic" panose="020B0502020202020204" pitchFamily="34" charset="0"/>
              </a:rPr>
              <a:t>: Clearly communicates how you address their specific needs.</a:t>
            </a:r>
          </a:p>
          <a:p>
            <a:r>
              <a:rPr lang="en-US" b="1" dirty="0">
                <a:latin typeface="Century Gothic" panose="020B0502020202020204" pitchFamily="34" charset="0"/>
              </a:rPr>
              <a:t>Differentiates You from Competitors</a:t>
            </a:r>
            <a:r>
              <a:rPr lang="en-US" dirty="0">
                <a:latin typeface="Century Gothic" panose="020B0502020202020204" pitchFamily="34" charset="0"/>
              </a:rPr>
              <a:t>: Highlights what makes your services unique and why they are valuable.</a:t>
            </a:r>
          </a:p>
          <a:p>
            <a:r>
              <a:rPr lang="en-US" b="1" dirty="0">
                <a:latin typeface="Century Gothic" panose="020B0502020202020204" pitchFamily="34" charset="0"/>
              </a:rPr>
              <a:t>Drives Marketing and Sales: </a:t>
            </a:r>
            <a:r>
              <a:rPr lang="en-US" dirty="0">
                <a:latin typeface="Century Gothic" panose="020B0502020202020204" pitchFamily="34" charset="0"/>
              </a:rPr>
              <a:t>Acts as a foundation for your marketing materials, pitches, and branding.</a:t>
            </a:r>
          </a:p>
          <a:p>
            <a:r>
              <a:rPr lang="en-US" dirty="0">
                <a:latin typeface="Century Gothic" panose="020B0502020202020204" pitchFamily="34" charset="0"/>
              </a:rPr>
              <a:t>Builds Credibility: Demonstrates your expertise and track record of success.</a:t>
            </a:r>
          </a:p>
          <a:p>
            <a:endParaRPr lang="en-US" dirty="0">
              <a:latin typeface="Century Gothic" panose="020B0502020202020204" pitchFamily="34" charset="0"/>
            </a:endParaRPr>
          </a:p>
          <a:p>
            <a:r>
              <a:rPr lang="en-US" dirty="0">
                <a:latin typeface="Century Gothic" panose="020B0502020202020204" pitchFamily="34" charset="0"/>
              </a:rPr>
              <a:t>A well-crafted UVP communicates your business’s unique strengths in a way that resonates with your audience. By identifying client needs, showcasing your expertise, quantifying your impact, and keeping your message simple, you create a compelling value proposition that inspires trust and drives client engagement. Whether you work with students, schools, or companies, </a:t>
            </a:r>
            <a:r>
              <a:rPr lang="en-US" b="1" dirty="0">
                <a:solidFill>
                  <a:srgbClr val="FF0000"/>
                </a:solidFill>
                <a:latin typeface="Century Gothic" panose="020B0502020202020204" pitchFamily="34" charset="0"/>
              </a:rPr>
              <a:t>a clear and effective UVP is key to building a successful education consulting business.</a:t>
            </a:r>
          </a:p>
          <a:p>
            <a:r>
              <a:rPr lang="en-US" dirty="0">
                <a:latin typeface="Century Gothic" panose="020B0502020202020204" pitchFamily="34" charset="0"/>
              </a:rPr>
              <a:t>.”</a:t>
            </a:r>
          </a:p>
        </p:txBody>
      </p:sp>
    </p:spTree>
    <p:extLst>
      <p:ext uri="{BB962C8B-B14F-4D97-AF65-F5344CB8AC3E}">
        <p14:creationId xmlns:p14="http://schemas.microsoft.com/office/powerpoint/2010/main" val="1763169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78A6D-3345-CF40-A2B8-A189B72E83B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AA3E506-15E5-4AD7-E824-DB1C7E13386D}"/>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95A2D12-5B50-CAB8-D3D2-5CAC80BE00A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CRAFTING A WINNING STRATEGY  FOR YOUR EDUCATION CONSULTING BUSINESS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68D1EB05-0C2D-6555-9781-81570F06FDE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4B2F0874-FE3A-2B09-7B81-2F74AABD030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D0CE98D-89B3-C06E-7243-25E47F1D1F9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542407-B368-5DAD-96A8-7D917E631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2D172F48-0EF2-8B5F-C476-C49D344472B3}"/>
              </a:ext>
            </a:extLst>
          </p:cNvPr>
          <p:cNvSpPr txBox="1"/>
          <p:nvPr/>
        </p:nvSpPr>
        <p:spPr>
          <a:xfrm>
            <a:off x="1" y="1807706"/>
            <a:ext cx="5300870" cy="5078313"/>
          </a:xfrm>
          <a:prstGeom prst="rect">
            <a:avLst/>
          </a:prstGeom>
          <a:noFill/>
        </p:spPr>
        <p:txBody>
          <a:bodyPr wrap="square" rtlCol="0">
            <a:spAutoFit/>
          </a:bodyPr>
          <a:lstStyle/>
          <a:p>
            <a:r>
              <a:rPr lang="en-US" dirty="0">
                <a:latin typeface="Century Gothic" panose="020B0502020202020204" pitchFamily="34" charset="0"/>
              </a:rPr>
              <a:t>A winning strategy is essential for navigating the competitive landscape and ensuring sustainable growth in your education consulting business. </a:t>
            </a:r>
            <a:r>
              <a:rPr lang="en-US" b="1" dirty="0">
                <a:latin typeface="Century Gothic" panose="020B0502020202020204" pitchFamily="34" charset="0"/>
              </a:rPr>
              <a:t>Market Research and Target Audience for Education Consulting</a:t>
            </a:r>
          </a:p>
          <a:p>
            <a:r>
              <a:rPr lang="en-US" dirty="0">
                <a:latin typeface="Century Gothic" panose="020B0502020202020204" pitchFamily="34" charset="0"/>
              </a:rPr>
              <a:t>Market research and understanding your target audience are crucial components of a successful education consulting business strategy. This process allows you to design services that address client needs, identify opportunities, and make data-driven decisions.</a:t>
            </a:r>
          </a:p>
          <a:p>
            <a:r>
              <a:rPr lang="en-US" b="1" dirty="0">
                <a:latin typeface="Century Gothic" panose="020B0502020202020204" pitchFamily="34" charset="0"/>
              </a:rPr>
              <a:t>1. Importance of Market Research</a:t>
            </a:r>
          </a:p>
          <a:p>
            <a:r>
              <a:rPr lang="en-US" dirty="0">
                <a:latin typeface="Century Gothic" panose="020B0502020202020204" pitchFamily="34" charset="0"/>
              </a:rPr>
              <a:t>Market research serves as the backbone of your business strategy by providing actionable insights. Its benefits include:</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DD0B2331-DACD-6C95-3ADC-2F59204D645B}"/>
              </a:ext>
            </a:extLst>
          </p:cNvPr>
          <p:cNvSpPr txBox="1"/>
          <p:nvPr/>
        </p:nvSpPr>
        <p:spPr>
          <a:xfrm>
            <a:off x="5049078" y="1647845"/>
            <a:ext cx="7142921" cy="5078313"/>
          </a:xfrm>
          <a:prstGeom prst="rect">
            <a:avLst/>
          </a:prstGeom>
          <a:noFill/>
        </p:spPr>
        <p:txBody>
          <a:bodyPr wrap="square" rtlCol="0">
            <a:spAutoFit/>
          </a:bodyPr>
          <a:lstStyle/>
          <a:p>
            <a:r>
              <a:rPr lang="en-US" b="1" dirty="0"/>
              <a:t>A</a:t>
            </a:r>
            <a:r>
              <a:rPr lang="en-US" b="1" dirty="0">
                <a:latin typeface="Century Gothic" panose="020B0502020202020204" pitchFamily="34" charset="0"/>
              </a:rPr>
              <a:t>. Identifying Opportunities and Gaps</a:t>
            </a:r>
          </a:p>
          <a:p>
            <a:r>
              <a:rPr lang="en-US" b="1" dirty="0">
                <a:latin typeface="Century Gothic" panose="020B0502020202020204" pitchFamily="34" charset="0"/>
              </a:rPr>
              <a:t>Opportunities</a:t>
            </a:r>
            <a:r>
              <a:rPr lang="en-US" dirty="0">
                <a:latin typeface="Century Gothic" panose="020B0502020202020204" pitchFamily="34" charset="0"/>
              </a:rPr>
              <a:t>: Discover underserved areas in the education sector, such as STEM-focused counseling or teacher training for modern curriculums.</a:t>
            </a:r>
          </a:p>
          <a:p>
            <a:r>
              <a:rPr lang="en-US" dirty="0">
                <a:latin typeface="Century Gothic" panose="020B0502020202020204" pitchFamily="34" charset="0"/>
              </a:rPr>
              <a:t>Gaps: Identify areas where existing services fall short, such as a lack of personalized student guidance.</a:t>
            </a:r>
          </a:p>
          <a:p>
            <a:r>
              <a:rPr lang="en-US" b="1" dirty="0">
                <a:latin typeface="Century Gothic" panose="020B0502020202020204" pitchFamily="34" charset="0"/>
              </a:rPr>
              <a:t>B. Refining Services</a:t>
            </a:r>
          </a:p>
          <a:p>
            <a:r>
              <a:rPr lang="en-US" dirty="0">
                <a:latin typeface="Century Gothic" panose="020B0502020202020204" pitchFamily="34" charset="0"/>
              </a:rPr>
              <a:t>Customize offerings to align with client needs, ensuring relevance and demand.</a:t>
            </a:r>
          </a:p>
          <a:p>
            <a:r>
              <a:rPr lang="en-US" dirty="0">
                <a:latin typeface="Century Gothic" panose="020B0502020202020204" pitchFamily="34" charset="0"/>
              </a:rPr>
              <a:t>Example: If surveys reveal a high demand for corporate upskilling in digital skills, you can design specific training modules for that niche.</a:t>
            </a:r>
          </a:p>
          <a:p>
            <a:r>
              <a:rPr lang="en-US" b="1" dirty="0">
                <a:latin typeface="Century Gothic" panose="020B0502020202020204" pitchFamily="34" charset="0"/>
              </a:rPr>
              <a:t>C. Reducing Risks</a:t>
            </a:r>
          </a:p>
          <a:p>
            <a:r>
              <a:rPr lang="en-US" dirty="0">
                <a:latin typeface="Century Gothic" panose="020B0502020202020204" pitchFamily="34" charset="0"/>
              </a:rPr>
              <a:t>Anticipate challenges by understanding market trends and client expectations.</a:t>
            </a:r>
          </a:p>
          <a:p>
            <a:r>
              <a:rPr lang="en-US" dirty="0">
                <a:latin typeface="Century Gothic" panose="020B0502020202020204" pitchFamily="34" charset="0"/>
              </a:rPr>
              <a:t>Example: If research shows clients prefer hybrid learning models, you can incorporate online and in-person consultation options.</a:t>
            </a:r>
          </a:p>
        </p:txBody>
      </p:sp>
    </p:spTree>
    <p:extLst>
      <p:ext uri="{BB962C8B-B14F-4D97-AF65-F5344CB8AC3E}">
        <p14:creationId xmlns:p14="http://schemas.microsoft.com/office/powerpoint/2010/main" val="19105391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08948-59D2-E2DC-741D-B85269F22DC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F672394-6537-9FD3-64F4-A292130A6153}"/>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8B6EA62-668E-6823-77F1-6CE868667FF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STEPS TO CONDUCT MARKET RESEARCH </a:t>
            </a:r>
          </a:p>
        </p:txBody>
      </p:sp>
      <p:sp>
        <p:nvSpPr>
          <p:cNvPr id="18" name="Rectangle 17">
            <a:extLst>
              <a:ext uri="{FF2B5EF4-FFF2-40B4-BE49-F238E27FC236}">
                <a16:creationId xmlns:a16="http://schemas.microsoft.com/office/drawing/2014/main" id="{B9E18263-CAC3-A455-EDA7-08F52F3C634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88FF0876-CEC2-2409-5CD3-3F3616BE631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CDC58A3-A931-F25C-1857-17FA4EE4A6D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535347F-9022-AA9E-D1AA-553091EBA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934EB351-4FEC-B53D-53A3-D89E6266CB86}"/>
              </a:ext>
            </a:extLst>
          </p:cNvPr>
          <p:cNvSpPr txBox="1"/>
          <p:nvPr/>
        </p:nvSpPr>
        <p:spPr>
          <a:xfrm>
            <a:off x="94151" y="1990558"/>
            <a:ext cx="11991832" cy="4524315"/>
          </a:xfrm>
          <a:prstGeom prst="rect">
            <a:avLst/>
          </a:prstGeom>
          <a:noFill/>
        </p:spPr>
        <p:txBody>
          <a:bodyPr wrap="square" rtlCol="0">
            <a:spAutoFit/>
          </a:bodyPr>
          <a:lstStyle/>
          <a:p>
            <a:r>
              <a:rPr lang="en-US" b="1" dirty="0">
                <a:latin typeface="Century Gothic" panose="020B0502020202020204" pitchFamily="34" charset="0"/>
              </a:rPr>
              <a:t>A. Define Objectives</a:t>
            </a:r>
          </a:p>
          <a:p>
            <a:r>
              <a:rPr lang="en-US" dirty="0">
                <a:latin typeface="Century Gothic" panose="020B0502020202020204" pitchFamily="34" charset="0"/>
              </a:rPr>
              <a:t>Set clear goals for your research:</a:t>
            </a:r>
          </a:p>
          <a:p>
            <a:r>
              <a:rPr lang="en-US" dirty="0">
                <a:latin typeface="Century Gothic" panose="020B0502020202020204" pitchFamily="34" charset="0"/>
              </a:rPr>
              <a:t>What do you want to learn?</a:t>
            </a:r>
          </a:p>
          <a:p>
            <a:r>
              <a:rPr lang="en-US" dirty="0">
                <a:latin typeface="Century Gothic" panose="020B0502020202020204" pitchFamily="34" charset="0"/>
              </a:rPr>
              <a:t>Demographics: Who are your potential clients (age, education, profession)?</a:t>
            </a:r>
          </a:p>
          <a:p>
            <a:r>
              <a:rPr lang="en-US" dirty="0">
                <a:latin typeface="Century Gothic" panose="020B0502020202020204" pitchFamily="34" charset="0"/>
              </a:rPr>
              <a:t>Service Demand: What specific services are needed (e.g., admissions coaching, teacher training)?</a:t>
            </a:r>
          </a:p>
          <a:p>
            <a:r>
              <a:rPr lang="en-US" dirty="0">
                <a:latin typeface="Century Gothic" panose="020B0502020202020204" pitchFamily="34" charset="0"/>
              </a:rPr>
              <a:t>Market Size: How large is the potential client base?</a:t>
            </a:r>
          </a:p>
          <a:p>
            <a:r>
              <a:rPr lang="en-US" b="1" dirty="0">
                <a:latin typeface="Century Gothic" panose="020B0502020202020204" pitchFamily="34" charset="0"/>
              </a:rPr>
              <a:t>Examples of Objectives</a:t>
            </a:r>
            <a:r>
              <a:rPr lang="en-US" dirty="0">
                <a:latin typeface="Century Gothic" panose="020B0502020202020204" pitchFamily="34" charset="0"/>
              </a:rPr>
              <a:t>:</a:t>
            </a:r>
          </a:p>
          <a:p>
            <a:r>
              <a:rPr lang="en-US" dirty="0">
                <a:latin typeface="Century Gothic" panose="020B0502020202020204" pitchFamily="34" charset="0"/>
              </a:rPr>
              <a:t>Understand the demand for online versus in-person education consulting.</a:t>
            </a:r>
          </a:p>
          <a:p>
            <a:r>
              <a:rPr lang="en-US" dirty="0">
                <a:latin typeface="Century Gothic" panose="020B0502020202020204" pitchFamily="34" charset="0"/>
              </a:rPr>
              <a:t>Gauge interest in specialized services like scholarship application assistance.</a:t>
            </a:r>
          </a:p>
          <a:p>
            <a:r>
              <a:rPr lang="en-US" b="1" dirty="0">
                <a:latin typeface="Century Gothic" panose="020B0502020202020204" pitchFamily="34" charset="0"/>
              </a:rPr>
              <a:t>B. Collect Data</a:t>
            </a:r>
          </a:p>
          <a:p>
            <a:r>
              <a:rPr lang="en-US" dirty="0">
                <a:latin typeface="Century Gothic" panose="020B0502020202020204" pitchFamily="34" charset="0"/>
              </a:rPr>
              <a:t>Use various methods to gather reliable information:</a:t>
            </a:r>
          </a:p>
          <a:p>
            <a:r>
              <a:rPr lang="en-US" dirty="0">
                <a:latin typeface="Century Gothic" panose="020B0502020202020204" pitchFamily="34" charset="0"/>
              </a:rPr>
              <a:t>Surveys:</a:t>
            </a:r>
          </a:p>
          <a:p>
            <a:r>
              <a:rPr lang="en-US" dirty="0">
                <a:latin typeface="Century Gothic" panose="020B0502020202020204" pitchFamily="34" charset="0"/>
              </a:rPr>
              <a:t>Distribute to potential clients via email, social media, or online platforms.</a:t>
            </a:r>
          </a:p>
          <a:p>
            <a:r>
              <a:rPr lang="en-US" b="1" dirty="0">
                <a:latin typeface="Century Gothic" panose="020B0502020202020204" pitchFamily="34" charset="0"/>
              </a:rPr>
              <a:t>Example:</a:t>
            </a:r>
            <a:r>
              <a:rPr lang="en-US" dirty="0">
                <a:latin typeface="Century Gothic" panose="020B0502020202020204" pitchFamily="34" charset="0"/>
              </a:rPr>
              <a:t> Use Google Forms or SurveyMonkey to ask questions about preferred consulting methods.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041939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2A3C0-ABC2-F860-971D-8A1F9DB4EAC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FBF7ABA-07FC-3D0D-522D-64451C31F801}"/>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30FC88E-4E2A-CD6D-6347-2102012343C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STEPS TO CONDUCT MARKET RESEARCH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FDF1208-1B4B-D312-43F6-B21968F68C3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06C0A931-2031-A03F-1EF5-2E15E5D37F1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956B87E-96E6-81FE-748C-421265C5D77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274BCDA-FBCA-3AAF-6F49-43D3B10DC0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B5CDA934-4E00-8C92-BDD4-504B144BDBF5}"/>
              </a:ext>
            </a:extLst>
          </p:cNvPr>
          <p:cNvSpPr txBox="1"/>
          <p:nvPr/>
        </p:nvSpPr>
        <p:spPr>
          <a:xfrm>
            <a:off x="94151" y="1815186"/>
            <a:ext cx="12003698" cy="4524315"/>
          </a:xfrm>
          <a:prstGeom prst="rect">
            <a:avLst/>
          </a:prstGeom>
          <a:noFill/>
        </p:spPr>
        <p:txBody>
          <a:bodyPr wrap="square" rtlCol="0">
            <a:spAutoFit/>
          </a:bodyPr>
          <a:lstStyle/>
          <a:p>
            <a:r>
              <a:rPr lang="en-US" b="1" dirty="0">
                <a:latin typeface="Century Gothic" panose="020B0502020202020204" pitchFamily="34" charset="0"/>
              </a:rPr>
              <a:t>Interviews: </a:t>
            </a:r>
            <a:r>
              <a:rPr lang="en-US" dirty="0">
                <a:latin typeface="Century Gothic" panose="020B0502020202020204" pitchFamily="34" charset="0"/>
              </a:rPr>
              <a:t>Conduct one-on-one conversations with students, parents, school administrators, or corporate HR managers.</a:t>
            </a:r>
          </a:p>
          <a:p>
            <a:r>
              <a:rPr lang="en-US" b="1" dirty="0">
                <a:latin typeface="Century Gothic" panose="020B0502020202020204" pitchFamily="34" charset="0"/>
              </a:rPr>
              <a:t>Focus Groups</a:t>
            </a:r>
            <a:r>
              <a:rPr lang="en-US" dirty="0">
                <a:latin typeface="Century Gothic" panose="020B0502020202020204" pitchFamily="34" charset="0"/>
              </a:rPr>
              <a:t>: Facilitate small group discussions to dive deeper into client needs and preferences.</a:t>
            </a:r>
          </a:p>
          <a:p>
            <a:r>
              <a:rPr lang="en-US" b="1" dirty="0">
                <a:latin typeface="Century Gothic" panose="020B0502020202020204" pitchFamily="34" charset="0"/>
              </a:rPr>
              <a:t>Secondary Data</a:t>
            </a:r>
            <a:r>
              <a:rPr lang="en-US" dirty="0">
                <a:latin typeface="Century Gothic" panose="020B0502020202020204" pitchFamily="34" charset="0"/>
              </a:rPr>
              <a:t>: Review industry reports, educational studies, government statistics, and competitor websites.</a:t>
            </a:r>
          </a:p>
          <a:p>
            <a:r>
              <a:rPr lang="en-US" b="1" dirty="0">
                <a:latin typeface="Century Gothic" panose="020B0502020202020204" pitchFamily="34" charset="0"/>
              </a:rPr>
              <a:t>C. Analyze Findings</a:t>
            </a:r>
          </a:p>
          <a:p>
            <a:r>
              <a:rPr lang="en-US" dirty="0">
                <a:latin typeface="Century Gothic" panose="020B0502020202020204" pitchFamily="34" charset="0"/>
              </a:rPr>
              <a:t>Identify recurring patterns or pain points:</a:t>
            </a:r>
          </a:p>
          <a:p>
            <a:r>
              <a:rPr lang="en-US" b="1" dirty="0">
                <a:latin typeface="Century Gothic" panose="020B0502020202020204" pitchFamily="34" charset="0"/>
              </a:rPr>
              <a:t>Example Patterns</a:t>
            </a:r>
            <a:r>
              <a:rPr lang="en-US" dirty="0">
                <a:latin typeface="Century Gothic" panose="020B0502020202020204" pitchFamily="34" charset="0"/>
              </a:rPr>
              <a:t>: Students struggling with college admissions essays; corporations needing digital transformation training.</a:t>
            </a:r>
          </a:p>
          <a:p>
            <a:r>
              <a:rPr lang="en-US" dirty="0">
                <a:latin typeface="Century Gothic" panose="020B0502020202020204" pitchFamily="34" charset="0"/>
              </a:rPr>
              <a:t>Spot service opportunities:</a:t>
            </a:r>
          </a:p>
          <a:p>
            <a:r>
              <a:rPr lang="en-US" b="1" dirty="0">
                <a:latin typeface="Century Gothic" panose="020B0502020202020204" pitchFamily="34" charset="0"/>
              </a:rPr>
              <a:t>Example Opportunities</a:t>
            </a:r>
            <a:r>
              <a:rPr lang="en-US" dirty="0">
                <a:latin typeface="Century Gothic" panose="020B0502020202020204" pitchFamily="34" charset="0"/>
              </a:rPr>
              <a:t>: Creating workshops for college application processes or offering certification courses for teachers.</a:t>
            </a:r>
          </a:p>
          <a:p>
            <a:endParaRPr lang="en-US" dirty="0"/>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670723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CEE61-E46C-9B3D-60EA-8EFCD15B0C8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F8F1C29-1274-2F24-F926-C81AF22C69EF}"/>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3F59E9B-DD15-A2DE-A8E2-D5CDF5619B1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YOUR TARGET AUDIENCE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355BAA3-8540-494A-8B02-3AA86DA982C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488A6741-2C9E-9E0D-E92F-7CD3CC5EB37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7616758-F260-A54A-95C3-595172F7BE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8F282CB-BDFF-0AE0-AB4E-77F824563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0BF9DF4-DCA0-78E7-5380-3DF8C233DE9B}"/>
              </a:ext>
            </a:extLst>
          </p:cNvPr>
          <p:cNvSpPr txBox="1"/>
          <p:nvPr/>
        </p:nvSpPr>
        <p:spPr>
          <a:xfrm>
            <a:off x="94151" y="2150823"/>
            <a:ext cx="12003698" cy="4524315"/>
          </a:xfrm>
          <a:prstGeom prst="rect">
            <a:avLst/>
          </a:prstGeom>
          <a:noFill/>
        </p:spPr>
        <p:txBody>
          <a:bodyPr wrap="square" rtlCol="0">
            <a:spAutoFit/>
          </a:bodyPr>
          <a:lstStyle/>
          <a:p>
            <a:r>
              <a:rPr lang="en-US" dirty="0">
                <a:latin typeface="Century Gothic" panose="020B0502020202020204" pitchFamily="34" charset="0"/>
              </a:rPr>
              <a:t>To deliver impactful services, you must know who your audience is and what they need. Segment your audience for better targeting:</a:t>
            </a:r>
          </a:p>
          <a:p>
            <a:r>
              <a:rPr lang="en-US" b="1" dirty="0">
                <a:latin typeface="Century Gothic" panose="020B0502020202020204" pitchFamily="34" charset="0"/>
              </a:rPr>
              <a:t>A. Demographics</a:t>
            </a:r>
          </a:p>
          <a:p>
            <a:r>
              <a:rPr lang="en-US" dirty="0">
                <a:latin typeface="Century Gothic" panose="020B0502020202020204" pitchFamily="34" charset="0"/>
              </a:rPr>
              <a:t>Identify basic characteristics:</a:t>
            </a:r>
          </a:p>
          <a:p>
            <a:r>
              <a:rPr lang="en-US" dirty="0">
                <a:latin typeface="Century Gothic" panose="020B0502020202020204" pitchFamily="34" charset="0"/>
              </a:rPr>
              <a:t>Age: Are they students, parents, educators, or working professionals?</a:t>
            </a:r>
          </a:p>
          <a:p>
            <a:r>
              <a:rPr lang="en-US" dirty="0">
                <a:latin typeface="Century Gothic" panose="020B0502020202020204" pitchFamily="34" charset="0"/>
              </a:rPr>
              <a:t>Education Level: What stage of education are they in, or are they educators or corporate employees?</a:t>
            </a:r>
          </a:p>
          <a:p>
            <a:r>
              <a:rPr lang="en-US" dirty="0">
                <a:latin typeface="Century Gothic" panose="020B0502020202020204" pitchFamily="34" charset="0"/>
              </a:rPr>
              <a:t>Location: Are they local, national, or international clients?</a:t>
            </a:r>
          </a:p>
          <a:p>
            <a:endParaRPr lang="en-US" dirty="0">
              <a:latin typeface="Century Gothic" panose="020B0502020202020204" pitchFamily="34" charset="0"/>
            </a:endParaRPr>
          </a:p>
          <a:p>
            <a:r>
              <a:rPr lang="en-US" b="1" dirty="0">
                <a:latin typeface="Century Gothic" panose="020B0502020202020204" pitchFamily="34" charset="0"/>
              </a:rPr>
              <a:t>B. Psychographics</a:t>
            </a:r>
          </a:p>
          <a:p>
            <a:r>
              <a:rPr lang="en-US" dirty="0">
                <a:latin typeface="Century Gothic" panose="020B0502020202020204" pitchFamily="34" charset="0"/>
              </a:rPr>
              <a:t>Understand their behaviors, values, and preferences:</a:t>
            </a:r>
          </a:p>
          <a:p>
            <a:r>
              <a:rPr lang="en-US" dirty="0">
                <a:latin typeface="Century Gothic" panose="020B0502020202020204" pitchFamily="34" charset="0"/>
              </a:rPr>
              <a:t>Interests: What are their academic or professional goals?</a:t>
            </a:r>
          </a:p>
          <a:p>
            <a:r>
              <a:rPr lang="en-US" dirty="0">
                <a:latin typeface="Century Gothic" panose="020B0502020202020204" pitchFamily="34" charset="0"/>
              </a:rPr>
              <a:t>Behaviors: How do they prefer to learn—online, in person, or hybrid?</a:t>
            </a:r>
          </a:p>
          <a:p>
            <a:r>
              <a:rPr lang="en-US" dirty="0">
                <a:latin typeface="Century Gothic" panose="020B0502020202020204" pitchFamily="34" charset="0"/>
              </a:rPr>
              <a:t>Values: Do they prioritize cost, quality, or personalization?</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2953392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3E0CE-6B90-E3EA-A817-92E5CE6224E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AC3D35A-4B73-2351-6554-965261901A9D}"/>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A3E7261-50D7-FCD0-223E-B326E6A8B63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CRAFTING A WINNING STRATEGY FOR YOUR EDUCATION CONSULTING BUSINESS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7A06D5C-255C-647E-D413-5C555D01F3F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218AF5E0-4525-0961-E61A-D6A8793C6DB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DA2F4FA-EEAD-03A5-E1AF-D29F4E470AC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AB99003-4043-1E62-3799-6D36841A9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E8C16C8-4FEF-D48D-3CB2-BD5893E3E701}"/>
              </a:ext>
            </a:extLst>
          </p:cNvPr>
          <p:cNvSpPr txBox="1"/>
          <p:nvPr/>
        </p:nvSpPr>
        <p:spPr>
          <a:xfrm>
            <a:off x="94151" y="1815186"/>
            <a:ext cx="5895832" cy="4801314"/>
          </a:xfrm>
          <a:prstGeom prst="rect">
            <a:avLst/>
          </a:prstGeom>
          <a:noFill/>
        </p:spPr>
        <p:txBody>
          <a:bodyPr wrap="square" rtlCol="0">
            <a:spAutoFit/>
          </a:bodyPr>
          <a:lstStyle/>
          <a:p>
            <a:r>
              <a:rPr lang="en-US" b="1" dirty="0">
                <a:latin typeface="Century Gothic" panose="020B0502020202020204" pitchFamily="34" charset="0"/>
              </a:rPr>
              <a:t>C. Needs</a:t>
            </a:r>
          </a:p>
          <a:p>
            <a:r>
              <a:rPr lang="en-US" dirty="0">
                <a:latin typeface="Century Gothic" panose="020B0502020202020204" pitchFamily="34" charset="0"/>
              </a:rPr>
              <a:t>Pinpoint specific challenges your audience faces:</a:t>
            </a:r>
          </a:p>
          <a:p>
            <a:r>
              <a:rPr lang="en-US" b="1" dirty="0">
                <a:solidFill>
                  <a:srgbClr val="FF0000"/>
                </a:solidFill>
                <a:latin typeface="Century Gothic" panose="020B0502020202020204" pitchFamily="34" charset="0"/>
              </a:rPr>
              <a:t>Students</a:t>
            </a:r>
            <a:r>
              <a:rPr lang="en-US" dirty="0">
                <a:latin typeface="Century Gothic" panose="020B0502020202020204" pitchFamily="34" charset="0"/>
              </a:rPr>
              <a:t>:</a:t>
            </a:r>
          </a:p>
          <a:p>
            <a:r>
              <a:rPr lang="en-US" dirty="0">
                <a:latin typeface="Century Gothic" panose="020B0502020202020204" pitchFamily="34" charset="0"/>
              </a:rPr>
              <a:t>Need career guidance, college admissions support, or study plans.</a:t>
            </a:r>
          </a:p>
          <a:p>
            <a:r>
              <a:rPr lang="en-US" dirty="0">
                <a:latin typeface="Century Gothic" panose="020B0502020202020204" pitchFamily="34" charset="0"/>
              </a:rPr>
              <a:t>Example: “How can I get into a top university?”</a:t>
            </a:r>
          </a:p>
          <a:p>
            <a:r>
              <a:rPr lang="en-US" b="1" dirty="0">
                <a:solidFill>
                  <a:srgbClr val="FF0000"/>
                </a:solidFill>
                <a:latin typeface="Century Gothic" panose="020B0502020202020204" pitchFamily="34" charset="0"/>
              </a:rPr>
              <a:t>Schools</a:t>
            </a:r>
            <a:r>
              <a:rPr lang="en-US" dirty="0">
                <a:latin typeface="Century Gothic" panose="020B0502020202020204" pitchFamily="34" charset="0"/>
              </a:rPr>
              <a:t>:</a:t>
            </a:r>
          </a:p>
          <a:p>
            <a:r>
              <a:rPr lang="en-US" dirty="0">
                <a:latin typeface="Century Gothic" panose="020B0502020202020204" pitchFamily="34" charset="0"/>
              </a:rPr>
              <a:t>Require help with curriculum design, teacher training, or student performance improvement.</a:t>
            </a:r>
          </a:p>
          <a:p>
            <a:r>
              <a:rPr lang="en-US" dirty="0">
                <a:latin typeface="Century Gothic" panose="020B0502020202020204" pitchFamily="34" charset="0"/>
              </a:rPr>
              <a:t>Example: “How can we modernize our curriculum to include STEM and soft skills?”</a:t>
            </a:r>
          </a:p>
          <a:p>
            <a:r>
              <a:rPr lang="en-US" b="1" dirty="0">
                <a:solidFill>
                  <a:srgbClr val="FF0000"/>
                </a:solidFill>
                <a:latin typeface="Century Gothic" panose="020B0502020202020204" pitchFamily="34" charset="0"/>
              </a:rPr>
              <a:t>Corporations</a:t>
            </a:r>
            <a:r>
              <a:rPr lang="en-US" dirty="0">
                <a:latin typeface="Century Gothic" panose="020B0502020202020204" pitchFamily="34" charset="0"/>
              </a:rPr>
              <a:t>:</a:t>
            </a:r>
          </a:p>
          <a:p>
            <a:r>
              <a:rPr lang="en-US" dirty="0">
                <a:latin typeface="Century Gothic" panose="020B0502020202020204" pitchFamily="34" charset="0"/>
              </a:rPr>
              <a:t>Seek upskilling programs for employees or leadership development initiatives.</a:t>
            </a:r>
          </a:p>
          <a:p>
            <a:r>
              <a:rPr lang="en-US" dirty="0">
                <a:latin typeface="Century Gothic" panose="020B0502020202020204" pitchFamily="34" charset="0"/>
              </a:rPr>
              <a:t>Example: “How can we train our workforce in data analysis or digital tools?”</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6F2317BC-D5FE-2C1C-8447-A61667504BC6}"/>
              </a:ext>
            </a:extLst>
          </p:cNvPr>
          <p:cNvSpPr txBox="1"/>
          <p:nvPr/>
        </p:nvSpPr>
        <p:spPr>
          <a:xfrm>
            <a:off x="6202019" y="1769108"/>
            <a:ext cx="5685182" cy="4524315"/>
          </a:xfrm>
          <a:prstGeom prst="rect">
            <a:avLst/>
          </a:prstGeom>
          <a:noFill/>
        </p:spPr>
        <p:txBody>
          <a:bodyPr wrap="square" rtlCol="0">
            <a:spAutoFit/>
          </a:bodyPr>
          <a:lstStyle/>
          <a:p>
            <a:r>
              <a:rPr lang="en-US" b="1" dirty="0">
                <a:latin typeface="Century Gothic" panose="020B0502020202020204" pitchFamily="34" charset="0"/>
              </a:rPr>
              <a:t>D. Sample Client Segments</a:t>
            </a:r>
          </a:p>
          <a:p>
            <a:r>
              <a:rPr lang="en-US" b="1" dirty="0">
                <a:solidFill>
                  <a:srgbClr val="FF0000"/>
                </a:solidFill>
                <a:latin typeface="Century Gothic" panose="020B0502020202020204" pitchFamily="34" charset="0"/>
              </a:rPr>
              <a:t>Students and Parents</a:t>
            </a:r>
            <a:r>
              <a:rPr lang="en-US" dirty="0">
                <a:latin typeface="Century Gothic" panose="020B0502020202020204" pitchFamily="34" charset="0"/>
              </a:rPr>
              <a:t>:</a:t>
            </a:r>
          </a:p>
          <a:p>
            <a:r>
              <a:rPr lang="en-US" dirty="0">
                <a:latin typeface="Century Gothic" panose="020B0502020202020204" pitchFamily="34" charset="0"/>
              </a:rPr>
              <a:t>Age: 15–25 years (students), 35–50 years (parents).</a:t>
            </a:r>
          </a:p>
          <a:p>
            <a:r>
              <a:rPr lang="en-US" dirty="0">
                <a:latin typeface="Century Gothic" panose="020B0502020202020204" pitchFamily="34" charset="0"/>
              </a:rPr>
              <a:t>Services: Career counseling, college admissions guidance, test preparation.</a:t>
            </a:r>
          </a:p>
          <a:p>
            <a:r>
              <a:rPr lang="en-US" b="1" dirty="0">
                <a:solidFill>
                  <a:srgbClr val="FF0000"/>
                </a:solidFill>
                <a:latin typeface="Century Gothic" panose="020B0502020202020204" pitchFamily="34" charset="0"/>
              </a:rPr>
              <a:t>Schools and Educators</a:t>
            </a:r>
            <a:r>
              <a:rPr lang="en-US" dirty="0">
                <a:latin typeface="Century Gothic" panose="020B0502020202020204" pitchFamily="34" charset="0"/>
              </a:rPr>
              <a:t>:</a:t>
            </a:r>
          </a:p>
          <a:p>
            <a:r>
              <a:rPr lang="en-US" dirty="0">
                <a:latin typeface="Century Gothic" panose="020B0502020202020204" pitchFamily="34" charset="0"/>
              </a:rPr>
              <a:t>Type: K-12 schools, higher education institutions.</a:t>
            </a:r>
          </a:p>
          <a:p>
            <a:r>
              <a:rPr lang="en-US" dirty="0">
                <a:latin typeface="Century Gothic" panose="020B0502020202020204" pitchFamily="34" charset="0"/>
              </a:rPr>
              <a:t>Services: Curriculum development, professional development for teachers.</a:t>
            </a:r>
          </a:p>
          <a:p>
            <a:r>
              <a:rPr lang="en-US" b="1" dirty="0">
                <a:solidFill>
                  <a:srgbClr val="FF0000"/>
                </a:solidFill>
                <a:latin typeface="Century Gothic" panose="020B0502020202020204" pitchFamily="34" charset="0"/>
              </a:rPr>
              <a:t>Corporate Clients</a:t>
            </a:r>
            <a:r>
              <a:rPr lang="en-US" dirty="0">
                <a:latin typeface="Century Gothic" panose="020B0502020202020204" pitchFamily="34" charset="0"/>
              </a:rPr>
              <a:t>:</a:t>
            </a:r>
          </a:p>
          <a:p>
            <a:r>
              <a:rPr lang="en-US" dirty="0">
                <a:latin typeface="Century Gothic" panose="020B0502020202020204" pitchFamily="34" charset="0"/>
              </a:rPr>
              <a:t>Departments: Human Resources, Learning &amp; Development.</a:t>
            </a:r>
          </a:p>
          <a:p>
            <a:r>
              <a:rPr lang="en-US" dirty="0">
                <a:latin typeface="Century Gothic" panose="020B0502020202020204" pitchFamily="34" charset="0"/>
              </a:rPr>
              <a:t>Services: Employee training, leadership programs.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37207954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73AF2-19AD-9DC9-1FB3-69F9BCD0973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FA8326-D54C-3CB4-1BA9-A98F6C18573F}"/>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4421B10-2885-E480-ABDB-2BD73858F1E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CRAFTING A WINNING STRATEGY  FOR YOUR EDUCATION CONSULTING BUSINESS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9F29FE5-8134-9D49-D574-2A0C68079FD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B9622D9A-6651-AC8E-03AA-220AF79E02A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4D3342A-BE54-E1FD-BEF3-9E1B88C3303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D6664A3-07E9-98EC-8A38-E96A3041A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FDCA359-A336-8101-89C9-BC44D0037314}"/>
              </a:ext>
            </a:extLst>
          </p:cNvPr>
          <p:cNvSpPr txBox="1"/>
          <p:nvPr/>
        </p:nvSpPr>
        <p:spPr>
          <a:xfrm>
            <a:off x="0" y="2484644"/>
            <a:ext cx="11675166" cy="3416320"/>
          </a:xfrm>
          <a:prstGeom prst="rect">
            <a:avLst/>
          </a:prstGeom>
          <a:noFill/>
        </p:spPr>
        <p:txBody>
          <a:bodyPr wrap="square" rtlCol="0">
            <a:spAutoFit/>
          </a:bodyPr>
          <a:lstStyle/>
          <a:p>
            <a:r>
              <a:rPr lang="en-US" b="1" dirty="0">
                <a:latin typeface="Century Gothic" panose="020B0502020202020204" pitchFamily="34" charset="0"/>
              </a:rPr>
              <a:t>Tools for Market Research</a:t>
            </a:r>
          </a:p>
          <a:p>
            <a:r>
              <a:rPr lang="en-US" dirty="0">
                <a:latin typeface="Century Gothic" panose="020B0502020202020204" pitchFamily="34" charset="0"/>
              </a:rPr>
              <a:t>Use these tools to simplify and enhance your research efforts:</a:t>
            </a:r>
          </a:p>
          <a:p>
            <a:r>
              <a:rPr lang="en-US" b="1" dirty="0">
                <a:latin typeface="Century Gothic" panose="020B0502020202020204" pitchFamily="34" charset="0"/>
              </a:rPr>
              <a:t>Google Trends</a:t>
            </a:r>
            <a:r>
              <a:rPr lang="en-US" dirty="0">
                <a:latin typeface="Century Gothic" panose="020B0502020202020204" pitchFamily="34" charset="0"/>
              </a:rPr>
              <a:t>: Track interest in services like "admissions consulting" or "upskilling training."</a:t>
            </a:r>
          </a:p>
          <a:p>
            <a:r>
              <a:rPr lang="en-US" b="1" dirty="0">
                <a:latin typeface="Century Gothic" panose="020B0502020202020204" pitchFamily="34" charset="0"/>
              </a:rPr>
              <a:t>Survey Tools</a:t>
            </a:r>
            <a:r>
              <a:rPr lang="en-US" dirty="0">
                <a:latin typeface="Century Gothic" panose="020B0502020202020204" pitchFamily="34" charset="0"/>
              </a:rPr>
              <a:t>: SurveyMonkey, Google Forms for gathering data.</a:t>
            </a:r>
          </a:p>
          <a:p>
            <a:r>
              <a:rPr lang="en-US" b="1" dirty="0">
                <a:latin typeface="Century Gothic" panose="020B0502020202020204" pitchFamily="34" charset="0"/>
              </a:rPr>
              <a:t>Social Media Analytics</a:t>
            </a:r>
            <a:r>
              <a:rPr lang="en-US" dirty="0">
                <a:latin typeface="Century Gothic" panose="020B0502020202020204" pitchFamily="34" charset="0"/>
              </a:rPr>
              <a:t>: Facebook Insights, LinkedIn Analytics for audience insights.</a:t>
            </a:r>
          </a:p>
          <a:p>
            <a:r>
              <a:rPr lang="en-US" b="1" dirty="0">
                <a:latin typeface="Century Gothic" panose="020B0502020202020204" pitchFamily="34" charset="0"/>
              </a:rPr>
              <a:t>Industry Reports</a:t>
            </a:r>
            <a:r>
              <a:rPr lang="en-US" dirty="0">
                <a:latin typeface="Century Gothic" panose="020B0502020202020204" pitchFamily="34" charset="0"/>
              </a:rPr>
              <a:t>: Look for publications on education trends from organizations like UNESCO or McKinsey.</a:t>
            </a:r>
          </a:p>
          <a:p>
            <a:endParaRPr lang="en-US" dirty="0">
              <a:latin typeface="Century Gothic" panose="020B0502020202020204" pitchFamily="34" charset="0"/>
            </a:endParaRPr>
          </a:p>
          <a:p>
            <a:r>
              <a:rPr lang="en-US" dirty="0">
                <a:latin typeface="Century Gothic" panose="020B0502020202020204" pitchFamily="34" charset="0"/>
              </a:rPr>
              <a:t>Market research and a clear understanding of your target audience are vital to the success of your education consulting business. By identifying your audience’s demographics, psychographics, and needs, </a:t>
            </a:r>
            <a:r>
              <a:rPr lang="en-US" b="1" dirty="0">
                <a:solidFill>
                  <a:srgbClr val="FF0000"/>
                </a:solidFill>
                <a:latin typeface="Century Gothic" panose="020B0502020202020204" pitchFamily="34" charset="0"/>
              </a:rPr>
              <a:t>you can tailor your services to meet demand effectively, position yourself strategically in the market, and build a loyal client base.</a:t>
            </a:r>
          </a:p>
          <a:p>
            <a:endParaRPr lang="en-US" dirty="0">
              <a:latin typeface="Century Gothic" panose="020B0502020202020204" pitchFamily="34" charset="0"/>
            </a:endParaRPr>
          </a:p>
        </p:txBody>
      </p:sp>
    </p:spTree>
    <p:extLst>
      <p:ext uri="{BB962C8B-B14F-4D97-AF65-F5344CB8AC3E}">
        <p14:creationId xmlns:p14="http://schemas.microsoft.com/office/powerpoint/2010/main" val="2330291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9C530-755C-3BC6-B9FE-AE18FBC91B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50C051D-ECD8-B982-64E8-17FF4156AF82}"/>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B7231C8-9FB0-D4DF-81B4-7CCE3AF79E6D}"/>
              </a:ext>
            </a:extLst>
          </p:cNvPr>
          <p:cNvSpPr/>
          <p:nvPr/>
        </p:nvSpPr>
        <p:spPr>
          <a:xfrm>
            <a:off x="935335" y="1063689"/>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ANALYZING COMPETITORS AND POSITIONING YOURSELF IN THE EDUCATION CONSULTING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EAD027A-65DC-2B32-C1E7-961D1CFDB8B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442B6DC5-80DA-1A81-6514-8388DFE75D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904E606-A72D-2FEA-5825-1B0C713226D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F8C97A-6365-0BD0-0915-C8A0360D7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E27E73C1-ED46-9CFB-C285-2C305EBD7FA6}"/>
              </a:ext>
            </a:extLst>
          </p:cNvPr>
          <p:cNvSpPr txBox="1"/>
          <p:nvPr/>
        </p:nvSpPr>
        <p:spPr>
          <a:xfrm>
            <a:off x="0" y="1815186"/>
            <a:ext cx="11675166" cy="4801314"/>
          </a:xfrm>
          <a:prstGeom prst="rect">
            <a:avLst/>
          </a:prstGeom>
          <a:noFill/>
        </p:spPr>
        <p:txBody>
          <a:bodyPr wrap="square" rtlCol="0">
            <a:spAutoFit/>
          </a:bodyPr>
          <a:lstStyle/>
          <a:p>
            <a:r>
              <a:rPr lang="en-US" dirty="0">
                <a:latin typeface="Century Gothic" panose="020B0502020202020204" pitchFamily="34" charset="0"/>
              </a:rPr>
              <a:t>Understanding your competition and effectively positioning your business is key to establishing a strong market presence. By analyzing competitors, you can identify </a:t>
            </a:r>
            <a:r>
              <a:rPr lang="en-US" b="1" dirty="0">
                <a:solidFill>
                  <a:srgbClr val="FF0000"/>
                </a:solidFill>
                <a:latin typeface="Century Gothic" panose="020B0502020202020204" pitchFamily="34" charset="0"/>
              </a:rPr>
              <a:t>opportunities to stand out and deliver unique value to your clients.</a:t>
            </a:r>
          </a:p>
          <a:p>
            <a:endParaRPr lang="en-US" dirty="0">
              <a:latin typeface="Century Gothic" panose="020B0502020202020204" pitchFamily="34" charset="0"/>
            </a:endParaRPr>
          </a:p>
          <a:p>
            <a:r>
              <a:rPr lang="en-US" b="1" dirty="0">
                <a:latin typeface="Century Gothic" panose="020B0502020202020204" pitchFamily="34" charset="0"/>
              </a:rPr>
              <a:t>1. Steps to Analyze Competitors</a:t>
            </a:r>
          </a:p>
          <a:p>
            <a:r>
              <a:rPr lang="en-US" b="1" dirty="0">
                <a:latin typeface="Century Gothic" panose="020B0502020202020204" pitchFamily="34" charset="0"/>
              </a:rPr>
              <a:t>A. Identify Competitors</a:t>
            </a:r>
          </a:p>
          <a:p>
            <a:r>
              <a:rPr lang="en-US" dirty="0">
                <a:latin typeface="Century Gothic" panose="020B0502020202020204" pitchFamily="34" charset="0"/>
              </a:rPr>
              <a:t>Start by researching businesses that offer </a:t>
            </a:r>
            <a:r>
              <a:rPr lang="en-US" b="1" dirty="0">
                <a:solidFill>
                  <a:srgbClr val="FF0000"/>
                </a:solidFill>
                <a:latin typeface="Century Gothic" panose="020B0502020202020204" pitchFamily="34" charset="0"/>
              </a:rPr>
              <a:t>similar services </a:t>
            </a:r>
            <a:r>
              <a:rPr lang="en-US" dirty="0">
                <a:latin typeface="Century Gothic" panose="020B0502020202020204" pitchFamily="34" charset="0"/>
              </a:rPr>
              <a:t>in your niche, both </a:t>
            </a:r>
            <a:r>
              <a:rPr lang="en-US" b="1" dirty="0">
                <a:solidFill>
                  <a:srgbClr val="FF0000"/>
                </a:solidFill>
                <a:latin typeface="Century Gothic" panose="020B0502020202020204" pitchFamily="34" charset="0"/>
              </a:rPr>
              <a:t>locally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online</a:t>
            </a:r>
            <a:r>
              <a:rPr lang="en-US" dirty="0">
                <a:latin typeface="Century Gothic" panose="020B0502020202020204" pitchFamily="34" charset="0"/>
              </a:rPr>
              <a:t>:</a:t>
            </a:r>
          </a:p>
          <a:p>
            <a:r>
              <a:rPr lang="en-US" b="1" dirty="0">
                <a:latin typeface="Century Gothic" panose="020B0502020202020204" pitchFamily="34" charset="0"/>
              </a:rPr>
              <a:t>Local Competitors</a:t>
            </a:r>
            <a:r>
              <a:rPr lang="en-US" dirty="0">
                <a:latin typeface="Century Gothic" panose="020B0502020202020204" pitchFamily="34" charset="0"/>
              </a:rPr>
              <a:t>: Businesses operating in your geographical area that target the same client base.</a:t>
            </a:r>
          </a:p>
          <a:p>
            <a:r>
              <a:rPr lang="en-US" dirty="0">
                <a:latin typeface="Century Gothic" panose="020B0502020202020204" pitchFamily="34" charset="0"/>
              </a:rPr>
              <a:t>Example: Nearby consulting firms specializing in college admissions or corporate training.</a:t>
            </a:r>
          </a:p>
          <a:p>
            <a:r>
              <a:rPr lang="en-US" b="1" dirty="0">
                <a:latin typeface="Century Gothic" panose="020B0502020202020204" pitchFamily="34" charset="0"/>
              </a:rPr>
              <a:t>Online Competitors</a:t>
            </a:r>
            <a:r>
              <a:rPr lang="en-US" dirty="0">
                <a:latin typeface="Century Gothic" panose="020B0502020202020204" pitchFamily="34" charset="0"/>
              </a:rPr>
              <a:t>: Virtual consulting services that cater to broader or global audiences.</a:t>
            </a:r>
          </a:p>
          <a:p>
            <a:r>
              <a:rPr lang="en-US" dirty="0">
                <a:latin typeface="Century Gothic" panose="020B0502020202020204" pitchFamily="34" charset="0"/>
              </a:rPr>
              <a:t>Example: Platforms offering virtual curriculum design or e-learning solutions.</a:t>
            </a:r>
          </a:p>
          <a:p>
            <a:r>
              <a:rPr lang="en-US" b="1" dirty="0">
                <a:latin typeface="Century Gothic" panose="020B0502020202020204" pitchFamily="34" charset="0"/>
              </a:rPr>
              <a:t>B. Study Their Offerings</a:t>
            </a:r>
          </a:p>
          <a:p>
            <a:r>
              <a:rPr lang="en-US" b="1" dirty="0">
                <a:solidFill>
                  <a:srgbClr val="FF0000"/>
                </a:solidFill>
                <a:latin typeface="Century Gothic" panose="020B0502020202020204" pitchFamily="34" charset="0"/>
              </a:rPr>
              <a:t>Analyze</a:t>
            </a:r>
            <a:r>
              <a:rPr lang="en-US" dirty="0">
                <a:latin typeface="Century Gothic" panose="020B0502020202020204" pitchFamily="34" charset="0"/>
              </a:rPr>
              <a:t> the services provided by competitors to understand what they do and how they operate:</a:t>
            </a:r>
          </a:p>
          <a:p>
            <a:r>
              <a:rPr lang="en-US" dirty="0">
                <a:latin typeface="Century Gothic" panose="020B0502020202020204" pitchFamily="34" charset="0"/>
              </a:rPr>
              <a:t>Types of Services: What consulting packages, workshops, or resources are they offering?</a:t>
            </a:r>
          </a:p>
          <a:p>
            <a:r>
              <a:rPr lang="en-US" dirty="0">
                <a:latin typeface="Century Gothic" panose="020B0502020202020204" pitchFamily="34" charset="0"/>
              </a:rPr>
              <a:t>Service Features: Are their offerings comprehensive or limited? Do they provide personalized or standardized services?</a:t>
            </a:r>
          </a:p>
          <a:p>
            <a:endParaRPr lang="en-US" dirty="0">
              <a:latin typeface="Century Gothic" panose="020B0502020202020204" pitchFamily="34" charset="0"/>
            </a:endParaRPr>
          </a:p>
        </p:txBody>
      </p:sp>
    </p:spTree>
    <p:extLst>
      <p:ext uri="{BB962C8B-B14F-4D97-AF65-F5344CB8AC3E}">
        <p14:creationId xmlns:p14="http://schemas.microsoft.com/office/powerpoint/2010/main" val="29013933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54F9A-A781-3006-B036-43F7147D27F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944295E-B503-244A-358D-A41BDE4639FD}"/>
              </a:ext>
            </a:extLst>
          </p:cNvPr>
          <p:cNvSpPr/>
          <p:nvPr/>
        </p:nvSpPr>
        <p:spPr>
          <a:xfrm>
            <a:off x="0" y="6659580"/>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A667081-3646-3E67-40B1-E944BF61E6E8}"/>
              </a:ext>
            </a:extLst>
          </p:cNvPr>
          <p:cNvSpPr/>
          <p:nvPr/>
        </p:nvSpPr>
        <p:spPr>
          <a:xfrm>
            <a:off x="935335" y="1063689"/>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ANALYZING COMPETITORS AND POSITIONING YOURSELF IN THE EDUCATION CONSULTING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A55259D-A1E9-B01D-B2C0-DD63B4F29B5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Module-2:5</a:t>
            </a:r>
          </a:p>
        </p:txBody>
      </p:sp>
      <p:sp>
        <p:nvSpPr>
          <p:cNvPr id="20" name="Oval 19">
            <a:extLst>
              <a:ext uri="{FF2B5EF4-FFF2-40B4-BE49-F238E27FC236}">
                <a16:creationId xmlns:a16="http://schemas.microsoft.com/office/drawing/2014/main" id="{82FB09FB-82BE-F1C7-D0E3-F79FA9AB450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E89CE1C-74FE-75C3-3064-7D2D09B1469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CE31C40-099D-D614-A63F-5A44104572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4E9A2188-29C0-E201-ACF8-0AE5274A9D97}"/>
              </a:ext>
            </a:extLst>
          </p:cNvPr>
          <p:cNvSpPr txBox="1"/>
          <p:nvPr/>
        </p:nvSpPr>
        <p:spPr>
          <a:xfrm>
            <a:off x="5245768" y="1889384"/>
            <a:ext cx="6946232" cy="5355312"/>
          </a:xfrm>
          <a:prstGeom prst="rect">
            <a:avLst/>
          </a:prstGeom>
          <a:noFill/>
        </p:spPr>
        <p:txBody>
          <a:bodyPr wrap="square" rtlCol="0">
            <a:spAutoFit/>
          </a:bodyPr>
          <a:lstStyle/>
          <a:p>
            <a:r>
              <a:rPr lang="en-US" b="1" dirty="0">
                <a:latin typeface="Century Gothic" panose="020B0502020202020204" pitchFamily="34" charset="0"/>
              </a:rPr>
              <a:t>C. Evaluate Strengths and Weaknesses</a:t>
            </a:r>
          </a:p>
          <a:p>
            <a:r>
              <a:rPr lang="en-US" dirty="0">
                <a:latin typeface="Century Gothic" panose="020B0502020202020204" pitchFamily="34" charset="0"/>
              </a:rPr>
              <a:t>Identify areas where your competitors excel and where they fall short:</a:t>
            </a:r>
          </a:p>
          <a:p>
            <a:r>
              <a:rPr lang="en-US" dirty="0">
                <a:latin typeface="Century Gothic" panose="020B0502020202020204" pitchFamily="34" charset="0"/>
              </a:rPr>
              <a:t>Strengths: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Competitors with established brands may have wider reach and credibility.</a:t>
            </a:r>
          </a:p>
          <a:p>
            <a:r>
              <a:rPr lang="en-US" dirty="0">
                <a:latin typeface="Century Gothic" panose="020B0502020202020204" pitchFamily="34" charset="0"/>
              </a:rPr>
              <a:t>Weaknesses: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Lack of personalized attention or services tailored to specific client needs.</a:t>
            </a:r>
          </a:p>
          <a:p>
            <a:endParaRPr lang="en-US" dirty="0">
              <a:latin typeface="Century Gothic" panose="020B0502020202020204" pitchFamily="34" charset="0"/>
            </a:endParaRPr>
          </a:p>
          <a:p>
            <a:r>
              <a:rPr lang="en-US" b="1" dirty="0">
                <a:latin typeface="Century Gothic" panose="020B0502020202020204" pitchFamily="34" charset="0"/>
              </a:rPr>
              <a:t>D. Assess Pricing</a:t>
            </a:r>
          </a:p>
          <a:p>
            <a:r>
              <a:rPr lang="en-US" dirty="0">
                <a:latin typeface="Century Gothic" panose="020B0502020202020204" pitchFamily="34" charset="0"/>
              </a:rPr>
              <a:t>Understand how your competitor's </a:t>
            </a:r>
            <a:r>
              <a:rPr lang="en-US" b="1" dirty="0">
                <a:solidFill>
                  <a:srgbClr val="FF0000"/>
                </a:solidFill>
                <a:latin typeface="Century Gothic" panose="020B0502020202020204" pitchFamily="34" charset="0"/>
              </a:rPr>
              <a:t>price their services</a:t>
            </a:r>
            <a:r>
              <a:rPr lang="en-US" dirty="0">
                <a:latin typeface="Century Gothic" panose="020B0502020202020204" pitchFamily="34" charset="0"/>
              </a:rPr>
              <a:t> and the </a:t>
            </a:r>
            <a:r>
              <a:rPr lang="en-US" b="1" dirty="0">
                <a:solidFill>
                  <a:srgbClr val="FF0000"/>
                </a:solidFill>
                <a:latin typeface="Century Gothic" panose="020B0502020202020204" pitchFamily="34" charset="0"/>
              </a:rPr>
              <a:t>value</a:t>
            </a:r>
            <a:r>
              <a:rPr lang="en-US" dirty="0">
                <a:latin typeface="Century Gothic" panose="020B0502020202020204" pitchFamily="34" charset="0"/>
              </a:rPr>
              <a:t> they provide:</a:t>
            </a:r>
          </a:p>
          <a:p>
            <a:r>
              <a:rPr lang="en-US" dirty="0">
                <a:latin typeface="Century Gothic" panose="020B0502020202020204" pitchFamily="34" charset="0"/>
              </a:rPr>
              <a:t>Compare their prices for </a:t>
            </a:r>
            <a:r>
              <a:rPr lang="en-US" b="1" dirty="0">
                <a:solidFill>
                  <a:srgbClr val="FF0000"/>
                </a:solidFill>
                <a:latin typeface="Century Gothic" panose="020B0502020202020204" pitchFamily="34" charset="0"/>
              </a:rPr>
              <a:t>similar services to ensure</a:t>
            </a:r>
            <a:r>
              <a:rPr lang="en-US" dirty="0">
                <a:latin typeface="Century Gothic" panose="020B0502020202020204" pitchFamily="34" charset="0"/>
              </a:rPr>
              <a:t> yours are competitive.</a:t>
            </a:r>
          </a:p>
          <a:p>
            <a:r>
              <a:rPr lang="en-US" dirty="0">
                <a:latin typeface="Century Gothic" panose="020B0502020202020204" pitchFamily="34" charset="0"/>
              </a:rPr>
              <a:t>Look for </a:t>
            </a:r>
            <a:r>
              <a:rPr lang="en-US" b="1" dirty="0">
                <a:solidFill>
                  <a:srgbClr val="FF0000"/>
                </a:solidFill>
                <a:latin typeface="Century Gothic" panose="020B0502020202020204" pitchFamily="34" charset="0"/>
              </a:rPr>
              <a:t>opportunities</a:t>
            </a:r>
            <a:r>
              <a:rPr lang="en-US" dirty="0">
                <a:latin typeface="Century Gothic" panose="020B0502020202020204" pitchFamily="34" charset="0"/>
              </a:rPr>
              <a:t> to offer better value (e.g., bundled services, flexible payment options).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4FC7C4DC-31E4-41D1-AB18-DE5BB463ED93}"/>
              </a:ext>
            </a:extLst>
          </p:cNvPr>
          <p:cNvPicPr>
            <a:picLocks noChangeAspect="1"/>
          </p:cNvPicPr>
          <p:nvPr/>
        </p:nvPicPr>
        <p:blipFill>
          <a:blip r:embed="rId3"/>
          <a:stretch>
            <a:fillRect/>
          </a:stretch>
        </p:blipFill>
        <p:spPr>
          <a:xfrm>
            <a:off x="178870" y="1981139"/>
            <a:ext cx="4634751" cy="3476063"/>
          </a:xfrm>
          <a:prstGeom prst="rect">
            <a:avLst/>
          </a:prstGeom>
        </p:spPr>
      </p:pic>
    </p:spTree>
    <p:extLst>
      <p:ext uri="{BB962C8B-B14F-4D97-AF65-F5344CB8AC3E}">
        <p14:creationId xmlns:p14="http://schemas.microsoft.com/office/powerpoint/2010/main" val="3168867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9F065-6448-DFCC-DB43-73606F55083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4EB17FB-4ADC-84BF-8C8C-3F251F4E4531}"/>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4708F13-8F1D-7889-FF27-0ECEF1D31EE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D1747CB6-231E-F699-A7D8-C9FD60EA9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87" y="6225944"/>
            <a:ext cx="753565" cy="200940"/>
          </a:xfrm>
          <a:prstGeom prst="rect">
            <a:avLst/>
          </a:prstGeom>
        </p:spPr>
      </p:pic>
      <p:sp>
        <p:nvSpPr>
          <p:cNvPr id="18" name="Rectangle 17">
            <a:extLst>
              <a:ext uri="{FF2B5EF4-FFF2-40B4-BE49-F238E27FC236}">
                <a16:creationId xmlns:a16="http://schemas.microsoft.com/office/drawing/2014/main" id="{727B7154-8D92-3BC0-00AF-DD82EA2737F8}"/>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Module-2:5</a:t>
            </a:r>
          </a:p>
        </p:txBody>
      </p:sp>
      <p:sp>
        <p:nvSpPr>
          <p:cNvPr id="15" name="Rectangle 14">
            <a:extLst>
              <a:ext uri="{FF2B5EF4-FFF2-40B4-BE49-F238E27FC236}">
                <a16:creationId xmlns:a16="http://schemas.microsoft.com/office/drawing/2014/main" id="{64171E03-39FA-8751-B8FD-EB6828F0F27E}"/>
              </a:ext>
            </a:extLst>
          </p:cNvPr>
          <p:cNvSpPr/>
          <p:nvPr/>
        </p:nvSpPr>
        <p:spPr>
          <a:xfrm>
            <a:off x="3922171" y="1762837"/>
            <a:ext cx="8269829" cy="465592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E88988E0-CDED-3EB9-1E82-217972A065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7520" y="831045"/>
            <a:ext cx="917450" cy="917450"/>
          </a:xfrm>
          <a:prstGeom prst="rect">
            <a:avLst/>
          </a:prstGeom>
        </p:spPr>
      </p:pic>
      <p:sp>
        <p:nvSpPr>
          <p:cNvPr id="3" name="TextBox 2">
            <a:extLst>
              <a:ext uri="{FF2B5EF4-FFF2-40B4-BE49-F238E27FC236}">
                <a16:creationId xmlns:a16="http://schemas.microsoft.com/office/drawing/2014/main" id="{D2E5F7EE-99E3-9D3E-6978-BF4A4B446444}"/>
              </a:ext>
            </a:extLst>
          </p:cNvPr>
          <p:cNvSpPr txBox="1"/>
          <p:nvPr/>
        </p:nvSpPr>
        <p:spPr>
          <a:xfrm>
            <a:off x="1039452" y="1152939"/>
            <a:ext cx="8912931"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POSITIONING YOUR CONSULTING BUSINESS </a:t>
            </a:r>
          </a:p>
        </p:txBody>
      </p:sp>
      <p:sp>
        <p:nvSpPr>
          <p:cNvPr id="6" name="AutoShape 2" descr="No photo description available.">
            <a:extLst>
              <a:ext uri="{FF2B5EF4-FFF2-40B4-BE49-F238E27FC236}">
                <a16:creationId xmlns:a16="http://schemas.microsoft.com/office/drawing/2014/main" id="{DA766079-1299-4D1C-7396-A7B3418134A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4AA76448-4DEB-333B-EB73-42C67DE75E93}"/>
              </a:ext>
            </a:extLst>
          </p:cNvPr>
          <p:cNvPicPr>
            <a:picLocks noChangeAspect="1"/>
          </p:cNvPicPr>
          <p:nvPr/>
        </p:nvPicPr>
        <p:blipFill>
          <a:blip r:embed="rId4"/>
          <a:stretch>
            <a:fillRect/>
          </a:stretch>
        </p:blipFill>
        <p:spPr>
          <a:xfrm>
            <a:off x="0" y="1986507"/>
            <a:ext cx="3922171" cy="3793453"/>
          </a:xfrm>
          <a:prstGeom prst="rect">
            <a:avLst/>
          </a:prstGeom>
        </p:spPr>
      </p:pic>
      <p:sp>
        <p:nvSpPr>
          <p:cNvPr id="5" name="TextBox 4">
            <a:extLst>
              <a:ext uri="{FF2B5EF4-FFF2-40B4-BE49-F238E27FC236}">
                <a16:creationId xmlns:a16="http://schemas.microsoft.com/office/drawing/2014/main" id="{C365CDF6-BDBA-4189-3FAC-09E146442965}"/>
              </a:ext>
            </a:extLst>
          </p:cNvPr>
          <p:cNvSpPr txBox="1"/>
          <p:nvPr/>
        </p:nvSpPr>
        <p:spPr>
          <a:xfrm>
            <a:off x="3922170" y="1482576"/>
            <a:ext cx="8269829" cy="4801314"/>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Positioning is how you </a:t>
            </a:r>
            <a:r>
              <a:rPr lang="en-US" b="1" dirty="0">
                <a:solidFill>
                  <a:srgbClr val="FF0000"/>
                </a:solidFill>
                <a:latin typeface="Century Gothic" panose="020B0502020202020204" pitchFamily="34" charset="0"/>
              </a:rPr>
              <a:t>differentiate </a:t>
            </a:r>
            <a:r>
              <a:rPr lang="en-US" dirty="0">
                <a:latin typeface="Century Gothic" panose="020B0502020202020204" pitchFamily="34" charset="0"/>
              </a:rPr>
              <a:t>your business in the market and communicate </a:t>
            </a:r>
            <a:r>
              <a:rPr lang="en-US" b="1" dirty="0">
                <a:solidFill>
                  <a:srgbClr val="FF0000"/>
                </a:solidFill>
                <a:latin typeface="Century Gothic" panose="020B0502020202020204" pitchFamily="34" charset="0"/>
              </a:rPr>
              <a:t>your unique value </a:t>
            </a:r>
            <a:r>
              <a:rPr lang="en-US" dirty="0">
                <a:latin typeface="Century Gothic" panose="020B0502020202020204" pitchFamily="34" charset="0"/>
              </a:rPr>
              <a:t>to clients.</a:t>
            </a:r>
          </a:p>
          <a:p>
            <a:r>
              <a:rPr lang="en-US" b="1" dirty="0">
                <a:latin typeface="Century Gothic" panose="020B0502020202020204" pitchFamily="34" charset="0"/>
              </a:rPr>
              <a:t>A. Highlight What Makes You Different</a:t>
            </a:r>
          </a:p>
          <a:p>
            <a:r>
              <a:rPr lang="en-US" dirty="0">
                <a:latin typeface="Century Gothic" panose="020B0502020202020204" pitchFamily="34" charset="0"/>
              </a:rPr>
              <a:t>Emphasize aspects of your business that </a:t>
            </a:r>
            <a:r>
              <a:rPr lang="en-US" b="1" dirty="0">
                <a:solidFill>
                  <a:srgbClr val="FF0000"/>
                </a:solidFill>
                <a:latin typeface="Century Gothic" panose="020B0502020202020204" pitchFamily="34" charset="0"/>
              </a:rPr>
              <a:t>set you apart from competitors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Personalized Services</a:t>
            </a:r>
            <a:r>
              <a:rPr lang="en-US" dirty="0">
                <a:latin typeface="Century Gothic" panose="020B0502020202020204" pitchFamily="34" charset="0"/>
              </a:rPr>
              <a:t>: Offer customized solutions rather than one-size-fits-all approaches.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Tailored college admissions strategies or bespoke curriculum development plans.</a:t>
            </a:r>
          </a:p>
          <a:p>
            <a:r>
              <a:rPr lang="en-US" b="1" dirty="0">
                <a:solidFill>
                  <a:srgbClr val="FF0000"/>
                </a:solidFill>
                <a:latin typeface="Century Gothic" panose="020B0502020202020204" pitchFamily="34" charset="0"/>
              </a:rPr>
              <a:t>Proven Track Record</a:t>
            </a:r>
            <a:r>
              <a:rPr lang="en-US" dirty="0">
                <a:latin typeface="Century Gothic" panose="020B0502020202020204" pitchFamily="34" charset="0"/>
              </a:rPr>
              <a:t>: Share data or testimonials that showcase your successes.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“95% of our clients secure admission to their top-choice universities.”</a:t>
            </a:r>
          </a:p>
          <a:p>
            <a:r>
              <a:rPr lang="en-US" b="1" dirty="0">
                <a:solidFill>
                  <a:srgbClr val="FF0000"/>
                </a:solidFill>
                <a:latin typeface="Century Gothic" panose="020B0502020202020204" pitchFamily="34" charset="0"/>
              </a:rPr>
              <a:t>Specialized Expertise</a:t>
            </a:r>
            <a:r>
              <a:rPr lang="en-US" dirty="0">
                <a:latin typeface="Century Gothic" panose="020B0502020202020204" pitchFamily="34" charset="0"/>
              </a:rPr>
              <a:t>: Focus on your niche and highlight your unique qualifications.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“Our team of certified educators specializes in STEM curriculum design for K-12 schools.”</a:t>
            </a:r>
          </a:p>
        </p:txBody>
      </p:sp>
    </p:spTree>
    <p:extLst>
      <p:ext uri="{BB962C8B-B14F-4D97-AF65-F5344CB8AC3E}">
        <p14:creationId xmlns:p14="http://schemas.microsoft.com/office/powerpoint/2010/main" val="34237796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DEFD-7E4A-3854-358B-D4F8792D38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2BF591D-731C-B603-F87B-5AE94F70C553}"/>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D741329-770A-FC8D-9AE2-760F0321EB9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969A5A8-6C44-D1AC-A73C-D4269ACCE896}"/>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Module-2:5</a:t>
            </a:r>
          </a:p>
        </p:txBody>
      </p:sp>
      <p:sp>
        <p:nvSpPr>
          <p:cNvPr id="15" name="Rectangle 14">
            <a:extLst>
              <a:ext uri="{FF2B5EF4-FFF2-40B4-BE49-F238E27FC236}">
                <a16:creationId xmlns:a16="http://schemas.microsoft.com/office/drawing/2014/main" id="{F9C3DDA0-ED70-5103-6183-EDD74EC901AF}"/>
              </a:ext>
            </a:extLst>
          </p:cNvPr>
          <p:cNvSpPr/>
          <p:nvPr/>
        </p:nvSpPr>
        <p:spPr>
          <a:xfrm>
            <a:off x="252201" y="2004868"/>
            <a:ext cx="7113642" cy="424026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67013378-8BF8-3E9B-F16C-1E266DDB5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AEA5F83E-39F1-6F33-91A5-D3775075AAA9}"/>
              </a:ext>
            </a:extLst>
          </p:cNvPr>
          <p:cNvSpPr txBox="1"/>
          <p:nvPr/>
        </p:nvSpPr>
        <p:spPr>
          <a:xfrm>
            <a:off x="1039452" y="1152939"/>
            <a:ext cx="8912931"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POSITIONING YOUR CONSULTING BUSINESS </a:t>
            </a:r>
          </a:p>
          <a:p>
            <a:endParaRPr lang="en-US" b="1" dirty="0">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27A9E52E-61CC-A28F-DB5F-710C1CF217BB}"/>
              </a:ext>
            </a:extLst>
          </p:cNvPr>
          <p:cNvSpPr txBox="1"/>
          <p:nvPr/>
        </p:nvSpPr>
        <p:spPr>
          <a:xfrm>
            <a:off x="486389" y="2255996"/>
            <a:ext cx="6684432" cy="4149854"/>
          </a:xfrm>
          <a:prstGeom prst="rect">
            <a:avLst/>
          </a:prstGeom>
          <a:noFill/>
        </p:spPr>
        <p:txBody>
          <a:bodyPr wrap="square">
            <a:spAutoFit/>
          </a:bodyPr>
          <a:lstStyle/>
          <a:p>
            <a:r>
              <a:rPr lang="en-US" b="1" dirty="0">
                <a:latin typeface="Century Gothic" panose="020B0502020202020204" pitchFamily="34" charset="0"/>
              </a:rPr>
              <a:t>B. Develop a Unique Positioning Statement</a:t>
            </a:r>
          </a:p>
          <a:p>
            <a:r>
              <a:rPr lang="en-US" dirty="0">
                <a:latin typeface="Century Gothic" panose="020B0502020202020204" pitchFamily="34" charset="0"/>
              </a:rPr>
              <a:t>Your </a:t>
            </a:r>
            <a:r>
              <a:rPr lang="en-US" b="1" dirty="0">
                <a:solidFill>
                  <a:srgbClr val="FF0000"/>
                </a:solidFill>
                <a:latin typeface="Century Gothic" panose="020B0502020202020204" pitchFamily="34" charset="0"/>
              </a:rPr>
              <a:t>positioning statement clearly defines your unique value and target audience</a:t>
            </a:r>
            <a:r>
              <a:rPr lang="en-US" dirty="0">
                <a:latin typeface="Century Gothic" panose="020B0502020202020204" pitchFamily="34" charset="0"/>
              </a:rPr>
              <a:t>.</a:t>
            </a:r>
          </a:p>
          <a:p>
            <a:r>
              <a:rPr lang="en-US" dirty="0">
                <a:latin typeface="Century Gothic" panose="020B0502020202020204" pitchFamily="34" charset="0"/>
              </a:rPr>
              <a:t>Format: “Unlike [competitor/general market], we specialize in [unique offering/approach], ensuring [specific benefit or outcome].”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Example Positioning Statements</a:t>
            </a:r>
          </a:p>
          <a:p>
            <a:r>
              <a:rPr lang="en-US" b="1" dirty="0">
                <a:latin typeface="Century Gothic" panose="020B0502020202020204" pitchFamily="34" charset="0"/>
              </a:rPr>
              <a:t>Curriculum Development</a:t>
            </a:r>
            <a:r>
              <a:rPr lang="en-US" dirty="0">
                <a:latin typeface="Century Gothic" panose="020B0502020202020204" pitchFamily="34" charset="0"/>
              </a:rPr>
              <a:t>: "Our curriculum solutions are uniquely designed to integrate STEM and soft skills, ensuring K-12 schools stay ahead in modern education trends."</a:t>
            </a:r>
          </a:p>
          <a:p>
            <a:endParaRPr lang="en-US" dirty="0">
              <a:latin typeface="Century Gothic" panose="020B0502020202020204" pitchFamily="34" charset="0"/>
            </a:endParaRPr>
          </a:p>
          <a:p>
            <a:pPr rtl="0">
              <a:spcBef>
                <a:spcPts val="1400"/>
              </a:spcBef>
              <a:spcAft>
                <a:spcPts val="400"/>
              </a:spcAft>
            </a:pPr>
            <a:endParaRPr lang="en-US" sz="1800" b="0" i="0" u="none" strike="noStrike" dirty="0">
              <a:solidFill>
                <a:srgbClr val="000000"/>
              </a:solidFill>
              <a:effectLst/>
              <a:latin typeface="Century Gothic" panose="020B0502020202020204" pitchFamily="34" charset="0"/>
            </a:endParaRPr>
          </a:p>
        </p:txBody>
      </p:sp>
      <p:pic>
        <p:nvPicPr>
          <p:cNvPr id="2" name="Picture 1">
            <a:extLst>
              <a:ext uri="{FF2B5EF4-FFF2-40B4-BE49-F238E27FC236}">
                <a16:creationId xmlns:a16="http://schemas.microsoft.com/office/drawing/2014/main" id="{23F46646-1277-8DD5-8776-28B1C249DF65}"/>
              </a:ext>
            </a:extLst>
          </p:cNvPr>
          <p:cNvPicPr>
            <a:picLocks noChangeAspect="1"/>
          </p:cNvPicPr>
          <p:nvPr/>
        </p:nvPicPr>
        <p:blipFill>
          <a:blip r:embed="rId3"/>
          <a:stretch>
            <a:fillRect/>
          </a:stretch>
        </p:blipFill>
        <p:spPr>
          <a:xfrm>
            <a:off x="7580781" y="2175396"/>
            <a:ext cx="4359018" cy="3700593"/>
          </a:xfrm>
          <a:prstGeom prst="rect">
            <a:avLst/>
          </a:prstGeom>
        </p:spPr>
      </p:pic>
    </p:spTree>
    <p:extLst>
      <p:ext uri="{BB962C8B-B14F-4D97-AF65-F5344CB8AC3E}">
        <p14:creationId xmlns:p14="http://schemas.microsoft.com/office/powerpoint/2010/main" val="30456839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3D2E8-00F4-0805-5897-FC749639229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0519823-E36B-1FAE-3CCB-A4B414BF3863}"/>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74B59E-8029-D9F0-EADC-A39B8BD4887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AB65D0CC-7934-9013-FFE5-3AA35A9D64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87" y="6225944"/>
            <a:ext cx="753565" cy="200940"/>
          </a:xfrm>
          <a:prstGeom prst="rect">
            <a:avLst/>
          </a:prstGeom>
        </p:spPr>
      </p:pic>
      <p:sp>
        <p:nvSpPr>
          <p:cNvPr id="18" name="Rectangle 17">
            <a:extLst>
              <a:ext uri="{FF2B5EF4-FFF2-40B4-BE49-F238E27FC236}">
                <a16:creationId xmlns:a16="http://schemas.microsoft.com/office/drawing/2014/main" id="{C408D0E5-B6F9-C66A-F4C0-A6C057424906}"/>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Module-2:5</a:t>
            </a:r>
          </a:p>
        </p:txBody>
      </p:sp>
      <p:sp>
        <p:nvSpPr>
          <p:cNvPr id="15" name="Rectangle 14">
            <a:extLst>
              <a:ext uri="{FF2B5EF4-FFF2-40B4-BE49-F238E27FC236}">
                <a16:creationId xmlns:a16="http://schemas.microsoft.com/office/drawing/2014/main" id="{349419C6-3FE7-4110-470F-C9C8DAA2BFF9}"/>
              </a:ext>
            </a:extLst>
          </p:cNvPr>
          <p:cNvSpPr/>
          <p:nvPr/>
        </p:nvSpPr>
        <p:spPr>
          <a:xfrm>
            <a:off x="4560093" y="1818591"/>
            <a:ext cx="7230854" cy="4291005"/>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760B9508-2DDA-73A4-FAD2-F551E8EBC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04F35CFD-87E4-4F3B-826E-4CC6400561A3}"/>
              </a:ext>
            </a:extLst>
          </p:cNvPr>
          <p:cNvSpPr txBox="1"/>
          <p:nvPr/>
        </p:nvSpPr>
        <p:spPr>
          <a:xfrm>
            <a:off x="1039452" y="1152939"/>
            <a:ext cx="8912931"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POSITIONING YOUR CONSULTING BUSINESS </a:t>
            </a:r>
          </a:p>
          <a:p>
            <a:endParaRPr lang="en-US" b="1" dirty="0">
              <a:solidFill>
                <a:schemeClr val="bg1"/>
              </a:solidFill>
              <a:latin typeface="Century Gothic" panose="020B0502020202020204" pitchFamily="34" charset="0"/>
            </a:endParaRPr>
          </a:p>
        </p:txBody>
      </p:sp>
      <p:sp>
        <p:nvSpPr>
          <p:cNvPr id="6" name="AutoShape 2" descr="No photo description available.">
            <a:extLst>
              <a:ext uri="{FF2B5EF4-FFF2-40B4-BE49-F238E27FC236}">
                <a16:creationId xmlns:a16="http://schemas.microsoft.com/office/drawing/2014/main" id="{D4935BF8-08F3-46BA-5077-A013CDC6DE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3D9D76A6-617B-0759-8DE5-E219C0DA2CB9}"/>
              </a:ext>
            </a:extLst>
          </p:cNvPr>
          <p:cNvSpPr txBox="1"/>
          <p:nvPr/>
        </p:nvSpPr>
        <p:spPr>
          <a:xfrm>
            <a:off x="4724537" y="2328308"/>
            <a:ext cx="6901966" cy="2862322"/>
          </a:xfrm>
          <a:prstGeom prst="rect">
            <a:avLst/>
          </a:prstGeom>
          <a:noFill/>
        </p:spPr>
        <p:txBody>
          <a:bodyPr wrap="square" rtlCol="0">
            <a:spAutoFit/>
          </a:bodyPr>
          <a:lstStyle/>
          <a:p>
            <a:r>
              <a:rPr lang="en-US" b="1" dirty="0">
                <a:latin typeface="Century Gothic" panose="020B0502020202020204" pitchFamily="34" charset="0"/>
              </a:rPr>
              <a:t>C. Focus on Client Benefits</a:t>
            </a:r>
          </a:p>
          <a:p>
            <a:r>
              <a:rPr lang="en-US" dirty="0">
                <a:latin typeface="Century Gothic" panose="020B0502020202020204" pitchFamily="34" charset="0"/>
              </a:rPr>
              <a:t>Positioning isn’t just about what you offer but the specific benefits clients will experience:</a:t>
            </a:r>
          </a:p>
          <a:p>
            <a:endParaRPr lang="en-US" b="1" dirty="0">
              <a:latin typeface="Century Gothic" panose="020B0502020202020204" pitchFamily="34" charset="0"/>
            </a:endParaRPr>
          </a:p>
          <a:p>
            <a:r>
              <a:rPr lang="en-US" b="1" dirty="0">
                <a:solidFill>
                  <a:srgbClr val="FF0000"/>
                </a:solidFill>
                <a:latin typeface="Century Gothic" panose="020B0502020202020204" pitchFamily="34" charset="0"/>
              </a:rPr>
              <a:t>Value Proposition Examples</a:t>
            </a:r>
            <a:r>
              <a:rPr lang="en-US" b="1" dirty="0">
                <a:latin typeface="Century Gothic" panose="020B0502020202020204" pitchFamily="34" charset="0"/>
              </a:rPr>
              <a:t>:</a:t>
            </a:r>
          </a:p>
          <a:p>
            <a:r>
              <a:rPr lang="en-US" dirty="0">
                <a:latin typeface="Century Gothic" panose="020B0502020202020204" pitchFamily="34" charset="0"/>
              </a:rPr>
              <a:t>“Achieve measurable results in employee skill development with data-driven training modules.”</a:t>
            </a:r>
          </a:p>
          <a:p>
            <a:r>
              <a:rPr lang="en-US" dirty="0">
                <a:latin typeface="Century Gothic" panose="020B0502020202020204" pitchFamily="34" charset="0"/>
              </a:rPr>
              <a:t>“Empower students to navigate competitive admissions processes with confidence.”</a:t>
            </a:r>
          </a:p>
          <a:p>
            <a:endParaRPr lang="en-US" dirty="0"/>
          </a:p>
        </p:txBody>
      </p:sp>
      <p:pic>
        <p:nvPicPr>
          <p:cNvPr id="7" name="Picture 6">
            <a:extLst>
              <a:ext uri="{FF2B5EF4-FFF2-40B4-BE49-F238E27FC236}">
                <a16:creationId xmlns:a16="http://schemas.microsoft.com/office/drawing/2014/main" id="{DDEE0CFF-A0A1-05BD-CD37-D0E40473A93F}"/>
              </a:ext>
            </a:extLst>
          </p:cNvPr>
          <p:cNvPicPr>
            <a:picLocks noChangeAspect="1"/>
          </p:cNvPicPr>
          <p:nvPr/>
        </p:nvPicPr>
        <p:blipFill>
          <a:blip r:embed="rId4"/>
          <a:stretch>
            <a:fillRect/>
          </a:stretch>
        </p:blipFill>
        <p:spPr>
          <a:xfrm>
            <a:off x="285887" y="1933249"/>
            <a:ext cx="3944288" cy="4061690"/>
          </a:xfrm>
          <a:prstGeom prst="rect">
            <a:avLst/>
          </a:prstGeom>
        </p:spPr>
      </p:pic>
    </p:spTree>
    <p:extLst>
      <p:ext uri="{BB962C8B-B14F-4D97-AF65-F5344CB8AC3E}">
        <p14:creationId xmlns:p14="http://schemas.microsoft.com/office/powerpoint/2010/main" val="23614794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TOOLS AND TECHNIQUES FOR COMPETITORS ANALYSIS</a:t>
            </a: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Module-2.5</a:t>
            </a:r>
          </a:p>
        </p:txBody>
      </p:sp>
      <p:sp>
        <p:nvSpPr>
          <p:cNvPr id="15" name="Rectangle 14">
            <a:extLst>
              <a:ext uri="{FF2B5EF4-FFF2-40B4-BE49-F238E27FC236}">
                <a16:creationId xmlns:a16="http://schemas.microsoft.com/office/drawing/2014/main" id="{C538F04C-68C3-457B-B317-4AAD487DDB97}"/>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D621CF4F-5778-45A9-A4D9-9D41B8BE1E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4C948C2B-7191-51F0-B778-02AED85EAE39}"/>
              </a:ext>
            </a:extLst>
          </p:cNvPr>
          <p:cNvSpPr txBox="1"/>
          <p:nvPr/>
        </p:nvSpPr>
        <p:spPr>
          <a:xfrm>
            <a:off x="225287" y="1803791"/>
            <a:ext cx="11767930"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 Tools and Techniques for Competitor Analysis</a:t>
            </a:r>
          </a:p>
          <a:p>
            <a:r>
              <a:rPr lang="en-US" dirty="0">
                <a:latin typeface="Century Gothic" panose="020B0502020202020204" pitchFamily="34" charset="0"/>
              </a:rPr>
              <a:t>Use these methods and tools to gather insights about competitors</a:t>
            </a:r>
          </a:p>
          <a:p>
            <a:r>
              <a:rPr lang="en-US" b="1" dirty="0">
                <a:latin typeface="Century Gothic" panose="020B0502020202020204" pitchFamily="34" charset="0"/>
              </a:rPr>
              <a:t>Online Research</a:t>
            </a:r>
            <a:r>
              <a:rPr lang="en-US" dirty="0">
                <a:latin typeface="Century Gothic" panose="020B0502020202020204" pitchFamily="34" charset="0"/>
              </a:rPr>
              <a:t>: Visit competitor websites to analyze their services, pricing, and client testimonials.</a:t>
            </a:r>
          </a:p>
          <a:p>
            <a:r>
              <a:rPr lang="en-US" b="1" dirty="0">
                <a:latin typeface="Century Gothic" panose="020B0502020202020204" pitchFamily="34" charset="0"/>
              </a:rPr>
              <a:t>Social Media</a:t>
            </a:r>
            <a:r>
              <a:rPr lang="en-US" dirty="0">
                <a:latin typeface="Century Gothic" panose="020B0502020202020204" pitchFamily="34" charset="0"/>
              </a:rPr>
              <a:t>: Follow competitors on platforms like LinkedIn, Instagram, or Twitter to monitor their marketing efforts.</a:t>
            </a:r>
          </a:p>
          <a:p>
            <a:r>
              <a:rPr lang="en-US" b="1" dirty="0">
                <a:latin typeface="Century Gothic" panose="020B0502020202020204" pitchFamily="34" charset="0"/>
              </a:rPr>
              <a:t>Surveys and Interviews</a:t>
            </a:r>
            <a:r>
              <a:rPr lang="en-US" dirty="0">
                <a:latin typeface="Century Gothic" panose="020B0502020202020204" pitchFamily="34" charset="0"/>
              </a:rPr>
              <a:t>: Ask your target audience about their experiences with competitors.</a:t>
            </a:r>
          </a:p>
          <a:p>
            <a:r>
              <a:rPr lang="en-US" b="1" dirty="0">
                <a:latin typeface="Century Gothic" panose="020B0502020202020204" pitchFamily="34" charset="0"/>
              </a:rPr>
              <a:t>SWOT Analysis</a:t>
            </a:r>
            <a:r>
              <a:rPr lang="en-US" dirty="0">
                <a:latin typeface="Century Gothic" panose="020B0502020202020204" pitchFamily="34" charset="0"/>
              </a:rPr>
              <a:t>: Summarize competitor strengths, weaknesses, opportunities, and threats to identify your strategic advantage.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E Key Benefits of Analyzing Competitors</a:t>
            </a:r>
          </a:p>
          <a:p>
            <a:r>
              <a:rPr lang="en-US" b="1" dirty="0">
                <a:latin typeface="Century Gothic" panose="020B0502020202020204" pitchFamily="34" charset="0"/>
              </a:rPr>
              <a:t>Identify Gaps</a:t>
            </a:r>
            <a:r>
              <a:rPr lang="en-US" dirty="0">
                <a:latin typeface="Century Gothic" panose="020B0502020202020204" pitchFamily="34" charset="0"/>
              </a:rPr>
              <a:t>: Spot areas where competitors fall short, giving you opportunities to excel.</a:t>
            </a:r>
          </a:p>
          <a:p>
            <a:r>
              <a:rPr lang="en-US" b="1" dirty="0">
                <a:latin typeface="Century Gothic" panose="020B0502020202020204" pitchFamily="34" charset="0"/>
              </a:rPr>
              <a:t>Refine Your Offerings</a:t>
            </a:r>
            <a:r>
              <a:rPr lang="en-US" dirty="0">
                <a:latin typeface="Century Gothic" panose="020B0502020202020204" pitchFamily="34" charset="0"/>
              </a:rPr>
              <a:t>: Tailor your services to meet unmet client needs.</a:t>
            </a:r>
          </a:p>
          <a:p>
            <a:r>
              <a:rPr lang="en-US" b="1" dirty="0">
                <a:latin typeface="Century Gothic" panose="020B0502020202020204" pitchFamily="34" charset="0"/>
              </a:rPr>
              <a:t>Optimize Pricing</a:t>
            </a:r>
            <a:r>
              <a:rPr lang="en-US" dirty="0">
                <a:latin typeface="Century Gothic" panose="020B0502020202020204" pitchFamily="34" charset="0"/>
              </a:rPr>
              <a:t>: Ensure your prices reflect the value of your services while remaining competitive.</a:t>
            </a:r>
          </a:p>
          <a:p>
            <a:r>
              <a:rPr lang="en-US" b="1" dirty="0">
                <a:latin typeface="Century Gothic" panose="020B0502020202020204" pitchFamily="34" charset="0"/>
              </a:rPr>
              <a:t>Strengthen Marketing</a:t>
            </a:r>
            <a:r>
              <a:rPr lang="en-US" dirty="0">
                <a:latin typeface="Century Gothic" panose="020B0502020202020204" pitchFamily="34" charset="0"/>
              </a:rPr>
              <a:t>: Position your business as the go-to solution in your niche.</a:t>
            </a:r>
          </a:p>
          <a:p>
            <a:endParaRPr lang="en-US" dirty="0"/>
          </a:p>
        </p:txBody>
      </p:sp>
    </p:spTree>
    <p:extLst>
      <p:ext uri="{BB962C8B-B14F-4D97-AF65-F5344CB8AC3E}">
        <p14:creationId xmlns:p14="http://schemas.microsoft.com/office/powerpoint/2010/main" val="27171508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B689-9D7C-3748-4658-43FFD8AEDA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F244E0-7E1E-B59B-8122-64D3D2D1E64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D2DF921-F479-284A-89BC-8FC5778444C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solidFill>
                  <a:schemeClr val="bg1"/>
                </a:solidFill>
                <a:latin typeface="Century Gothic" panose="020B0502020202020204" pitchFamily="34" charset="0"/>
              </a:rPr>
              <a:t>POSITIONING YOUR CONSULTING BUSINESS </a:t>
            </a: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F3D0300-FD2B-B4F1-AD1D-BEE985FFC822}"/>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Module-2.5</a:t>
            </a:r>
          </a:p>
        </p:txBody>
      </p:sp>
      <p:sp>
        <p:nvSpPr>
          <p:cNvPr id="15" name="Rectangle 14">
            <a:extLst>
              <a:ext uri="{FF2B5EF4-FFF2-40B4-BE49-F238E27FC236}">
                <a16:creationId xmlns:a16="http://schemas.microsoft.com/office/drawing/2014/main" id="{14768529-2D01-6FE5-4405-45F48B3E67F7}"/>
              </a:ext>
            </a:extLst>
          </p:cNvPr>
          <p:cNvSpPr/>
          <p:nvPr/>
        </p:nvSpPr>
        <p:spPr>
          <a:xfrm>
            <a:off x="132522" y="180379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BD6140AD-63CB-B0B7-36E7-B28890F282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F574E70D-24B4-7F41-0D72-B97DCE29EBB3}"/>
              </a:ext>
            </a:extLst>
          </p:cNvPr>
          <p:cNvSpPr txBox="1"/>
          <p:nvPr/>
        </p:nvSpPr>
        <p:spPr>
          <a:xfrm>
            <a:off x="198783" y="1644901"/>
            <a:ext cx="7122298" cy="4801314"/>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latin typeface="Century Gothic" panose="020B0502020202020204" pitchFamily="34" charset="0"/>
              </a:rPr>
              <a:t>Case Study </a:t>
            </a:r>
            <a:r>
              <a:rPr lang="en-US" dirty="0">
                <a:latin typeface="Century Gothic" panose="020B0502020202020204" pitchFamily="34" charset="0"/>
              </a:rPr>
              <a:t>1: College Admissions Consultant</a:t>
            </a:r>
          </a:p>
          <a:p>
            <a:r>
              <a:rPr lang="en-US" dirty="0">
                <a:latin typeface="Century Gothic" panose="020B0502020202020204" pitchFamily="34" charset="0"/>
              </a:rPr>
              <a:t>Competitor Weakness: Many focus solely on standardized test prep.</a:t>
            </a:r>
          </a:p>
          <a:p>
            <a:r>
              <a:rPr lang="en-US" b="1" dirty="0">
                <a:solidFill>
                  <a:srgbClr val="FF0000"/>
                </a:solidFill>
                <a:latin typeface="Century Gothic" panose="020B0502020202020204" pitchFamily="34" charset="0"/>
              </a:rPr>
              <a:t>Your Positioning</a:t>
            </a:r>
            <a:r>
              <a:rPr lang="en-US" dirty="0">
                <a:latin typeface="Century Gothic" panose="020B0502020202020204" pitchFamily="34" charset="0"/>
              </a:rPr>
              <a:t>: Emphasize holistic guidance, including essay writing, extracurricular planning, and interview preparation.</a:t>
            </a:r>
          </a:p>
          <a:p>
            <a:r>
              <a:rPr lang="en-US" b="1" dirty="0">
                <a:latin typeface="Century Gothic" panose="020B0502020202020204" pitchFamily="34" charset="0"/>
              </a:rPr>
              <a:t>Case Study 2</a:t>
            </a:r>
            <a:r>
              <a:rPr lang="en-US" dirty="0">
                <a:latin typeface="Century Gothic" panose="020B0502020202020204" pitchFamily="34" charset="0"/>
              </a:rPr>
              <a:t>: Corporate Upskilling Consultant</a:t>
            </a:r>
          </a:p>
          <a:p>
            <a:r>
              <a:rPr lang="en-US" dirty="0">
                <a:latin typeface="Century Gothic" panose="020B0502020202020204" pitchFamily="34" charset="0"/>
              </a:rPr>
              <a:t>Competitor Weakness: Generic training programs with no follow-up.</a:t>
            </a:r>
          </a:p>
          <a:p>
            <a:r>
              <a:rPr lang="en-US" b="1" dirty="0">
                <a:solidFill>
                  <a:srgbClr val="FF0000"/>
                </a:solidFill>
                <a:latin typeface="Century Gothic" panose="020B0502020202020204" pitchFamily="34" charset="0"/>
              </a:rPr>
              <a:t>Your Positioning</a:t>
            </a:r>
            <a:r>
              <a:rPr lang="en-US" dirty="0">
                <a:latin typeface="Century Gothic" panose="020B0502020202020204" pitchFamily="34" charset="0"/>
              </a:rPr>
              <a:t>: Offer tailored training modules with post-training evaluations and continued support.</a:t>
            </a:r>
          </a:p>
          <a:p>
            <a:r>
              <a:rPr lang="en-US" dirty="0">
                <a:latin typeface="Century Gothic" panose="020B0502020202020204" pitchFamily="34" charset="0"/>
              </a:rPr>
              <a:t>Competitor analysis and strategic positioning help your business stand out in a crowded market. By understanding your competitors’ strengths and weaknesses, you can identify opportunities to deliver exceptional value, craft a clear positioning statement, and attract your ideal clients with confidence.</a:t>
            </a:r>
          </a:p>
        </p:txBody>
      </p:sp>
      <p:pic>
        <p:nvPicPr>
          <p:cNvPr id="2" name="Picture 1">
            <a:extLst>
              <a:ext uri="{FF2B5EF4-FFF2-40B4-BE49-F238E27FC236}">
                <a16:creationId xmlns:a16="http://schemas.microsoft.com/office/drawing/2014/main" id="{46220085-0361-4EC9-AFB2-9F0CCA4D9441}"/>
              </a:ext>
            </a:extLst>
          </p:cNvPr>
          <p:cNvPicPr>
            <a:picLocks noChangeAspect="1"/>
          </p:cNvPicPr>
          <p:nvPr/>
        </p:nvPicPr>
        <p:blipFill>
          <a:blip r:embed="rId3"/>
          <a:stretch>
            <a:fillRect/>
          </a:stretch>
        </p:blipFill>
        <p:spPr>
          <a:xfrm>
            <a:off x="7519864" y="2075983"/>
            <a:ext cx="3697728" cy="3983190"/>
          </a:xfrm>
          <a:prstGeom prst="rect">
            <a:avLst/>
          </a:prstGeom>
        </p:spPr>
      </p:pic>
    </p:spTree>
    <p:extLst>
      <p:ext uri="{BB962C8B-B14F-4D97-AF65-F5344CB8AC3E}">
        <p14:creationId xmlns:p14="http://schemas.microsoft.com/office/powerpoint/2010/main" val="37987138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1020D-9F51-EC8B-C473-61D9214F113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D961745-8AB0-FA21-8137-2FE72DC9EC9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AA24647-06E6-FD58-6ADD-9D9B5EFE58F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32DB7BC-3D23-2B4F-3982-A418CE70147C}"/>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615BF2B6-293B-BBF5-CCB5-D3F5BDB85300}"/>
              </a:ext>
            </a:extLst>
          </p:cNvPr>
          <p:cNvSpPr/>
          <p:nvPr/>
        </p:nvSpPr>
        <p:spPr>
          <a:xfrm>
            <a:off x="132522" y="1615697"/>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0B6B8FE5-7DF7-1DC7-DA6B-222238CFD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1F902AFE-A372-B525-9B48-A9E8A36AB81F}"/>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DEFINING YOUR CONSULTING SERVICES: STRUCTURING YOUR SERVICE OFFERING </a:t>
            </a:r>
          </a:p>
        </p:txBody>
      </p:sp>
      <p:sp>
        <p:nvSpPr>
          <p:cNvPr id="3" name="TextBox 2">
            <a:extLst>
              <a:ext uri="{FF2B5EF4-FFF2-40B4-BE49-F238E27FC236}">
                <a16:creationId xmlns:a16="http://schemas.microsoft.com/office/drawing/2014/main" id="{7E086642-BD1F-6B30-A43D-0ABE6A2C3906}"/>
              </a:ext>
            </a:extLst>
          </p:cNvPr>
          <p:cNvSpPr txBox="1"/>
          <p:nvPr/>
        </p:nvSpPr>
        <p:spPr>
          <a:xfrm>
            <a:off x="5466080" y="2269651"/>
            <a:ext cx="6015600" cy="2862322"/>
          </a:xfrm>
          <a:prstGeom prst="rect">
            <a:avLst/>
          </a:prstGeom>
          <a:noFill/>
        </p:spPr>
        <p:txBody>
          <a:bodyPr wrap="square" rtlCol="0">
            <a:spAutoFit/>
          </a:bodyPr>
          <a:lstStyle/>
          <a:p>
            <a:r>
              <a:rPr lang="en-US" dirty="0">
                <a:latin typeface="Century Gothic" panose="020B0502020202020204" pitchFamily="34" charset="0"/>
              </a:rPr>
              <a:t>Defining and structuring your consulting services effectively is essential for </a:t>
            </a:r>
            <a:r>
              <a:rPr lang="en-US" b="1" dirty="0">
                <a:solidFill>
                  <a:srgbClr val="FF0000"/>
                </a:solidFill>
                <a:latin typeface="Century Gothic" panose="020B0502020202020204" pitchFamily="34" charset="0"/>
              </a:rPr>
              <a:t>meeting client needs</a:t>
            </a:r>
            <a:r>
              <a:rPr lang="en-US" dirty="0">
                <a:latin typeface="Century Gothic" panose="020B0502020202020204" pitchFamily="34" charset="0"/>
              </a:rPr>
              <a:t>, ensuring profitability, and communicating value. </a:t>
            </a:r>
          </a:p>
          <a:p>
            <a:endParaRPr lang="en-US" dirty="0">
              <a:latin typeface="Century Gothic" panose="020B0502020202020204" pitchFamily="34" charset="0"/>
            </a:endParaRP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Structuring Your Service Offerings</a:t>
            </a:r>
          </a:p>
          <a:p>
            <a:r>
              <a:rPr lang="en-US" dirty="0">
                <a:latin typeface="Century Gothic" panose="020B0502020202020204" pitchFamily="34" charset="0"/>
              </a:rPr>
              <a:t>A well-structured service portfolio ensures clarity, value, and flexibility for clients. It also allows you to deliver services efficiently while meeting diverse client needs. </a:t>
            </a:r>
            <a:endParaRPr lang="en-US" dirty="0"/>
          </a:p>
        </p:txBody>
      </p:sp>
      <p:pic>
        <p:nvPicPr>
          <p:cNvPr id="4" name="Picture 3">
            <a:extLst>
              <a:ext uri="{FF2B5EF4-FFF2-40B4-BE49-F238E27FC236}">
                <a16:creationId xmlns:a16="http://schemas.microsoft.com/office/drawing/2014/main" id="{2171E4DA-27D5-4244-A9B5-D6CC88B87080}"/>
              </a:ext>
            </a:extLst>
          </p:cNvPr>
          <p:cNvPicPr>
            <a:picLocks noChangeAspect="1"/>
          </p:cNvPicPr>
          <p:nvPr/>
        </p:nvPicPr>
        <p:blipFill>
          <a:blip r:embed="rId3"/>
          <a:stretch>
            <a:fillRect/>
          </a:stretch>
        </p:blipFill>
        <p:spPr>
          <a:xfrm>
            <a:off x="1048530" y="2269651"/>
            <a:ext cx="3189378" cy="3168115"/>
          </a:xfrm>
          <a:prstGeom prst="rect">
            <a:avLst/>
          </a:prstGeom>
        </p:spPr>
      </p:pic>
    </p:spTree>
    <p:extLst>
      <p:ext uri="{BB962C8B-B14F-4D97-AF65-F5344CB8AC3E}">
        <p14:creationId xmlns:p14="http://schemas.microsoft.com/office/powerpoint/2010/main" val="3477325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61932-E61B-6BB7-C596-A9B6EC0DFB0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E38736B-F194-300D-7513-0AB42B2FD39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AA79142-AAC8-6977-E36B-D09CDC19DA6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4D4AD51-966D-5D28-C4AC-B4C912FF3B8F}"/>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03CFDE8B-9D1B-9BDE-90B1-1A950908E419}"/>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B5C7F917-0D95-CEF0-DFA0-A98BBB374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0003CD1B-2594-9525-1738-0776AF1CC532}"/>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DEFINING YOUR CONSULTING SERVICES: STRUCTURING YOUR SERVICE OFFERING </a:t>
            </a:r>
          </a:p>
        </p:txBody>
      </p:sp>
      <p:sp>
        <p:nvSpPr>
          <p:cNvPr id="3" name="TextBox 2">
            <a:extLst>
              <a:ext uri="{FF2B5EF4-FFF2-40B4-BE49-F238E27FC236}">
                <a16:creationId xmlns:a16="http://schemas.microsoft.com/office/drawing/2014/main" id="{1940E8C0-49DF-5C3F-D42E-DD520E635BCE}"/>
              </a:ext>
            </a:extLst>
          </p:cNvPr>
          <p:cNvSpPr txBox="1"/>
          <p:nvPr/>
        </p:nvSpPr>
        <p:spPr>
          <a:xfrm>
            <a:off x="132522" y="1716021"/>
            <a:ext cx="6453808" cy="5355312"/>
          </a:xfrm>
          <a:prstGeom prst="rect">
            <a:avLst/>
          </a:prstGeom>
          <a:noFill/>
        </p:spPr>
        <p:txBody>
          <a:bodyPr wrap="square" rtlCol="0">
            <a:spAutoFit/>
          </a:bodyPr>
          <a:lstStyle/>
          <a:p>
            <a:r>
              <a:rPr lang="en-US" b="1" dirty="0">
                <a:latin typeface="Century Gothic" panose="020B0502020202020204" pitchFamily="34" charset="0"/>
              </a:rPr>
              <a:t>1. Consulting Services</a:t>
            </a:r>
          </a:p>
          <a:p>
            <a:r>
              <a:rPr lang="en-US" b="1" dirty="0">
                <a:latin typeface="Century Gothic" panose="020B0502020202020204" pitchFamily="34" charset="0"/>
              </a:rPr>
              <a:t>Definition</a:t>
            </a:r>
            <a:r>
              <a:rPr lang="en-US" dirty="0">
                <a:latin typeface="Century Gothic" panose="020B0502020202020204" pitchFamily="34" charset="0"/>
              </a:rPr>
              <a:t>: Consulting services involve providing tailored solutions to specific client </a:t>
            </a:r>
            <a:r>
              <a:rPr lang="en-US" b="1" dirty="0">
                <a:solidFill>
                  <a:srgbClr val="FF0000"/>
                </a:solidFill>
                <a:latin typeface="Century Gothic" panose="020B0502020202020204" pitchFamily="34" charset="0"/>
              </a:rPr>
              <a:t>challenges</a:t>
            </a:r>
            <a:r>
              <a:rPr lang="en-US" dirty="0">
                <a:latin typeface="Century Gothic" panose="020B0502020202020204" pitchFamily="34" charset="0"/>
              </a:rPr>
              <a:t> through </a:t>
            </a:r>
            <a:r>
              <a:rPr lang="en-US" b="1" dirty="0">
                <a:solidFill>
                  <a:srgbClr val="FF0000"/>
                </a:solidFill>
                <a:latin typeface="Century Gothic" panose="020B0502020202020204" pitchFamily="34" charset="0"/>
              </a:rPr>
              <a:t>analysis, strategy</a:t>
            </a:r>
            <a:r>
              <a:rPr lang="en-US" dirty="0">
                <a:latin typeface="Century Gothic" panose="020B0502020202020204" pitchFamily="34" charset="0"/>
              </a:rPr>
              <a:t> </a:t>
            </a:r>
            <a:r>
              <a:rPr lang="en-US" b="1" dirty="0">
                <a:solidFill>
                  <a:srgbClr val="FF0000"/>
                </a:solidFill>
                <a:latin typeface="Century Gothic" panose="020B0502020202020204" pitchFamily="34" charset="0"/>
              </a:rPr>
              <a:t>development</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problem-solving.</a:t>
            </a:r>
          </a:p>
          <a:p>
            <a:r>
              <a:rPr lang="en-US" b="1" dirty="0">
                <a:latin typeface="Century Gothic" panose="020B0502020202020204" pitchFamily="34" charset="0"/>
              </a:rPr>
              <a:t>Key Features</a:t>
            </a:r>
            <a:r>
              <a:rPr lang="en-US" dirty="0">
                <a:latin typeface="Century Gothic" panose="020B0502020202020204" pitchFamily="34" charset="0"/>
              </a:rPr>
              <a:t>:</a:t>
            </a:r>
          </a:p>
          <a:p>
            <a:r>
              <a:rPr lang="en-US" dirty="0">
                <a:latin typeface="Century Gothic" panose="020B0502020202020204" pitchFamily="34" charset="0"/>
              </a:rPr>
              <a:t>Focused on addressing immediate, specific issues.</a:t>
            </a:r>
          </a:p>
          <a:p>
            <a:r>
              <a:rPr lang="en-US" dirty="0">
                <a:latin typeface="Century Gothic" panose="020B0502020202020204" pitchFamily="34" charset="0"/>
              </a:rPr>
              <a:t>Often customized based on client requirements.</a:t>
            </a:r>
          </a:p>
          <a:p>
            <a:r>
              <a:rPr lang="en-US" b="1" dirty="0">
                <a:latin typeface="Century Gothic" panose="020B0502020202020204" pitchFamily="34" charset="0"/>
              </a:rPr>
              <a:t>Example</a:t>
            </a:r>
            <a:r>
              <a:rPr lang="en-US" dirty="0">
                <a:latin typeface="Century Gothic" panose="020B0502020202020204" pitchFamily="34" charset="0"/>
              </a:rPr>
              <a:t>s:</a:t>
            </a:r>
          </a:p>
          <a:p>
            <a:r>
              <a:rPr lang="en-US" b="1" dirty="0">
                <a:latin typeface="Century Gothic" panose="020B0502020202020204" pitchFamily="34" charset="0"/>
              </a:rPr>
              <a:t>College Admissions Consulting</a:t>
            </a:r>
            <a:r>
              <a:rPr lang="en-US" dirty="0">
                <a:latin typeface="Century Gothic" panose="020B0502020202020204" pitchFamily="34" charset="0"/>
              </a:rPr>
              <a:t>: Guiding students through application processes, school selection, essay writing, and scholarship applications.</a:t>
            </a:r>
          </a:p>
          <a:p>
            <a:r>
              <a:rPr lang="en-US" b="1" dirty="0">
                <a:latin typeface="Century Gothic" panose="020B0502020202020204" pitchFamily="34" charset="0"/>
              </a:rPr>
              <a:t>Curriculum Development</a:t>
            </a:r>
            <a:r>
              <a:rPr lang="en-US" dirty="0">
                <a:latin typeface="Century Gothic" panose="020B0502020202020204" pitchFamily="34" charset="0"/>
              </a:rPr>
              <a:t>: Designing customized curriculums for schools to improve student engagement and academic outcomes.</a:t>
            </a:r>
          </a:p>
          <a:p>
            <a:r>
              <a:rPr lang="en-US" b="1" dirty="0">
                <a:latin typeface="Century Gothic" panose="020B0502020202020204" pitchFamily="34" charset="0"/>
              </a:rPr>
              <a:t>Employee Upskilling Program Design</a:t>
            </a:r>
            <a:r>
              <a:rPr lang="en-US" dirty="0">
                <a:latin typeface="Century Gothic" panose="020B0502020202020204" pitchFamily="34" charset="0"/>
              </a:rPr>
              <a:t>: Creating skill development programs for corporations to enhance employee performance.</a:t>
            </a:r>
          </a:p>
          <a:p>
            <a:endParaRPr lang="en-US" dirty="0"/>
          </a:p>
          <a:p>
            <a:endParaRPr lang="en-US" dirty="0"/>
          </a:p>
        </p:txBody>
      </p:sp>
      <p:sp>
        <p:nvSpPr>
          <p:cNvPr id="4" name="TextBox 3">
            <a:extLst>
              <a:ext uri="{FF2B5EF4-FFF2-40B4-BE49-F238E27FC236}">
                <a16:creationId xmlns:a16="http://schemas.microsoft.com/office/drawing/2014/main" id="{EA4833F9-8AF7-22A9-FAD1-B24ED0B696B8}"/>
              </a:ext>
            </a:extLst>
          </p:cNvPr>
          <p:cNvSpPr txBox="1"/>
          <p:nvPr/>
        </p:nvSpPr>
        <p:spPr>
          <a:xfrm>
            <a:off x="6573078" y="2308309"/>
            <a:ext cx="5340626" cy="3416320"/>
          </a:xfrm>
          <a:prstGeom prst="rect">
            <a:avLst/>
          </a:prstGeom>
          <a:noFill/>
        </p:spPr>
        <p:txBody>
          <a:bodyPr wrap="square" rtlCol="0">
            <a:spAutoFit/>
          </a:bodyPr>
          <a:lstStyle/>
          <a:p>
            <a:r>
              <a:rPr lang="en-US" b="1" dirty="0">
                <a:latin typeface="Century Gothic" panose="020B0502020202020204" pitchFamily="34" charset="0"/>
              </a:rPr>
              <a:t>Delivery Methods</a:t>
            </a:r>
            <a:r>
              <a:rPr lang="en-US" dirty="0">
                <a:latin typeface="Century Gothic" panose="020B0502020202020204" pitchFamily="34" charset="0"/>
              </a:rPr>
              <a:t>:</a:t>
            </a:r>
          </a:p>
          <a:p>
            <a:r>
              <a:rPr lang="en-US" b="1" dirty="0">
                <a:latin typeface="Century Gothic" panose="020B0502020202020204" pitchFamily="34" charset="0"/>
              </a:rPr>
              <a:t>One-on-One Sessions</a:t>
            </a:r>
            <a:r>
              <a:rPr lang="en-US" dirty="0">
                <a:latin typeface="Century Gothic" panose="020B0502020202020204" pitchFamily="34" charset="0"/>
              </a:rPr>
              <a:t>: Personalized consulting with individuals.</a:t>
            </a:r>
          </a:p>
          <a:p>
            <a:r>
              <a:rPr lang="en-US" b="1" dirty="0">
                <a:latin typeface="Century Gothic" panose="020B0502020202020204" pitchFamily="34" charset="0"/>
              </a:rPr>
              <a:t>Workshops</a:t>
            </a:r>
            <a:r>
              <a:rPr lang="en-US" dirty="0">
                <a:latin typeface="Century Gothic" panose="020B0502020202020204" pitchFamily="34" charset="0"/>
              </a:rPr>
              <a:t>: Small-group sessions for hands-on learning and collaboration.</a:t>
            </a:r>
          </a:p>
          <a:p>
            <a:r>
              <a:rPr lang="en-US" b="1" dirty="0">
                <a:latin typeface="Century Gothic" panose="020B0502020202020204" pitchFamily="34" charset="0"/>
              </a:rPr>
              <a:t>Team Consultations</a:t>
            </a:r>
            <a:r>
              <a:rPr lang="en-US" dirty="0">
                <a:latin typeface="Century Gothic" panose="020B0502020202020204" pitchFamily="34" charset="0"/>
              </a:rPr>
              <a:t>: Collaborative strategy development with organizational teams.</a:t>
            </a:r>
          </a:p>
          <a:p>
            <a:r>
              <a:rPr lang="en-US" b="1" dirty="0">
                <a:latin typeface="Century Gothic" panose="020B0502020202020204" pitchFamily="34" charset="0"/>
              </a:rPr>
              <a:t>Benefits</a:t>
            </a:r>
            <a:r>
              <a:rPr lang="en-US" dirty="0">
                <a:latin typeface="Century Gothic" panose="020B0502020202020204" pitchFamily="34" charset="0"/>
              </a:rPr>
              <a:t>:</a:t>
            </a:r>
          </a:p>
          <a:p>
            <a:r>
              <a:rPr lang="en-US" dirty="0">
                <a:latin typeface="Century Gothic" panose="020B0502020202020204" pitchFamily="34" charset="0"/>
              </a:rPr>
              <a:t>Highly targeted and results-driven.</a:t>
            </a:r>
          </a:p>
          <a:p>
            <a:r>
              <a:rPr lang="en-US" dirty="0">
                <a:latin typeface="Century Gothic" panose="020B0502020202020204" pitchFamily="34" charset="0"/>
              </a:rPr>
              <a:t>Allows clients to address immediate concerns with expert guidance.</a:t>
            </a:r>
          </a:p>
          <a:p>
            <a:endParaRPr lang="en-US" dirty="0"/>
          </a:p>
        </p:txBody>
      </p:sp>
    </p:spTree>
    <p:extLst>
      <p:ext uri="{BB962C8B-B14F-4D97-AF65-F5344CB8AC3E}">
        <p14:creationId xmlns:p14="http://schemas.microsoft.com/office/powerpoint/2010/main" val="3709600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CD97A-3B48-3CE6-5F43-C7D06CCD6CB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CE5F1A7-313F-A7C0-6478-C505BD103B4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2FD5C0-A59D-0B0C-5A1A-E16A2656C7F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19B8E57-C65D-BCF8-D719-D38836F4D85A}"/>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CA5D1D90-3586-75D6-6728-93223BA4E3F8}"/>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86296AC8-C658-0383-1694-767CE9FBFA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17683048-0E11-A289-BAE1-A96DA3D4BD77}"/>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DEFINING YOUR CONSULTING SERVICES: STRUCTURING YOUR SERVICE OFFERING </a:t>
            </a:r>
          </a:p>
        </p:txBody>
      </p:sp>
      <p:sp>
        <p:nvSpPr>
          <p:cNvPr id="3" name="TextBox 2">
            <a:extLst>
              <a:ext uri="{FF2B5EF4-FFF2-40B4-BE49-F238E27FC236}">
                <a16:creationId xmlns:a16="http://schemas.microsoft.com/office/drawing/2014/main" id="{CDE697BB-A760-2F93-FA84-4F4298ABABF3}"/>
              </a:ext>
            </a:extLst>
          </p:cNvPr>
          <p:cNvSpPr txBox="1"/>
          <p:nvPr/>
        </p:nvSpPr>
        <p:spPr>
          <a:xfrm>
            <a:off x="132522" y="1716021"/>
            <a:ext cx="5486401" cy="4524315"/>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latin typeface="Century Gothic" panose="020B0502020202020204" pitchFamily="34" charset="0"/>
              </a:rPr>
              <a:t>2. Training Services</a:t>
            </a:r>
            <a:r>
              <a:rPr lang="en-US" dirty="0">
                <a:latin typeface="Century Gothic" panose="020B0502020202020204" pitchFamily="34" charset="0"/>
              </a:rPr>
              <a:t>: Training services are structured programs designed to </a:t>
            </a:r>
            <a:r>
              <a:rPr lang="en-US" b="1" dirty="0">
                <a:solidFill>
                  <a:srgbClr val="FF0000"/>
                </a:solidFill>
                <a:latin typeface="Century Gothic" panose="020B0502020202020204" pitchFamily="34" charset="0"/>
              </a:rPr>
              <a:t>impart skills</a:t>
            </a:r>
            <a:r>
              <a:rPr lang="en-US" dirty="0">
                <a:latin typeface="Century Gothic" panose="020B0502020202020204" pitchFamily="34" charset="0"/>
              </a:rPr>
              <a:t> or </a:t>
            </a:r>
            <a:r>
              <a:rPr lang="en-US" b="1" dirty="0">
                <a:solidFill>
                  <a:srgbClr val="FF0000"/>
                </a:solidFill>
                <a:latin typeface="Century Gothic" panose="020B0502020202020204" pitchFamily="34" charset="0"/>
              </a:rPr>
              <a:t>knowledge</a:t>
            </a:r>
            <a:r>
              <a:rPr lang="en-US" dirty="0">
                <a:latin typeface="Century Gothic" panose="020B0502020202020204" pitchFamily="34" charset="0"/>
              </a:rPr>
              <a:t> to individuals or groups.</a:t>
            </a:r>
          </a:p>
          <a:p>
            <a:r>
              <a:rPr lang="en-US" b="1" dirty="0">
                <a:latin typeface="Century Gothic" panose="020B0502020202020204" pitchFamily="34" charset="0"/>
              </a:rPr>
              <a:t>Key Features</a:t>
            </a:r>
            <a:r>
              <a:rPr lang="en-US" dirty="0">
                <a:latin typeface="Century Gothic" panose="020B0502020202020204" pitchFamily="34" charset="0"/>
              </a:rPr>
              <a:t>:</a:t>
            </a:r>
          </a:p>
          <a:p>
            <a:r>
              <a:rPr lang="en-US" dirty="0">
                <a:latin typeface="Century Gothic" panose="020B0502020202020204" pitchFamily="34" charset="0"/>
              </a:rPr>
              <a:t>Involves planned learning experiences.</a:t>
            </a:r>
          </a:p>
          <a:p>
            <a:r>
              <a:rPr lang="en-US" dirty="0">
                <a:latin typeface="Century Gothic" panose="020B0502020202020204" pitchFamily="34" charset="0"/>
              </a:rPr>
              <a:t>Focused </a:t>
            </a:r>
            <a:r>
              <a:rPr lang="en-US" b="1" dirty="0">
                <a:solidFill>
                  <a:srgbClr val="FF0000"/>
                </a:solidFill>
                <a:latin typeface="Century Gothic" panose="020B0502020202020204" pitchFamily="34" charset="0"/>
              </a:rPr>
              <a:t>on skill-building</a:t>
            </a:r>
            <a:r>
              <a:rPr lang="en-US" dirty="0">
                <a:latin typeface="Century Gothic" panose="020B0502020202020204" pitchFamily="34" charset="0"/>
              </a:rPr>
              <a:t> and knowledge enhancement.</a:t>
            </a:r>
          </a:p>
          <a:p>
            <a:r>
              <a:rPr lang="en-US" b="1" dirty="0">
                <a:latin typeface="Century Gothic" panose="020B0502020202020204" pitchFamily="34" charset="0"/>
              </a:rPr>
              <a:t>Example</a:t>
            </a:r>
            <a:r>
              <a:rPr lang="en-US" dirty="0">
                <a:latin typeface="Century Gothic" panose="020B0502020202020204" pitchFamily="34" charset="0"/>
              </a:rPr>
              <a:t>s:</a:t>
            </a:r>
          </a:p>
          <a:p>
            <a:r>
              <a:rPr lang="en-US" b="1" dirty="0">
                <a:latin typeface="Century Gothic" panose="020B0502020202020204" pitchFamily="34" charset="0"/>
              </a:rPr>
              <a:t>Career Readiness Workshops</a:t>
            </a:r>
            <a:r>
              <a:rPr lang="en-US" dirty="0">
                <a:latin typeface="Century Gothic" panose="020B0502020202020204" pitchFamily="34" charset="0"/>
              </a:rPr>
              <a:t>: Equipping students with interview skills, resume writing tips, and career planning strategies.</a:t>
            </a:r>
          </a:p>
          <a:p>
            <a:r>
              <a:rPr lang="en-US" b="1" dirty="0">
                <a:latin typeface="Century Gothic" panose="020B0502020202020204" pitchFamily="34" charset="0"/>
              </a:rPr>
              <a:t>Teacher Professional Development</a:t>
            </a:r>
            <a:r>
              <a:rPr lang="en-US" dirty="0">
                <a:latin typeface="Century Gothic" panose="020B0502020202020204" pitchFamily="34" charset="0"/>
              </a:rPr>
              <a:t>: Training educators on new teaching methods, technologies, or subject-specific skills.</a:t>
            </a:r>
          </a:p>
          <a:p>
            <a:endParaRPr lang="en-US" dirty="0"/>
          </a:p>
        </p:txBody>
      </p:sp>
      <p:sp>
        <p:nvSpPr>
          <p:cNvPr id="4" name="TextBox 3">
            <a:extLst>
              <a:ext uri="{FF2B5EF4-FFF2-40B4-BE49-F238E27FC236}">
                <a16:creationId xmlns:a16="http://schemas.microsoft.com/office/drawing/2014/main" id="{D431BC7B-38A1-89A6-8CAA-03BD8B9A622C}"/>
              </a:ext>
            </a:extLst>
          </p:cNvPr>
          <p:cNvSpPr txBox="1"/>
          <p:nvPr/>
        </p:nvSpPr>
        <p:spPr>
          <a:xfrm>
            <a:off x="6062869" y="1771460"/>
            <a:ext cx="5340626" cy="4524315"/>
          </a:xfrm>
          <a:prstGeom prst="rect">
            <a:avLst/>
          </a:prstGeom>
          <a:noFill/>
        </p:spPr>
        <p:txBody>
          <a:bodyPr wrap="square" rtlCol="0">
            <a:spAutoFit/>
          </a:bodyPr>
          <a:lstStyle/>
          <a:p>
            <a:r>
              <a:rPr lang="en-US" b="1" dirty="0">
                <a:latin typeface="Century Gothic" panose="020B0502020202020204" pitchFamily="34" charset="0"/>
              </a:rPr>
              <a:t>Leadership Training for Corporates</a:t>
            </a:r>
            <a:r>
              <a:rPr lang="en-US" dirty="0">
                <a:latin typeface="Century Gothic" panose="020B0502020202020204" pitchFamily="34" charset="0"/>
              </a:rPr>
              <a:t>: Developing leadership skills among mid-level and senior-level managers.</a:t>
            </a:r>
          </a:p>
          <a:p>
            <a:r>
              <a:rPr lang="en-US" dirty="0">
                <a:latin typeface="Century Gothic" panose="020B0502020202020204" pitchFamily="34" charset="0"/>
              </a:rPr>
              <a:t>Delivery Methods:</a:t>
            </a:r>
          </a:p>
          <a:p>
            <a:r>
              <a:rPr lang="en-US" b="1" dirty="0">
                <a:latin typeface="Century Gothic" panose="020B0502020202020204" pitchFamily="34" charset="0"/>
              </a:rPr>
              <a:t>Online Courses</a:t>
            </a:r>
            <a:r>
              <a:rPr lang="en-US" dirty="0">
                <a:latin typeface="Century Gothic" panose="020B0502020202020204" pitchFamily="34" charset="0"/>
              </a:rPr>
              <a:t>: Accessible, flexible, and scalable for remote audiences.</a:t>
            </a:r>
          </a:p>
          <a:p>
            <a:r>
              <a:rPr lang="en-US" dirty="0">
                <a:latin typeface="Century Gothic" panose="020B0502020202020204" pitchFamily="34" charset="0"/>
              </a:rPr>
              <a:t>In-Person Seminars: Interactive, on-site training sessions.</a:t>
            </a:r>
          </a:p>
          <a:p>
            <a:r>
              <a:rPr lang="en-US" b="1" dirty="0">
                <a:latin typeface="Century Gothic" panose="020B0502020202020204" pitchFamily="34" charset="0"/>
              </a:rPr>
              <a:t>Hybrid Formats</a:t>
            </a:r>
            <a:r>
              <a:rPr lang="en-US" dirty="0">
                <a:latin typeface="Century Gothic" panose="020B0502020202020204" pitchFamily="34" charset="0"/>
              </a:rPr>
              <a:t>: Combines online and in-person methods to maximize reach and effectiveness.</a:t>
            </a:r>
          </a:p>
          <a:p>
            <a:r>
              <a:rPr lang="en-US" b="1" dirty="0">
                <a:latin typeface="Century Gothic" panose="020B0502020202020204" pitchFamily="34" charset="0"/>
              </a:rPr>
              <a:t>Benefits:</a:t>
            </a:r>
          </a:p>
          <a:p>
            <a:r>
              <a:rPr lang="en-US" dirty="0">
                <a:latin typeface="Century Gothic" panose="020B0502020202020204" pitchFamily="34" charset="0"/>
              </a:rPr>
              <a:t>Builds skills systematically over time.</a:t>
            </a:r>
          </a:p>
          <a:p>
            <a:r>
              <a:rPr lang="en-US" dirty="0">
                <a:latin typeface="Century Gothic" panose="020B0502020202020204" pitchFamily="34" charset="0"/>
              </a:rPr>
              <a:t>Can be standardized for broad application or customized for specific audiences.</a:t>
            </a:r>
          </a:p>
          <a:p>
            <a:endParaRPr lang="en-US" dirty="0"/>
          </a:p>
        </p:txBody>
      </p:sp>
    </p:spTree>
    <p:extLst>
      <p:ext uri="{BB962C8B-B14F-4D97-AF65-F5344CB8AC3E}">
        <p14:creationId xmlns:p14="http://schemas.microsoft.com/office/powerpoint/2010/main" val="2573501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CE2B6-EDB4-F5F6-CB28-A58EA8D826C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013B060-7B18-1B2D-08A3-FA24934C5F3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74619A4-B170-4F3D-E037-F40CA9978AB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C70BEF9-CB93-813D-39DB-6EBDE8C4F855}"/>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4A85D1AA-F8B8-03A9-12DC-5A260D2DC273}"/>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6A887AA7-A7B9-31AE-F675-44337C69B4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14A97B42-28FB-AFD2-A449-3CCE31FED7C6}"/>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DEFINING YOUR CONSULTING SERVICES: STRUCTURING YOUR SERVICE OFFERING </a:t>
            </a:r>
          </a:p>
        </p:txBody>
      </p:sp>
      <p:sp>
        <p:nvSpPr>
          <p:cNvPr id="3" name="TextBox 2">
            <a:extLst>
              <a:ext uri="{FF2B5EF4-FFF2-40B4-BE49-F238E27FC236}">
                <a16:creationId xmlns:a16="http://schemas.microsoft.com/office/drawing/2014/main" id="{CBDD4089-5CA8-7E8E-90FB-1ACAC0356D8B}"/>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6" name="TextBox 5">
            <a:extLst>
              <a:ext uri="{FF2B5EF4-FFF2-40B4-BE49-F238E27FC236}">
                <a16:creationId xmlns:a16="http://schemas.microsoft.com/office/drawing/2014/main" id="{D9CBDAD2-A59A-3487-60A7-032037862700}"/>
              </a:ext>
            </a:extLst>
          </p:cNvPr>
          <p:cNvSpPr txBox="1"/>
          <p:nvPr/>
        </p:nvSpPr>
        <p:spPr>
          <a:xfrm>
            <a:off x="132522" y="1824943"/>
            <a:ext cx="5738191" cy="4247317"/>
          </a:xfrm>
          <a:prstGeom prst="rect">
            <a:avLst/>
          </a:prstGeom>
          <a:noFill/>
        </p:spPr>
        <p:txBody>
          <a:bodyPr wrap="square" rtlCol="0">
            <a:spAutoFit/>
          </a:bodyPr>
          <a:lstStyle/>
          <a:p>
            <a:r>
              <a:rPr lang="en-US" dirty="0">
                <a:latin typeface="Century Gothic" panose="020B0502020202020204" pitchFamily="34" charset="0"/>
              </a:rPr>
              <a:t>3. </a:t>
            </a:r>
            <a:r>
              <a:rPr lang="en-US" b="1" dirty="0">
                <a:latin typeface="Century Gothic" panose="020B0502020202020204" pitchFamily="34" charset="0"/>
              </a:rPr>
              <a:t>Advisory Services</a:t>
            </a:r>
          </a:p>
          <a:p>
            <a:r>
              <a:rPr lang="en-US" dirty="0">
                <a:latin typeface="Century Gothic" panose="020B0502020202020204" pitchFamily="34" charset="0"/>
              </a:rPr>
              <a:t>Definition: Advisory services involve </a:t>
            </a:r>
            <a:r>
              <a:rPr lang="en-US" b="1" dirty="0">
                <a:solidFill>
                  <a:srgbClr val="FF0000"/>
                </a:solidFill>
                <a:latin typeface="Century Gothic" panose="020B0502020202020204" pitchFamily="34" charset="0"/>
              </a:rPr>
              <a:t>ongoing guidance and support</a:t>
            </a:r>
            <a:r>
              <a:rPr lang="en-US" dirty="0">
                <a:latin typeface="Century Gothic" panose="020B0502020202020204" pitchFamily="34" charset="0"/>
              </a:rPr>
              <a:t> to help clients navigate decision-making processes and </a:t>
            </a:r>
            <a:r>
              <a:rPr lang="en-US" b="1" dirty="0">
                <a:solidFill>
                  <a:srgbClr val="FF0000"/>
                </a:solidFill>
                <a:latin typeface="Century Gothic" panose="020B0502020202020204" pitchFamily="34" charset="0"/>
              </a:rPr>
              <a:t>implement strategies.</a:t>
            </a:r>
          </a:p>
          <a:p>
            <a:r>
              <a:rPr lang="en-US" b="1" dirty="0">
                <a:latin typeface="Century Gothic" panose="020B0502020202020204" pitchFamily="34" charset="0"/>
              </a:rPr>
              <a:t>Key Features</a:t>
            </a:r>
            <a:r>
              <a:rPr lang="en-US" dirty="0">
                <a:latin typeface="Century Gothic" panose="020B0502020202020204" pitchFamily="34" charset="0"/>
              </a:rPr>
              <a:t>:</a:t>
            </a:r>
          </a:p>
          <a:p>
            <a:r>
              <a:rPr lang="en-US" dirty="0">
                <a:latin typeface="Century Gothic" panose="020B0502020202020204" pitchFamily="34" charset="0"/>
              </a:rPr>
              <a:t>Long-term focus on continuous improvement and support.</a:t>
            </a:r>
          </a:p>
          <a:p>
            <a:r>
              <a:rPr lang="en-US" dirty="0">
                <a:latin typeface="Century Gothic" panose="020B0502020202020204" pitchFamily="34" charset="0"/>
              </a:rPr>
              <a:t>Often structured as a recurring or retainer-based arrangement.</a:t>
            </a:r>
          </a:p>
          <a:p>
            <a:r>
              <a:rPr lang="en-US" dirty="0">
                <a:latin typeface="Century Gothic" panose="020B0502020202020204" pitchFamily="34" charset="0"/>
              </a:rPr>
              <a:t>Examples:</a:t>
            </a:r>
          </a:p>
          <a:p>
            <a:r>
              <a:rPr lang="en-US" b="1" dirty="0">
                <a:latin typeface="Century Gothic" panose="020B0502020202020204" pitchFamily="34" charset="0"/>
              </a:rPr>
              <a:t>For Schools</a:t>
            </a:r>
            <a:r>
              <a:rPr lang="en-US" dirty="0">
                <a:latin typeface="Century Gothic" panose="020B0502020202020204" pitchFamily="34" charset="0"/>
              </a:rPr>
              <a:t>: Providing continuous advice on optimizing teaching methods, enhancing student outcomes, or implementing technology in classrooms.</a:t>
            </a:r>
          </a:p>
        </p:txBody>
      </p:sp>
      <p:sp>
        <p:nvSpPr>
          <p:cNvPr id="7" name="TextBox 6">
            <a:extLst>
              <a:ext uri="{FF2B5EF4-FFF2-40B4-BE49-F238E27FC236}">
                <a16:creationId xmlns:a16="http://schemas.microsoft.com/office/drawing/2014/main" id="{5F515266-13E7-480E-364B-D95C9050F832}"/>
              </a:ext>
            </a:extLst>
          </p:cNvPr>
          <p:cNvSpPr txBox="1"/>
          <p:nvPr/>
        </p:nvSpPr>
        <p:spPr>
          <a:xfrm>
            <a:off x="6202017" y="1821698"/>
            <a:ext cx="5486400" cy="4524315"/>
          </a:xfrm>
          <a:prstGeom prst="rect">
            <a:avLst/>
          </a:prstGeom>
          <a:noFill/>
        </p:spPr>
        <p:txBody>
          <a:bodyPr wrap="square" rtlCol="0">
            <a:spAutoFit/>
          </a:bodyPr>
          <a:lstStyle/>
          <a:p>
            <a:r>
              <a:rPr lang="en-US" b="1" dirty="0">
                <a:latin typeface="Century Gothic" panose="020B0502020202020204" pitchFamily="34" charset="0"/>
              </a:rPr>
              <a:t>For Corporations</a:t>
            </a:r>
            <a:r>
              <a:rPr lang="en-US" dirty="0">
                <a:latin typeface="Century Gothic" panose="020B0502020202020204" pitchFamily="34" charset="0"/>
              </a:rPr>
              <a:t>: Acting as a strategic advisor for HR departments, helping design employee development initiatives or improve workplace learning systems.</a:t>
            </a:r>
          </a:p>
          <a:p>
            <a:r>
              <a:rPr lang="en-US" b="1" dirty="0">
                <a:latin typeface="Century Gothic" panose="020B0502020202020204" pitchFamily="34" charset="0"/>
              </a:rPr>
              <a:t>Delivery Methods</a:t>
            </a:r>
            <a:r>
              <a:rPr lang="en-US" dirty="0">
                <a:latin typeface="Century Gothic" panose="020B0502020202020204" pitchFamily="34" charset="0"/>
              </a:rPr>
              <a:t>:</a:t>
            </a:r>
          </a:p>
          <a:p>
            <a:r>
              <a:rPr lang="en-US" b="1" dirty="0">
                <a:latin typeface="Century Gothic" panose="020B0502020202020204" pitchFamily="34" charset="0"/>
              </a:rPr>
              <a:t>Retainer Agreements</a:t>
            </a:r>
            <a:r>
              <a:rPr lang="en-US" dirty="0">
                <a:latin typeface="Century Gothic" panose="020B0502020202020204" pitchFamily="34" charset="0"/>
              </a:rPr>
              <a:t>: Clients pay a fixed fee for ongoing access to your expertise.</a:t>
            </a:r>
          </a:p>
          <a:p>
            <a:r>
              <a:rPr lang="en-US" b="1" dirty="0">
                <a:latin typeface="Century Gothic" panose="020B0502020202020204" pitchFamily="34" charset="0"/>
              </a:rPr>
              <a:t>Scheduled Check-ins</a:t>
            </a:r>
            <a:r>
              <a:rPr lang="en-US" dirty="0">
                <a:latin typeface="Century Gothic" panose="020B0502020202020204" pitchFamily="34" charset="0"/>
              </a:rPr>
              <a:t>: Regularly scheduled meetings or consultations to review progress and offer insights.</a:t>
            </a:r>
          </a:p>
          <a:p>
            <a:endParaRPr lang="en-US" dirty="0">
              <a:latin typeface="Century Gothic" panose="020B0502020202020204" pitchFamily="34" charset="0"/>
            </a:endParaRPr>
          </a:p>
          <a:p>
            <a:r>
              <a:rPr lang="en-US" b="1" dirty="0">
                <a:latin typeface="Century Gothic" panose="020B0502020202020204" pitchFamily="34" charset="0"/>
              </a:rPr>
              <a:t>Benefits</a:t>
            </a:r>
            <a:r>
              <a:rPr lang="en-US" dirty="0">
                <a:latin typeface="Century Gothic" panose="020B0502020202020204" pitchFamily="34" charset="0"/>
              </a:rPr>
              <a:t>:</a:t>
            </a:r>
          </a:p>
          <a:p>
            <a:r>
              <a:rPr lang="en-US" dirty="0">
                <a:latin typeface="Century Gothic" panose="020B0502020202020204" pitchFamily="34" charset="0"/>
              </a:rPr>
              <a:t>Builds long-term relationships with clients.</a:t>
            </a:r>
          </a:p>
          <a:p>
            <a:r>
              <a:rPr lang="en-US" dirty="0">
                <a:latin typeface="Century Gothic" panose="020B0502020202020204" pitchFamily="34" charset="0"/>
              </a:rPr>
              <a:t>Offers stability for both parties through predictable schedules and payments.</a:t>
            </a:r>
          </a:p>
          <a:p>
            <a:endParaRPr lang="en-US" dirty="0"/>
          </a:p>
        </p:txBody>
      </p:sp>
    </p:spTree>
    <p:extLst>
      <p:ext uri="{BB962C8B-B14F-4D97-AF65-F5344CB8AC3E}">
        <p14:creationId xmlns:p14="http://schemas.microsoft.com/office/powerpoint/2010/main" val="5303117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CBF39-389E-6B3C-2188-43D219104D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608FAC8-83C8-94B1-B1BC-A59A652C036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67BA633-C604-4A30-8AA3-251879FAE0F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DB2634E-514E-EC5B-C64B-54961DE362DB}"/>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C3EB148E-70F1-68DC-3F57-B46C7E77FCB1}"/>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B2AB504C-BA88-212A-A0F0-C568C5170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754DA436-3BB3-3B72-C99E-173DF355DAA8}"/>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DEFINING YOUR CONSULTING SERVICES: STRUCTURING YOUR SERVICE OFFERING </a:t>
            </a:r>
          </a:p>
        </p:txBody>
      </p:sp>
      <p:sp>
        <p:nvSpPr>
          <p:cNvPr id="3" name="TextBox 2">
            <a:extLst>
              <a:ext uri="{FF2B5EF4-FFF2-40B4-BE49-F238E27FC236}">
                <a16:creationId xmlns:a16="http://schemas.microsoft.com/office/drawing/2014/main" id="{0D905B19-677C-5D56-1105-061E2A93C06B}"/>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6" name="TextBox 5">
            <a:extLst>
              <a:ext uri="{FF2B5EF4-FFF2-40B4-BE49-F238E27FC236}">
                <a16:creationId xmlns:a16="http://schemas.microsoft.com/office/drawing/2014/main" id="{821CA04A-0C63-0B07-EAF1-B261CA71C5BA}"/>
              </a:ext>
            </a:extLst>
          </p:cNvPr>
          <p:cNvSpPr txBox="1"/>
          <p:nvPr/>
        </p:nvSpPr>
        <p:spPr>
          <a:xfrm>
            <a:off x="251793" y="1958529"/>
            <a:ext cx="5738191" cy="3970318"/>
          </a:xfrm>
          <a:prstGeom prst="rect">
            <a:avLst/>
          </a:prstGeom>
          <a:noFill/>
        </p:spPr>
        <p:txBody>
          <a:bodyPr wrap="square" rtlCol="0">
            <a:spAutoFit/>
          </a:bodyPr>
          <a:lstStyle/>
          <a:p>
            <a:r>
              <a:rPr lang="en-US" dirty="0">
                <a:latin typeface="Century Gothic" panose="020B0502020202020204" pitchFamily="34" charset="0"/>
              </a:rPr>
              <a:t>4. </a:t>
            </a:r>
            <a:r>
              <a:rPr lang="en-US" b="1" dirty="0">
                <a:latin typeface="Century Gothic" panose="020B0502020202020204" pitchFamily="34" charset="0"/>
              </a:rPr>
              <a:t>Bundling Services</a:t>
            </a:r>
          </a:p>
          <a:p>
            <a:r>
              <a:rPr lang="en-US" b="1" dirty="0">
                <a:latin typeface="Century Gothic" panose="020B0502020202020204" pitchFamily="34" charset="0"/>
              </a:rPr>
              <a:t>Definition</a:t>
            </a:r>
            <a:r>
              <a:rPr lang="en-US" dirty="0">
                <a:latin typeface="Century Gothic" panose="020B0502020202020204" pitchFamily="34" charset="0"/>
              </a:rPr>
              <a:t>: Bundling </a:t>
            </a:r>
            <a:r>
              <a:rPr lang="en-US" b="1" dirty="0">
                <a:solidFill>
                  <a:srgbClr val="FF0000"/>
                </a:solidFill>
                <a:latin typeface="Century Gothic" panose="020B0502020202020204" pitchFamily="34" charset="0"/>
              </a:rPr>
              <a:t>combines multiple offerings </a:t>
            </a:r>
            <a:r>
              <a:rPr lang="en-US" dirty="0">
                <a:latin typeface="Century Gothic" panose="020B0502020202020204" pitchFamily="34" charset="0"/>
              </a:rPr>
              <a:t>into a comprehensive package to deliver more value and increase client retention.</a:t>
            </a:r>
          </a:p>
          <a:p>
            <a:r>
              <a:rPr lang="en-US" b="1" dirty="0">
                <a:latin typeface="Century Gothic" panose="020B0502020202020204" pitchFamily="34" charset="0"/>
              </a:rPr>
              <a:t>Benefits:</a:t>
            </a:r>
          </a:p>
          <a:p>
            <a:r>
              <a:rPr lang="en-US" dirty="0">
                <a:latin typeface="Century Gothic" panose="020B0502020202020204" pitchFamily="34" charset="0"/>
              </a:rPr>
              <a:t>Increases perceived value by offering a complete solution.</a:t>
            </a:r>
          </a:p>
          <a:p>
            <a:r>
              <a:rPr lang="en-US" dirty="0">
                <a:latin typeface="Century Gothic" panose="020B0502020202020204" pitchFamily="34" charset="0"/>
              </a:rPr>
              <a:t>Encourages clients to engage with multiple services.</a:t>
            </a:r>
          </a:p>
          <a:p>
            <a:r>
              <a:rPr lang="en-US" b="1" dirty="0">
                <a:latin typeface="Century Gothic" panose="020B0502020202020204" pitchFamily="34" charset="0"/>
              </a:rPr>
              <a:t>Examples</a:t>
            </a:r>
            <a:r>
              <a:rPr lang="en-US" dirty="0">
                <a:latin typeface="Century Gothic" panose="020B0502020202020204" pitchFamily="34" charset="0"/>
              </a:rPr>
              <a:t>:</a:t>
            </a:r>
          </a:p>
          <a:p>
            <a:r>
              <a:rPr lang="en-US" dirty="0">
                <a:latin typeface="Century Gothic" panose="020B0502020202020204" pitchFamily="34" charset="0"/>
              </a:rPr>
              <a:t>Student Success Package: Includes college admissions consulting, essay-writing workshops, and scholarship application assistance.</a:t>
            </a:r>
          </a:p>
          <a:p>
            <a:endParaRPr lang="en-US" dirty="0">
              <a:latin typeface="Century Gothic" panose="020B0502020202020204" pitchFamily="34" charset="0"/>
            </a:endParaRPr>
          </a:p>
        </p:txBody>
      </p:sp>
      <p:sp>
        <p:nvSpPr>
          <p:cNvPr id="7" name="TextBox 6">
            <a:extLst>
              <a:ext uri="{FF2B5EF4-FFF2-40B4-BE49-F238E27FC236}">
                <a16:creationId xmlns:a16="http://schemas.microsoft.com/office/drawing/2014/main" id="{8B1D976F-C9D9-9F75-10F1-A49E57B2EA03}"/>
              </a:ext>
            </a:extLst>
          </p:cNvPr>
          <p:cNvSpPr txBox="1"/>
          <p:nvPr/>
        </p:nvSpPr>
        <p:spPr>
          <a:xfrm>
            <a:off x="6202018" y="2049784"/>
            <a:ext cx="5486400" cy="3970318"/>
          </a:xfrm>
          <a:prstGeom prst="rect">
            <a:avLst/>
          </a:prstGeom>
          <a:noFill/>
        </p:spPr>
        <p:txBody>
          <a:bodyPr wrap="square" rtlCol="0">
            <a:spAutoFit/>
          </a:bodyPr>
          <a:lstStyle/>
          <a:p>
            <a:r>
              <a:rPr lang="en-US" b="1" dirty="0">
                <a:latin typeface="Century Gothic" panose="020B0502020202020204" pitchFamily="34" charset="0"/>
              </a:rPr>
              <a:t>Corporate Growth Package</a:t>
            </a:r>
            <a:r>
              <a:rPr lang="en-US" dirty="0">
                <a:latin typeface="Century Gothic" panose="020B0502020202020204" pitchFamily="34" charset="0"/>
              </a:rPr>
              <a:t>: Leadership training, employee upskilling programs, and ongoing advisory support for talent development.</a:t>
            </a:r>
          </a:p>
          <a:p>
            <a:r>
              <a:rPr lang="en-US" b="1" dirty="0">
                <a:latin typeface="Century Gothic" panose="020B0502020202020204" pitchFamily="34" charset="0"/>
              </a:rPr>
              <a:t>Educator Excellence Package</a:t>
            </a:r>
            <a:r>
              <a:rPr lang="en-US" dirty="0">
                <a:latin typeface="Century Gothic" panose="020B0502020202020204" pitchFamily="34" charset="0"/>
              </a:rPr>
              <a:t>: Professional development training for teachers, curriculum design consulting, and ongoing advisory services for school administrators.</a:t>
            </a:r>
          </a:p>
          <a:p>
            <a:r>
              <a:rPr lang="en-US" b="1" dirty="0">
                <a:latin typeface="Century Gothic" panose="020B0502020202020204" pitchFamily="34" charset="0"/>
              </a:rPr>
              <a:t>Delivery Methods</a:t>
            </a:r>
            <a:r>
              <a:rPr lang="en-US" dirty="0">
                <a:latin typeface="Century Gothic" panose="020B0502020202020204" pitchFamily="34" charset="0"/>
              </a:rPr>
              <a:t>: Package pricing at a discounted rate compared to purchasing services individually.</a:t>
            </a:r>
          </a:p>
          <a:p>
            <a:r>
              <a:rPr lang="en-US" dirty="0">
                <a:latin typeface="Century Gothic" panose="020B0502020202020204" pitchFamily="34" charset="0"/>
              </a:rPr>
              <a:t>Modular implementation, allowing clients to phase services over time.</a:t>
            </a:r>
          </a:p>
          <a:p>
            <a:endParaRPr lang="en-US" dirty="0"/>
          </a:p>
        </p:txBody>
      </p:sp>
    </p:spTree>
    <p:extLst>
      <p:ext uri="{BB962C8B-B14F-4D97-AF65-F5344CB8AC3E}">
        <p14:creationId xmlns:p14="http://schemas.microsoft.com/office/powerpoint/2010/main" val="23680121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8724D-FB2E-1064-56CD-AAE6BA25186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8FA1E12-8007-2866-01AB-6F2C84D70DE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A26285A-97B8-AE9A-6CF2-87AFFDDB9D7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C449CB-CC71-6978-FB2B-50EF3ADAA4DD}"/>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C4999D6E-02B3-00E3-3F5F-8A554871DD5C}"/>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03DFA6BA-90F3-2B4A-5904-ADD7D4250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5B617B34-A2BF-EDC3-EF79-A5A1F6603437}"/>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DEFINING YOUR CONSULTING SERVICES: STRUCTURING YOUR SERVICE OFFERING </a:t>
            </a:r>
          </a:p>
        </p:txBody>
      </p:sp>
      <p:sp>
        <p:nvSpPr>
          <p:cNvPr id="3" name="TextBox 2">
            <a:extLst>
              <a:ext uri="{FF2B5EF4-FFF2-40B4-BE49-F238E27FC236}">
                <a16:creationId xmlns:a16="http://schemas.microsoft.com/office/drawing/2014/main" id="{EFC91E9C-2748-3E4A-DF87-78FA0036469C}"/>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5CBDE845-EED2-562A-5BA4-149F0EA6730E}"/>
              </a:ext>
            </a:extLst>
          </p:cNvPr>
          <p:cNvSpPr txBox="1"/>
          <p:nvPr/>
        </p:nvSpPr>
        <p:spPr>
          <a:xfrm>
            <a:off x="132522" y="2327492"/>
            <a:ext cx="11718449" cy="3693319"/>
          </a:xfrm>
          <a:prstGeom prst="rect">
            <a:avLst/>
          </a:prstGeom>
          <a:noFill/>
        </p:spPr>
        <p:txBody>
          <a:bodyPr wrap="square" rtlCol="0">
            <a:spAutoFit/>
          </a:bodyPr>
          <a:lstStyle/>
          <a:p>
            <a:r>
              <a:rPr lang="en-US" b="1" dirty="0">
                <a:latin typeface="Century Gothic" panose="020B0502020202020204" pitchFamily="34" charset="0"/>
              </a:rPr>
              <a:t>Key Considerations When Structuring Services</a:t>
            </a:r>
          </a:p>
          <a:p>
            <a:r>
              <a:rPr lang="en-US" b="1" dirty="0">
                <a:latin typeface="Century Gothic" panose="020B0502020202020204" pitchFamily="34" charset="0"/>
              </a:rPr>
              <a:t>Understand Client Needs</a:t>
            </a:r>
            <a:r>
              <a:rPr lang="en-US" dirty="0">
                <a:latin typeface="Century Gothic" panose="020B0502020202020204" pitchFamily="34" charset="0"/>
              </a:rPr>
              <a:t>:</a:t>
            </a:r>
          </a:p>
          <a:p>
            <a:r>
              <a:rPr lang="en-US" b="1" dirty="0">
                <a:latin typeface="Century Gothic" panose="020B0502020202020204" pitchFamily="34" charset="0"/>
              </a:rPr>
              <a:t>Conduct surveys </a:t>
            </a:r>
            <a:r>
              <a:rPr lang="en-US" dirty="0">
                <a:latin typeface="Century Gothic" panose="020B0502020202020204" pitchFamily="34" charset="0"/>
              </a:rPr>
              <a:t>or interviews to determine which services are most valuable to your audience.</a:t>
            </a:r>
          </a:p>
          <a:p>
            <a:r>
              <a:rPr lang="en-US" dirty="0">
                <a:latin typeface="Century Gothic" panose="020B0502020202020204" pitchFamily="34" charset="0"/>
              </a:rPr>
              <a:t>For example, parents of high school students may value a comprehensive admissions package, while corporations may prioritize employee training.</a:t>
            </a:r>
          </a:p>
          <a:p>
            <a:r>
              <a:rPr lang="en-US" b="1" dirty="0">
                <a:latin typeface="Century Gothic" panose="020B0502020202020204" pitchFamily="34" charset="0"/>
              </a:rPr>
              <a:t>Flexibility</a:t>
            </a:r>
            <a:r>
              <a:rPr lang="en-US" dirty="0">
                <a:latin typeface="Century Gothic" panose="020B0502020202020204" pitchFamily="34" charset="0"/>
              </a:rPr>
              <a:t>: Offer standalone services alongside bundled packages to cater to clients with specific needs.</a:t>
            </a:r>
          </a:p>
          <a:p>
            <a:r>
              <a:rPr lang="en-US" b="1" dirty="0">
                <a:latin typeface="Century Gothic" panose="020B0502020202020204" pitchFamily="34" charset="0"/>
              </a:rPr>
              <a:t>Scalability</a:t>
            </a:r>
            <a:r>
              <a:rPr lang="en-US" dirty="0">
                <a:latin typeface="Century Gothic" panose="020B0502020202020204" pitchFamily="34" charset="0"/>
              </a:rPr>
              <a:t>: Ensure that your service structure allows for growth, such as transitioning from one-on-one consulting to online training courses.</a:t>
            </a:r>
          </a:p>
          <a:p>
            <a:r>
              <a:rPr lang="en-US" b="1" dirty="0">
                <a:latin typeface="Century Gothic" panose="020B0502020202020204" pitchFamily="34" charset="0"/>
              </a:rPr>
              <a:t>Clarity</a:t>
            </a:r>
            <a:r>
              <a:rPr lang="en-US" dirty="0">
                <a:latin typeface="Century Gothic" panose="020B0502020202020204" pitchFamily="34" charset="0"/>
              </a:rPr>
              <a:t>: Clearly communicate what each service includes, its benefits, and the outcomes clients can expect.</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2914589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3B087-BA4D-375A-E01D-7CACF79AB53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BF280F4-0896-1ECA-F124-F4D92C4071B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A295990-981F-440C-7577-71495AE0ED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880DA74-3ED0-7493-2737-16C03F86296C}"/>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8A237845-F6E3-6363-DBB4-85C03C8A5138}"/>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DE5BC39E-0CF4-22D7-5A5E-A32F63076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B3852C9E-FBD7-C910-649F-6DAB2D5C02D7}"/>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PRICING STRATEGIES FOR CONSULTING SERVICES  </a:t>
            </a:r>
          </a:p>
        </p:txBody>
      </p:sp>
      <p:sp>
        <p:nvSpPr>
          <p:cNvPr id="3" name="TextBox 2">
            <a:extLst>
              <a:ext uri="{FF2B5EF4-FFF2-40B4-BE49-F238E27FC236}">
                <a16:creationId xmlns:a16="http://schemas.microsoft.com/office/drawing/2014/main" id="{0F03545F-EF01-FD49-210D-F6751A030F88}"/>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DF882CCC-18FE-B5D5-E8EE-94801063BAB1}"/>
              </a:ext>
            </a:extLst>
          </p:cNvPr>
          <p:cNvSpPr txBox="1"/>
          <p:nvPr/>
        </p:nvSpPr>
        <p:spPr>
          <a:xfrm>
            <a:off x="132522" y="1821698"/>
            <a:ext cx="11718449" cy="3970318"/>
          </a:xfrm>
          <a:prstGeom prst="rect">
            <a:avLst/>
          </a:prstGeom>
          <a:noFill/>
        </p:spPr>
        <p:txBody>
          <a:bodyPr wrap="square" rtlCol="0">
            <a:spAutoFit/>
          </a:bodyPr>
          <a:lstStyle/>
          <a:p>
            <a:r>
              <a:rPr lang="en-US" dirty="0">
                <a:latin typeface="Century Gothic" panose="020B0502020202020204" pitchFamily="34" charset="0"/>
              </a:rPr>
              <a:t>Setting the right pricing strategy is crucial for your business’s sustainability and success. Your pricing should reflect the value you offer to clients, your target market, and the costs of delivering your services. </a:t>
            </a:r>
            <a:r>
              <a:rPr lang="en-US" b="1" dirty="0">
                <a:latin typeface="Century Gothic" panose="020B0502020202020204" pitchFamily="34" charset="0"/>
              </a:rPr>
              <a:t>A. Hourly Rates</a:t>
            </a:r>
          </a:p>
          <a:p>
            <a:r>
              <a:rPr lang="en-US" dirty="0">
                <a:latin typeface="Century Gothic" panose="020B0502020202020204" pitchFamily="34" charset="0"/>
              </a:rPr>
              <a:t>Hourly rates are a pricing model where you charge clients for the time you spend on their project, typically based on the number of hours worked.</a:t>
            </a:r>
          </a:p>
          <a:p>
            <a:r>
              <a:rPr lang="en-US" dirty="0">
                <a:latin typeface="Century Gothic" panose="020B0502020202020204" pitchFamily="34" charset="0"/>
              </a:rPr>
              <a:t>When to Use:</a:t>
            </a:r>
          </a:p>
          <a:p>
            <a:r>
              <a:rPr lang="en-US" b="1" dirty="0">
                <a:latin typeface="Century Gothic" panose="020B0502020202020204" pitchFamily="34" charset="0"/>
              </a:rPr>
              <a:t>Short-term projects</a:t>
            </a:r>
            <a:r>
              <a:rPr lang="en-US" dirty="0">
                <a:latin typeface="Century Gothic" panose="020B0502020202020204" pitchFamily="34" charset="0"/>
              </a:rPr>
              <a:t>: If the scope is unclear or the work is ongoing, charging by the hour can be a fair approach.</a:t>
            </a:r>
          </a:p>
          <a:p>
            <a:r>
              <a:rPr lang="en-US" b="1" dirty="0">
                <a:latin typeface="Century Gothic" panose="020B0502020202020204" pitchFamily="34" charset="0"/>
              </a:rPr>
              <a:t>New clients or one-off projects</a:t>
            </a:r>
            <a:r>
              <a:rPr lang="en-US" dirty="0">
                <a:latin typeface="Century Gothic" panose="020B0502020202020204" pitchFamily="34" charset="0"/>
              </a:rPr>
              <a:t>: Hourly rates are often preferred for clients who are just testing your services or for projects that don’t have a defined outcome yet.</a:t>
            </a:r>
          </a:p>
          <a:p>
            <a:r>
              <a:rPr lang="en-US" dirty="0">
                <a:latin typeface="Century Gothic" panose="020B0502020202020204" pitchFamily="34" charset="0"/>
              </a:rPr>
              <a:t>How to Set Hourly Rates:</a:t>
            </a:r>
          </a:p>
          <a:p>
            <a:r>
              <a:rPr lang="en-US" b="1" dirty="0">
                <a:latin typeface="Century Gothic" panose="020B0502020202020204" pitchFamily="34" charset="0"/>
              </a:rPr>
              <a:t>Calculate your desired annual income</a:t>
            </a:r>
            <a:r>
              <a:rPr lang="en-US" dirty="0">
                <a:latin typeface="Century Gothic" panose="020B0502020202020204" pitchFamily="34" charset="0"/>
              </a:rPr>
              <a:t>: Determine how much you want to earn in a year.</a:t>
            </a:r>
          </a:p>
          <a:p>
            <a:r>
              <a:rPr lang="en-US" dirty="0">
                <a:latin typeface="Century Gothic" panose="020B0502020202020204" pitchFamily="34" charset="0"/>
              </a:rPr>
              <a:t>Estimate billable hours: Based on how many hours you plan to work with clients.</a:t>
            </a:r>
          </a:p>
          <a:p>
            <a:r>
              <a:rPr lang="en-US" b="1" dirty="0">
                <a:latin typeface="Century Gothic" panose="020B0502020202020204" pitchFamily="34" charset="0"/>
              </a:rPr>
              <a:t>Adjust for market standards</a:t>
            </a:r>
            <a:r>
              <a:rPr lang="en-US" dirty="0">
                <a:latin typeface="Century Gothic" panose="020B0502020202020204" pitchFamily="34" charset="0"/>
              </a:rPr>
              <a:t>: Research industry averages to ensure your rates are competitive.</a:t>
            </a:r>
          </a:p>
        </p:txBody>
      </p:sp>
    </p:spTree>
    <p:extLst>
      <p:ext uri="{BB962C8B-B14F-4D97-AF65-F5344CB8AC3E}">
        <p14:creationId xmlns:p14="http://schemas.microsoft.com/office/powerpoint/2010/main" val="2830406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0C2BD-3408-D207-5E57-218B4558E3D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735C7B-ECE9-841C-312D-BB147E2B135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F93D219-CFDB-78DB-DD57-6B589F5469F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4D02C5D-1192-09F3-2AE9-3FA121B35A76}"/>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B3136E4C-98DD-1814-9AD2-418B5F7B9D79}"/>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9FAAD6E3-0991-8FC4-78C1-907BF387E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F83D42B5-50B7-2E87-700A-2EC9F1ED66E2}"/>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PRICING STRATEGIES FOR CONSULTING SERVICES  </a:t>
            </a:r>
          </a:p>
        </p:txBody>
      </p:sp>
      <p:sp>
        <p:nvSpPr>
          <p:cNvPr id="3" name="TextBox 2">
            <a:extLst>
              <a:ext uri="{FF2B5EF4-FFF2-40B4-BE49-F238E27FC236}">
                <a16:creationId xmlns:a16="http://schemas.microsoft.com/office/drawing/2014/main" id="{57B2064F-EBF9-EBED-8A83-2ED77ED83089}"/>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239B6C15-28E4-F54D-F011-642096FA77C7}"/>
              </a:ext>
            </a:extLst>
          </p:cNvPr>
          <p:cNvSpPr txBox="1"/>
          <p:nvPr/>
        </p:nvSpPr>
        <p:spPr>
          <a:xfrm>
            <a:off x="198783" y="1936315"/>
            <a:ext cx="11718449" cy="3693319"/>
          </a:xfrm>
          <a:prstGeom prst="rect">
            <a:avLst/>
          </a:prstGeom>
          <a:noFill/>
        </p:spPr>
        <p:txBody>
          <a:bodyPr wrap="square" rtlCol="0">
            <a:spAutoFit/>
          </a:bodyPr>
          <a:lstStyle/>
          <a:p>
            <a:r>
              <a:rPr lang="en-US" b="1" dirty="0">
                <a:latin typeface="Century Gothic" panose="020B0502020202020204" pitchFamily="34" charset="0"/>
              </a:rPr>
              <a:t>B. Project-Based Pricing</a:t>
            </a:r>
          </a:p>
          <a:p>
            <a:r>
              <a:rPr lang="en-US" b="1" dirty="0">
                <a:latin typeface="Century Gothic" panose="020B0502020202020204" pitchFamily="34" charset="0"/>
              </a:rPr>
              <a:t>Definition</a:t>
            </a:r>
            <a:r>
              <a:rPr lang="en-US" dirty="0">
                <a:latin typeface="Century Gothic" panose="020B0502020202020204" pitchFamily="34" charset="0"/>
              </a:rPr>
              <a:t>: Project-based pricing is a fixed price charged for completing a specific project, regardless of the number of hours worked.</a:t>
            </a:r>
          </a:p>
          <a:p>
            <a:r>
              <a:rPr lang="en-US" dirty="0">
                <a:latin typeface="Century Gothic" panose="020B0502020202020204" pitchFamily="34" charset="0"/>
              </a:rPr>
              <a:t>When to Use:</a:t>
            </a:r>
          </a:p>
          <a:p>
            <a:r>
              <a:rPr lang="en-US" b="1" dirty="0">
                <a:latin typeface="Century Gothic" panose="020B0502020202020204" pitchFamily="34" charset="0"/>
              </a:rPr>
              <a:t>Well-defined projects</a:t>
            </a:r>
            <a:r>
              <a:rPr lang="en-US" dirty="0">
                <a:latin typeface="Century Gothic" panose="020B0502020202020204" pitchFamily="34" charset="0"/>
              </a:rPr>
              <a:t>: For work that has a clear scope, such as designing a curriculum, creating an educational program, or conducting a workshop.</a:t>
            </a:r>
          </a:p>
          <a:p>
            <a:r>
              <a:rPr lang="en-US" dirty="0">
                <a:latin typeface="Century Gothic" panose="020B0502020202020204" pitchFamily="34" charset="0"/>
              </a:rPr>
              <a:t>When you want to avoid time tracking: Clients prefer a set price for the entire project rather than worrying about hourly billing.</a:t>
            </a:r>
          </a:p>
          <a:p>
            <a:r>
              <a:rPr lang="en-US" b="1" dirty="0">
                <a:latin typeface="Century Gothic" panose="020B0502020202020204" pitchFamily="34" charset="0"/>
              </a:rPr>
              <a:t>How to Set Project Fees</a:t>
            </a:r>
            <a:r>
              <a:rPr lang="en-US" dirty="0">
                <a:latin typeface="Century Gothic" panose="020B0502020202020204" pitchFamily="34" charset="0"/>
              </a:rPr>
              <a:t>:</a:t>
            </a:r>
          </a:p>
          <a:p>
            <a:r>
              <a:rPr lang="en-US" dirty="0">
                <a:latin typeface="Century Gothic" panose="020B0502020202020204" pitchFamily="34" charset="0"/>
              </a:rPr>
              <a:t>Estimate the total time and resources: Calculate the number of hours, materials, and any other resources needed.</a:t>
            </a:r>
          </a:p>
          <a:p>
            <a:r>
              <a:rPr lang="en-US" dirty="0">
                <a:latin typeface="Century Gothic" panose="020B0502020202020204" pitchFamily="34" charset="0"/>
              </a:rPr>
              <a:t>Add a profit margin: Once you have your cost estimate, apply a profit margin (typically 10-20% or more) to arrive at a final price.</a:t>
            </a:r>
          </a:p>
        </p:txBody>
      </p:sp>
    </p:spTree>
    <p:extLst>
      <p:ext uri="{BB962C8B-B14F-4D97-AF65-F5344CB8AC3E}">
        <p14:creationId xmlns:p14="http://schemas.microsoft.com/office/powerpoint/2010/main" val="371008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84A7-1726-4A09-E1E5-B0A18A590CD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A6D19F0-276A-F2A3-D624-AF1D5B8CAB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BF039E-D09A-DB50-7AAD-9E84E2FE7CC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0EC82C8-1BFA-ABDE-19EE-B74922989000}"/>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AB39E0E2-FB30-9064-760B-432EDC1EE0FF}"/>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4658609F-FF94-7C50-C53A-E2A7E0B914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E1AC0173-4722-AA4B-18F2-7B1D7E08AC82}"/>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PRICING STRATEGIES FOR CONSULTING SERVICES  </a:t>
            </a:r>
          </a:p>
        </p:txBody>
      </p:sp>
      <p:sp>
        <p:nvSpPr>
          <p:cNvPr id="3" name="TextBox 2">
            <a:extLst>
              <a:ext uri="{FF2B5EF4-FFF2-40B4-BE49-F238E27FC236}">
                <a16:creationId xmlns:a16="http://schemas.microsoft.com/office/drawing/2014/main" id="{428A1F9D-6109-85AA-6BFE-420532AF78CE}"/>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C676AD7C-2CA2-4C23-E62B-2446A896A461}"/>
              </a:ext>
            </a:extLst>
          </p:cNvPr>
          <p:cNvSpPr txBox="1"/>
          <p:nvPr/>
        </p:nvSpPr>
        <p:spPr>
          <a:xfrm>
            <a:off x="198783" y="1936315"/>
            <a:ext cx="11718449" cy="3693319"/>
          </a:xfrm>
          <a:prstGeom prst="rect">
            <a:avLst/>
          </a:prstGeom>
          <a:noFill/>
        </p:spPr>
        <p:txBody>
          <a:bodyPr wrap="square" rtlCol="0">
            <a:spAutoFit/>
          </a:bodyPr>
          <a:lstStyle/>
          <a:p>
            <a:r>
              <a:rPr lang="en-US" b="1" dirty="0">
                <a:latin typeface="Century Gothic" panose="020B0502020202020204" pitchFamily="34" charset="0"/>
              </a:rPr>
              <a:t>C. Retainer Agreements</a:t>
            </a:r>
          </a:p>
          <a:p>
            <a:r>
              <a:rPr lang="en-US" dirty="0">
                <a:latin typeface="Century Gothic" panose="020B0502020202020204" pitchFamily="34" charset="0"/>
              </a:rPr>
              <a:t>A retainer agreement involves clients paying a recurring fee for ongoing access to your expertise and services over a period (e.g., monthly or quarterly).</a:t>
            </a:r>
          </a:p>
          <a:p>
            <a:r>
              <a:rPr lang="en-US" dirty="0">
                <a:latin typeface="Century Gothic" panose="020B0502020202020204" pitchFamily="34" charset="0"/>
              </a:rPr>
              <a:t>When to Use:</a:t>
            </a:r>
          </a:p>
          <a:p>
            <a:r>
              <a:rPr lang="en-US" b="1" dirty="0">
                <a:latin typeface="Century Gothic" panose="020B0502020202020204" pitchFamily="34" charset="0"/>
              </a:rPr>
              <a:t>Advisory services</a:t>
            </a:r>
            <a:r>
              <a:rPr lang="en-US" dirty="0">
                <a:latin typeface="Century Gothic" panose="020B0502020202020204" pitchFamily="34" charset="0"/>
              </a:rPr>
              <a:t>: If you offer long-term guidance, such as strategic advice or continuous coaching.</a:t>
            </a:r>
          </a:p>
          <a:p>
            <a:r>
              <a:rPr lang="en-US" b="1" dirty="0">
                <a:latin typeface="Century Gothic" panose="020B0502020202020204" pitchFamily="34" charset="0"/>
              </a:rPr>
              <a:t>Long-term partnerships</a:t>
            </a:r>
            <a:r>
              <a:rPr lang="en-US" dirty="0">
                <a:latin typeface="Century Gothic" panose="020B0502020202020204" pitchFamily="34" charset="0"/>
              </a:rPr>
              <a:t>: For clients who require regular support and have an ongoing need for your services.</a:t>
            </a:r>
          </a:p>
          <a:p>
            <a:r>
              <a:rPr lang="en-US" b="1" dirty="0">
                <a:latin typeface="Century Gothic" panose="020B0502020202020204" pitchFamily="34" charset="0"/>
              </a:rPr>
              <a:t>How to Structure</a:t>
            </a:r>
            <a:r>
              <a:rPr lang="en-US" dirty="0">
                <a:latin typeface="Century Gothic" panose="020B0502020202020204" pitchFamily="34" charset="0"/>
              </a:rPr>
              <a:t>:</a:t>
            </a:r>
          </a:p>
          <a:p>
            <a:r>
              <a:rPr lang="en-US" dirty="0">
                <a:latin typeface="Century Gothic" panose="020B0502020202020204" pitchFamily="34" charset="0"/>
              </a:rPr>
              <a:t>Offer different tiers: Different levels of service can be offered depending on the amount of time and resources clients need.</a:t>
            </a:r>
          </a:p>
          <a:p>
            <a:r>
              <a:rPr lang="en-US" dirty="0">
                <a:latin typeface="Century Gothic" panose="020B0502020202020204" pitchFamily="34" charset="0"/>
              </a:rPr>
              <a:t>Basic retainer (e.g., ₦200,000/month) might provide limited access or a set number of consultations per month.</a:t>
            </a:r>
          </a:p>
          <a:p>
            <a:r>
              <a:rPr lang="en-US" dirty="0">
                <a:latin typeface="Century Gothic" panose="020B0502020202020204" pitchFamily="34" charset="0"/>
              </a:rPr>
              <a:t>Premium retainer (e.g., ₦500,000/month) may include unlimited access or priority services.</a:t>
            </a:r>
          </a:p>
        </p:txBody>
      </p:sp>
    </p:spTree>
    <p:extLst>
      <p:ext uri="{BB962C8B-B14F-4D97-AF65-F5344CB8AC3E}">
        <p14:creationId xmlns:p14="http://schemas.microsoft.com/office/powerpoint/2010/main" val="8892736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CA98A-5C47-FE15-8D30-0C3694BD5DE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6FB4DF5-2979-28E4-5E08-9DF640FCA3D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0DA492A-66F1-04D5-93FD-E626E89C765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8BF6F78-2D76-6191-537D-45D8B2A1A69F}"/>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B6F646F4-9493-A930-FFD3-9A3932BB6069}"/>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9150BE29-0D92-5C77-EF48-28640BF3E8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E0BDF64A-2796-2D7B-FF04-304D6A70C601}"/>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PRICING STRATEGIES FOR CONSULTING SERVICES  </a:t>
            </a:r>
          </a:p>
        </p:txBody>
      </p:sp>
      <p:sp>
        <p:nvSpPr>
          <p:cNvPr id="3" name="TextBox 2">
            <a:extLst>
              <a:ext uri="{FF2B5EF4-FFF2-40B4-BE49-F238E27FC236}">
                <a16:creationId xmlns:a16="http://schemas.microsoft.com/office/drawing/2014/main" id="{D9925B96-1008-35AB-0723-1D2523F97BD8}"/>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150ED817-32FE-C02B-05E5-6C531AB3E548}"/>
              </a:ext>
            </a:extLst>
          </p:cNvPr>
          <p:cNvSpPr txBox="1"/>
          <p:nvPr/>
        </p:nvSpPr>
        <p:spPr>
          <a:xfrm>
            <a:off x="198783" y="1936315"/>
            <a:ext cx="11718449" cy="3970318"/>
          </a:xfrm>
          <a:prstGeom prst="rect">
            <a:avLst/>
          </a:prstGeom>
          <a:noFill/>
        </p:spPr>
        <p:txBody>
          <a:bodyPr wrap="square" rtlCol="0">
            <a:spAutoFit/>
          </a:bodyPr>
          <a:lstStyle/>
          <a:p>
            <a:r>
              <a:rPr lang="en-US" b="1" dirty="0">
                <a:latin typeface="Century Gothic" panose="020B0502020202020204" pitchFamily="34" charset="0"/>
              </a:rPr>
              <a:t>D. Value-Based Pricing</a:t>
            </a:r>
          </a:p>
          <a:p>
            <a:r>
              <a:rPr lang="en-US" dirty="0">
                <a:latin typeface="Century Gothic" panose="020B0502020202020204" pitchFamily="34" charset="0"/>
              </a:rPr>
              <a:t>Value-based pricing is a model where the price is based on the perceived value your service brings to the client, rather than the time spent or the cost of providing the service.</a:t>
            </a:r>
          </a:p>
          <a:p>
            <a:r>
              <a:rPr lang="en-US" dirty="0">
                <a:latin typeface="Century Gothic" panose="020B0502020202020204" pitchFamily="34" charset="0"/>
              </a:rPr>
              <a:t>When to Use:</a:t>
            </a:r>
          </a:p>
          <a:p>
            <a:r>
              <a:rPr lang="en-US" b="1" dirty="0">
                <a:latin typeface="Century Gothic" panose="020B0502020202020204" pitchFamily="34" charset="0"/>
              </a:rPr>
              <a:t>High ROI (Return on Investment) services</a:t>
            </a:r>
            <a:r>
              <a:rPr lang="en-US" dirty="0">
                <a:latin typeface="Century Gothic" panose="020B0502020202020204" pitchFamily="34" charset="0"/>
              </a:rPr>
              <a:t>: When you can clearly demonstrate the tangible results or financial impact of your service, such as helping clients secure admissions or improving organizational outcomes.</a:t>
            </a:r>
          </a:p>
          <a:p>
            <a:r>
              <a:rPr lang="en-US" b="1" dirty="0">
                <a:latin typeface="Century Gothic" panose="020B0502020202020204" pitchFamily="34" charset="0"/>
              </a:rPr>
              <a:t>When the outcome is measurable</a:t>
            </a:r>
            <a:r>
              <a:rPr lang="en-US" dirty="0">
                <a:latin typeface="Century Gothic" panose="020B0502020202020204" pitchFamily="34" charset="0"/>
              </a:rPr>
              <a:t>: If your services can directly influence significant outcomes (e.g., increasing scholarships for students, improving employee productivity), this model works well.</a:t>
            </a:r>
          </a:p>
          <a:p>
            <a:r>
              <a:rPr lang="en-US" b="1" dirty="0">
                <a:latin typeface="Century Gothic" panose="020B0502020202020204" pitchFamily="34" charset="0"/>
              </a:rPr>
              <a:t>How to Determine Value</a:t>
            </a:r>
            <a:r>
              <a:rPr lang="en-US" dirty="0">
                <a:latin typeface="Century Gothic" panose="020B0502020202020204" pitchFamily="34" charset="0"/>
              </a:rPr>
              <a:t>:</a:t>
            </a:r>
          </a:p>
          <a:p>
            <a:r>
              <a:rPr lang="en-US" b="1" dirty="0">
                <a:latin typeface="Century Gothic" panose="020B0502020202020204" pitchFamily="34" charset="0"/>
              </a:rPr>
              <a:t>Estimate the tangible impact</a:t>
            </a:r>
            <a:r>
              <a:rPr lang="en-US" dirty="0">
                <a:latin typeface="Century Gothic" panose="020B0502020202020204" pitchFamily="34" charset="0"/>
              </a:rPr>
              <a:t>: Calculate the financial, personal, or organizational value your service provides to the client.</a:t>
            </a:r>
          </a:p>
          <a:p>
            <a:r>
              <a:rPr lang="en-US" b="1" dirty="0">
                <a:latin typeface="Century Gothic" panose="020B0502020202020204" pitchFamily="34" charset="0"/>
              </a:rPr>
              <a:t>Price according to that value</a:t>
            </a:r>
            <a:r>
              <a:rPr lang="en-US" dirty="0">
                <a:latin typeface="Century Gothic" panose="020B0502020202020204" pitchFamily="34" charset="0"/>
              </a:rPr>
              <a:t>: Set a price that reflects how much the service can help the client save, earn, or improve.</a:t>
            </a:r>
          </a:p>
        </p:txBody>
      </p:sp>
    </p:spTree>
    <p:extLst>
      <p:ext uri="{BB962C8B-B14F-4D97-AF65-F5344CB8AC3E}">
        <p14:creationId xmlns:p14="http://schemas.microsoft.com/office/powerpoint/2010/main" val="31528569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A0DA5-4BE2-0B53-0913-CD055460017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ABFB16A-7286-9E12-0ECD-E1BCF1BFC80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479C0ED-CB41-83BE-5DD5-EEAA0C27621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CEC52F6-075C-3FB6-EBF4-9BBDC9396093}"/>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0F6F4140-E2F1-31A7-2AE9-834088C1EAD1}"/>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1F248D02-45F3-0789-05BE-1031444AB9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B3C5A6E8-5FA5-A12F-A125-9510A5B7A080}"/>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KEY CONSIDERATIONS WHEN SETTING YOUR PRICING   </a:t>
            </a:r>
          </a:p>
        </p:txBody>
      </p:sp>
      <p:sp>
        <p:nvSpPr>
          <p:cNvPr id="3" name="TextBox 2">
            <a:extLst>
              <a:ext uri="{FF2B5EF4-FFF2-40B4-BE49-F238E27FC236}">
                <a16:creationId xmlns:a16="http://schemas.microsoft.com/office/drawing/2014/main" id="{B880D7B1-46E8-E8D5-0849-72D9EFCE4F89}"/>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AC8CB463-9D47-C7BF-3ECB-C3E24B2F6B20}"/>
              </a:ext>
            </a:extLst>
          </p:cNvPr>
          <p:cNvSpPr txBox="1"/>
          <p:nvPr/>
        </p:nvSpPr>
        <p:spPr>
          <a:xfrm>
            <a:off x="198783" y="1936315"/>
            <a:ext cx="11718449" cy="3693319"/>
          </a:xfrm>
          <a:prstGeom prst="rect">
            <a:avLst/>
          </a:prstGeom>
          <a:noFill/>
        </p:spPr>
        <p:txBody>
          <a:bodyPr wrap="square" rtlCol="0">
            <a:spAutoFit/>
          </a:bodyPr>
          <a:lstStyle/>
          <a:p>
            <a:endParaRPr lang="en-US" dirty="0">
              <a:latin typeface="Century Gothic" panose="020B0502020202020204" pitchFamily="34" charset="0"/>
            </a:endParaRPr>
          </a:p>
          <a:p>
            <a:r>
              <a:rPr lang="en-US" b="1" dirty="0">
                <a:latin typeface="Century Gothic" panose="020B0502020202020204" pitchFamily="34" charset="0"/>
              </a:rPr>
              <a:t>Market Research</a:t>
            </a:r>
            <a:r>
              <a:rPr lang="en-US" dirty="0">
                <a:latin typeface="Century Gothic" panose="020B0502020202020204" pitchFamily="34" charset="0"/>
              </a:rPr>
              <a:t>:</a:t>
            </a:r>
          </a:p>
          <a:p>
            <a:r>
              <a:rPr lang="en-US" dirty="0">
                <a:latin typeface="Century Gothic" panose="020B0502020202020204" pitchFamily="34" charset="0"/>
              </a:rPr>
              <a:t>Understand the pricing trends in your industry and geographic location. Are your competitors charging based on hourly rates, project fees, or retainers? Align your pricing structure accordingly.</a:t>
            </a:r>
          </a:p>
          <a:p>
            <a:r>
              <a:rPr lang="en-US" b="1" dirty="0">
                <a:latin typeface="Century Gothic" panose="020B0502020202020204" pitchFamily="34" charset="0"/>
              </a:rPr>
              <a:t>Service Differentiation</a:t>
            </a:r>
            <a:r>
              <a:rPr lang="en-US" dirty="0">
                <a:latin typeface="Century Gothic" panose="020B0502020202020204" pitchFamily="34" charset="0"/>
              </a:rPr>
              <a:t>:</a:t>
            </a:r>
          </a:p>
          <a:p>
            <a:r>
              <a:rPr lang="en-US" dirty="0">
                <a:latin typeface="Century Gothic" panose="020B0502020202020204" pitchFamily="34" charset="0"/>
              </a:rPr>
              <a:t>The more specialized or high-value your services, the more you can charge. Highlight the unique value proposition of your services (e.g., personalized strategies, proven results).</a:t>
            </a:r>
          </a:p>
          <a:p>
            <a:r>
              <a:rPr lang="en-US" b="1" dirty="0">
                <a:latin typeface="Century Gothic" panose="020B0502020202020204" pitchFamily="34" charset="0"/>
              </a:rPr>
              <a:t>Client Relationship</a:t>
            </a:r>
            <a:r>
              <a:rPr lang="en-US" dirty="0">
                <a:latin typeface="Century Gothic" panose="020B0502020202020204" pitchFamily="34" charset="0"/>
              </a:rPr>
              <a:t>:</a:t>
            </a:r>
          </a:p>
          <a:p>
            <a:r>
              <a:rPr lang="en-US" dirty="0">
                <a:latin typeface="Century Gothic" panose="020B0502020202020204" pitchFamily="34" charset="0"/>
              </a:rPr>
              <a:t>For long-term clients or ongoing partnerships, retainer or value-based pricing can foster trust and loyalty. For one-time or short-term projects, hourly or project-based pricing might be more suitable.</a:t>
            </a:r>
          </a:p>
          <a:p>
            <a:r>
              <a:rPr lang="en-US" b="1" dirty="0">
                <a:latin typeface="Century Gothic" panose="020B0502020202020204" pitchFamily="34" charset="0"/>
              </a:rPr>
              <a:t>Scalability:</a:t>
            </a:r>
          </a:p>
          <a:p>
            <a:r>
              <a:rPr lang="en-US" dirty="0">
                <a:latin typeface="Century Gothic" panose="020B0502020202020204" pitchFamily="34" charset="0"/>
              </a:rPr>
              <a:t>As your business grows, think about how you can scale your pricing models. For instance, you might begin with hourly rates and transition to value-based pricing as your brand reputation grows.</a:t>
            </a:r>
          </a:p>
        </p:txBody>
      </p:sp>
    </p:spTree>
    <p:extLst>
      <p:ext uri="{BB962C8B-B14F-4D97-AF65-F5344CB8AC3E}">
        <p14:creationId xmlns:p14="http://schemas.microsoft.com/office/powerpoint/2010/main" val="36603185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2FF5-23A7-A87C-376F-4FF61852B79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5309E45-4988-D8B2-7327-3A99DE0CF34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958275B-1D6D-E2E0-AC37-BEF6AE09606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8FC5E86D-012C-316E-18B8-481AF0FFE392}"/>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061FE015-88DE-2B8F-35E1-32C860F85A15}"/>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058EE9C7-7091-D8AE-35A6-D7B21183B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CC32E0CA-7DF3-45C2-4020-1994A6C78C24}"/>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COMMUNICATING VALUE TO CLIENTS    </a:t>
            </a:r>
          </a:p>
        </p:txBody>
      </p:sp>
      <p:sp>
        <p:nvSpPr>
          <p:cNvPr id="3" name="TextBox 2">
            <a:extLst>
              <a:ext uri="{FF2B5EF4-FFF2-40B4-BE49-F238E27FC236}">
                <a16:creationId xmlns:a16="http://schemas.microsoft.com/office/drawing/2014/main" id="{959DFED6-7A9A-9C96-F0CA-B576EE64A874}"/>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99A52887-01B6-4522-4C48-472515F21503}"/>
              </a:ext>
            </a:extLst>
          </p:cNvPr>
          <p:cNvSpPr txBox="1"/>
          <p:nvPr/>
        </p:nvSpPr>
        <p:spPr>
          <a:xfrm>
            <a:off x="132522" y="1776590"/>
            <a:ext cx="5989982" cy="5355312"/>
          </a:xfrm>
          <a:prstGeom prst="rect">
            <a:avLst/>
          </a:prstGeom>
          <a:noFill/>
        </p:spPr>
        <p:txBody>
          <a:bodyPr wrap="square" rtlCol="0">
            <a:spAutoFit/>
          </a:bodyPr>
          <a:lstStyle/>
          <a:p>
            <a:r>
              <a:rPr lang="en-US" dirty="0">
                <a:latin typeface="Century Gothic" panose="020B0502020202020204" pitchFamily="34" charset="0"/>
              </a:rPr>
              <a:t>Effectively communicating the value of your consulting services is crucial for </a:t>
            </a:r>
            <a:r>
              <a:rPr lang="en-US" b="1" dirty="0">
                <a:solidFill>
                  <a:srgbClr val="FF0000"/>
                </a:solidFill>
                <a:latin typeface="Century Gothic" panose="020B0502020202020204" pitchFamily="34" charset="0"/>
              </a:rPr>
              <a:t>attracting and retaining clients.</a:t>
            </a:r>
            <a:r>
              <a:rPr lang="en-US" dirty="0">
                <a:solidFill>
                  <a:srgbClr val="FF0000"/>
                </a:solidFill>
                <a:latin typeface="Century Gothic" panose="020B0502020202020204" pitchFamily="34" charset="0"/>
              </a:rPr>
              <a:t> </a:t>
            </a:r>
            <a:r>
              <a:rPr lang="en-US" dirty="0">
                <a:latin typeface="Century Gothic" panose="020B0502020202020204" pitchFamily="34" charset="0"/>
              </a:rPr>
              <a:t>Clients are more likely to invest in your offerings when they understand how your services solve their problems, address their needs, and provide a tangible return on investment (ROI). </a:t>
            </a:r>
            <a:r>
              <a:rPr lang="en-US" b="1" dirty="0">
                <a:latin typeface="Century Gothic" panose="020B0502020202020204" pitchFamily="34" charset="0"/>
              </a:rPr>
              <a:t>A. Highlight Benefits, Not Just Features</a:t>
            </a:r>
          </a:p>
          <a:p>
            <a:r>
              <a:rPr lang="en-US" dirty="0">
                <a:latin typeface="Century Gothic" panose="020B0502020202020204" pitchFamily="34" charset="0"/>
              </a:rPr>
              <a:t>Clients are often more interested in the </a:t>
            </a:r>
            <a:r>
              <a:rPr lang="en-US" b="1" dirty="0">
                <a:solidFill>
                  <a:srgbClr val="FF0000"/>
                </a:solidFill>
                <a:latin typeface="Century Gothic" panose="020B0502020202020204" pitchFamily="34" charset="0"/>
              </a:rPr>
              <a:t>results and outcomes</a:t>
            </a:r>
            <a:r>
              <a:rPr lang="en-US" dirty="0">
                <a:latin typeface="Century Gothic" panose="020B0502020202020204" pitchFamily="34" charset="0"/>
              </a:rPr>
              <a:t> your services will bring, rather than the technical details of what you offer. When you highlight the benefits of your services, </a:t>
            </a:r>
            <a:r>
              <a:rPr lang="en-US" b="1" dirty="0">
                <a:solidFill>
                  <a:srgbClr val="FF0000"/>
                </a:solidFill>
                <a:latin typeface="Century Gothic" panose="020B0502020202020204" pitchFamily="34" charset="0"/>
              </a:rPr>
              <a:t>you’re showing clients how you can solve their specific problems or help them achieve their goals.</a:t>
            </a:r>
          </a:p>
          <a:p>
            <a:r>
              <a:rPr lang="en-US" b="1" dirty="0">
                <a:latin typeface="Century Gothic" panose="020B0502020202020204" pitchFamily="34" charset="0"/>
              </a:rPr>
              <a:t>B. Address their pain points</a:t>
            </a:r>
            <a:r>
              <a:rPr lang="en-US" dirty="0">
                <a:latin typeface="Century Gothic" panose="020B0502020202020204" pitchFamily="34" charset="0"/>
              </a:rPr>
              <a:t>: Speak directly to the problems or desires your target audience has, and show how your service resolves them.</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916A0A18-FC03-08BE-1BA1-83911527BD14}"/>
              </a:ext>
            </a:extLst>
          </p:cNvPr>
          <p:cNvSpPr txBox="1"/>
          <p:nvPr/>
        </p:nvSpPr>
        <p:spPr>
          <a:xfrm>
            <a:off x="6096000" y="1724248"/>
            <a:ext cx="5936974" cy="5078313"/>
          </a:xfrm>
          <a:prstGeom prst="rect">
            <a:avLst/>
          </a:prstGeom>
          <a:noFill/>
        </p:spPr>
        <p:txBody>
          <a:bodyPr wrap="square" rtlCol="0">
            <a:spAutoFit/>
          </a:bodyPr>
          <a:lstStyle/>
          <a:p>
            <a:r>
              <a:rPr lang="en-US" b="1" dirty="0">
                <a:latin typeface="Century Gothic" panose="020B0502020202020204" pitchFamily="34" charset="0"/>
              </a:rPr>
              <a:t>Example:</a:t>
            </a:r>
          </a:p>
          <a:p>
            <a:r>
              <a:rPr lang="en-US" b="1" dirty="0">
                <a:latin typeface="Century Gothic" panose="020B0502020202020204" pitchFamily="34" charset="0"/>
              </a:rPr>
              <a:t>Feature</a:t>
            </a:r>
            <a:r>
              <a:rPr lang="en-US" dirty="0">
                <a:latin typeface="Century Gothic" panose="020B0502020202020204" pitchFamily="34" charset="0"/>
              </a:rPr>
              <a:t>: "We offer essay-writing workshops."</a:t>
            </a:r>
          </a:p>
          <a:p>
            <a:r>
              <a:rPr lang="en-US" b="1" dirty="0">
                <a:latin typeface="Century Gothic" panose="020B0502020202020204" pitchFamily="34" charset="0"/>
              </a:rPr>
              <a:t>Benefit:</a:t>
            </a:r>
            <a:r>
              <a:rPr lang="en-US" dirty="0">
                <a:latin typeface="Century Gothic" panose="020B0502020202020204" pitchFamily="34" charset="0"/>
              </a:rPr>
              <a:t> "Our workshops have helped 90% of students craft essays that gained top-tier admissions, setting them up for success at their dream schools."</a:t>
            </a:r>
          </a:p>
          <a:p>
            <a:r>
              <a:rPr lang="en-US" dirty="0">
                <a:latin typeface="Century Gothic" panose="020B0502020202020204" pitchFamily="34" charset="0"/>
              </a:rPr>
              <a:t>By emphasizing benefits like successful outcomes (e.g., top-tier admissions) rather than simply listing what you do (e.g., conducting workshops), you communicate the real value clients will gain from working with you.</a:t>
            </a:r>
          </a:p>
          <a:p>
            <a:r>
              <a:rPr lang="en-US" b="1" dirty="0">
                <a:latin typeface="Century Gothic" panose="020B0502020202020204" pitchFamily="34" charset="0"/>
              </a:rPr>
              <a:t>Why it Works:</a:t>
            </a:r>
          </a:p>
          <a:p>
            <a:r>
              <a:rPr lang="en-US" dirty="0">
                <a:latin typeface="Century Gothic" panose="020B0502020202020204" pitchFamily="34" charset="0"/>
              </a:rPr>
              <a:t>Clients care more about results than the features of the service.</a:t>
            </a:r>
          </a:p>
          <a:p>
            <a:r>
              <a:rPr lang="en-US" dirty="0">
                <a:latin typeface="Century Gothic" panose="020B0502020202020204" pitchFamily="34" charset="0"/>
              </a:rPr>
              <a:t>Focusing on results helps clients visualize their success, making your service more compelling.</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9345441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74D3B-0A88-FAB0-59C3-CCA3CF09E1A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7268D34-C52C-B94D-0116-EBA97F39903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3925B70-42C1-8F71-F7F3-C3231676E13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94C2F20-7490-AD45-FBD7-23CCD30093C5}"/>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A90771F2-3FF6-8FE3-9F9F-A3D22C0FC4CE}"/>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DB41379B-7108-1199-E0FB-7068FA1A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C96788C9-B3C1-AA0C-2FF6-B0BB07BC440C}"/>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COMMUNICATING VALUE TO CLIENTS    </a:t>
            </a:r>
          </a:p>
        </p:txBody>
      </p:sp>
      <p:sp>
        <p:nvSpPr>
          <p:cNvPr id="3" name="TextBox 2">
            <a:extLst>
              <a:ext uri="{FF2B5EF4-FFF2-40B4-BE49-F238E27FC236}">
                <a16:creationId xmlns:a16="http://schemas.microsoft.com/office/drawing/2014/main" id="{B2789257-5E9D-5A80-ABA9-170A1CE72197}"/>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2CCDE558-C5D2-BA36-EAA4-7BA4DB4E4813}"/>
              </a:ext>
            </a:extLst>
          </p:cNvPr>
          <p:cNvSpPr txBox="1"/>
          <p:nvPr/>
        </p:nvSpPr>
        <p:spPr>
          <a:xfrm>
            <a:off x="159026" y="1894364"/>
            <a:ext cx="5606507" cy="4524315"/>
          </a:xfrm>
          <a:prstGeom prst="rect">
            <a:avLst/>
          </a:prstGeom>
          <a:noFill/>
        </p:spPr>
        <p:txBody>
          <a:bodyPr wrap="square" rtlCol="0">
            <a:spAutoFit/>
          </a:bodyPr>
          <a:lstStyle/>
          <a:p>
            <a:r>
              <a:rPr lang="en-US" b="1" dirty="0">
                <a:latin typeface="Century Gothic" panose="020B0502020202020204" pitchFamily="34" charset="0"/>
              </a:rPr>
              <a:t>C. Use Testimonials and Case Studies</a:t>
            </a:r>
          </a:p>
          <a:p>
            <a:r>
              <a:rPr lang="en-US" b="1" dirty="0">
                <a:latin typeface="Century Gothic" panose="020B0502020202020204" pitchFamily="34" charset="0"/>
              </a:rPr>
              <a:t>Definition</a:t>
            </a:r>
            <a:r>
              <a:rPr lang="en-US" dirty="0">
                <a:latin typeface="Century Gothic" panose="020B0502020202020204" pitchFamily="34" charset="0"/>
              </a:rPr>
              <a:t>: Testimonials and case studies are powerful tools for building trust</a:t>
            </a:r>
            <a:r>
              <a:rPr lang="en-US" b="1" dirty="0">
                <a:solidFill>
                  <a:srgbClr val="FF0000"/>
                </a:solidFill>
                <a:latin typeface="Century Gothic" panose="020B0502020202020204" pitchFamily="34" charset="0"/>
              </a:rPr>
              <a:t>. They provide real-world evidence of your ability</a:t>
            </a:r>
            <a:r>
              <a:rPr lang="en-US" dirty="0">
                <a:latin typeface="Century Gothic" panose="020B0502020202020204" pitchFamily="34" charset="0"/>
              </a:rPr>
              <a:t> to deliver results and show that others have benefited from your services.</a:t>
            </a:r>
          </a:p>
          <a:p>
            <a:endParaRPr lang="en-US" dirty="0">
              <a:latin typeface="Century Gothic" panose="020B0502020202020204" pitchFamily="34" charset="0"/>
            </a:endParaRP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b="1" dirty="0">
                <a:latin typeface="Century Gothic" panose="020B0502020202020204" pitchFamily="34" charset="0"/>
              </a:rPr>
              <a:t>Gather testimonials</a:t>
            </a:r>
            <a:r>
              <a:rPr lang="en-US" dirty="0">
                <a:latin typeface="Century Gothic" panose="020B0502020202020204" pitchFamily="34" charset="0"/>
              </a:rPr>
              <a:t>: Collect feedback from satisfied clients about their experiences and the impact your services had.</a:t>
            </a:r>
          </a:p>
          <a:p>
            <a:r>
              <a:rPr lang="en-US" b="1" dirty="0">
                <a:latin typeface="Century Gothic" panose="020B0502020202020204" pitchFamily="34" charset="0"/>
              </a:rPr>
              <a:t>Create case studies</a:t>
            </a:r>
            <a:r>
              <a:rPr lang="en-US" dirty="0">
                <a:latin typeface="Century Gothic" panose="020B0502020202020204" pitchFamily="34" charset="0"/>
              </a:rPr>
              <a:t>: Detail specific examples of how your services solved a client’s problem, including measurable results and client satisfaction.</a:t>
            </a: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B5C180C2-F723-F072-9D81-7036CBB59026}"/>
              </a:ext>
            </a:extLst>
          </p:cNvPr>
          <p:cNvSpPr txBox="1"/>
          <p:nvPr/>
        </p:nvSpPr>
        <p:spPr>
          <a:xfrm>
            <a:off x="6096000" y="1724248"/>
            <a:ext cx="5936974" cy="4801314"/>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latin typeface="Century Gothic" panose="020B0502020202020204" pitchFamily="34" charset="0"/>
              </a:rPr>
              <a:t>Example</a:t>
            </a:r>
            <a:r>
              <a:rPr lang="en-US" dirty="0">
                <a:latin typeface="Century Gothic" panose="020B0502020202020204" pitchFamily="34" charset="0"/>
              </a:rPr>
              <a:t>:</a:t>
            </a:r>
          </a:p>
          <a:p>
            <a:r>
              <a:rPr lang="en-US" b="1" dirty="0">
                <a:latin typeface="Century Gothic" panose="020B0502020202020204" pitchFamily="34" charset="0"/>
              </a:rPr>
              <a:t>Testimonial:</a:t>
            </a:r>
            <a:r>
              <a:rPr lang="en-US" dirty="0">
                <a:latin typeface="Century Gothic" panose="020B0502020202020204" pitchFamily="34" charset="0"/>
              </a:rPr>
              <a:t> “Last year, 85% of our students gained admission to their top three college choices, thanks to the personalized guidance and strategy provided by [Your Business Name].”</a:t>
            </a:r>
          </a:p>
          <a:p>
            <a:endParaRPr lang="en-US" b="1" dirty="0">
              <a:latin typeface="Century Gothic" panose="020B0502020202020204" pitchFamily="34" charset="0"/>
            </a:endParaRPr>
          </a:p>
          <a:p>
            <a:endParaRPr lang="en-US" b="1" dirty="0">
              <a:latin typeface="Century Gothic" panose="020B0502020202020204" pitchFamily="34" charset="0"/>
            </a:endParaRPr>
          </a:p>
          <a:p>
            <a:r>
              <a:rPr lang="en-US" b="1" dirty="0">
                <a:solidFill>
                  <a:srgbClr val="FF0000"/>
                </a:solidFill>
                <a:latin typeface="Century Gothic" panose="020B0502020202020204" pitchFamily="34" charset="0"/>
              </a:rPr>
              <a:t>Why it Works</a:t>
            </a:r>
            <a:r>
              <a:rPr lang="en-US" dirty="0">
                <a:latin typeface="Century Gothic" panose="020B0502020202020204" pitchFamily="34" charset="0"/>
              </a:rPr>
              <a:t>:</a:t>
            </a:r>
          </a:p>
          <a:p>
            <a:r>
              <a:rPr lang="en-US" dirty="0">
                <a:latin typeface="Century Gothic" panose="020B0502020202020204" pitchFamily="34" charset="0"/>
              </a:rPr>
              <a:t>Testimonials provide social proof, reassuring potential clients that others have had positive experiences.</a:t>
            </a:r>
          </a:p>
          <a:p>
            <a:r>
              <a:rPr lang="en-US" dirty="0">
                <a:latin typeface="Century Gothic" panose="020B0502020202020204" pitchFamily="34" charset="0"/>
              </a:rPr>
              <a:t>Case studies demonstrate your ability to solve real-world problems and produce tangible outcomes.</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39135192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07CD8-B753-A958-FB3D-ADC36312D0A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0BCFE43-DAAF-561A-AF81-B26B8D7A01C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6CA6452-8CCE-F078-9329-6DE5E2BE8B9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8FB1AD3-E237-95C8-45F6-A13DA6033188}"/>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B58A0C8F-BA05-4224-7B32-5FDBC8899771}"/>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824E049D-1E76-38FC-0A37-1BF13F1D0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2B4849A8-630F-10C7-88B3-9CCA6C5BD191}"/>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COMMUNICATING VALUE TO CLIENTS    </a:t>
            </a:r>
          </a:p>
        </p:txBody>
      </p:sp>
      <p:sp>
        <p:nvSpPr>
          <p:cNvPr id="3" name="TextBox 2">
            <a:extLst>
              <a:ext uri="{FF2B5EF4-FFF2-40B4-BE49-F238E27FC236}">
                <a16:creationId xmlns:a16="http://schemas.microsoft.com/office/drawing/2014/main" id="{794E340C-55A6-437D-B309-ADB1BAE80005}"/>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8987CA45-BFA8-827F-E592-177FC95BACB3}"/>
              </a:ext>
            </a:extLst>
          </p:cNvPr>
          <p:cNvSpPr txBox="1"/>
          <p:nvPr/>
        </p:nvSpPr>
        <p:spPr>
          <a:xfrm>
            <a:off x="100299" y="1803791"/>
            <a:ext cx="11714922" cy="4524315"/>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latin typeface="Century Gothic" panose="020B0502020202020204" pitchFamily="34" charset="0"/>
              </a:rPr>
              <a:t>D. Quantify Results</a:t>
            </a:r>
          </a:p>
          <a:p>
            <a:r>
              <a:rPr lang="en-US" dirty="0">
                <a:latin typeface="Century Gothic" panose="020B0502020202020204" pitchFamily="34" charset="0"/>
              </a:rPr>
              <a:t>Whenever possible, provide concrete, measurable outcomes to demonstrate the effectiveness of your services. Numbers provide clients with a clear understanding of the impact you’ve had, which helps them assess whether your services are worth the investment.</a:t>
            </a: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b="1" dirty="0">
                <a:latin typeface="Century Gothic" panose="020B0502020202020204" pitchFamily="34" charset="0"/>
              </a:rPr>
              <a:t>Track and measure results</a:t>
            </a:r>
            <a:r>
              <a:rPr lang="en-US" dirty="0">
                <a:latin typeface="Century Gothic" panose="020B0502020202020204" pitchFamily="34" charset="0"/>
              </a:rPr>
              <a:t>: Collect data on the outcomes of your services (e.g., increased test scores, higher engagement rates, improved productivity).</a:t>
            </a:r>
          </a:p>
          <a:p>
            <a:r>
              <a:rPr lang="en-US" b="1" dirty="0">
                <a:latin typeface="Century Gothic" panose="020B0502020202020204" pitchFamily="34" charset="0"/>
              </a:rPr>
              <a:t>Include percentages, figures, and benchmarks:</a:t>
            </a:r>
            <a:r>
              <a:rPr lang="en-US" dirty="0">
                <a:latin typeface="Century Gothic" panose="020B0502020202020204" pitchFamily="34" charset="0"/>
              </a:rPr>
              <a:t> Use quantifiable results that highlight the success of your work.</a:t>
            </a:r>
          </a:p>
          <a:p>
            <a:r>
              <a:rPr lang="en-US" b="1" dirty="0">
                <a:solidFill>
                  <a:srgbClr val="FF0000"/>
                </a:solidFill>
                <a:latin typeface="Century Gothic" panose="020B0502020202020204" pitchFamily="34" charset="0"/>
              </a:rPr>
              <a:t>Why it Works</a:t>
            </a:r>
            <a:r>
              <a:rPr lang="en-US" dirty="0">
                <a:latin typeface="Century Gothic" panose="020B0502020202020204" pitchFamily="34" charset="0"/>
              </a:rPr>
              <a:t>:</a:t>
            </a:r>
          </a:p>
          <a:p>
            <a:r>
              <a:rPr lang="en-US" dirty="0">
                <a:latin typeface="Century Gothic" panose="020B0502020202020204" pitchFamily="34" charset="0"/>
              </a:rPr>
              <a:t>Numbers help clients visualize the return on investment (ROI).</a:t>
            </a:r>
          </a:p>
          <a:p>
            <a:r>
              <a:rPr lang="en-US" dirty="0">
                <a:latin typeface="Century Gothic" panose="020B0502020202020204" pitchFamily="34" charset="0"/>
              </a:rPr>
              <a:t>Quantified results are more compelling than abstract claims, giving you credibility and making the value of your service clear.</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22024522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BEFFD-747B-A560-5774-10AF6BB9F39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4B96932-864A-4914-794E-FBED2C45810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7A01E4A-F891-FE4F-02D8-1E55AC31BF2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A68BEBA-9595-224E-8D07-DCB0C41A1352}"/>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D4E0CD70-0B50-BBE9-EF24-B5753D9A9B30}"/>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802342DB-3BFE-A37C-A167-52E869E4E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0923B29E-C926-874B-DCDA-111DD3C28C37}"/>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COMMUNICATING VALUE TO CLIENTS    </a:t>
            </a:r>
          </a:p>
        </p:txBody>
      </p:sp>
      <p:sp>
        <p:nvSpPr>
          <p:cNvPr id="3" name="TextBox 2">
            <a:extLst>
              <a:ext uri="{FF2B5EF4-FFF2-40B4-BE49-F238E27FC236}">
                <a16:creationId xmlns:a16="http://schemas.microsoft.com/office/drawing/2014/main" id="{5EBEA24F-E38B-14D0-AC4A-ECDF646DD58A}"/>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806068FD-FE07-5F21-A871-51B462B90000}"/>
              </a:ext>
            </a:extLst>
          </p:cNvPr>
          <p:cNvSpPr txBox="1"/>
          <p:nvPr/>
        </p:nvSpPr>
        <p:spPr>
          <a:xfrm>
            <a:off x="195254" y="1833541"/>
            <a:ext cx="5433391" cy="5078313"/>
          </a:xfrm>
          <a:prstGeom prst="rect">
            <a:avLst/>
          </a:prstGeom>
          <a:noFill/>
        </p:spPr>
        <p:txBody>
          <a:bodyPr wrap="square" rtlCol="0">
            <a:spAutoFit/>
          </a:bodyPr>
          <a:lstStyle/>
          <a:p>
            <a:r>
              <a:rPr lang="en-US" b="1" dirty="0">
                <a:latin typeface="Century Gothic" panose="020B0502020202020204" pitchFamily="34" charset="0"/>
              </a:rPr>
              <a:t>E. Offer Free Value</a:t>
            </a:r>
          </a:p>
          <a:p>
            <a:r>
              <a:rPr lang="en-US" dirty="0">
                <a:latin typeface="Century Gothic" panose="020B0502020202020204" pitchFamily="34" charset="0"/>
              </a:rPr>
              <a:t> Offering free value, such as webinars, downloadable guides, or consultations, can build trust with potential clients. This demonstrates your expertise and gives clients a taste of what they can expect if they choose to work with you.</a:t>
            </a: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b="1" dirty="0">
                <a:latin typeface="Century Gothic" panose="020B0502020202020204" pitchFamily="34" charset="0"/>
              </a:rPr>
              <a:t>Host free webinars or workshops</a:t>
            </a:r>
            <a:r>
              <a:rPr lang="en-US" dirty="0">
                <a:latin typeface="Century Gothic" panose="020B0502020202020204" pitchFamily="34" charset="0"/>
              </a:rPr>
              <a:t>: Offer educational sessions on relevant topics to attract potential clients and showcase your knowledge.</a:t>
            </a:r>
          </a:p>
          <a:p>
            <a:r>
              <a:rPr lang="en-US" b="1" dirty="0">
                <a:latin typeface="Century Gothic" panose="020B0502020202020204" pitchFamily="34" charset="0"/>
              </a:rPr>
              <a:t>Provide downloadable resources</a:t>
            </a:r>
            <a:r>
              <a:rPr lang="en-US" dirty="0">
                <a:latin typeface="Century Gothic" panose="020B0502020202020204" pitchFamily="34" charset="0"/>
              </a:rPr>
              <a:t>: Create valuable resources such as e-books, checklists, or guides that clients can access for free in exchange for their contact information.</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E00A81C9-FF16-5A71-2B49-127B4D554118}"/>
              </a:ext>
            </a:extLst>
          </p:cNvPr>
          <p:cNvSpPr txBox="1"/>
          <p:nvPr/>
        </p:nvSpPr>
        <p:spPr>
          <a:xfrm>
            <a:off x="6096001" y="1833541"/>
            <a:ext cx="5711686" cy="4319287"/>
          </a:xfrm>
          <a:prstGeom prst="rect">
            <a:avLst/>
          </a:prstGeom>
          <a:noFill/>
        </p:spPr>
        <p:txBody>
          <a:bodyPr wrap="square" rtlCol="0">
            <a:spAutoFit/>
          </a:bodyPr>
          <a:lstStyle/>
          <a:p>
            <a:r>
              <a:rPr lang="en-US" b="1" dirty="0">
                <a:latin typeface="Century Gothic" panose="020B0502020202020204" pitchFamily="34" charset="0"/>
              </a:rPr>
              <a:t>Example:</a:t>
            </a:r>
          </a:p>
          <a:p>
            <a:r>
              <a:rPr lang="en-US" b="1" dirty="0">
                <a:latin typeface="Century Gothic" panose="020B0502020202020204" pitchFamily="34" charset="0"/>
              </a:rPr>
              <a:t>Free Webinar</a:t>
            </a:r>
            <a:r>
              <a:rPr lang="en-US" dirty="0">
                <a:latin typeface="Century Gothic" panose="020B0502020202020204" pitchFamily="34" charset="0"/>
              </a:rPr>
              <a:t>: “Join our free webinar on ‘How to Ace Your College Admissions Essay’ and get tips from experts who’ve helped hundreds of students gain admissions to top universities.”</a:t>
            </a:r>
          </a:p>
          <a:p>
            <a:r>
              <a:rPr lang="en-US" b="1" dirty="0">
                <a:latin typeface="Century Gothic" panose="020B0502020202020204" pitchFamily="34" charset="0"/>
              </a:rPr>
              <a:t>Free Resource</a:t>
            </a:r>
            <a:r>
              <a:rPr lang="en-US" dirty="0">
                <a:latin typeface="Century Gothic" panose="020B0502020202020204" pitchFamily="34" charset="0"/>
              </a:rPr>
              <a:t>: “Download our free guide to mastering time management skills for students, and start improving your productivity today.”</a:t>
            </a:r>
          </a:p>
          <a:p>
            <a:r>
              <a:rPr lang="en-US" b="1" dirty="0">
                <a:solidFill>
                  <a:srgbClr val="FF0000"/>
                </a:solidFill>
                <a:latin typeface="Century Gothic" panose="020B0502020202020204" pitchFamily="34" charset="0"/>
              </a:rPr>
              <a:t>Why it Works</a:t>
            </a:r>
            <a:r>
              <a:rPr lang="en-US" dirty="0">
                <a:solidFill>
                  <a:srgbClr val="FF0000"/>
                </a:solidFill>
                <a:latin typeface="Century Gothic" panose="020B0502020202020204" pitchFamily="34" charset="0"/>
              </a:rPr>
              <a:t>:</a:t>
            </a:r>
          </a:p>
          <a:p>
            <a:r>
              <a:rPr lang="en-US" dirty="0">
                <a:latin typeface="Century Gothic" panose="020B0502020202020204" pitchFamily="34" charset="0"/>
              </a:rPr>
              <a:t>Free resources give potential clients a low-risk way to experience your expertise.</a:t>
            </a:r>
          </a:p>
          <a:p>
            <a:r>
              <a:rPr lang="en-US" dirty="0">
                <a:latin typeface="Century Gothic" panose="020B0502020202020204" pitchFamily="34" charset="0"/>
              </a:rPr>
              <a:t>It creates a sense of reciprocity; when you provide value for free, clients are more likely to invest in your paid services later.</a:t>
            </a:r>
          </a:p>
          <a:p>
            <a:endParaRPr lang="en-US" dirty="0"/>
          </a:p>
        </p:txBody>
      </p:sp>
    </p:spTree>
    <p:extLst>
      <p:ext uri="{BB962C8B-B14F-4D97-AF65-F5344CB8AC3E}">
        <p14:creationId xmlns:p14="http://schemas.microsoft.com/office/powerpoint/2010/main" val="31305285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E42B-5496-C3B3-C6C3-58B4BD61C46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6589CAA-7D02-0C90-0C6A-9FCA48CD548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46503A1-C290-4A54-6D1E-22BD521A4CE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044E924-9BAB-A3B9-E78A-008D254C908A}"/>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0280BB6B-243C-22BA-995E-08EB44D38346}"/>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E9402551-C31A-3A0D-5E5D-9819F92A3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EF8DAEF5-4EE1-903E-43C1-2044FFACEFC4}"/>
              </a:ext>
            </a:extLst>
          </p:cNvPr>
          <p:cNvSpPr txBox="1"/>
          <p:nvPr/>
        </p:nvSpPr>
        <p:spPr>
          <a:xfrm>
            <a:off x="1053073" y="1136600"/>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NEGOTIATING CONSULTING FEES    </a:t>
            </a:r>
          </a:p>
        </p:txBody>
      </p:sp>
      <p:sp>
        <p:nvSpPr>
          <p:cNvPr id="3" name="TextBox 2">
            <a:extLst>
              <a:ext uri="{FF2B5EF4-FFF2-40B4-BE49-F238E27FC236}">
                <a16:creationId xmlns:a16="http://schemas.microsoft.com/office/drawing/2014/main" id="{6F0920D1-1C68-0BCD-D40F-6A65E4CD9698}"/>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221753B7-7DED-886C-1357-6BD7FAE40FE8}"/>
              </a:ext>
            </a:extLst>
          </p:cNvPr>
          <p:cNvSpPr txBox="1"/>
          <p:nvPr/>
        </p:nvSpPr>
        <p:spPr>
          <a:xfrm>
            <a:off x="92766" y="2090731"/>
            <a:ext cx="5433391" cy="4247317"/>
          </a:xfrm>
          <a:prstGeom prst="rect">
            <a:avLst/>
          </a:prstGeom>
          <a:noFill/>
        </p:spPr>
        <p:txBody>
          <a:bodyPr wrap="square" rtlCol="0">
            <a:spAutoFit/>
          </a:bodyPr>
          <a:lstStyle/>
          <a:p>
            <a:r>
              <a:rPr lang="en-US" b="1" dirty="0">
                <a:latin typeface="Century Gothic" panose="020B0502020202020204" pitchFamily="34" charset="0"/>
              </a:rPr>
              <a:t>A. Know Your Worth</a:t>
            </a:r>
          </a:p>
          <a:p>
            <a:r>
              <a:rPr lang="en-US" dirty="0">
                <a:latin typeface="Century Gothic" panose="020B0502020202020204" pitchFamily="34" charset="0"/>
              </a:rPr>
              <a:t>Definition: Before you start any negotiation, it’s essential to understand your value in the market. This means knowing what your skills, expertise, and past results are worth, as well as being familiar with industry standards for pricing.</a:t>
            </a:r>
          </a:p>
          <a:p>
            <a:endParaRPr lang="en-US" dirty="0">
              <a:latin typeface="Century Gothic" panose="020B0502020202020204" pitchFamily="34" charset="0"/>
            </a:endParaRP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b="1" dirty="0">
                <a:latin typeface="Century Gothic" panose="020B0502020202020204" pitchFamily="34" charset="0"/>
              </a:rPr>
              <a:t>Research Market Rates:</a:t>
            </a:r>
            <a:r>
              <a:rPr lang="en-US" dirty="0">
                <a:latin typeface="Century Gothic" panose="020B0502020202020204" pitchFamily="34" charset="0"/>
              </a:rPr>
              <a:t> Look into what other consultants in your niche are charging. Industry reports, competitor websites, or conversations with peers can provide a benchmark.</a:t>
            </a:r>
          </a:p>
          <a:p>
            <a:r>
              <a:rPr lang="en-US" b="1" dirty="0">
                <a:latin typeface="Century Gothic" panose="020B0502020202020204" pitchFamily="34" charset="0"/>
              </a:rPr>
              <a:t>Justify Your Rates</a:t>
            </a:r>
            <a:r>
              <a:rPr lang="en-US" dirty="0">
                <a:latin typeface="Century Gothic" panose="020B0502020202020204" pitchFamily="34" charset="0"/>
              </a:rPr>
              <a:t>: Be prepared to explain why your rates are set at the level you propose. </a:t>
            </a:r>
          </a:p>
        </p:txBody>
      </p:sp>
      <p:sp>
        <p:nvSpPr>
          <p:cNvPr id="4" name="TextBox 3">
            <a:extLst>
              <a:ext uri="{FF2B5EF4-FFF2-40B4-BE49-F238E27FC236}">
                <a16:creationId xmlns:a16="http://schemas.microsoft.com/office/drawing/2014/main" id="{30E1DA40-00F7-215F-9AF2-A738530AA200}"/>
              </a:ext>
            </a:extLst>
          </p:cNvPr>
          <p:cNvSpPr txBox="1"/>
          <p:nvPr/>
        </p:nvSpPr>
        <p:spPr>
          <a:xfrm>
            <a:off x="5910470" y="1833541"/>
            <a:ext cx="5897217" cy="4801314"/>
          </a:xfrm>
          <a:prstGeom prst="rect">
            <a:avLst/>
          </a:prstGeom>
          <a:noFill/>
        </p:spPr>
        <p:txBody>
          <a:bodyPr wrap="square" rtlCol="0">
            <a:spAutoFit/>
          </a:bodyPr>
          <a:lstStyle/>
          <a:p>
            <a:r>
              <a:rPr lang="en-US" dirty="0">
                <a:latin typeface="Century Gothic" panose="020B0502020202020204" pitchFamily="34" charset="0"/>
              </a:rPr>
              <a:t>Base your justification on your experience, successful projects, and any measurable outcomes you’ve delivered (e.g., "My previous clients saw a 20% increase in productivity after completing my workshops").</a:t>
            </a:r>
          </a:p>
          <a:p>
            <a:r>
              <a:rPr lang="en-US" dirty="0">
                <a:latin typeface="Century Gothic" panose="020B0502020202020204" pitchFamily="34" charset="0"/>
              </a:rPr>
              <a:t>Example: If you are an education consultant specializing in college admissions and your success rate is higher than the industry average (e.g., 90% of students get into their top-choice schools), use that as a reason to justify your higher rate.</a:t>
            </a:r>
          </a:p>
          <a:p>
            <a:r>
              <a:rPr lang="en-US" b="1" dirty="0">
                <a:solidFill>
                  <a:srgbClr val="FF0000"/>
                </a:solidFill>
                <a:latin typeface="Century Gothic" panose="020B0502020202020204" pitchFamily="34" charset="0"/>
              </a:rPr>
              <a:t>Why it Works</a:t>
            </a:r>
            <a:r>
              <a:rPr lang="en-US" dirty="0">
                <a:latin typeface="Century Gothic" panose="020B0502020202020204" pitchFamily="34" charset="0"/>
              </a:rPr>
              <a:t>:</a:t>
            </a:r>
          </a:p>
          <a:p>
            <a:r>
              <a:rPr lang="en-US" dirty="0">
                <a:latin typeface="Century Gothic" panose="020B0502020202020204" pitchFamily="34" charset="0"/>
              </a:rPr>
              <a:t>Confidence in your value helps you set and defend your pricing.</a:t>
            </a:r>
          </a:p>
          <a:p>
            <a:r>
              <a:rPr lang="en-US" dirty="0">
                <a:latin typeface="Century Gothic" panose="020B0502020202020204" pitchFamily="34" charset="0"/>
              </a:rPr>
              <a:t>Clients will be more willing to pay a higher fee if they understand the tangible benefits and outcomes you bring.</a:t>
            </a:r>
          </a:p>
          <a:p>
            <a:endParaRPr lang="en-US" dirty="0"/>
          </a:p>
        </p:txBody>
      </p:sp>
    </p:spTree>
    <p:extLst>
      <p:ext uri="{BB962C8B-B14F-4D97-AF65-F5344CB8AC3E}">
        <p14:creationId xmlns:p14="http://schemas.microsoft.com/office/powerpoint/2010/main" val="14956816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0B5BD-299C-C89D-9B98-75E178BC6A7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7CF2123-5B3C-0985-D470-1A38F3D64F7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F823BC6-3526-9F78-D255-816356DAD1B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7578BE1-5210-26D2-177F-1847E82F81EE}"/>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EE695EFB-227D-288A-49E6-4011AB593465}"/>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AE2A3E81-D274-CEEB-AA69-FE411BCDF1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61317A4B-31CF-EA6C-CFDF-55C1C51B59AA}"/>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NEGOTIATING CONSULTING FEES    </a:t>
            </a:r>
          </a:p>
        </p:txBody>
      </p:sp>
      <p:sp>
        <p:nvSpPr>
          <p:cNvPr id="3" name="TextBox 2">
            <a:extLst>
              <a:ext uri="{FF2B5EF4-FFF2-40B4-BE49-F238E27FC236}">
                <a16:creationId xmlns:a16="http://schemas.microsoft.com/office/drawing/2014/main" id="{7D5F1564-F7E9-0EDA-A0C1-BD424AF78F9F}"/>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4294CA51-F3C1-2E32-1795-98ADDAB24F06}"/>
              </a:ext>
            </a:extLst>
          </p:cNvPr>
          <p:cNvSpPr txBox="1"/>
          <p:nvPr/>
        </p:nvSpPr>
        <p:spPr>
          <a:xfrm>
            <a:off x="92766" y="2090731"/>
            <a:ext cx="5433391" cy="3139321"/>
          </a:xfrm>
          <a:prstGeom prst="rect">
            <a:avLst/>
          </a:prstGeom>
          <a:noFill/>
        </p:spPr>
        <p:txBody>
          <a:bodyPr wrap="square" rtlCol="0">
            <a:spAutoFit/>
          </a:bodyPr>
          <a:lstStyle/>
          <a:p>
            <a:r>
              <a:rPr lang="en-US" b="1" dirty="0">
                <a:latin typeface="Century Gothic" panose="020B0502020202020204" pitchFamily="34" charset="0"/>
              </a:rPr>
              <a:t>B. Be Flexible with Packages</a:t>
            </a:r>
          </a:p>
          <a:p>
            <a:r>
              <a:rPr lang="en-US" dirty="0">
                <a:latin typeface="Century Gothic" panose="020B0502020202020204" pitchFamily="34" charset="0"/>
              </a:rPr>
              <a:t> Sometimes clients may not have the budget for your full package. </a:t>
            </a:r>
            <a:r>
              <a:rPr lang="en-US" b="1" dirty="0">
                <a:solidFill>
                  <a:srgbClr val="FF0000"/>
                </a:solidFill>
                <a:latin typeface="Century Gothic" panose="020B0502020202020204" pitchFamily="34" charset="0"/>
              </a:rPr>
              <a:t>Rather than cutting your price, you can adjust the scope of your services to make them more affordable while still delivering value.</a:t>
            </a: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dirty="0">
                <a:latin typeface="Century Gothic" panose="020B0502020202020204" pitchFamily="34" charset="0"/>
              </a:rPr>
              <a:t>Modify Scope: Reduce the complexity of the service you’re offering without lowering your price. This can be done by limiting the number of sessions or narrowing the services offered.</a:t>
            </a:r>
          </a:p>
        </p:txBody>
      </p:sp>
      <p:sp>
        <p:nvSpPr>
          <p:cNvPr id="4" name="TextBox 3">
            <a:extLst>
              <a:ext uri="{FF2B5EF4-FFF2-40B4-BE49-F238E27FC236}">
                <a16:creationId xmlns:a16="http://schemas.microsoft.com/office/drawing/2014/main" id="{8B6E94E1-DF5C-688D-D90E-03B01F372AAA}"/>
              </a:ext>
            </a:extLst>
          </p:cNvPr>
          <p:cNvSpPr txBox="1"/>
          <p:nvPr/>
        </p:nvSpPr>
        <p:spPr>
          <a:xfrm>
            <a:off x="5910470" y="1833541"/>
            <a:ext cx="5897217" cy="4247317"/>
          </a:xfrm>
          <a:prstGeom prst="rect">
            <a:avLst/>
          </a:prstGeom>
          <a:noFill/>
        </p:spPr>
        <p:txBody>
          <a:bodyPr wrap="square" rtlCol="0">
            <a:spAutoFit/>
          </a:bodyPr>
          <a:lstStyle/>
          <a:p>
            <a:r>
              <a:rPr lang="en-US" dirty="0">
                <a:latin typeface="Century Gothic" panose="020B0502020202020204" pitchFamily="34" charset="0"/>
              </a:rPr>
              <a:t>Offer Alternatives: For example, if you offer a comprehensive admissions package, you can offer a more affordable option by removing one element (e.g., removing college selection support and only offering essay guidance).</a:t>
            </a:r>
          </a:p>
          <a:p>
            <a:r>
              <a:rPr lang="en-US" dirty="0">
                <a:latin typeface="Century Gothic" panose="020B0502020202020204" pitchFamily="34" charset="0"/>
              </a:rPr>
              <a:t>Example: If a potential client cannot afford your full ₦1,500,000 admissions consulting package, you could offer just essay review services for ₦500,000.</a:t>
            </a:r>
          </a:p>
          <a:p>
            <a:r>
              <a:rPr lang="en-US" b="1" dirty="0">
                <a:solidFill>
                  <a:srgbClr val="FF0000"/>
                </a:solidFill>
                <a:latin typeface="Century Gothic" panose="020B0502020202020204" pitchFamily="34" charset="0"/>
              </a:rPr>
              <a:t>Why it Works</a:t>
            </a:r>
            <a:r>
              <a:rPr lang="en-US" dirty="0">
                <a:latin typeface="Century Gothic" panose="020B0502020202020204" pitchFamily="34" charset="0"/>
              </a:rPr>
              <a:t>:</a:t>
            </a:r>
          </a:p>
          <a:p>
            <a:r>
              <a:rPr lang="en-US" dirty="0">
                <a:latin typeface="Century Gothic" panose="020B0502020202020204" pitchFamily="34" charset="0"/>
              </a:rPr>
              <a:t>It shows flexibility, which can help clients feel comfortable and confident in their decision to hire you.</a:t>
            </a:r>
          </a:p>
          <a:p>
            <a:r>
              <a:rPr lang="en-US" dirty="0">
                <a:latin typeface="Century Gothic" panose="020B0502020202020204" pitchFamily="34" charset="0"/>
              </a:rPr>
              <a:t>Clients still receive value while you don’t have to reduce your prices dramatically.</a:t>
            </a:r>
          </a:p>
          <a:p>
            <a:endParaRPr lang="en-US" dirty="0"/>
          </a:p>
        </p:txBody>
      </p:sp>
    </p:spTree>
    <p:extLst>
      <p:ext uri="{BB962C8B-B14F-4D97-AF65-F5344CB8AC3E}">
        <p14:creationId xmlns:p14="http://schemas.microsoft.com/office/powerpoint/2010/main" val="23808362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AE0A0-9BF0-16C6-F605-F9AD00D6BD2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8BBDC17-7019-67D2-14BC-B682FCC64AA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9A0C167-26D5-B211-DE7E-EFF5817A3A1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9CDAB11-5AC1-1250-1B03-E52AFE49FC96}"/>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1285B628-8A4B-EE90-652C-7576118064C9}"/>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6F59E1D3-F466-6116-4510-A8088A791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6DBBFCE2-DEDB-164F-1DA5-A39207854419}"/>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NEGOTIATING CONSULTING FEES    </a:t>
            </a:r>
          </a:p>
        </p:txBody>
      </p:sp>
      <p:sp>
        <p:nvSpPr>
          <p:cNvPr id="3" name="TextBox 2">
            <a:extLst>
              <a:ext uri="{FF2B5EF4-FFF2-40B4-BE49-F238E27FC236}">
                <a16:creationId xmlns:a16="http://schemas.microsoft.com/office/drawing/2014/main" id="{423D5EAF-08C7-0127-F07C-AED4B5DB66B4}"/>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3A86CE4D-FC16-4CA0-7E4D-D7233D5B241D}"/>
              </a:ext>
            </a:extLst>
          </p:cNvPr>
          <p:cNvSpPr txBox="1"/>
          <p:nvPr/>
        </p:nvSpPr>
        <p:spPr>
          <a:xfrm>
            <a:off x="150743" y="2075983"/>
            <a:ext cx="5433391" cy="3139321"/>
          </a:xfrm>
          <a:prstGeom prst="rect">
            <a:avLst/>
          </a:prstGeom>
          <a:noFill/>
        </p:spPr>
        <p:txBody>
          <a:bodyPr wrap="square" rtlCol="0">
            <a:spAutoFit/>
          </a:bodyPr>
          <a:lstStyle/>
          <a:p>
            <a:r>
              <a:rPr lang="en-US" b="1" dirty="0">
                <a:latin typeface="Century Gothic" panose="020B0502020202020204" pitchFamily="34" charset="0"/>
              </a:rPr>
              <a:t>C. Set a Bottom Line</a:t>
            </a:r>
          </a:p>
          <a:p>
            <a:r>
              <a:rPr lang="en-US" dirty="0">
                <a:latin typeface="Century Gothic" panose="020B0502020202020204" pitchFamily="34" charset="0"/>
              </a:rPr>
              <a:t>A bottom line is the minimum fee you’re willing to accept for a particular service. This helps ensure you don’t undercut your worth during negotiations and prevents you from accepting deals that don’t meet your financial goals.</a:t>
            </a: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dirty="0">
                <a:latin typeface="Century Gothic" panose="020B0502020202020204" pitchFamily="34" charset="0"/>
              </a:rPr>
              <a:t>Determine Minimum Fee: Calculate your minimum acceptable fee based on your operating costs, the value of your time, and your business goals.</a:t>
            </a:r>
          </a:p>
        </p:txBody>
      </p:sp>
      <p:sp>
        <p:nvSpPr>
          <p:cNvPr id="4" name="TextBox 3">
            <a:extLst>
              <a:ext uri="{FF2B5EF4-FFF2-40B4-BE49-F238E27FC236}">
                <a16:creationId xmlns:a16="http://schemas.microsoft.com/office/drawing/2014/main" id="{B24EDDA9-B760-ADB7-77CD-4AFC2FA02013}"/>
              </a:ext>
            </a:extLst>
          </p:cNvPr>
          <p:cNvSpPr txBox="1"/>
          <p:nvPr/>
        </p:nvSpPr>
        <p:spPr>
          <a:xfrm>
            <a:off x="5816875" y="2130222"/>
            <a:ext cx="5897217" cy="3139321"/>
          </a:xfrm>
          <a:prstGeom prst="rect">
            <a:avLst/>
          </a:prstGeom>
          <a:noFill/>
        </p:spPr>
        <p:txBody>
          <a:bodyPr wrap="square" rtlCol="0">
            <a:spAutoFit/>
          </a:bodyPr>
          <a:lstStyle/>
          <a:p>
            <a:r>
              <a:rPr lang="en-US" b="1" dirty="0">
                <a:latin typeface="Century Gothic" panose="020B0502020202020204" pitchFamily="34" charset="0"/>
              </a:rPr>
              <a:t>Stick to It</a:t>
            </a:r>
            <a:r>
              <a:rPr lang="en-US" dirty="0">
                <a:latin typeface="Century Gothic" panose="020B0502020202020204" pitchFamily="34" charset="0"/>
              </a:rPr>
              <a:t>: If a client insists on a lower fee than your bottom line, be ready to politely walk away.</a:t>
            </a:r>
          </a:p>
          <a:p>
            <a:r>
              <a:rPr lang="en-US" dirty="0">
                <a:latin typeface="Century Gothic" panose="020B0502020202020204" pitchFamily="34" charset="0"/>
              </a:rPr>
              <a:t>Example: If your minimum hourly rate is ₦25,000, don’t accept a project that offers less than this amount, even if the client presses for a discount.</a:t>
            </a:r>
          </a:p>
          <a:p>
            <a:r>
              <a:rPr lang="en-US" b="1" dirty="0">
                <a:solidFill>
                  <a:srgbClr val="FF0000"/>
                </a:solidFill>
                <a:latin typeface="Century Gothic" panose="020B0502020202020204" pitchFamily="34" charset="0"/>
              </a:rPr>
              <a:t>Why it Works</a:t>
            </a:r>
            <a:r>
              <a:rPr lang="en-US" dirty="0">
                <a:latin typeface="Century Gothic" panose="020B0502020202020204" pitchFamily="34" charset="0"/>
              </a:rPr>
              <a:t>:</a:t>
            </a:r>
          </a:p>
          <a:p>
            <a:r>
              <a:rPr lang="en-US" dirty="0">
                <a:latin typeface="Century Gothic" panose="020B0502020202020204" pitchFamily="34" charset="0"/>
              </a:rPr>
              <a:t>It protects your business from underpricing and ensures that your time is valued appropriately.</a:t>
            </a:r>
          </a:p>
          <a:p>
            <a:r>
              <a:rPr lang="en-US" dirty="0">
                <a:latin typeface="Century Gothic" panose="020B0502020202020204" pitchFamily="34" charset="0"/>
              </a:rPr>
              <a:t>It sets clear boundaries that help you maintain professional integrity.</a:t>
            </a:r>
          </a:p>
          <a:p>
            <a:endParaRPr lang="en-US" dirty="0"/>
          </a:p>
        </p:txBody>
      </p:sp>
    </p:spTree>
    <p:extLst>
      <p:ext uri="{BB962C8B-B14F-4D97-AF65-F5344CB8AC3E}">
        <p14:creationId xmlns:p14="http://schemas.microsoft.com/office/powerpoint/2010/main" val="38245278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A7F25-83A2-A9E3-6B9C-20F709F1A88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64A49E1-3B45-550D-F297-FCB31A46371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91863BC-B356-F8C1-4609-925296280DF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C0D6BDC-35CB-37A6-FFB4-5B9B1F305E15}"/>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96374FCE-B54F-EEBF-DD51-4A099D97F150}"/>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9819512A-9B7B-E320-86EB-E36102E80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233C659D-4B39-4185-2A63-2186D1A70DCB}"/>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NEGOTIATING CONSULTING FEES    </a:t>
            </a:r>
          </a:p>
        </p:txBody>
      </p:sp>
      <p:sp>
        <p:nvSpPr>
          <p:cNvPr id="3" name="TextBox 2">
            <a:extLst>
              <a:ext uri="{FF2B5EF4-FFF2-40B4-BE49-F238E27FC236}">
                <a16:creationId xmlns:a16="http://schemas.microsoft.com/office/drawing/2014/main" id="{B7CEB4F8-E470-EB04-391C-A17B441B75B9}"/>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3EA21D77-6D94-54A7-AE50-79BCFFF6EF7C}"/>
              </a:ext>
            </a:extLst>
          </p:cNvPr>
          <p:cNvSpPr txBox="1"/>
          <p:nvPr/>
        </p:nvSpPr>
        <p:spPr>
          <a:xfrm>
            <a:off x="150743" y="2075983"/>
            <a:ext cx="11701951" cy="3139321"/>
          </a:xfrm>
          <a:prstGeom prst="rect">
            <a:avLst/>
          </a:prstGeom>
          <a:noFill/>
        </p:spPr>
        <p:txBody>
          <a:bodyPr wrap="square" rtlCol="0">
            <a:spAutoFit/>
          </a:bodyPr>
          <a:lstStyle/>
          <a:p>
            <a:r>
              <a:rPr lang="en-US" b="1" dirty="0">
                <a:latin typeface="Century Gothic" panose="020B0502020202020204" pitchFamily="34" charset="0"/>
              </a:rPr>
              <a:t>D. Use Anchoring</a:t>
            </a:r>
          </a:p>
          <a:p>
            <a:r>
              <a:rPr lang="en-US" dirty="0">
                <a:latin typeface="Century Gothic" panose="020B0502020202020204" pitchFamily="34" charset="0"/>
              </a:rPr>
              <a:t>Anchoring is </a:t>
            </a:r>
            <a:r>
              <a:rPr lang="en-US" b="1" dirty="0">
                <a:solidFill>
                  <a:srgbClr val="FF0000"/>
                </a:solidFill>
                <a:latin typeface="Century Gothic" panose="020B0502020202020204" pitchFamily="34" charset="0"/>
              </a:rPr>
              <a:t>a psychological technique where you start with a higher-than-expected price to give yourself room to negotiate</a:t>
            </a:r>
            <a:r>
              <a:rPr lang="en-US" dirty="0">
                <a:latin typeface="Century Gothic" panose="020B0502020202020204" pitchFamily="34" charset="0"/>
              </a:rPr>
              <a:t>. This tactic allows you to settle at a price point that still meets your objectives, even after a discount.</a:t>
            </a:r>
          </a:p>
          <a:p>
            <a:r>
              <a:rPr lang="en-US" b="1" dirty="0">
                <a:latin typeface="Century Gothic" panose="020B0502020202020204" pitchFamily="34" charset="0"/>
              </a:rPr>
              <a:t>How to Implement</a:t>
            </a:r>
            <a:r>
              <a:rPr lang="en-US" dirty="0">
                <a:latin typeface="Century Gothic" panose="020B0502020202020204" pitchFamily="34" charset="0"/>
              </a:rPr>
              <a:t>:</a:t>
            </a:r>
          </a:p>
          <a:p>
            <a:r>
              <a:rPr lang="en-US" dirty="0">
                <a:latin typeface="Century Gothic" panose="020B0502020202020204" pitchFamily="34" charset="0"/>
              </a:rPr>
              <a:t>Start High: When quoting a fee, start with a higher price than what you expect to settle on.</a:t>
            </a:r>
          </a:p>
          <a:p>
            <a:r>
              <a:rPr lang="en-US" dirty="0">
                <a:latin typeface="Century Gothic" panose="020B0502020202020204" pitchFamily="34" charset="0"/>
              </a:rPr>
              <a:t>Leave Room for Negotiation: This strategy gives you leverage to negotiate down to a price that is still profitable for you.</a:t>
            </a:r>
          </a:p>
          <a:p>
            <a:endParaRPr lang="en-US" dirty="0">
              <a:latin typeface="Century Gothic" panose="020B0502020202020204" pitchFamily="34" charset="0"/>
            </a:endParaRPr>
          </a:p>
          <a:p>
            <a:r>
              <a:rPr lang="en-US" dirty="0">
                <a:latin typeface="Century Gothic" panose="020B0502020202020204" pitchFamily="34" charset="0"/>
              </a:rPr>
              <a:t>Starting with a higher price allows you to negotiate without </a:t>
            </a:r>
            <a:r>
              <a:rPr lang="en-US" b="1" dirty="0">
                <a:solidFill>
                  <a:srgbClr val="FF0000"/>
                </a:solidFill>
                <a:latin typeface="Century Gothic" panose="020B0502020202020204" pitchFamily="34" charset="0"/>
              </a:rPr>
              <a:t>compromising your value</a:t>
            </a:r>
            <a:r>
              <a:rPr lang="en-US" dirty="0">
                <a:latin typeface="Century Gothic" panose="020B0502020202020204" pitchFamily="34" charset="0"/>
              </a:rPr>
              <a:t>.</a:t>
            </a:r>
          </a:p>
          <a:p>
            <a:r>
              <a:rPr lang="en-US" dirty="0">
                <a:latin typeface="Century Gothic" panose="020B0502020202020204" pitchFamily="34" charset="0"/>
              </a:rPr>
              <a:t>The client perceives that they are getting a "discount" even if the final price is what you intended.</a:t>
            </a:r>
          </a:p>
        </p:txBody>
      </p:sp>
    </p:spTree>
    <p:extLst>
      <p:ext uri="{BB962C8B-B14F-4D97-AF65-F5344CB8AC3E}">
        <p14:creationId xmlns:p14="http://schemas.microsoft.com/office/powerpoint/2010/main" val="30386746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65EAB-3934-FBDD-B505-40BA8F63BB0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3504A47-7385-337B-0A0A-3B610F8E38B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F337FF6-23DC-AA68-4DCE-56E5EAF9DA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04EDF8A-DA22-87FB-B692-3C69F8A741D1}"/>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Module-2.6</a:t>
            </a:r>
          </a:p>
        </p:txBody>
      </p:sp>
      <p:sp>
        <p:nvSpPr>
          <p:cNvPr id="15" name="Rectangle 14">
            <a:extLst>
              <a:ext uri="{FF2B5EF4-FFF2-40B4-BE49-F238E27FC236}">
                <a16:creationId xmlns:a16="http://schemas.microsoft.com/office/drawing/2014/main" id="{DC434997-323D-FD52-09F2-1F4E3E3E0EDE}"/>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1AAD78CE-5B37-520F-F7F4-FEC3A3E2C0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1BAA9F92-6251-2991-E222-884902ABC847}"/>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NEGOTIATING CONSULTING FEES    </a:t>
            </a:r>
          </a:p>
        </p:txBody>
      </p:sp>
      <p:sp>
        <p:nvSpPr>
          <p:cNvPr id="3" name="TextBox 2">
            <a:extLst>
              <a:ext uri="{FF2B5EF4-FFF2-40B4-BE49-F238E27FC236}">
                <a16:creationId xmlns:a16="http://schemas.microsoft.com/office/drawing/2014/main" id="{621AF3FC-88A7-1716-9CD2-182B6954674B}"/>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D8A78EEE-1086-F312-EF64-620DAFC51668}"/>
              </a:ext>
            </a:extLst>
          </p:cNvPr>
          <p:cNvSpPr txBox="1"/>
          <p:nvPr/>
        </p:nvSpPr>
        <p:spPr>
          <a:xfrm>
            <a:off x="150743" y="2075983"/>
            <a:ext cx="11140109" cy="3970318"/>
          </a:xfrm>
          <a:prstGeom prst="rect">
            <a:avLst/>
          </a:prstGeom>
          <a:noFill/>
        </p:spPr>
        <p:txBody>
          <a:bodyPr wrap="square" rtlCol="0">
            <a:spAutoFit/>
          </a:bodyPr>
          <a:lstStyle/>
          <a:p>
            <a:r>
              <a:rPr lang="en-US" b="1" dirty="0">
                <a:latin typeface="Century Gothic" panose="020B0502020202020204" pitchFamily="34" charset="0"/>
              </a:rPr>
              <a:t>E. Offer Incentives</a:t>
            </a:r>
          </a:p>
          <a:p>
            <a:r>
              <a:rPr lang="en-US" dirty="0">
                <a:latin typeface="Century Gothic" panose="020B0502020202020204" pitchFamily="34" charset="0"/>
              </a:rPr>
              <a:t>Definition: Offering incentives can help close </a:t>
            </a:r>
            <a:r>
              <a:rPr lang="en-US" b="1" dirty="0">
                <a:solidFill>
                  <a:srgbClr val="FF0000"/>
                </a:solidFill>
                <a:latin typeface="Century Gothic" panose="020B0502020202020204" pitchFamily="34" charset="0"/>
              </a:rPr>
              <a:t>a deal without lowering your fees</a:t>
            </a:r>
            <a:r>
              <a:rPr lang="en-US" dirty="0">
                <a:latin typeface="Century Gothic" panose="020B0502020202020204" pitchFamily="34" charset="0"/>
              </a:rPr>
              <a:t>. By offering bonuses like discounts for early payment or additional services, you can add value without sacrificing your pricing.</a:t>
            </a:r>
          </a:p>
          <a:p>
            <a:r>
              <a:rPr lang="en-US" b="1" dirty="0">
                <a:latin typeface="Century Gothic" panose="020B0502020202020204" pitchFamily="34" charset="0"/>
              </a:rPr>
              <a:t>How to Implement:</a:t>
            </a:r>
          </a:p>
          <a:p>
            <a:r>
              <a:rPr lang="en-US" b="1" dirty="0">
                <a:latin typeface="Century Gothic" panose="020B0502020202020204" pitchFamily="34" charset="0"/>
              </a:rPr>
              <a:t>Discounts for Referrals</a:t>
            </a:r>
            <a:r>
              <a:rPr lang="en-US" dirty="0">
                <a:latin typeface="Century Gothic" panose="020B0502020202020204" pitchFamily="34" charset="0"/>
              </a:rPr>
              <a:t>: Offer clients a discount if they refer new business to you.</a:t>
            </a:r>
          </a:p>
          <a:p>
            <a:r>
              <a:rPr lang="en-US" b="1" dirty="0">
                <a:latin typeface="Century Gothic" panose="020B0502020202020204" pitchFamily="34" charset="0"/>
              </a:rPr>
              <a:t>Bulk Services Discount</a:t>
            </a:r>
            <a:r>
              <a:rPr lang="en-US" dirty="0">
                <a:latin typeface="Century Gothic" panose="020B0502020202020204" pitchFamily="34" charset="0"/>
              </a:rPr>
              <a:t>: Provide a discount if the client books multiple services in advance.</a:t>
            </a:r>
          </a:p>
          <a:p>
            <a:r>
              <a:rPr lang="en-US" b="1" dirty="0">
                <a:latin typeface="Century Gothic" panose="020B0502020202020204" pitchFamily="34" charset="0"/>
              </a:rPr>
              <a:t>Early Payment Discount</a:t>
            </a:r>
            <a:r>
              <a:rPr lang="en-US" dirty="0">
                <a:latin typeface="Century Gothic" panose="020B0502020202020204" pitchFamily="34" charset="0"/>
              </a:rPr>
              <a:t>: Offer a small discount if clients pay upfront or early.</a:t>
            </a:r>
          </a:p>
          <a:p>
            <a:r>
              <a:rPr lang="en-US" dirty="0">
                <a:latin typeface="Century Gothic" panose="020B0502020202020204" pitchFamily="34" charset="0"/>
              </a:rPr>
              <a:t>Example: “Book three workshops in advance and receive a 10% discount on the total price” or “Pay in full up front and receive an additional follow-up session for free.”</a:t>
            </a:r>
          </a:p>
          <a:p>
            <a:r>
              <a:rPr lang="en-US" b="1" dirty="0">
                <a:latin typeface="Century Gothic" panose="020B0502020202020204" pitchFamily="34" charset="0"/>
              </a:rPr>
              <a:t>Why it Works</a:t>
            </a:r>
            <a:r>
              <a:rPr lang="en-US" dirty="0">
                <a:latin typeface="Century Gothic" panose="020B0502020202020204" pitchFamily="34" charset="0"/>
              </a:rPr>
              <a:t>:</a:t>
            </a:r>
          </a:p>
          <a:p>
            <a:r>
              <a:rPr lang="en-US" dirty="0">
                <a:latin typeface="Century Gothic" panose="020B0502020202020204" pitchFamily="34" charset="0"/>
              </a:rPr>
              <a:t>Incentives create added value, making clients feel they are getting more for their money.</a:t>
            </a:r>
          </a:p>
          <a:p>
            <a:r>
              <a:rPr lang="en-US" dirty="0">
                <a:latin typeface="Century Gothic" panose="020B0502020202020204" pitchFamily="34" charset="0"/>
              </a:rPr>
              <a:t>It can encourage clients to commit faster and to make larger investments in your services.</a:t>
            </a:r>
          </a:p>
          <a:p>
            <a:endParaRPr lang="en-US" dirty="0">
              <a:latin typeface="Century Gothic" panose="020B0502020202020204" pitchFamily="34" charset="0"/>
            </a:endParaRPr>
          </a:p>
        </p:txBody>
      </p:sp>
    </p:spTree>
    <p:extLst>
      <p:ext uri="{BB962C8B-B14F-4D97-AF65-F5344CB8AC3E}">
        <p14:creationId xmlns:p14="http://schemas.microsoft.com/office/powerpoint/2010/main" val="13484896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F3D3-636F-0D56-E5F2-5BC71137E89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F748B5D-C2AE-6F0E-07EC-79978E7D791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4CE8833-3376-C15C-B657-779A8B922B6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DC9440A-1CA7-A9E4-A4BD-928A9B69A14B}"/>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b="1" dirty="0">
              <a:latin typeface="Century Gothic" panose="020B0502020202020204" pitchFamily="34" charset="0"/>
            </a:endParaRPr>
          </a:p>
        </p:txBody>
      </p:sp>
      <p:sp>
        <p:nvSpPr>
          <p:cNvPr id="15" name="Rectangle 14">
            <a:extLst>
              <a:ext uri="{FF2B5EF4-FFF2-40B4-BE49-F238E27FC236}">
                <a16:creationId xmlns:a16="http://schemas.microsoft.com/office/drawing/2014/main" id="{85697C54-77B2-F75B-80E7-C0F26473416E}"/>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B4DEEF57-48ED-1421-BABB-5EA481BD4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C8659CB6-71CA-BB93-B8FD-47483DDE20BD}"/>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SPECIAL ANNOUNCEMENT SLIDE    </a:t>
            </a:r>
          </a:p>
        </p:txBody>
      </p:sp>
      <p:sp>
        <p:nvSpPr>
          <p:cNvPr id="3" name="TextBox 2">
            <a:extLst>
              <a:ext uri="{FF2B5EF4-FFF2-40B4-BE49-F238E27FC236}">
                <a16:creationId xmlns:a16="http://schemas.microsoft.com/office/drawing/2014/main" id="{87210B18-AE98-F08F-B104-A6DB45395635}"/>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D0BB4268-0B69-16AC-2148-123B5F683361}"/>
              </a:ext>
            </a:extLst>
          </p:cNvPr>
          <p:cNvSpPr txBox="1"/>
          <p:nvPr/>
        </p:nvSpPr>
        <p:spPr>
          <a:xfrm>
            <a:off x="150743" y="2075983"/>
            <a:ext cx="11140109" cy="4524315"/>
          </a:xfrm>
          <a:prstGeom prst="rect">
            <a:avLst/>
          </a:prstGeom>
          <a:noFill/>
        </p:spPr>
        <p:txBody>
          <a:bodyPr wrap="square" rtlCol="0">
            <a:spAutoFit/>
          </a:bodyPr>
          <a:lstStyle/>
          <a:p>
            <a:r>
              <a:rPr lang="en-US" b="1" dirty="0">
                <a:latin typeface="Century Gothic" panose="020B0502020202020204" pitchFamily="34" charset="0"/>
              </a:rPr>
              <a:t>2.7 Business Development and Marketing Strategy</a:t>
            </a:r>
            <a:r>
              <a:rPr lang="en-US" dirty="0">
                <a:latin typeface="Century Gothic" panose="020B0502020202020204" pitchFamily="34" charset="0"/>
              </a:rPr>
              <a:t>: Building your brand through personal and digital </a:t>
            </a:r>
            <a:r>
              <a:rPr lang="en-US" dirty="0" err="1">
                <a:latin typeface="Century Gothic" panose="020B0502020202020204" pitchFamily="34" charset="0"/>
              </a:rPr>
              <a:t>marketing,Creating</a:t>
            </a:r>
            <a:r>
              <a:rPr lang="en-US" dirty="0">
                <a:latin typeface="Century Gothic" panose="020B0502020202020204" pitchFamily="34" charset="0"/>
              </a:rPr>
              <a:t> an effective sales </a:t>
            </a:r>
            <a:r>
              <a:rPr lang="en-US" dirty="0" err="1">
                <a:latin typeface="Century Gothic" panose="020B0502020202020204" pitchFamily="34" charset="0"/>
              </a:rPr>
              <a:t>funnel,Leveraging</a:t>
            </a:r>
            <a:r>
              <a:rPr lang="en-US" dirty="0">
                <a:latin typeface="Century Gothic" panose="020B0502020202020204" pitchFamily="34" charset="0"/>
              </a:rPr>
              <a:t> content marketing, networking, and referrals</a:t>
            </a:r>
          </a:p>
          <a:p>
            <a:r>
              <a:rPr lang="en-US" b="1" dirty="0">
                <a:latin typeface="Century Gothic" panose="020B0502020202020204" pitchFamily="34" charset="0"/>
              </a:rPr>
              <a:t>2.8 Building Systems for Efficiency and Scalability</a:t>
            </a:r>
            <a:r>
              <a:rPr lang="en-US" dirty="0">
                <a:latin typeface="Century Gothic" panose="020B0502020202020204" pitchFamily="34" charset="0"/>
              </a:rPr>
              <a:t>: Operational </a:t>
            </a:r>
            <a:r>
              <a:rPr lang="en-US" dirty="0" err="1">
                <a:latin typeface="Century Gothic" panose="020B0502020202020204" pitchFamily="34" charset="0"/>
              </a:rPr>
              <a:t>Systems:Setting</a:t>
            </a:r>
            <a:r>
              <a:rPr lang="en-US" dirty="0">
                <a:latin typeface="Century Gothic" panose="020B0502020202020204" pitchFamily="34" charset="0"/>
              </a:rPr>
              <a:t> up workflows for project management and client </a:t>
            </a:r>
            <a:r>
              <a:rPr lang="en-US" dirty="0" err="1">
                <a:latin typeface="Century Gothic" panose="020B0502020202020204" pitchFamily="34" charset="0"/>
              </a:rPr>
              <a:t>onboarding,Tools</a:t>
            </a:r>
            <a:r>
              <a:rPr lang="en-US" dirty="0">
                <a:latin typeface="Century Gothic" panose="020B0502020202020204" pitchFamily="34" charset="0"/>
              </a:rPr>
              <a:t> for productivity: CRM, invoicing, and scheduling </a:t>
            </a:r>
            <a:r>
              <a:rPr lang="en-US" dirty="0" err="1">
                <a:latin typeface="Century Gothic" panose="020B0502020202020204" pitchFamily="34" charset="0"/>
              </a:rPr>
              <a:t>systems,Managing</a:t>
            </a:r>
            <a:r>
              <a:rPr lang="en-US" dirty="0">
                <a:latin typeface="Century Gothic" panose="020B0502020202020204" pitchFamily="34" charset="0"/>
              </a:rPr>
              <a:t> contracts and legal agreements</a:t>
            </a:r>
          </a:p>
          <a:p>
            <a:r>
              <a:rPr lang="en-US" b="1" dirty="0">
                <a:latin typeface="Century Gothic" panose="020B0502020202020204" pitchFamily="34" charset="0"/>
              </a:rPr>
              <a:t>2.9 Financial Management </a:t>
            </a:r>
            <a:r>
              <a:rPr lang="en-US" b="1" dirty="0" err="1">
                <a:latin typeface="Century Gothic" panose="020B0502020202020204" pitchFamily="34" charset="0"/>
              </a:rPr>
              <a:t>Systems</a:t>
            </a:r>
            <a:r>
              <a:rPr lang="en-US" dirty="0" err="1">
                <a:latin typeface="Century Gothic" panose="020B0502020202020204" pitchFamily="34" charset="0"/>
              </a:rPr>
              <a:t>:Setting</a:t>
            </a:r>
            <a:r>
              <a:rPr lang="en-US" dirty="0">
                <a:latin typeface="Century Gothic" panose="020B0502020202020204" pitchFamily="34" charset="0"/>
              </a:rPr>
              <a:t> up accounting and bookkeeping, Cash flow management and profit </a:t>
            </a:r>
            <a:r>
              <a:rPr lang="en-US" dirty="0" err="1">
                <a:latin typeface="Century Gothic" panose="020B0502020202020204" pitchFamily="34" charset="0"/>
              </a:rPr>
              <a:t>tracking,Tax</a:t>
            </a:r>
            <a:r>
              <a:rPr lang="en-US" dirty="0">
                <a:latin typeface="Century Gothic" panose="020B0502020202020204" pitchFamily="34" charset="0"/>
              </a:rPr>
              <a:t> planning and compliance. </a:t>
            </a:r>
          </a:p>
          <a:p>
            <a:r>
              <a:rPr lang="en-US" b="1" dirty="0">
                <a:latin typeface="Century Gothic" panose="020B0502020202020204" pitchFamily="34" charset="0"/>
              </a:rPr>
              <a:t>2.10 Client Management and Retention Systems</a:t>
            </a:r>
            <a:r>
              <a:rPr lang="en-US" dirty="0">
                <a:latin typeface="Century Gothic" panose="020B0502020202020204" pitchFamily="34" charset="0"/>
              </a:rPr>
              <a:t>: CRM tools for managing client relationships, Building long-term client relationships and </a:t>
            </a:r>
            <a:r>
              <a:rPr lang="en-US" dirty="0" err="1">
                <a:latin typeface="Century Gothic" panose="020B0502020202020204" pitchFamily="34" charset="0"/>
              </a:rPr>
              <a:t>referrals,Creating</a:t>
            </a:r>
            <a:r>
              <a:rPr lang="en-US" dirty="0">
                <a:latin typeface="Century Gothic" panose="020B0502020202020204" pitchFamily="34" charset="0"/>
              </a:rPr>
              <a:t> feedback and improvement loops.</a:t>
            </a:r>
          </a:p>
          <a:p>
            <a:r>
              <a:rPr lang="en-US" b="1" dirty="0">
                <a:latin typeface="Century Gothic" panose="020B0502020202020204" pitchFamily="34" charset="0"/>
              </a:rPr>
              <a:t>2.11 Scaling Your Consulting Business</a:t>
            </a:r>
            <a:r>
              <a:rPr lang="en-US" dirty="0">
                <a:latin typeface="Century Gothic" panose="020B0502020202020204" pitchFamily="34" charset="0"/>
              </a:rPr>
              <a:t>: Hiring and Building a </a:t>
            </a:r>
            <a:r>
              <a:rPr lang="en-US" dirty="0" err="1">
                <a:latin typeface="Century Gothic" panose="020B0502020202020204" pitchFamily="34" charset="0"/>
              </a:rPr>
              <a:t>Team,Deciding</a:t>
            </a:r>
            <a:r>
              <a:rPr lang="en-US" dirty="0">
                <a:latin typeface="Century Gothic" panose="020B0502020202020204" pitchFamily="34" charset="0"/>
              </a:rPr>
              <a:t> when to hire and types of hires (freelancers, part-time, full-time),Defining roles and responsibilities within your </a:t>
            </a:r>
            <a:r>
              <a:rPr lang="en-US" dirty="0" err="1">
                <a:latin typeface="Century Gothic" panose="020B0502020202020204" pitchFamily="34" charset="0"/>
              </a:rPr>
              <a:t>team,Managing</a:t>
            </a:r>
            <a:r>
              <a:rPr lang="en-US" dirty="0">
                <a:latin typeface="Century Gothic" panose="020B0502020202020204" pitchFamily="34" charset="0"/>
              </a:rPr>
              <a:t> team dynamics and leadership as a consultant</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9697853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426F-4335-7F3A-55B4-98F4337826B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1EF10B5-7758-2BA5-C946-F52EC8F2D4A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755E9F1-35FA-54F1-9C43-E12186E6D6B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B6E5A14-AFD3-CD72-8126-36D918DBE8DD}"/>
              </a:ext>
            </a:extLst>
          </p:cNvPr>
          <p:cNvSpPr/>
          <p:nvPr/>
        </p:nvSpPr>
        <p:spPr>
          <a:xfrm>
            <a:off x="935335" y="632056"/>
            <a:ext cx="197661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b="1" dirty="0">
              <a:latin typeface="Century Gothic" panose="020B0502020202020204" pitchFamily="34" charset="0"/>
            </a:endParaRPr>
          </a:p>
        </p:txBody>
      </p:sp>
      <p:sp>
        <p:nvSpPr>
          <p:cNvPr id="15" name="Rectangle 14">
            <a:extLst>
              <a:ext uri="{FF2B5EF4-FFF2-40B4-BE49-F238E27FC236}">
                <a16:creationId xmlns:a16="http://schemas.microsoft.com/office/drawing/2014/main" id="{A8BEE183-7A24-6150-529C-00225B194CBD}"/>
              </a:ext>
            </a:extLst>
          </p:cNvPr>
          <p:cNvSpPr/>
          <p:nvPr/>
        </p:nvSpPr>
        <p:spPr>
          <a:xfrm>
            <a:off x="86139" y="1804844"/>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7EB8D57E-4445-66FD-4B1C-44C3B6E28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CBFDEEA6-B72E-80BF-55E1-C1BB94EFDB51}"/>
              </a:ext>
            </a:extLst>
          </p:cNvPr>
          <p:cNvSpPr txBox="1"/>
          <p:nvPr/>
        </p:nvSpPr>
        <p:spPr>
          <a:xfrm>
            <a:off x="1183284" y="1114188"/>
            <a:ext cx="9106285"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SPECIAL ANNOUNCEMENT SLIDE     </a:t>
            </a:r>
          </a:p>
        </p:txBody>
      </p:sp>
      <p:sp>
        <p:nvSpPr>
          <p:cNvPr id="3" name="TextBox 2">
            <a:extLst>
              <a:ext uri="{FF2B5EF4-FFF2-40B4-BE49-F238E27FC236}">
                <a16:creationId xmlns:a16="http://schemas.microsoft.com/office/drawing/2014/main" id="{8C3E91FC-D466-0528-FC04-FECD887F8E5B}"/>
              </a:ext>
            </a:extLst>
          </p:cNvPr>
          <p:cNvSpPr txBox="1"/>
          <p:nvPr/>
        </p:nvSpPr>
        <p:spPr>
          <a:xfrm>
            <a:off x="689113" y="1894364"/>
            <a:ext cx="670003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4C06DD5D-C2B9-E37B-909B-C5FC37070862}"/>
              </a:ext>
            </a:extLst>
          </p:cNvPr>
          <p:cNvSpPr txBox="1"/>
          <p:nvPr/>
        </p:nvSpPr>
        <p:spPr>
          <a:xfrm>
            <a:off x="150743" y="2075983"/>
            <a:ext cx="11140109" cy="3693319"/>
          </a:xfrm>
          <a:prstGeom prst="rect">
            <a:avLst/>
          </a:prstGeom>
          <a:noFill/>
        </p:spPr>
        <p:txBody>
          <a:bodyPr wrap="square" rtlCol="0">
            <a:spAutoFit/>
          </a:bodyPr>
          <a:lstStyle/>
          <a:p>
            <a:r>
              <a:rPr lang="en-US" b="1" dirty="0">
                <a:latin typeface="Century Gothic" panose="020B0502020202020204" pitchFamily="34" charset="0"/>
              </a:rPr>
              <a:t>2.12 Expanding Service Offerings and Market Reach</a:t>
            </a:r>
            <a:r>
              <a:rPr lang="en-US" dirty="0">
                <a:latin typeface="Century Gothic" panose="020B0502020202020204" pitchFamily="34" charset="0"/>
              </a:rPr>
              <a:t>: Creating complementary services and </a:t>
            </a:r>
            <a:r>
              <a:rPr lang="en-US" dirty="0" err="1">
                <a:latin typeface="Century Gothic" panose="020B0502020202020204" pitchFamily="34" charset="0"/>
              </a:rPr>
              <a:t>partnerships,Expanding</a:t>
            </a:r>
            <a:r>
              <a:rPr lang="en-US" dirty="0">
                <a:latin typeface="Century Gothic" panose="020B0502020202020204" pitchFamily="34" charset="0"/>
              </a:rPr>
              <a:t> into new markets or </a:t>
            </a:r>
            <a:r>
              <a:rPr lang="en-US" dirty="0" err="1">
                <a:latin typeface="Century Gothic" panose="020B0502020202020204" pitchFamily="34" charset="0"/>
              </a:rPr>
              <a:t>industries,Developing</a:t>
            </a:r>
            <a:r>
              <a:rPr lang="en-US" dirty="0">
                <a:latin typeface="Century Gothic" panose="020B0502020202020204" pitchFamily="34" charset="0"/>
              </a:rPr>
              <a:t> long-term growth strategies</a:t>
            </a:r>
          </a:p>
          <a:p>
            <a:r>
              <a:rPr lang="en-US" b="1" dirty="0">
                <a:latin typeface="Century Gothic" panose="020B0502020202020204" pitchFamily="34" charset="0"/>
              </a:rPr>
              <a:t>2:13 Systematizing for Sustainable </a:t>
            </a:r>
            <a:r>
              <a:rPr lang="en-US" b="1" dirty="0" err="1">
                <a:latin typeface="Century Gothic" panose="020B0502020202020204" pitchFamily="34" charset="0"/>
              </a:rPr>
              <a:t>Growth</a:t>
            </a:r>
            <a:r>
              <a:rPr lang="en-US" dirty="0" err="1">
                <a:latin typeface="Century Gothic" panose="020B0502020202020204" pitchFamily="34" charset="0"/>
              </a:rPr>
              <a:t>:Automating</a:t>
            </a:r>
            <a:r>
              <a:rPr lang="en-US" dirty="0">
                <a:latin typeface="Century Gothic" panose="020B0502020202020204" pitchFamily="34" charset="0"/>
              </a:rPr>
              <a:t> repetitive tasks and </a:t>
            </a:r>
            <a:r>
              <a:rPr lang="en-US" dirty="0" err="1">
                <a:latin typeface="Century Gothic" panose="020B0502020202020204" pitchFamily="34" charset="0"/>
              </a:rPr>
              <a:t>processes,Creating</a:t>
            </a:r>
            <a:r>
              <a:rPr lang="en-US" dirty="0">
                <a:latin typeface="Century Gothic" panose="020B0502020202020204" pitchFamily="34" charset="0"/>
              </a:rPr>
              <a:t> standard operating procedures (SOPs),Leveraging technology to scale</a:t>
            </a:r>
          </a:p>
          <a:p>
            <a:r>
              <a:rPr lang="en-US" b="1" dirty="0">
                <a:latin typeface="Century Gothic" panose="020B0502020202020204" pitchFamily="34" charset="0"/>
              </a:rPr>
              <a:t>2:14 Practical Steps to Launch and Grow</a:t>
            </a:r>
            <a:r>
              <a:rPr lang="en-US" dirty="0">
                <a:latin typeface="Century Gothic" panose="020B0502020202020204" pitchFamily="34" charset="0"/>
              </a:rPr>
              <a:t>: Launching Your Consulting Business, Crafting an impactful launch </a:t>
            </a:r>
            <a:r>
              <a:rPr lang="en-US" dirty="0" err="1">
                <a:latin typeface="Century Gothic" panose="020B0502020202020204" pitchFamily="34" charset="0"/>
              </a:rPr>
              <a:t>strategy,Building</a:t>
            </a:r>
            <a:r>
              <a:rPr lang="en-US" dirty="0">
                <a:latin typeface="Century Gothic" panose="020B0502020202020204" pitchFamily="34" charset="0"/>
              </a:rPr>
              <a:t> initial traction through networking and </a:t>
            </a:r>
            <a:r>
              <a:rPr lang="en-US" dirty="0" err="1">
                <a:latin typeface="Century Gothic" panose="020B0502020202020204" pitchFamily="34" charset="0"/>
              </a:rPr>
              <a:t>marketing,Setting</a:t>
            </a:r>
            <a:r>
              <a:rPr lang="en-US" dirty="0">
                <a:latin typeface="Century Gothic" panose="020B0502020202020204" pitchFamily="34" charset="0"/>
              </a:rPr>
              <a:t> up key performance indicators (KPIs) to track progress</a:t>
            </a:r>
          </a:p>
          <a:p>
            <a:r>
              <a:rPr lang="en-US" b="1" dirty="0">
                <a:latin typeface="Century Gothic" panose="020B0502020202020204" pitchFamily="34" charset="0"/>
              </a:rPr>
              <a:t>2:15 Overcoming Challenges and Staying </a:t>
            </a:r>
            <a:r>
              <a:rPr lang="en-US" b="1" dirty="0" err="1">
                <a:latin typeface="Century Gothic" panose="020B0502020202020204" pitchFamily="34" charset="0"/>
              </a:rPr>
              <a:t>Competitive</a:t>
            </a:r>
            <a:r>
              <a:rPr lang="en-US" dirty="0" err="1">
                <a:latin typeface="Century Gothic" panose="020B0502020202020204" pitchFamily="34" charset="0"/>
              </a:rPr>
              <a:t>:Common</a:t>
            </a:r>
            <a:r>
              <a:rPr lang="en-US" dirty="0">
                <a:latin typeface="Century Gothic" panose="020B0502020202020204" pitchFamily="34" charset="0"/>
              </a:rPr>
              <a:t> challenges in the consulting industry and </a:t>
            </a:r>
            <a:r>
              <a:rPr lang="en-US" dirty="0" err="1">
                <a:latin typeface="Century Gothic" panose="020B0502020202020204" pitchFamily="34" charset="0"/>
              </a:rPr>
              <a:t>solutions,Managing</a:t>
            </a:r>
            <a:r>
              <a:rPr lang="en-US" dirty="0">
                <a:latin typeface="Century Gothic" panose="020B0502020202020204" pitchFamily="34" charset="0"/>
              </a:rPr>
              <a:t> client expectations and handling difficult </a:t>
            </a:r>
            <a:r>
              <a:rPr lang="en-US" dirty="0" err="1">
                <a:latin typeface="Century Gothic" panose="020B0502020202020204" pitchFamily="34" charset="0"/>
              </a:rPr>
              <a:t>clients,Staying</a:t>
            </a:r>
            <a:r>
              <a:rPr lang="en-US" dirty="0">
                <a:latin typeface="Century Gothic" panose="020B0502020202020204" pitchFamily="34" charset="0"/>
              </a:rPr>
              <a:t> competitive through continuous learning and </a:t>
            </a:r>
            <a:r>
              <a:rPr lang="en-US" dirty="0" err="1">
                <a:latin typeface="Century Gothic" panose="020B0502020202020204" pitchFamily="34" charset="0"/>
              </a:rPr>
              <a:t>adaptation,Setting</a:t>
            </a:r>
            <a:r>
              <a:rPr lang="en-US" dirty="0">
                <a:latin typeface="Century Gothic" panose="020B0502020202020204" pitchFamily="34" charset="0"/>
              </a:rPr>
              <a:t> up a system for continuous learning and business development</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5602875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98A1F-7D63-8F12-946E-68B9F06E5FB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E42F3AD-FE42-7129-3192-D9C549E1F1F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39BE90-DE8E-C2ED-1432-EF97F001093A}"/>
              </a:ext>
            </a:extLst>
          </p:cNvPr>
          <p:cNvSpPr/>
          <p:nvPr/>
        </p:nvSpPr>
        <p:spPr>
          <a:xfrm>
            <a:off x="795131" y="982011"/>
            <a:ext cx="9742390"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QUESTIONB  </a:t>
            </a:r>
          </a:p>
        </p:txBody>
      </p:sp>
      <p:pic>
        <p:nvPicPr>
          <p:cNvPr id="14" name="Picture 13">
            <a:extLst>
              <a:ext uri="{FF2B5EF4-FFF2-40B4-BE49-F238E27FC236}">
                <a16:creationId xmlns:a16="http://schemas.microsoft.com/office/drawing/2014/main" id="{4F632F6A-7CE6-688C-56DE-0331714D6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F36F74F-519D-E1C9-4E62-C40DAE85451E}"/>
              </a:ext>
            </a:extLst>
          </p:cNvPr>
          <p:cNvSpPr/>
          <p:nvPr/>
        </p:nvSpPr>
        <p:spPr>
          <a:xfrm>
            <a:off x="935335" y="632056"/>
            <a:ext cx="2006648"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a:t>
            </a:r>
          </a:p>
        </p:txBody>
      </p:sp>
      <p:sp>
        <p:nvSpPr>
          <p:cNvPr id="15" name="Rectangle 14">
            <a:extLst>
              <a:ext uri="{FF2B5EF4-FFF2-40B4-BE49-F238E27FC236}">
                <a16:creationId xmlns:a16="http://schemas.microsoft.com/office/drawing/2014/main" id="{D400B7F6-0F26-48F7-294A-59EEA1A6122E}"/>
              </a:ext>
            </a:extLst>
          </p:cNvPr>
          <p:cNvSpPr/>
          <p:nvPr/>
        </p:nvSpPr>
        <p:spPr>
          <a:xfrm>
            <a:off x="99390" y="1830863"/>
            <a:ext cx="11807687" cy="437675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lgn="just">
              <a:lnSpc>
                <a:spcPct val="107000"/>
              </a:lnSpc>
              <a:spcBef>
                <a:spcPts val="300"/>
              </a:spcBef>
              <a:spcAft>
                <a:spcPts val="200"/>
              </a:spcAft>
            </a:pPr>
            <a:endParaRPr lang="en-US"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marR="0" algn="just">
              <a:lnSpc>
                <a:spcPct val="107000"/>
              </a:lnSpc>
              <a:spcBef>
                <a:spcPts val="300"/>
              </a:spcBef>
              <a:spcAft>
                <a:spcPts val="1200"/>
              </a:spcAft>
            </a:pPr>
            <a:endParaRPr lang="en-US" sz="2000" dirty="0">
              <a:solidFill>
                <a:srgbClr val="000000"/>
              </a:solidFill>
              <a:effectLst/>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B22A69A4-2D2B-A9F3-1F1D-5DE0CD913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4281" y="886341"/>
            <a:ext cx="917450" cy="917450"/>
          </a:xfrm>
          <a:prstGeom prst="rect">
            <a:avLst/>
          </a:prstGeom>
        </p:spPr>
      </p:pic>
      <p:sp>
        <p:nvSpPr>
          <p:cNvPr id="2" name="TextBox 1">
            <a:extLst>
              <a:ext uri="{FF2B5EF4-FFF2-40B4-BE49-F238E27FC236}">
                <a16:creationId xmlns:a16="http://schemas.microsoft.com/office/drawing/2014/main" id="{196DE4FC-3FF3-E9B4-5974-02CD42EE6B54}"/>
              </a:ext>
            </a:extLst>
          </p:cNvPr>
          <p:cNvSpPr txBox="1"/>
          <p:nvPr/>
        </p:nvSpPr>
        <p:spPr>
          <a:xfrm>
            <a:off x="284923" y="1908626"/>
            <a:ext cx="6038239" cy="4524315"/>
          </a:xfrm>
          <a:prstGeom prst="rect">
            <a:avLst/>
          </a:prstGeom>
          <a:noFill/>
        </p:spPr>
        <p:txBody>
          <a:bodyPr wrap="square" rtlCol="0">
            <a:spAutoFit/>
          </a:bodyPr>
          <a:lstStyle/>
          <a:p>
            <a:pPr rtl="0" fontAlgn="base">
              <a:spcBef>
                <a:spcPts val="1200"/>
              </a:spcBef>
              <a:buFont typeface="+mj-lt"/>
              <a:buAutoNum type="arabicPeriod"/>
            </a:pPr>
            <a:r>
              <a:rPr lang="en-US" sz="1800" b="0" i="0" u="none" strike="noStrike" dirty="0">
                <a:solidFill>
                  <a:srgbClr val="434343"/>
                </a:solidFill>
                <a:effectLst/>
                <a:latin typeface="Century Gothic" panose="020B0502020202020204" pitchFamily="34" charset="0"/>
              </a:rPr>
              <a:t>In your consulting journey, how do you differentiate your role as a consultant from other advisory roles such as mentoring or coaching, especially in the context of your expertise in education and business consulting?</a:t>
            </a:r>
          </a:p>
          <a:p>
            <a:pPr rtl="0" fontAlgn="base">
              <a:buFont typeface="+mj-lt"/>
              <a:buAutoNum type="arabicPeriod"/>
            </a:pPr>
            <a:r>
              <a:rPr lang="en-US" sz="1800" b="0" i="0" u="none" strike="noStrike" dirty="0">
                <a:solidFill>
                  <a:srgbClr val="434343"/>
                </a:solidFill>
                <a:effectLst/>
                <a:latin typeface="Century Gothic" panose="020B0502020202020204" pitchFamily="34" charset="0"/>
              </a:rPr>
              <a:t>Given your experience across various sectors (e.g., education, leadership, and business), which type of consulting do you feel most aligned with? How does your expertise in these areas shape the services you offer?</a:t>
            </a:r>
          </a:p>
          <a:p>
            <a:pPr rtl="0" fontAlgn="base">
              <a:buFont typeface="+mj-lt"/>
              <a:buAutoNum type="arabicPeriod"/>
            </a:pPr>
            <a:r>
              <a:rPr lang="en-US" sz="1800" b="0" i="0" u="none" strike="noStrike" dirty="0">
                <a:solidFill>
                  <a:srgbClr val="434343"/>
                </a:solidFill>
                <a:effectLst/>
                <a:latin typeface="Century Gothic" panose="020B0502020202020204" pitchFamily="34" charset="0"/>
              </a:rPr>
              <a:t>Based on your work with schools, parents, and professionals, what do you see as your most critical responsibilities as a consultant? Can you provide an example of a project where you balanced strategic planning with hands-on operational tasks?</a:t>
            </a:r>
          </a:p>
          <a:p>
            <a:endParaRPr lang="en-US" dirty="0"/>
          </a:p>
        </p:txBody>
      </p:sp>
      <p:sp>
        <p:nvSpPr>
          <p:cNvPr id="3" name="TextBox 2">
            <a:extLst>
              <a:ext uri="{FF2B5EF4-FFF2-40B4-BE49-F238E27FC236}">
                <a16:creationId xmlns:a16="http://schemas.microsoft.com/office/drawing/2014/main" id="{7DFCBC4C-B408-4F42-B145-312501D48572}"/>
              </a:ext>
            </a:extLst>
          </p:cNvPr>
          <p:cNvSpPr txBox="1"/>
          <p:nvPr/>
        </p:nvSpPr>
        <p:spPr>
          <a:xfrm>
            <a:off x="6676845" y="1830863"/>
            <a:ext cx="5230232" cy="4124206"/>
          </a:xfrm>
          <a:prstGeom prst="rect">
            <a:avLst/>
          </a:prstGeom>
          <a:noFill/>
        </p:spPr>
        <p:txBody>
          <a:bodyPr wrap="square" rtlCol="0">
            <a:spAutoFit/>
          </a:bodyPr>
          <a:lstStyle/>
          <a:p>
            <a:pPr rtl="0" fontAlgn="base"/>
            <a:r>
              <a:rPr lang="en-US" dirty="0">
                <a:solidFill>
                  <a:srgbClr val="434343"/>
                </a:solidFill>
                <a:latin typeface="Century Gothic" panose="020B0502020202020204" pitchFamily="34" charset="0"/>
              </a:rPr>
              <a:t>4.</a:t>
            </a:r>
            <a:r>
              <a:rPr lang="en-US" sz="1800" b="0" i="0" u="none" strike="noStrike" dirty="0">
                <a:solidFill>
                  <a:srgbClr val="434343"/>
                </a:solidFill>
                <a:effectLst/>
                <a:latin typeface="Century Gothic" panose="020B0502020202020204" pitchFamily="34" charset="0"/>
              </a:rPr>
              <a:t>As you continue developing your consulting business, do you envision operating more effectively as a freelancer, forming partnerships, or expanding into an agency? What factors influence your decision, considering your long-term goals?</a:t>
            </a:r>
          </a:p>
          <a:p>
            <a:pPr rtl="0" fontAlgn="base">
              <a:buFont typeface="+mj-lt"/>
              <a:buAutoNum type="arabicPeriod"/>
            </a:pPr>
            <a:endParaRPr lang="en-US" sz="1800" b="0" i="0" u="none" strike="noStrike" dirty="0">
              <a:solidFill>
                <a:srgbClr val="434343"/>
              </a:solidFill>
              <a:effectLst/>
              <a:latin typeface="Century Gothic" panose="020B0502020202020204" pitchFamily="34" charset="0"/>
            </a:endParaRPr>
          </a:p>
          <a:p>
            <a:pPr rtl="0" fontAlgn="base">
              <a:spcAft>
                <a:spcPts val="1200"/>
              </a:spcAft>
            </a:pPr>
            <a:r>
              <a:rPr lang="en-US" sz="1800" b="0" i="0" u="none" strike="noStrike" dirty="0">
                <a:solidFill>
                  <a:srgbClr val="434343"/>
                </a:solidFill>
                <a:effectLst/>
                <a:latin typeface="Century Gothic" panose="020B0502020202020204" pitchFamily="34" charset="0"/>
              </a:rPr>
              <a:t>5. How have you positioned your consulting business to stand out in the marketplace? What is your unique value proposition, and how do you ensure your clients (e.g., schools, parents, or professionals) understand the value you bring?</a:t>
            </a:r>
          </a:p>
          <a:p>
            <a:endParaRPr lang="en-US" dirty="0"/>
          </a:p>
        </p:txBody>
      </p:sp>
    </p:spTree>
    <p:extLst>
      <p:ext uri="{BB962C8B-B14F-4D97-AF65-F5344CB8AC3E}">
        <p14:creationId xmlns:p14="http://schemas.microsoft.com/office/powerpoint/2010/main" val="4505140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EDA48-A710-E66A-1ADB-4A2350FF68B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01BAD80-CA6D-F375-F01B-FF9432F26E7D}"/>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D0E899-E2DE-0F94-8A7F-B4BD7EFEFE24}"/>
              </a:ext>
            </a:extLst>
          </p:cNvPr>
          <p:cNvSpPr/>
          <p:nvPr/>
        </p:nvSpPr>
        <p:spPr>
          <a:xfrm>
            <a:off x="795131" y="982011"/>
            <a:ext cx="9742390"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QUESTIONB  </a:t>
            </a:r>
          </a:p>
        </p:txBody>
      </p:sp>
      <p:sp>
        <p:nvSpPr>
          <p:cNvPr id="18" name="Rectangle 17">
            <a:extLst>
              <a:ext uri="{FF2B5EF4-FFF2-40B4-BE49-F238E27FC236}">
                <a16:creationId xmlns:a16="http://schemas.microsoft.com/office/drawing/2014/main" id="{05AB555E-BAF4-F784-A1A6-D7F1161F0A83}"/>
              </a:ext>
            </a:extLst>
          </p:cNvPr>
          <p:cNvSpPr/>
          <p:nvPr/>
        </p:nvSpPr>
        <p:spPr>
          <a:xfrm>
            <a:off x="935335" y="632056"/>
            <a:ext cx="2006648"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a:t>
            </a:r>
          </a:p>
        </p:txBody>
      </p:sp>
      <p:sp>
        <p:nvSpPr>
          <p:cNvPr id="15" name="Rectangle 14">
            <a:extLst>
              <a:ext uri="{FF2B5EF4-FFF2-40B4-BE49-F238E27FC236}">
                <a16:creationId xmlns:a16="http://schemas.microsoft.com/office/drawing/2014/main" id="{9EF7C596-1734-A18C-B588-F73804549B8C}"/>
              </a:ext>
            </a:extLst>
          </p:cNvPr>
          <p:cNvSpPr/>
          <p:nvPr/>
        </p:nvSpPr>
        <p:spPr>
          <a:xfrm>
            <a:off x="99390" y="1830863"/>
            <a:ext cx="11807687" cy="437675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lgn="just">
              <a:lnSpc>
                <a:spcPct val="107000"/>
              </a:lnSpc>
              <a:spcBef>
                <a:spcPts val="300"/>
              </a:spcBef>
              <a:spcAft>
                <a:spcPts val="200"/>
              </a:spcAft>
            </a:pPr>
            <a:endParaRPr lang="en-US"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marR="0" algn="just">
              <a:lnSpc>
                <a:spcPct val="107000"/>
              </a:lnSpc>
              <a:spcBef>
                <a:spcPts val="300"/>
              </a:spcBef>
              <a:spcAft>
                <a:spcPts val="1200"/>
              </a:spcAft>
            </a:pPr>
            <a:endParaRPr lang="en-US" sz="2000" dirty="0">
              <a:solidFill>
                <a:srgbClr val="000000"/>
              </a:solidFill>
              <a:effectLst/>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433ECCE2-2473-083B-479E-C0175FACAB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4281" y="886341"/>
            <a:ext cx="917450" cy="917450"/>
          </a:xfrm>
          <a:prstGeom prst="rect">
            <a:avLst/>
          </a:prstGeom>
        </p:spPr>
      </p:pic>
      <p:sp>
        <p:nvSpPr>
          <p:cNvPr id="2" name="TextBox 1">
            <a:extLst>
              <a:ext uri="{FF2B5EF4-FFF2-40B4-BE49-F238E27FC236}">
                <a16:creationId xmlns:a16="http://schemas.microsoft.com/office/drawing/2014/main" id="{51CE2DAB-EDE5-C812-9F0A-8BD585D7BAC3}"/>
              </a:ext>
            </a:extLst>
          </p:cNvPr>
          <p:cNvSpPr txBox="1"/>
          <p:nvPr/>
        </p:nvSpPr>
        <p:spPr>
          <a:xfrm>
            <a:off x="187155" y="1968884"/>
            <a:ext cx="6736979" cy="4555093"/>
          </a:xfrm>
          <a:prstGeom prst="rect">
            <a:avLst/>
          </a:prstGeom>
          <a:noFill/>
        </p:spPr>
        <p:txBody>
          <a:bodyPr wrap="square" rtlCol="0">
            <a:spAutoFit/>
          </a:bodyPr>
          <a:lstStyle/>
          <a:p>
            <a:pPr rtl="0" fontAlgn="base">
              <a:spcBef>
                <a:spcPts val="1200"/>
              </a:spcBef>
            </a:pPr>
            <a:r>
              <a:rPr lang="en-US" sz="1800" b="0" i="0" u="none" strike="noStrike" dirty="0">
                <a:solidFill>
                  <a:srgbClr val="434343"/>
                </a:solidFill>
                <a:effectLst/>
                <a:latin typeface="Century Gothic" panose="020B0502020202020204" pitchFamily="34" charset="0"/>
              </a:rPr>
              <a:t>6.When targeting schools, parents, or businesses, what steps do you take to research the needs and pain points of your target audience? How do you align your consulting services to address these specific challenges?</a:t>
            </a:r>
          </a:p>
          <a:p>
            <a:pPr rtl="0" fontAlgn="base">
              <a:spcBef>
                <a:spcPts val="1200"/>
              </a:spcBef>
            </a:pPr>
            <a:r>
              <a:rPr lang="en-US" dirty="0">
                <a:solidFill>
                  <a:srgbClr val="434343"/>
                </a:solidFill>
                <a:latin typeface="Century Gothic" panose="020B0502020202020204" pitchFamily="34" charset="0"/>
              </a:rPr>
              <a:t>7-</a:t>
            </a:r>
            <a:r>
              <a:rPr lang="en-US" sz="1800" b="0" i="0" u="none" strike="noStrike" dirty="0">
                <a:solidFill>
                  <a:srgbClr val="434343"/>
                </a:solidFill>
                <a:effectLst/>
                <a:latin typeface="Century Gothic" panose="020B0502020202020204" pitchFamily="34" charset="0"/>
              </a:rPr>
              <a:t>Reflecting on your experience with various clients, how do you decide between charging hourly, by project, or using a value-based pricing model? Can you provide an example of a project where you applied one of these strategies successfully?</a:t>
            </a:r>
          </a:p>
          <a:p>
            <a:pPr rtl="0" fontAlgn="base">
              <a:spcBef>
                <a:spcPts val="1200"/>
              </a:spcBef>
            </a:pPr>
            <a:r>
              <a:rPr lang="en-US" dirty="0">
                <a:solidFill>
                  <a:srgbClr val="434343"/>
                </a:solidFill>
                <a:latin typeface="Century Gothic" panose="020B0502020202020204" pitchFamily="34" charset="0"/>
              </a:rPr>
              <a:t>8.</a:t>
            </a:r>
            <a:r>
              <a:rPr lang="en-US" sz="1800" b="0" i="0" u="none" strike="noStrike" dirty="0">
                <a:solidFill>
                  <a:srgbClr val="434343"/>
                </a:solidFill>
                <a:effectLst/>
                <a:latin typeface="Century Gothic" panose="020B0502020202020204" pitchFamily="34" charset="0"/>
              </a:rPr>
              <a:t>As you grow your consulting business, which systems or tools (e.g., CRMs, project management software) have you implemented to streamline your operations? How have these systems improved your productivity and client experience?</a:t>
            </a:r>
          </a:p>
          <a:p>
            <a:pPr rtl="0" fontAlgn="base"/>
            <a:endParaRPr lang="en-US" dirty="0"/>
          </a:p>
        </p:txBody>
      </p:sp>
      <p:sp>
        <p:nvSpPr>
          <p:cNvPr id="3" name="TextBox 2">
            <a:extLst>
              <a:ext uri="{FF2B5EF4-FFF2-40B4-BE49-F238E27FC236}">
                <a16:creationId xmlns:a16="http://schemas.microsoft.com/office/drawing/2014/main" id="{D727B3E5-126C-4A3C-8F53-D80C201C5F5F}"/>
              </a:ext>
            </a:extLst>
          </p:cNvPr>
          <p:cNvSpPr txBox="1"/>
          <p:nvPr/>
        </p:nvSpPr>
        <p:spPr>
          <a:xfrm>
            <a:off x="7092348" y="1907328"/>
            <a:ext cx="4646514" cy="4678204"/>
          </a:xfrm>
          <a:prstGeom prst="rect">
            <a:avLst/>
          </a:prstGeom>
          <a:noFill/>
        </p:spPr>
        <p:txBody>
          <a:bodyPr wrap="square" rtlCol="0">
            <a:spAutoFit/>
          </a:bodyPr>
          <a:lstStyle/>
          <a:p>
            <a:pPr rtl="0" fontAlgn="base"/>
            <a:r>
              <a:rPr lang="en-US" sz="1800" b="0" i="0" u="none" strike="noStrike" dirty="0">
                <a:solidFill>
                  <a:srgbClr val="434343"/>
                </a:solidFill>
                <a:effectLst/>
                <a:latin typeface="Century Gothic" panose="020B0502020202020204" pitchFamily="34" charset="0"/>
              </a:rPr>
              <a:t>9.With your expanding client base, how do you know when it’s time to hire additional team members or collaborate with others? What roles are you considering adding first, and why are these positions important to your growth?</a:t>
            </a:r>
          </a:p>
          <a:p>
            <a:pPr rtl="0" fontAlgn="base"/>
            <a:endParaRPr lang="en-US" sz="1800" b="0" i="0" u="none" strike="noStrike" dirty="0">
              <a:solidFill>
                <a:srgbClr val="434343"/>
              </a:solidFill>
              <a:effectLst/>
              <a:latin typeface="Century Gothic" panose="020B0502020202020204" pitchFamily="34" charset="0"/>
            </a:endParaRPr>
          </a:p>
          <a:p>
            <a:pPr rtl="0" fontAlgn="base">
              <a:spcAft>
                <a:spcPts val="1200"/>
              </a:spcAft>
            </a:pPr>
            <a:r>
              <a:rPr lang="en-US" sz="1800" b="0" i="0" u="none" strike="noStrike" dirty="0">
                <a:solidFill>
                  <a:srgbClr val="434343"/>
                </a:solidFill>
                <a:effectLst/>
                <a:latin typeface="Century Gothic" panose="020B0502020202020204" pitchFamily="34" charset="0"/>
              </a:rPr>
              <a:t>10. In your experience as a consultant, what challenges have you faced when managing client expectations? How did you resolve issues with difficult clients while maintaining a professional relationship and achieving desired outcomes?</a:t>
            </a:r>
          </a:p>
          <a:p>
            <a:endParaRPr lang="en-US" dirty="0"/>
          </a:p>
        </p:txBody>
      </p:sp>
    </p:spTree>
    <p:extLst>
      <p:ext uri="{BB962C8B-B14F-4D97-AF65-F5344CB8AC3E}">
        <p14:creationId xmlns:p14="http://schemas.microsoft.com/office/powerpoint/2010/main" val="134312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9038</TotalTime>
  <Words>12427</Words>
  <Application>Microsoft Office PowerPoint</Application>
  <PresentationFormat>Widescreen</PresentationFormat>
  <Paragraphs>1050</Paragraphs>
  <Slides>82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82</vt:i4>
      </vt:variant>
    </vt:vector>
  </HeadingPairs>
  <TitlesOfParts>
    <vt:vector size="87"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148</cp:revision>
  <dcterms:created xsi:type="dcterms:W3CDTF">2020-08-13T03:13:58Z</dcterms:created>
  <dcterms:modified xsi:type="dcterms:W3CDTF">2025-03-24T14:13:02Z</dcterms:modified>
</cp:coreProperties>
</file>